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10"/>
  </p:notesMasterIdLst>
  <p:sldIdLst>
    <p:sldId id="257" r:id="rId2"/>
    <p:sldId id="262" r:id="rId3"/>
    <p:sldId id="263" r:id="rId4"/>
    <p:sldId id="264" r:id="rId5"/>
    <p:sldId id="267" r:id="rId6"/>
    <p:sldId id="265" r:id="rId7"/>
    <p:sldId id="266" r:id="rId8"/>
    <p:sldId id="268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3B30"/>
    <a:srgbClr val="920630"/>
    <a:srgbClr val="990003"/>
    <a:srgbClr val="D50032"/>
    <a:srgbClr val="00FDFF"/>
    <a:srgbClr val="C50000"/>
    <a:srgbClr val="D60032"/>
    <a:srgbClr val="8DB9CA"/>
    <a:srgbClr val="F6BE00"/>
    <a:srgbClr val="D6D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8"/>
    <p:restoredTop sz="94705"/>
  </p:normalViewPr>
  <p:slideViewPr>
    <p:cSldViewPr snapToGrid="0" snapToObjects="1">
      <p:cViewPr>
        <p:scale>
          <a:sx n="354" d="100"/>
          <a:sy n="354" d="100"/>
        </p:scale>
        <p:origin x="3176" y="2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EE1CD-6EDF-5C43-ACE9-942F6C137C3E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5201-7865-8744-8A9B-9F5FC03C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0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i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-1588"/>
            <a:ext cx="9144000" cy="741363"/>
            <a:chOff x="0" y="-1588"/>
            <a:chExt cx="9144000" cy="741363"/>
          </a:xfrm>
          <a:solidFill>
            <a:srgbClr val="E13B30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grpFill/>
          </p:spPr>
        </p:pic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659523D-5B5C-B842-8268-00B2159A5CA3}"/>
              </a:ext>
            </a:extLst>
          </p:cNvPr>
          <p:cNvSpPr txBox="1">
            <a:spLocks/>
          </p:cNvSpPr>
          <p:nvPr userDrawn="1"/>
        </p:nvSpPr>
        <p:spPr>
          <a:xfrm>
            <a:off x="628649" y="1438554"/>
            <a:ext cx="7886700" cy="67881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D5003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74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i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-1588"/>
            <a:ext cx="9144000" cy="741363"/>
            <a:chOff x="0" y="-1588"/>
            <a:chExt cx="9144000" cy="741363"/>
          </a:xfrm>
          <a:solidFill>
            <a:srgbClr val="E13B30"/>
          </a:solidFill>
        </p:grpSpPr>
        <p:sp>
          <p:nvSpPr>
            <p:cNvPr id="8" name="Freeform 5"/>
            <p:cNvSpPr>
              <a:spLocks/>
            </p:cNvSpPr>
            <p:nvPr userDrawn="1"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grpFill/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364F556-B441-554C-9F8F-52C00A59A3E1}"/>
              </a:ext>
            </a:extLst>
          </p:cNvPr>
          <p:cNvSpPr/>
          <p:nvPr userDrawn="1"/>
        </p:nvSpPr>
        <p:spPr>
          <a:xfrm>
            <a:off x="7524000" y="216000"/>
            <a:ext cx="1453117" cy="523775"/>
          </a:xfrm>
          <a:prstGeom prst="rect">
            <a:avLst/>
          </a:prstGeom>
          <a:solidFill>
            <a:srgbClr val="E13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9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00742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165187" y="165584"/>
            <a:ext cx="3216840" cy="7049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2700"/>
            <a:endParaRPr lang="en-GB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ABB22A-6D47-7540-9574-5F7B729C70D9}"/>
              </a:ext>
            </a:extLst>
          </p:cNvPr>
          <p:cNvSpPr txBox="1"/>
          <p:nvPr userDrawn="1"/>
        </p:nvSpPr>
        <p:spPr>
          <a:xfrm>
            <a:off x="8370774" y="4716568"/>
            <a:ext cx="90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FAAC64E-6476-C047-B8E0-2D3D4297FCE2}" type="slidenum">
              <a:rPr lang="en-US" smtClean="0"/>
              <a:t>‹#›</a:t>
            </a:fld>
            <a:r>
              <a:rPr lang="en-US" dirty="0"/>
              <a:t> | 8</a:t>
            </a:r>
          </a:p>
        </p:txBody>
      </p:sp>
    </p:spTree>
    <p:extLst>
      <p:ext uri="{BB962C8B-B14F-4D97-AF65-F5344CB8AC3E}">
        <p14:creationId xmlns:p14="http://schemas.microsoft.com/office/powerpoint/2010/main" val="30830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4" r:id="rId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00" indent="-9000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30A527-3136-A640-BBB2-2E58A31320F7}"/>
              </a:ext>
            </a:extLst>
          </p:cNvPr>
          <p:cNvSpPr/>
          <p:nvPr/>
        </p:nvSpPr>
        <p:spPr>
          <a:xfrm>
            <a:off x="1229807" y="1536081"/>
            <a:ext cx="66843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First E/p plots for the 9 day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DAD46C-52D1-2047-ADC2-10B1006FA7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7"/>
          <a:stretch/>
        </p:blipFill>
        <p:spPr>
          <a:xfrm>
            <a:off x="0" y="0"/>
            <a:ext cx="738875" cy="6794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486B08-FEB8-D64B-9425-2DAF7DF1C846}"/>
              </a:ext>
            </a:extLst>
          </p:cNvPr>
          <p:cNvSpPr/>
          <p:nvPr/>
        </p:nvSpPr>
        <p:spPr>
          <a:xfrm>
            <a:off x="8090704" y="4606724"/>
            <a:ext cx="1053296" cy="536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0A042C-FB21-284C-8D7B-530358989947}"/>
              </a:ext>
            </a:extLst>
          </p:cNvPr>
          <p:cNvSpPr txBox="1"/>
          <p:nvPr/>
        </p:nvSpPr>
        <p:spPr>
          <a:xfrm>
            <a:off x="1918500" y="2438854"/>
            <a:ext cx="530699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Grant</a:t>
            </a:r>
          </a:p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Sept 2019</a:t>
            </a:r>
          </a:p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37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D01364-401C-C043-9647-C0B4C963DF99}"/>
              </a:ext>
            </a:extLst>
          </p:cNvPr>
          <p:cNvSpPr/>
          <p:nvPr/>
        </p:nvSpPr>
        <p:spPr>
          <a:xfrm>
            <a:off x="7368388" y="216000"/>
            <a:ext cx="1775612" cy="523302"/>
          </a:xfrm>
          <a:prstGeom prst="rect">
            <a:avLst/>
          </a:prstGeom>
          <a:solidFill>
            <a:srgbClr val="E13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422B19-9690-B140-90BF-59AE18675A87}"/>
              </a:ext>
            </a:extLst>
          </p:cNvPr>
          <p:cNvSpPr/>
          <p:nvPr/>
        </p:nvSpPr>
        <p:spPr>
          <a:xfrm>
            <a:off x="0" y="154527"/>
            <a:ext cx="25731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961117-1880-7B4F-AF84-7E7EB179172C}"/>
                  </a:ext>
                </a:extLst>
              </p:cNvPr>
              <p:cNvSpPr txBox="1"/>
              <p:nvPr/>
            </p:nvSpPr>
            <p:spPr>
              <a:xfrm>
                <a:off x="512629" y="901088"/>
                <a:ext cx="8118742" cy="4678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can remove the gain correction on 9 day DSTs* without modifying the trees, and make E/p plots...</a:t>
                </a:r>
                <a:endParaRPr lang="en-US" b="1" i="1" dirty="0"/>
              </a:p>
              <a:p>
                <a:endParaRPr lang="en-US" dirty="0"/>
              </a:p>
              <a:p>
                <a:r>
                  <a:rPr lang="en-US" dirty="0"/>
                  <a:t> Re-define cluster energy inside plotter code so that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𝒓𝒂𝒘𝑪𝒍𝒖𝒔𝒕𝒆𝒓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𝒄𝒐𝒓𝒓𝒆𝒄𝒕𝒆𝒅𝑪𝒍𝒖𝒔𝒕𝒆𝒓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𝑮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endParaRPr lang="en-US" b="1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the usual IFG function, with a </a:t>
                </a:r>
                <a:r>
                  <a:rPr lang="en-US" dirty="0" err="1"/>
                  <a:t>normalisation</a:t>
                </a:r>
                <a:r>
                  <a:rPr lang="en-US" dirty="0"/>
                  <a:t> of one. This will restore the IFG sag.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r>
                  <a:rPr lang="en-US" sz="1400" dirty="0"/>
                  <a:t>*</a:t>
                </a:r>
                <a:r>
                  <a:rPr lang="en-GB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/</a:t>
                </a:r>
                <a:r>
                  <a:rPr lang="en-GB" sz="14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mnt</a:t>
                </a:r>
                <a:r>
                  <a:rPr lang="en-GB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/strawRaid01/</a:t>
                </a:r>
                <a:r>
                  <a:rPr lang="en-GB" sz="14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omegaEU</a:t>
                </a:r>
                <a:r>
                  <a:rPr lang="en-GB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/9day_5040A/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961117-1880-7B4F-AF84-7E7EB1791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29" y="901088"/>
                <a:ext cx="8118742" cy="4678204"/>
              </a:xfrm>
              <a:prstGeom prst="rect">
                <a:avLst/>
              </a:prstGeom>
              <a:blipFill>
                <a:blip r:embed="rId2"/>
                <a:stretch>
                  <a:fillRect l="-468" t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60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D01364-401C-C043-9647-C0B4C963DF99}"/>
              </a:ext>
            </a:extLst>
          </p:cNvPr>
          <p:cNvSpPr/>
          <p:nvPr/>
        </p:nvSpPr>
        <p:spPr>
          <a:xfrm>
            <a:off x="7368388" y="216000"/>
            <a:ext cx="1775612" cy="523302"/>
          </a:xfrm>
          <a:prstGeom prst="rect">
            <a:avLst/>
          </a:prstGeom>
          <a:solidFill>
            <a:srgbClr val="E13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422B19-9690-B140-90BF-59AE18675A87}"/>
              </a:ext>
            </a:extLst>
          </p:cNvPr>
          <p:cNvSpPr/>
          <p:nvPr/>
        </p:nvSpPr>
        <p:spPr>
          <a:xfrm>
            <a:off x="0" y="154527"/>
            <a:ext cx="59202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fits (per breakout board)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F24E6F-F39A-C74C-8CEC-77AC5C69F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187258" y="-86478"/>
            <a:ext cx="4021336" cy="59377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4A6E1D-E8AC-2D49-A0B2-AED2FDA7CF40}"/>
              </a:ext>
            </a:extLst>
          </p:cNvPr>
          <p:cNvSpPr txBox="1"/>
          <p:nvPr/>
        </p:nvSpPr>
        <p:spPr>
          <a:xfrm>
            <a:off x="6386403" y="1804286"/>
            <a:ext cx="257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Fits are good!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resolution between the two boards is still not good enough.</a:t>
            </a:r>
          </a:p>
        </p:txBody>
      </p:sp>
    </p:spTree>
    <p:extLst>
      <p:ext uri="{BB962C8B-B14F-4D97-AF65-F5344CB8AC3E}">
        <p14:creationId xmlns:p14="http://schemas.microsoft.com/office/powerpoint/2010/main" val="208081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D01364-401C-C043-9647-C0B4C963DF99}"/>
              </a:ext>
            </a:extLst>
          </p:cNvPr>
          <p:cNvSpPr/>
          <p:nvPr/>
        </p:nvSpPr>
        <p:spPr>
          <a:xfrm>
            <a:off x="7368388" y="216000"/>
            <a:ext cx="1775612" cy="523302"/>
          </a:xfrm>
          <a:prstGeom prst="rect">
            <a:avLst/>
          </a:prstGeom>
          <a:solidFill>
            <a:srgbClr val="E13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69CD8D-D128-D640-8EA2-931D018CB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42572" y="-225527"/>
            <a:ext cx="4211079" cy="621792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422B19-9690-B140-90BF-59AE18675A87}"/>
              </a:ext>
            </a:extLst>
          </p:cNvPr>
          <p:cNvSpPr/>
          <p:nvPr/>
        </p:nvSpPr>
        <p:spPr>
          <a:xfrm>
            <a:off x="0" y="154527"/>
            <a:ext cx="36439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fits (per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xtal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961117-1880-7B4F-AF84-7E7EB179172C}"/>
              </a:ext>
            </a:extLst>
          </p:cNvPr>
          <p:cNvSpPr txBox="1"/>
          <p:nvPr/>
        </p:nvSpPr>
        <p:spPr>
          <a:xfrm>
            <a:off x="6526058" y="1590771"/>
            <a:ext cx="25108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32 </a:t>
            </a:r>
            <a:r>
              <a:rPr lang="en-US" dirty="0" err="1"/>
              <a:t>xtals</a:t>
            </a:r>
            <a:r>
              <a:rPr lang="en-US" dirty="0"/>
              <a:t> pass quality cuts, compared to from 18 for the 60 hour;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odd ones, so I increased the stat cut by factor of 3.6 (next slide).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09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D01364-401C-C043-9647-C0B4C963DF99}"/>
              </a:ext>
            </a:extLst>
          </p:cNvPr>
          <p:cNvSpPr/>
          <p:nvPr/>
        </p:nvSpPr>
        <p:spPr>
          <a:xfrm>
            <a:off x="7368388" y="216000"/>
            <a:ext cx="1775612" cy="523302"/>
          </a:xfrm>
          <a:prstGeom prst="rect">
            <a:avLst/>
          </a:prstGeom>
          <a:solidFill>
            <a:srgbClr val="E13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422B19-9690-B140-90BF-59AE18675A87}"/>
              </a:ext>
            </a:extLst>
          </p:cNvPr>
          <p:cNvSpPr/>
          <p:nvPr/>
        </p:nvSpPr>
        <p:spPr>
          <a:xfrm>
            <a:off x="0" y="154527"/>
            <a:ext cx="67826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Fits per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xtal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adjusted quality cuts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961117-1880-7B4F-AF84-7E7EB179172C}"/>
              </a:ext>
            </a:extLst>
          </p:cNvPr>
          <p:cNvSpPr txBox="1"/>
          <p:nvPr/>
        </p:nvSpPr>
        <p:spPr>
          <a:xfrm>
            <a:off x="6526058" y="1356771"/>
            <a:ext cx="25108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25 </a:t>
            </a:r>
            <a:r>
              <a:rPr lang="en-US" dirty="0" err="1"/>
              <a:t>xtals</a:t>
            </a:r>
            <a:r>
              <a:rPr lang="en-US" dirty="0"/>
              <a:t> pass quality cuts;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does remove the odd ones, but too harsh?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Still an significant improvement over the 60 hour.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311E12-8C17-6547-8364-A21B343B4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110348" y="-169669"/>
            <a:ext cx="4210591" cy="62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6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79C89D-A95C-494D-86E8-5EBC01553FE9}"/>
              </a:ext>
            </a:extLst>
          </p:cNvPr>
          <p:cNvSpPr/>
          <p:nvPr/>
        </p:nvSpPr>
        <p:spPr>
          <a:xfrm>
            <a:off x="0" y="154527"/>
            <a:ext cx="46939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with laser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4F5DC9-DF98-AB4E-857C-7B4B790927A4}"/>
              </a:ext>
            </a:extLst>
          </p:cNvPr>
          <p:cNvSpPr txBox="1"/>
          <p:nvPr/>
        </p:nvSpPr>
        <p:spPr>
          <a:xfrm>
            <a:off x="6647272" y="640800"/>
            <a:ext cx="217272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Looks good! Better than the 60 hour (next slide);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 can see some breakout structure;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uncertainties on the laser yet. 5% uncertainties are a placeholder;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I get them I will look at the pulls </a:t>
            </a:r>
            <a:r>
              <a:rPr lang="en-US" sz="1600" dirty="0" err="1"/>
              <a:t>ect</a:t>
            </a:r>
            <a:r>
              <a:rPr lang="en-US" sz="1600" dirty="0"/>
              <a:t>.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8BF124C3-E09F-7142-8BE2-0746CD940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96204" y="2492221"/>
            <a:ext cx="2016305" cy="29772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1B58C4C-0D37-1340-9F49-3B7557F5E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96204" y="367385"/>
            <a:ext cx="2016305" cy="29772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A494806-FF12-3241-AE7E-CF43DCD82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74459" y="2492221"/>
            <a:ext cx="2016305" cy="29772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40FF0F2-DC90-024D-9163-0111A5CFBC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3974460" y="391069"/>
            <a:ext cx="2016305" cy="29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78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79C89D-A95C-494D-86E8-5EBC01553FE9}"/>
              </a:ext>
            </a:extLst>
          </p:cNvPr>
          <p:cNvSpPr/>
          <p:nvPr/>
        </p:nvSpPr>
        <p:spPr>
          <a:xfrm>
            <a:off x="0" y="154527"/>
            <a:ext cx="65598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with laser (60 hour)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4F5DC9-DF98-AB4E-857C-7B4B790927A4}"/>
              </a:ext>
            </a:extLst>
          </p:cNvPr>
          <p:cNvSpPr txBox="1"/>
          <p:nvPr/>
        </p:nvSpPr>
        <p:spPr>
          <a:xfrm>
            <a:off x="6686400" y="2221200"/>
            <a:ext cx="217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 hour results look less consistent; and the uncertainties are larger.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2CECD-CC9C-2644-B804-589E77AEB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81005" y="327322"/>
            <a:ext cx="2082134" cy="307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5F142A-8F1F-DA4E-85A3-92E2665AA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1005" y="2409456"/>
            <a:ext cx="2082134" cy="307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9EA828B-8451-FD41-B31A-D1A14F501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08805" y="2409456"/>
            <a:ext cx="2082134" cy="307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278E67-9D44-5845-9707-F7EB97EAD7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3882105" y="327322"/>
            <a:ext cx="2082134" cy="307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1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79C89D-A95C-494D-86E8-5EBC01553FE9}"/>
              </a:ext>
            </a:extLst>
          </p:cNvPr>
          <p:cNvSpPr/>
          <p:nvPr/>
        </p:nvSpPr>
        <p:spPr>
          <a:xfrm>
            <a:off x="0" y="154527"/>
            <a:ext cx="24144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4F5DC9-DF98-AB4E-857C-7B4B790927A4}"/>
              </a:ext>
            </a:extLst>
          </p:cNvPr>
          <p:cNvSpPr txBox="1"/>
          <p:nvPr/>
        </p:nvSpPr>
        <p:spPr>
          <a:xfrm>
            <a:off x="552000" y="1279088"/>
            <a:ext cx="8293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can remove the IFG correction, and make E/p plots with the 9 day;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results seem promising;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I’m working with Anna to get the laser uncertainties so that I can move forward.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i="1" dirty="0"/>
              <a:t>Thanks also to Matteo for his help with this!</a:t>
            </a:r>
          </a:p>
        </p:txBody>
      </p:sp>
    </p:spTree>
    <p:extLst>
      <p:ext uri="{BB962C8B-B14F-4D97-AF65-F5344CB8AC3E}">
        <p14:creationId xmlns:p14="http://schemas.microsoft.com/office/powerpoint/2010/main" val="2121457767"/>
      </p:ext>
    </p:extLst>
  </p:cSld>
  <p:clrMapOvr>
    <a:masterClrMapping/>
  </p:clrMapOvr>
</p:sld>
</file>

<file path=ppt/theme/theme1.xml><?xml version="1.0" encoding="utf-8"?>
<a:theme xmlns:a="http://schemas.openxmlformats.org/drawingml/2006/main" name="4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1826</TotalTime>
  <Words>301</Words>
  <Application>Microsoft Macintosh PowerPoint</Application>
  <PresentationFormat>On-screen Show (16:9)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Consolas</vt:lpstr>
      <vt:lpstr>4_Custom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UCL 16:9 PP Plain - BRIGHT RED</dc:title>
  <dc:subject/>
  <dc:creator>Clayton, Janine</dc:creator>
  <cp:keywords/>
  <dc:description/>
  <cp:lastModifiedBy>Grant, Samuel</cp:lastModifiedBy>
  <cp:revision>109</cp:revision>
  <dcterms:created xsi:type="dcterms:W3CDTF">2016-12-07T10:36:45Z</dcterms:created>
  <dcterms:modified xsi:type="dcterms:W3CDTF">2019-09-20T12:53:12Z</dcterms:modified>
  <cp:category/>
</cp:coreProperties>
</file>