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95" r:id="rId1"/>
  </p:sldMasterIdLst>
  <p:notesMasterIdLst>
    <p:notesMasterId r:id="rId7"/>
  </p:notesMasterIdLst>
  <p:handoutMasterIdLst>
    <p:handoutMasterId r:id="rId8"/>
  </p:handoutMasterIdLst>
  <p:sldIdLst>
    <p:sldId id="256" r:id="rId2"/>
    <p:sldId id="331" r:id="rId3"/>
    <p:sldId id="332" r:id="rId4"/>
    <p:sldId id="335" r:id="rId5"/>
    <p:sldId id="333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200"/>
    <a:srgbClr val="4058D1"/>
    <a:srgbClr val="F8C244"/>
    <a:srgbClr val="49AFEB"/>
    <a:srgbClr val="00FFFF"/>
    <a:srgbClr val="8DB9CA"/>
    <a:srgbClr val="F6BE00"/>
    <a:srgbClr val="D6D2C4"/>
    <a:srgbClr val="B2E2ED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3"/>
    <p:restoredTop sz="94684"/>
  </p:normalViewPr>
  <p:slideViewPr>
    <p:cSldViewPr snapToGrid="0" snapToObjects="1">
      <p:cViewPr>
        <p:scale>
          <a:sx n="120" d="100"/>
          <a:sy n="120" d="100"/>
        </p:scale>
        <p:origin x="44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35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9ACD3C-3D87-1A4A-8426-423076B7C7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C57C8-0A90-3B46-8212-877BCC204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E715B-C4C6-FA44-89E6-29CE8E5147AD}" type="datetimeFigureOut">
              <a:rPr lang="en-US" smtClean="0"/>
              <a:t>8/7/19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3B6B-404B-0744-8FD3-AEAE0B5717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D7878-BDFE-B646-9529-AD64CA29AB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3C894-3C7C-CA41-ACC6-AF6D0EB5C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95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EE1CD-6EDF-5C43-ACE9-942F6C137C3E}" type="datetimeFigureOut">
              <a:rPr lang="en-US" smtClean="0"/>
              <a:t>8/7/19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5201-7865-8744-8A9B-9F5FC03C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0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4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25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463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06039"/>
            <a:ext cx="7886700" cy="20266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1235075"/>
            <a:chOff x="0" y="-66259"/>
            <a:chExt cx="9144000" cy="1235075"/>
          </a:xfrm>
        </p:grpSpPr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0" y="-66259"/>
              <a:ext cx="9144000" cy="1235075"/>
            </a:xfrm>
            <a:custGeom>
              <a:avLst/>
              <a:gdLst>
                <a:gd name="T0" fmla="*/ 0 w 1123"/>
                <a:gd name="T1" fmla="*/ 0 h 151"/>
                <a:gd name="T2" fmla="*/ 0 w 1123"/>
                <a:gd name="T3" fmla="*/ 151 h 151"/>
                <a:gd name="T4" fmla="*/ 844 w 1123"/>
                <a:gd name="T5" fmla="*/ 151 h 151"/>
                <a:gd name="T6" fmla="*/ 841 w 1123"/>
                <a:gd name="T7" fmla="*/ 148 h 151"/>
                <a:gd name="T8" fmla="*/ 832 w 1123"/>
                <a:gd name="T9" fmla="*/ 122 h 151"/>
                <a:gd name="T10" fmla="*/ 832 w 1123"/>
                <a:gd name="T11" fmla="*/ 72 h 151"/>
                <a:gd name="T12" fmla="*/ 859 w 1123"/>
                <a:gd name="T13" fmla="*/ 72 h 151"/>
                <a:gd name="T14" fmla="*/ 859 w 1123"/>
                <a:gd name="T15" fmla="*/ 124 h 151"/>
                <a:gd name="T16" fmla="*/ 863 w 1123"/>
                <a:gd name="T17" fmla="*/ 135 h 151"/>
                <a:gd name="T18" fmla="*/ 871 w 1123"/>
                <a:gd name="T19" fmla="*/ 138 h 151"/>
                <a:gd name="T20" fmla="*/ 880 w 1123"/>
                <a:gd name="T21" fmla="*/ 135 h 151"/>
                <a:gd name="T22" fmla="*/ 883 w 1123"/>
                <a:gd name="T23" fmla="*/ 124 h 151"/>
                <a:gd name="T24" fmla="*/ 883 w 1123"/>
                <a:gd name="T25" fmla="*/ 72 h 151"/>
                <a:gd name="T26" fmla="*/ 910 w 1123"/>
                <a:gd name="T27" fmla="*/ 72 h 151"/>
                <a:gd name="T28" fmla="*/ 910 w 1123"/>
                <a:gd name="T29" fmla="*/ 117 h 151"/>
                <a:gd name="T30" fmla="*/ 900 w 1123"/>
                <a:gd name="T31" fmla="*/ 148 h 151"/>
                <a:gd name="T32" fmla="*/ 897 w 1123"/>
                <a:gd name="T33" fmla="*/ 151 h 151"/>
                <a:gd name="T34" fmla="*/ 937 w 1123"/>
                <a:gd name="T35" fmla="*/ 151 h 151"/>
                <a:gd name="T36" fmla="*/ 920 w 1123"/>
                <a:gd name="T37" fmla="*/ 114 h 151"/>
                <a:gd name="T38" fmla="*/ 964 w 1123"/>
                <a:gd name="T39" fmla="*/ 69 h 151"/>
                <a:gd name="T40" fmla="*/ 998 w 1123"/>
                <a:gd name="T41" fmla="*/ 82 h 151"/>
                <a:gd name="T42" fmla="*/ 1005 w 1123"/>
                <a:gd name="T43" fmla="*/ 92 h 151"/>
                <a:gd name="T44" fmla="*/ 982 w 1123"/>
                <a:gd name="T45" fmla="*/ 103 h 151"/>
                <a:gd name="T46" fmla="*/ 965 w 1123"/>
                <a:gd name="T47" fmla="*/ 89 h 151"/>
                <a:gd name="T48" fmla="*/ 953 w 1123"/>
                <a:gd name="T49" fmla="*/ 94 h 151"/>
                <a:gd name="T50" fmla="*/ 947 w 1123"/>
                <a:gd name="T51" fmla="*/ 113 h 151"/>
                <a:gd name="T52" fmla="*/ 965 w 1123"/>
                <a:gd name="T53" fmla="*/ 137 h 151"/>
                <a:gd name="T54" fmla="*/ 982 w 1123"/>
                <a:gd name="T55" fmla="*/ 123 h 151"/>
                <a:gd name="T56" fmla="*/ 1005 w 1123"/>
                <a:gd name="T57" fmla="*/ 134 h 151"/>
                <a:gd name="T58" fmla="*/ 997 w 1123"/>
                <a:gd name="T59" fmla="*/ 146 h 151"/>
                <a:gd name="T60" fmla="*/ 991 w 1123"/>
                <a:gd name="T61" fmla="*/ 151 h 151"/>
                <a:gd name="T62" fmla="*/ 1016 w 1123"/>
                <a:gd name="T63" fmla="*/ 151 h 151"/>
                <a:gd name="T64" fmla="*/ 1016 w 1123"/>
                <a:gd name="T65" fmla="*/ 72 h 151"/>
                <a:gd name="T66" fmla="*/ 1042 w 1123"/>
                <a:gd name="T67" fmla="*/ 72 h 151"/>
                <a:gd name="T68" fmla="*/ 1042 w 1123"/>
                <a:gd name="T69" fmla="*/ 134 h 151"/>
                <a:gd name="T70" fmla="*/ 1077 w 1123"/>
                <a:gd name="T71" fmla="*/ 134 h 151"/>
                <a:gd name="T72" fmla="*/ 1077 w 1123"/>
                <a:gd name="T73" fmla="*/ 151 h 151"/>
                <a:gd name="T74" fmla="*/ 1123 w 1123"/>
                <a:gd name="T75" fmla="*/ 151 h 151"/>
                <a:gd name="T76" fmla="*/ 1123 w 1123"/>
                <a:gd name="T77" fmla="*/ 0 h 151"/>
                <a:gd name="T78" fmla="*/ 0 w 1123"/>
                <a:gd name="T7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151">
                  <a:moveTo>
                    <a:pt x="0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844" y="151"/>
                    <a:pt x="844" y="151"/>
                    <a:pt x="844" y="151"/>
                  </a:cubicBezTo>
                  <a:cubicBezTo>
                    <a:pt x="843" y="150"/>
                    <a:pt x="842" y="149"/>
                    <a:pt x="841" y="148"/>
                  </a:cubicBezTo>
                  <a:cubicBezTo>
                    <a:pt x="833" y="140"/>
                    <a:pt x="833" y="131"/>
                    <a:pt x="832" y="122"/>
                  </a:cubicBezTo>
                  <a:cubicBezTo>
                    <a:pt x="832" y="72"/>
                    <a:pt x="832" y="72"/>
                    <a:pt x="832" y="72"/>
                  </a:cubicBezTo>
                  <a:cubicBezTo>
                    <a:pt x="859" y="72"/>
                    <a:pt x="859" y="72"/>
                    <a:pt x="859" y="72"/>
                  </a:cubicBezTo>
                  <a:cubicBezTo>
                    <a:pt x="859" y="124"/>
                    <a:pt x="859" y="124"/>
                    <a:pt x="859" y="124"/>
                  </a:cubicBezTo>
                  <a:cubicBezTo>
                    <a:pt x="859" y="128"/>
                    <a:pt x="860" y="132"/>
                    <a:pt x="863" y="135"/>
                  </a:cubicBezTo>
                  <a:cubicBezTo>
                    <a:pt x="865" y="137"/>
                    <a:pt x="868" y="138"/>
                    <a:pt x="871" y="138"/>
                  </a:cubicBezTo>
                  <a:cubicBezTo>
                    <a:pt x="875" y="138"/>
                    <a:pt x="878" y="136"/>
                    <a:pt x="880" y="135"/>
                  </a:cubicBezTo>
                  <a:cubicBezTo>
                    <a:pt x="883" y="132"/>
                    <a:pt x="883" y="128"/>
                    <a:pt x="883" y="124"/>
                  </a:cubicBezTo>
                  <a:cubicBezTo>
                    <a:pt x="883" y="72"/>
                    <a:pt x="883" y="72"/>
                    <a:pt x="883" y="72"/>
                  </a:cubicBezTo>
                  <a:cubicBezTo>
                    <a:pt x="910" y="72"/>
                    <a:pt x="910" y="72"/>
                    <a:pt x="910" y="72"/>
                  </a:cubicBezTo>
                  <a:cubicBezTo>
                    <a:pt x="910" y="117"/>
                    <a:pt x="910" y="117"/>
                    <a:pt x="910" y="117"/>
                  </a:cubicBezTo>
                  <a:cubicBezTo>
                    <a:pt x="910" y="126"/>
                    <a:pt x="910" y="139"/>
                    <a:pt x="900" y="148"/>
                  </a:cubicBezTo>
                  <a:cubicBezTo>
                    <a:pt x="899" y="149"/>
                    <a:pt x="898" y="150"/>
                    <a:pt x="897" y="151"/>
                  </a:cubicBezTo>
                  <a:cubicBezTo>
                    <a:pt x="937" y="151"/>
                    <a:pt x="937" y="151"/>
                    <a:pt x="937" y="151"/>
                  </a:cubicBezTo>
                  <a:cubicBezTo>
                    <a:pt x="925" y="142"/>
                    <a:pt x="920" y="128"/>
                    <a:pt x="920" y="114"/>
                  </a:cubicBezTo>
                  <a:cubicBezTo>
                    <a:pt x="920" y="92"/>
                    <a:pt x="935" y="69"/>
                    <a:pt x="964" y="69"/>
                  </a:cubicBezTo>
                  <a:cubicBezTo>
                    <a:pt x="976" y="69"/>
                    <a:pt x="989" y="73"/>
                    <a:pt x="998" y="82"/>
                  </a:cubicBezTo>
                  <a:cubicBezTo>
                    <a:pt x="1001" y="86"/>
                    <a:pt x="1003" y="89"/>
                    <a:pt x="1005" y="92"/>
                  </a:cubicBezTo>
                  <a:cubicBezTo>
                    <a:pt x="982" y="103"/>
                    <a:pt x="982" y="103"/>
                    <a:pt x="982" y="103"/>
                  </a:cubicBezTo>
                  <a:cubicBezTo>
                    <a:pt x="980" y="98"/>
                    <a:pt x="976" y="89"/>
                    <a:pt x="965" y="89"/>
                  </a:cubicBezTo>
                  <a:cubicBezTo>
                    <a:pt x="959" y="89"/>
                    <a:pt x="955" y="92"/>
                    <a:pt x="953" y="94"/>
                  </a:cubicBezTo>
                  <a:cubicBezTo>
                    <a:pt x="947" y="100"/>
                    <a:pt x="947" y="109"/>
                    <a:pt x="947" y="113"/>
                  </a:cubicBezTo>
                  <a:cubicBezTo>
                    <a:pt x="947" y="125"/>
                    <a:pt x="952" y="137"/>
                    <a:pt x="965" y="137"/>
                  </a:cubicBezTo>
                  <a:cubicBezTo>
                    <a:pt x="977" y="137"/>
                    <a:pt x="981" y="126"/>
                    <a:pt x="982" y="123"/>
                  </a:cubicBezTo>
                  <a:cubicBezTo>
                    <a:pt x="1005" y="134"/>
                    <a:pt x="1005" y="134"/>
                    <a:pt x="1005" y="134"/>
                  </a:cubicBezTo>
                  <a:cubicBezTo>
                    <a:pt x="1003" y="138"/>
                    <a:pt x="1001" y="142"/>
                    <a:pt x="997" y="146"/>
                  </a:cubicBezTo>
                  <a:cubicBezTo>
                    <a:pt x="995" y="148"/>
                    <a:pt x="993" y="150"/>
                    <a:pt x="991" y="151"/>
                  </a:cubicBezTo>
                  <a:cubicBezTo>
                    <a:pt x="1016" y="151"/>
                    <a:pt x="1016" y="151"/>
                    <a:pt x="1016" y="151"/>
                  </a:cubicBezTo>
                  <a:cubicBezTo>
                    <a:pt x="1016" y="72"/>
                    <a:pt x="1016" y="72"/>
                    <a:pt x="1016" y="72"/>
                  </a:cubicBezTo>
                  <a:cubicBezTo>
                    <a:pt x="1042" y="72"/>
                    <a:pt x="1042" y="72"/>
                    <a:pt x="1042" y="72"/>
                  </a:cubicBezTo>
                  <a:cubicBezTo>
                    <a:pt x="1042" y="134"/>
                    <a:pt x="1042" y="134"/>
                    <a:pt x="1042" y="134"/>
                  </a:cubicBezTo>
                  <a:cubicBezTo>
                    <a:pt x="1077" y="134"/>
                    <a:pt x="1077" y="134"/>
                    <a:pt x="1077" y="134"/>
                  </a:cubicBezTo>
                  <a:cubicBezTo>
                    <a:pt x="1077" y="151"/>
                    <a:pt x="1077" y="151"/>
                    <a:pt x="1077" y="151"/>
                  </a:cubicBezTo>
                  <a:cubicBezTo>
                    <a:pt x="1123" y="151"/>
                    <a:pt x="1123" y="151"/>
                    <a:pt x="1123" y="151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20182" y="514785"/>
              <a:ext cx="257986" cy="303133"/>
            </a:xfrm>
            <a:prstGeom prst="rect">
              <a:avLst/>
            </a:prstGeom>
          </p:spPr>
        </p:pic>
      </p:grp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999" y="288000"/>
            <a:ext cx="5488958" cy="2930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bg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bg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-1588"/>
            <a:ext cx="9144000" cy="741363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9F08B2-6B64-FB44-B754-1BE4FEDB72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&lt;#&gt;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D6320-0E3E-BB4D-9390-3F0464456C64}"/>
              </a:ext>
            </a:extLst>
          </p:cNvPr>
          <p:cNvSpPr txBox="1"/>
          <p:nvPr userDrawn="1"/>
        </p:nvSpPr>
        <p:spPr>
          <a:xfrm>
            <a:off x="0" y="0"/>
            <a:ext cx="3284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Sam Grant </a:t>
            </a:r>
            <a:endParaRPr lang="en-GB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74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7EBD-7673-364B-828F-42BBC3499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858EFE-47AF-0C49-BBBF-E1DBB21B98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‹#›</a:t>
            </a:fld>
            <a:r>
              <a:rPr lang="en-US"/>
              <a:t> of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3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reframe banner">
    <p:bg>
      <p:bgPr>
        <a:solidFill>
          <a:schemeClr val="tx1">
            <a:lumMod val="50000"/>
            <a:lumOff val="5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8713"/>
            <a:ext cx="7886700" cy="67881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12185"/>
            <a:ext cx="3886200" cy="26205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12185"/>
            <a:ext cx="3886200" cy="26205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658"/>
            <a:ext cx="9144000" cy="409398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 userDrawn="1"/>
        </p:nvSpPr>
        <p:spPr>
          <a:xfrm>
            <a:off x="165187" y="165584"/>
            <a:ext cx="3216840" cy="7049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2700"/>
            <a:endParaRPr lang="en-GB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822761-30E1-5642-BB2B-18FE1FD8F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85967" y="47575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53F1-911B-F745-BD66-11EC17F59F6C}" type="slidenum">
              <a:rPr lang="en-US" smtClean="0"/>
              <a:t>‹#›</a:t>
            </a:fld>
            <a:r>
              <a:rPr lang="en-US" dirty="0"/>
              <a:t> of 13</a:t>
            </a:r>
          </a:p>
        </p:txBody>
      </p:sp>
    </p:spTree>
    <p:extLst>
      <p:ext uri="{BB962C8B-B14F-4D97-AF65-F5344CB8AC3E}">
        <p14:creationId xmlns:p14="http://schemas.microsoft.com/office/powerpoint/2010/main" val="30830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811" r:id="rId2"/>
    <p:sldLayoutId id="2147483814" r:id="rId3"/>
    <p:sldLayoutId id="2147483813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00" indent="-9000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28650" y="1555130"/>
            <a:ext cx="7886700" cy="3325903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Uncertainties from E/p vs time for the 60 hour</a:t>
            </a:r>
            <a:br>
              <a:rPr lang="en-US" dirty="0"/>
            </a:br>
            <a:br>
              <a:rPr lang="en-GB" sz="24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Sam Grant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Europa </a:t>
            </a:r>
            <a:r>
              <a:rPr lang="en-US" sz="2000" dirty="0" err="1">
                <a:solidFill>
                  <a:schemeClr val="tx1"/>
                </a:solidFill>
              </a:rPr>
              <a:t>omega_a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br>
              <a:rPr lang="en-GB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9</a:t>
            </a:r>
            <a:r>
              <a:rPr lang="en-US" sz="2000" baseline="30000" dirty="0">
                <a:solidFill>
                  <a:schemeClr val="tx1"/>
                </a:solidFill>
              </a:rPr>
              <a:t>th</a:t>
            </a:r>
            <a:r>
              <a:rPr lang="en-US" sz="2000" dirty="0">
                <a:solidFill>
                  <a:schemeClr val="tx1"/>
                </a:solidFill>
              </a:rPr>
              <a:t> August 2019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dirty="0"/>
            </a:br>
            <a:br>
              <a:rPr lang="en-GB" dirty="0"/>
            </a:br>
            <a:r>
              <a:rPr lang="en-GB" dirty="0">
                <a:solidFill>
                  <a:srgbClr val="FF0000"/>
                </a:solidFill>
              </a:rPr>
              <a:t> </a:t>
            </a:r>
            <a:br>
              <a:rPr lang="en-GB" dirty="0"/>
            </a:br>
            <a:br>
              <a:rPr lang="en-US" dirty="0"/>
            </a:b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5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9C833-AF6D-504E-ADF7-0E733B0F3691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9981EF-DB2B-9F4B-81C1-B26EC99D726D}"/>
              </a:ext>
            </a:extLst>
          </p:cNvPr>
          <p:cNvSpPr txBox="1"/>
          <p:nvPr/>
        </p:nvSpPr>
        <p:spPr>
          <a:xfrm>
            <a:off x="621761" y="1151333"/>
            <a:ext cx="8412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want a useful systematic from this study (see previous talks on doc </a:t>
            </a:r>
            <a:r>
              <a:rPr lang="en-US" dirty="0" err="1"/>
              <a:t>db</a:t>
            </a:r>
            <a:r>
              <a:rPr lang="en-US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decided to borrow an idea from Elia’s BAM talk (</a:t>
            </a:r>
            <a:r>
              <a:rPr lang="en-GB" dirty="0"/>
              <a:t>GM2-doc-18943)</a:t>
            </a:r>
            <a:r>
              <a:rPr lang="en-US" dirty="0"/>
              <a:t>: </a:t>
            </a:r>
          </a:p>
          <a:p>
            <a:endParaRPr lang="en-US" dirty="0"/>
          </a:p>
        </p:txBody>
      </p:sp>
      <p:pic>
        <p:nvPicPr>
          <p:cNvPr id="20" name="Picture 1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611BE3B-64EC-7E4A-8AD7-E32BA49C5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83" y="2534542"/>
            <a:ext cx="3634145" cy="20125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0A8F7B-0545-1C41-AB75-9CF194A13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610" y="2550816"/>
            <a:ext cx="3885424" cy="19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021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2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9981EF-DB2B-9F4B-81C1-B26EC99D726D}"/>
              </a:ext>
            </a:extLst>
          </p:cNvPr>
          <p:cNvSpPr txBox="1"/>
          <p:nvPr/>
        </p:nvSpPr>
        <p:spPr>
          <a:xfrm>
            <a:off x="2019295" y="3999081"/>
            <a:ext cx="84126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>
                <a:highlight>
                  <a:srgbClr val="FFFF00"/>
                </a:highlight>
              </a:rPr>
              <a:t>|∆⍺|/⍺ = 45 ± 5% </a:t>
            </a:r>
          </a:p>
          <a:p>
            <a:r>
              <a:rPr lang="en-US" sz="2800" dirty="0"/>
              <a:t>	|∆𝛕</a:t>
            </a:r>
            <a:r>
              <a:rPr lang="en-US" sz="2800" baseline="-25000" dirty="0"/>
              <a:t>r</a:t>
            </a:r>
            <a:r>
              <a:rPr lang="en-US" sz="2800" dirty="0"/>
              <a:t>|/ 𝛕</a:t>
            </a:r>
            <a:r>
              <a:rPr lang="en-US" sz="2800" baseline="-25000" dirty="0"/>
              <a:t>r </a:t>
            </a:r>
            <a:r>
              <a:rPr lang="en-US" sz="2800" dirty="0"/>
              <a:t>= 47 ± 10%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8BEE3C-68CB-884F-918B-20C79872723C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My Fits</a:t>
            </a:r>
          </a:p>
        </p:txBody>
      </p:sp>
      <p:pic>
        <p:nvPicPr>
          <p:cNvPr id="21" name="Picture 20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B5A0DC1A-6CAB-734A-8646-EA459F98A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8" y="1040097"/>
            <a:ext cx="4375497" cy="2880000"/>
          </a:xfrm>
          <a:prstGeom prst="rect">
            <a:avLst/>
          </a:prstGeom>
        </p:spPr>
      </p:pic>
      <p:pic>
        <p:nvPicPr>
          <p:cNvPr id="23" name="Picture 22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74304126-C298-C244-9D93-AA754EE93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870" y="1020233"/>
            <a:ext cx="4375497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2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3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29C833-AF6D-504E-ADF7-0E733B0F3691}"/>
                  </a:ext>
                </a:extLst>
              </p:cNvPr>
              <p:cNvSpPr txBox="1"/>
              <p:nvPr/>
            </p:nvSpPr>
            <p:spPr>
              <a:xfrm>
                <a:off x="1324885" y="122000"/>
                <a:ext cx="64942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GB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29C833-AF6D-504E-ADF7-0E733B0F3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885" y="122000"/>
                <a:ext cx="649422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9981EF-DB2B-9F4B-81C1-B26EC99D726D}"/>
                  </a:ext>
                </a:extLst>
              </p:cNvPr>
              <p:cNvSpPr txBox="1"/>
              <p:nvPr/>
            </p:nvSpPr>
            <p:spPr>
              <a:xfrm>
                <a:off x="3603175" y="1322099"/>
                <a:ext cx="6565583" cy="3595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=45±4%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0.1263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0.45</m:t>
                        </m:r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±0.04</m:t>
                        </m:r>
                      </m:e>
                    </m:d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GB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0.057 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±0.005 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𝑝𝑝𝑚</m:t>
                      </m:r>
                    </m:oMath>
                  </m:oMathPara>
                </a14:m>
                <a:endParaRPr lang="en-GB" sz="2400" b="0" dirty="0">
                  <a:solidFill>
                    <a:schemeClr val="tx1"/>
                  </a:solidFill>
                </a:endParaRPr>
              </a:p>
              <a:p>
                <a:r>
                  <a:rPr lang="en-GB" sz="2400" b="0" dirty="0">
                    <a:solidFill>
                      <a:schemeClr val="tx1"/>
                    </a:solidFill>
                  </a:rPr>
                  <a:t>	</a:t>
                </a:r>
              </a:p>
              <a:p>
                <a:r>
                  <a:rPr lang="en-GB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it-IT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𝜹</m:t>
                    </m:r>
                    <m:r>
                      <a:rPr lang="en-GB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it-IT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GB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𝟓𝟕</m:t>
                    </m:r>
                    <m:r>
                      <a:rPr lang="en-GB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GB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GB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𝒑𝒃𝒃</m:t>
                    </m:r>
                  </m:oMath>
                </a14:m>
                <a:r>
                  <a:rPr lang="en-GB" sz="2400" b="1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GB" sz="2400" b="0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</a:p>
              <a:p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n-GB" sz="2400" b="0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</a:p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9981EF-DB2B-9F4B-81C1-B26EC99D7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175" y="1322099"/>
                <a:ext cx="6565583" cy="35954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9">
            <a:extLst>
              <a:ext uri="{FF2B5EF4-FFF2-40B4-BE49-F238E27FC236}">
                <a16:creationId xmlns:a16="http://schemas.microsoft.com/office/drawing/2014/main" id="{DFF5D027-3254-694C-9274-EADA6A8B85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92815" y="581872"/>
            <a:ext cx="2811681" cy="413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54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01266" y="976855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r>
              <a:rPr lang="en-GB" sz="2400" b="0" dirty="0"/>
              <a:t>This is obviously well above the 20 ppb allowed for gain fluctuations.</a:t>
            </a: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r>
              <a:rPr lang="en-US" sz="2400" b="0" dirty="0"/>
              <a:t>I would take this result with a pinch of salt, I mostly just wanted to see what I get out. </a:t>
            </a:r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r>
              <a:rPr lang="en-US" sz="2400" b="0" dirty="0"/>
              <a:t>I’d guess that things would improve with more tracks </a:t>
            </a:r>
          </a:p>
          <a:p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4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9C833-AF6D-504E-ADF7-0E733B0F3691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9981EF-DB2B-9F4B-81C1-B26EC99D726D}"/>
              </a:ext>
            </a:extLst>
          </p:cNvPr>
          <p:cNvSpPr txBox="1"/>
          <p:nvPr/>
        </p:nvSpPr>
        <p:spPr>
          <a:xfrm>
            <a:off x="595882" y="4152321"/>
            <a:ext cx="8412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2740"/>
      </p:ext>
    </p:extLst>
  </p:cSld>
  <p:clrMapOvr>
    <a:masterClrMapping/>
  </p:clrMapOvr>
</p:sld>
</file>

<file path=ppt/theme/theme1.xml><?xml version="1.0" encoding="utf-8"?>
<a:theme xmlns:a="http://schemas.openxmlformats.org/drawingml/2006/main" name="4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42115</TotalTime>
  <Words>86</Words>
  <Application>Microsoft Macintosh PowerPoint</Application>
  <PresentationFormat>On-screen Show (16:9)</PresentationFormat>
  <Paragraphs>55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4_Custom Design</vt:lpstr>
      <vt:lpstr> Uncertainties from E/p vs time for the 60 hour  Sam Grant Europa omega_a   9th August 2019    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Clayton, Janine</dc:creator>
  <cp:lastModifiedBy>Grant, Samuel</cp:lastModifiedBy>
  <cp:revision>558</cp:revision>
  <cp:lastPrinted>2019-08-08T00:31:21Z</cp:lastPrinted>
  <dcterms:created xsi:type="dcterms:W3CDTF">2016-12-07T10:36:45Z</dcterms:created>
  <dcterms:modified xsi:type="dcterms:W3CDTF">2019-08-09T14:54:00Z</dcterms:modified>
</cp:coreProperties>
</file>