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795" r:id="rId1"/>
  </p:sldMasterIdLst>
  <p:notesMasterIdLst>
    <p:notesMasterId r:id="rId10"/>
  </p:notesMasterIdLst>
  <p:handoutMasterIdLst>
    <p:handoutMasterId r:id="rId11"/>
  </p:handoutMasterIdLst>
  <p:sldIdLst>
    <p:sldId id="256" r:id="rId2"/>
    <p:sldId id="337" r:id="rId3"/>
    <p:sldId id="333" r:id="rId4"/>
    <p:sldId id="334" r:id="rId5"/>
    <p:sldId id="335" r:id="rId6"/>
    <p:sldId id="336" r:id="rId7"/>
    <p:sldId id="338" r:id="rId8"/>
    <p:sldId id="340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DB9CA"/>
    <a:srgbClr val="F6BE00"/>
    <a:srgbClr val="D6D2C4"/>
    <a:srgbClr val="B2E2ED"/>
    <a:srgbClr val="00FFFF"/>
    <a:srgbClr val="00FDFF"/>
    <a:srgbClr val="A4DBE8"/>
    <a:srgbClr val="BBC5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42"/>
    <p:restoredTop sz="94705"/>
  </p:normalViewPr>
  <p:slideViewPr>
    <p:cSldViewPr snapToGrid="0" snapToObjects="1">
      <p:cViewPr>
        <p:scale>
          <a:sx n="140" d="100"/>
          <a:sy n="140" d="100"/>
        </p:scale>
        <p:origin x="304" y="-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2" d="100"/>
          <a:sy n="72" d="100"/>
        </p:scale>
        <p:origin x="3592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59ACD3C-3D87-1A4A-8426-423076B7C78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8C57C8-0A90-3B46-8212-877BCC2046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8E715B-C4C6-FA44-89E6-29CE8E5147AD}" type="datetimeFigureOut">
              <a:rPr lang="en-US" smtClean="0"/>
              <a:t>5/13/19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013B6B-404B-0744-8FD3-AEAE0B5717F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8D7878-BDFE-B646-9529-AD64CA29AB2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93C894-3C7C-CA41-ACC6-AF6D0EB5CB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695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BEE1CD-6EDF-5C43-ACE9-942F6C137C3E}" type="datetimeFigureOut">
              <a:rPr lang="en-US" smtClean="0"/>
              <a:t>5/13/19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455201-7865-8744-8A9B-9F5FC03C5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107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24463"/>
            <a:ext cx="7886700" cy="994172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606039"/>
            <a:ext cx="7886700" cy="202668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0"/>
            <a:ext cx="9144000" cy="1235075"/>
            <a:chOff x="0" y="-66259"/>
            <a:chExt cx="9144000" cy="1235075"/>
          </a:xfrm>
        </p:grpSpPr>
        <p:sp>
          <p:nvSpPr>
            <p:cNvPr id="10" name="Freeform 24"/>
            <p:cNvSpPr>
              <a:spLocks/>
            </p:cNvSpPr>
            <p:nvPr/>
          </p:nvSpPr>
          <p:spPr bwMode="auto">
            <a:xfrm>
              <a:off x="0" y="-66259"/>
              <a:ext cx="9144000" cy="1235075"/>
            </a:xfrm>
            <a:custGeom>
              <a:avLst/>
              <a:gdLst>
                <a:gd name="T0" fmla="*/ 0 w 1123"/>
                <a:gd name="T1" fmla="*/ 0 h 151"/>
                <a:gd name="T2" fmla="*/ 0 w 1123"/>
                <a:gd name="T3" fmla="*/ 151 h 151"/>
                <a:gd name="T4" fmla="*/ 844 w 1123"/>
                <a:gd name="T5" fmla="*/ 151 h 151"/>
                <a:gd name="T6" fmla="*/ 841 w 1123"/>
                <a:gd name="T7" fmla="*/ 148 h 151"/>
                <a:gd name="T8" fmla="*/ 832 w 1123"/>
                <a:gd name="T9" fmla="*/ 122 h 151"/>
                <a:gd name="T10" fmla="*/ 832 w 1123"/>
                <a:gd name="T11" fmla="*/ 72 h 151"/>
                <a:gd name="T12" fmla="*/ 859 w 1123"/>
                <a:gd name="T13" fmla="*/ 72 h 151"/>
                <a:gd name="T14" fmla="*/ 859 w 1123"/>
                <a:gd name="T15" fmla="*/ 124 h 151"/>
                <a:gd name="T16" fmla="*/ 863 w 1123"/>
                <a:gd name="T17" fmla="*/ 135 h 151"/>
                <a:gd name="T18" fmla="*/ 871 w 1123"/>
                <a:gd name="T19" fmla="*/ 138 h 151"/>
                <a:gd name="T20" fmla="*/ 880 w 1123"/>
                <a:gd name="T21" fmla="*/ 135 h 151"/>
                <a:gd name="T22" fmla="*/ 883 w 1123"/>
                <a:gd name="T23" fmla="*/ 124 h 151"/>
                <a:gd name="T24" fmla="*/ 883 w 1123"/>
                <a:gd name="T25" fmla="*/ 72 h 151"/>
                <a:gd name="T26" fmla="*/ 910 w 1123"/>
                <a:gd name="T27" fmla="*/ 72 h 151"/>
                <a:gd name="T28" fmla="*/ 910 w 1123"/>
                <a:gd name="T29" fmla="*/ 117 h 151"/>
                <a:gd name="T30" fmla="*/ 900 w 1123"/>
                <a:gd name="T31" fmla="*/ 148 h 151"/>
                <a:gd name="T32" fmla="*/ 897 w 1123"/>
                <a:gd name="T33" fmla="*/ 151 h 151"/>
                <a:gd name="T34" fmla="*/ 937 w 1123"/>
                <a:gd name="T35" fmla="*/ 151 h 151"/>
                <a:gd name="T36" fmla="*/ 920 w 1123"/>
                <a:gd name="T37" fmla="*/ 114 h 151"/>
                <a:gd name="T38" fmla="*/ 964 w 1123"/>
                <a:gd name="T39" fmla="*/ 69 h 151"/>
                <a:gd name="T40" fmla="*/ 998 w 1123"/>
                <a:gd name="T41" fmla="*/ 82 h 151"/>
                <a:gd name="T42" fmla="*/ 1005 w 1123"/>
                <a:gd name="T43" fmla="*/ 92 h 151"/>
                <a:gd name="T44" fmla="*/ 982 w 1123"/>
                <a:gd name="T45" fmla="*/ 103 h 151"/>
                <a:gd name="T46" fmla="*/ 965 w 1123"/>
                <a:gd name="T47" fmla="*/ 89 h 151"/>
                <a:gd name="T48" fmla="*/ 953 w 1123"/>
                <a:gd name="T49" fmla="*/ 94 h 151"/>
                <a:gd name="T50" fmla="*/ 947 w 1123"/>
                <a:gd name="T51" fmla="*/ 113 h 151"/>
                <a:gd name="T52" fmla="*/ 965 w 1123"/>
                <a:gd name="T53" fmla="*/ 137 h 151"/>
                <a:gd name="T54" fmla="*/ 982 w 1123"/>
                <a:gd name="T55" fmla="*/ 123 h 151"/>
                <a:gd name="T56" fmla="*/ 1005 w 1123"/>
                <a:gd name="T57" fmla="*/ 134 h 151"/>
                <a:gd name="T58" fmla="*/ 997 w 1123"/>
                <a:gd name="T59" fmla="*/ 146 h 151"/>
                <a:gd name="T60" fmla="*/ 991 w 1123"/>
                <a:gd name="T61" fmla="*/ 151 h 151"/>
                <a:gd name="T62" fmla="*/ 1016 w 1123"/>
                <a:gd name="T63" fmla="*/ 151 h 151"/>
                <a:gd name="T64" fmla="*/ 1016 w 1123"/>
                <a:gd name="T65" fmla="*/ 72 h 151"/>
                <a:gd name="T66" fmla="*/ 1042 w 1123"/>
                <a:gd name="T67" fmla="*/ 72 h 151"/>
                <a:gd name="T68" fmla="*/ 1042 w 1123"/>
                <a:gd name="T69" fmla="*/ 134 h 151"/>
                <a:gd name="T70" fmla="*/ 1077 w 1123"/>
                <a:gd name="T71" fmla="*/ 134 h 151"/>
                <a:gd name="T72" fmla="*/ 1077 w 1123"/>
                <a:gd name="T73" fmla="*/ 151 h 151"/>
                <a:gd name="T74" fmla="*/ 1123 w 1123"/>
                <a:gd name="T75" fmla="*/ 151 h 151"/>
                <a:gd name="T76" fmla="*/ 1123 w 1123"/>
                <a:gd name="T77" fmla="*/ 0 h 151"/>
                <a:gd name="T78" fmla="*/ 0 w 1123"/>
                <a:gd name="T79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123" h="151">
                  <a:moveTo>
                    <a:pt x="0" y="0"/>
                  </a:moveTo>
                  <a:cubicBezTo>
                    <a:pt x="0" y="151"/>
                    <a:pt x="0" y="151"/>
                    <a:pt x="0" y="151"/>
                  </a:cubicBezTo>
                  <a:cubicBezTo>
                    <a:pt x="844" y="151"/>
                    <a:pt x="844" y="151"/>
                    <a:pt x="844" y="151"/>
                  </a:cubicBezTo>
                  <a:cubicBezTo>
                    <a:pt x="843" y="150"/>
                    <a:pt x="842" y="149"/>
                    <a:pt x="841" y="148"/>
                  </a:cubicBezTo>
                  <a:cubicBezTo>
                    <a:pt x="833" y="140"/>
                    <a:pt x="833" y="131"/>
                    <a:pt x="832" y="122"/>
                  </a:cubicBezTo>
                  <a:cubicBezTo>
                    <a:pt x="832" y="72"/>
                    <a:pt x="832" y="72"/>
                    <a:pt x="832" y="72"/>
                  </a:cubicBezTo>
                  <a:cubicBezTo>
                    <a:pt x="859" y="72"/>
                    <a:pt x="859" y="72"/>
                    <a:pt x="859" y="72"/>
                  </a:cubicBezTo>
                  <a:cubicBezTo>
                    <a:pt x="859" y="124"/>
                    <a:pt x="859" y="124"/>
                    <a:pt x="859" y="124"/>
                  </a:cubicBezTo>
                  <a:cubicBezTo>
                    <a:pt x="859" y="128"/>
                    <a:pt x="860" y="132"/>
                    <a:pt x="863" y="135"/>
                  </a:cubicBezTo>
                  <a:cubicBezTo>
                    <a:pt x="865" y="137"/>
                    <a:pt x="868" y="138"/>
                    <a:pt x="871" y="138"/>
                  </a:cubicBezTo>
                  <a:cubicBezTo>
                    <a:pt x="875" y="138"/>
                    <a:pt x="878" y="136"/>
                    <a:pt x="880" y="135"/>
                  </a:cubicBezTo>
                  <a:cubicBezTo>
                    <a:pt x="883" y="132"/>
                    <a:pt x="883" y="128"/>
                    <a:pt x="883" y="124"/>
                  </a:cubicBezTo>
                  <a:cubicBezTo>
                    <a:pt x="883" y="72"/>
                    <a:pt x="883" y="72"/>
                    <a:pt x="883" y="72"/>
                  </a:cubicBezTo>
                  <a:cubicBezTo>
                    <a:pt x="910" y="72"/>
                    <a:pt x="910" y="72"/>
                    <a:pt x="910" y="72"/>
                  </a:cubicBezTo>
                  <a:cubicBezTo>
                    <a:pt x="910" y="117"/>
                    <a:pt x="910" y="117"/>
                    <a:pt x="910" y="117"/>
                  </a:cubicBezTo>
                  <a:cubicBezTo>
                    <a:pt x="910" y="126"/>
                    <a:pt x="910" y="139"/>
                    <a:pt x="900" y="148"/>
                  </a:cubicBezTo>
                  <a:cubicBezTo>
                    <a:pt x="899" y="149"/>
                    <a:pt x="898" y="150"/>
                    <a:pt x="897" y="151"/>
                  </a:cubicBezTo>
                  <a:cubicBezTo>
                    <a:pt x="937" y="151"/>
                    <a:pt x="937" y="151"/>
                    <a:pt x="937" y="151"/>
                  </a:cubicBezTo>
                  <a:cubicBezTo>
                    <a:pt x="925" y="142"/>
                    <a:pt x="920" y="128"/>
                    <a:pt x="920" y="114"/>
                  </a:cubicBezTo>
                  <a:cubicBezTo>
                    <a:pt x="920" y="92"/>
                    <a:pt x="935" y="69"/>
                    <a:pt x="964" y="69"/>
                  </a:cubicBezTo>
                  <a:cubicBezTo>
                    <a:pt x="976" y="69"/>
                    <a:pt x="989" y="73"/>
                    <a:pt x="998" y="82"/>
                  </a:cubicBezTo>
                  <a:cubicBezTo>
                    <a:pt x="1001" y="86"/>
                    <a:pt x="1003" y="89"/>
                    <a:pt x="1005" y="92"/>
                  </a:cubicBezTo>
                  <a:cubicBezTo>
                    <a:pt x="982" y="103"/>
                    <a:pt x="982" y="103"/>
                    <a:pt x="982" y="103"/>
                  </a:cubicBezTo>
                  <a:cubicBezTo>
                    <a:pt x="980" y="98"/>
                    <a:pt x="976" y="89"/>
                    <a:pt x="965" y="89"/>
                  </a:cubicBezTo>
                  <a:cubicBezTo>
                    <a:pt x="959" y="89"/>
                    <a:pt x="955" y="92"/>
                    <a:pt x="953" y="94"/>
                  </a:cubicBezTo>
                  <a:cubicBezTo>
                    <a:pt x="947" y="100"/>
                    <a:pt x="947" y="109"/>
                    <a:pt x="947" y="113"/>
                  </a:cubicBezTo>
                  <a:cubicBezTo>
                    <a:pt x="947" y="125"/>
                    <a:pt x="952" y="137"/>
                    <a:pt x="965" y="137"/>
                  </a:cubicBezTo>
                  <a:cubicBezTo>
                    <a:pt x="977" y="137"/>
                    <a:pt x="981" y="126"/>
                    <a:pt x="982" y="123"/>
                  </a:cubicBezTo>
                  <a:cubicBezTo>
                    <a:pt x="1005" y="134"/>
                    <a:pt x="1005" y="134"/>
                    <a:pt x="1005" y="134"/>
                  </a:cubicBezTo>
                  <a:cubicBezTo>
                    <a:pt x="1003" y="138"/>
                    <a:pt x="1001" y="142"/>
                    <a:pt x="997" y="146"/>
                  </a:cubicBezTo>
                  <a:cubicBezTo>
                    <a:pt x="995" y="148"/>
                    <a:pt x="993" y="150"/>
                    <a:pt x="991" y="151"/>
                  </a:cubicBezTo>
                  <a:cubicBezTo>
                    <a:pt x="1016" y="151"/>
                    <a:pt x="1016" y="151"/>
                    <a:pt x="1016" y="151"/>
                  </a:cubicBezTo>
                  <a:cubicBezTo>
                    <a:pt x="1016" y="72"/>
                    <a:pt x="1016" y="72"/>
                    <a:pt x="1016" y="72"/>
                  </a:cubicBezTo>
                  <a:cubicBezTo>
                    <a:pt x="1042" y="72"/>
                    <a:pt x="1042" y="72"/>
                    <a:pt x="1042" y="72"/>
                  </a:cubicBezTo>
                  <a:cubicBezTo>
                    <a:pt x="1042" y="134"/>
                    <a:pt x="1042" y="134"/>
                    <a:pt x="1042" y="134"/>
                  </a:cubicBezTo>
                  <a:cubicBezTo>
                    <a:pt x="1077" y="134"/>
                    <a:pt x="1077" y="134"/>
                    <a:pt x="1077" y="134"/>
                  </a:cubicBezTo>
                  <a:cubicBezTo>
                    <a:pt x="1077" y="151"/>
                    <a:pt x="1077" y="151"/>
                    <a:pt x="1077" y="151"/>
                  </a:cubicBezTo>
                  <a:cubicBezTo>
                    <a:pt x="1123" y="151"/>
                    <a:pt x="1123" y="151"/>
                    <a:pt x="1123" y="151"/>
                  </a:cubicBezTo>
                  <a:cubicBezTo>
                    <a:pt x="1123" y="0"/>
                    <a:pt x="1123" y="0"/>
                    <a:pt x="112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420182" y="514785"/>
              <a:ext cx="257986" cy="303133"/>
            </a:xfrm>
            <a:prstGeom prst="rect">
              <a:avLst/>
            </a:prstGeom>
          </p:spPr>
        </p:pic>
      </p:grp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87999" y="288000"/>
            <a:ext cx="5488958" cy="2930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80000"/>
              </a:lnSpc>
              <a:buNone/>
              <a:defRPr sz="1100" baseline="0">
                <a:solidFill>
                  <a:schemeClr val="bg1"/>
                </a:solidFill>
              </a:defRPr>
            </a:lvl1pPr>
            <a:lvl2pPr marL="0" indent="0">
              <a:lnSpc>
                <a:spcPct val="80000"/>
              </a:lnSpc>
              <a:buNone/>
              <a:defRPr sz="1100">
                <a:solidFill>
                  <a:schemeClr val="bg1"/>
                </a:solidFill>
              </a:defRPr>
            </a:lvl2pPr>
            <a:lvl3pPr marL="0" indent="0">
              <a:buNone/>
              <a:defRPr sz="1100">
                <a:solidFill>
                  <a:schemeClr val="tx1"/>
                </a:solidFill>
              </a:defRPr>
            </a:lvl3pPr>
            <a:lvl4pPr marL="0" indent="0">
              <a:buNone/>
              <a:defRPr sz="1100">
                <a:solidFill>
                  <a:schemeClr val="tx1"/>
                </a:solidFill>
              </a:defRPr>
            </a:lvl4pPr>
            <a:lvl5pPr marL="0" indent="0"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FACULTY, SCHOOL, DEPARTMENT OR INSTITUTE NAME HERE</a:t>
            </a:r>
          </a:p>
          <a:p>
            <a:pPr lvl="1"/>
            <a:r>
              <a:rPr lang="en-US" dirty="0"/>
              <a:t>SECOND TIER INFORMATION HERE IF NEEDED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in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0" y="-1588"/>
            <a:ext cx="9144000" cy="741363"/>
            <a:chOff x="0" y="-1588"/>
            <a:chExt cx="9144000" cy="741363"/>
          </a:xfrm>
          <a:solidFill>
            <a:srgbClr val="D6D2C4"/>
          </a:solidFill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0" y="-1588"/>
              <a:ext cx="9144000" cy="741363"/>
            </a:xfrm>
            <a:custGeom>
              <a:avLst/>
              <a:gdLst>
                <a:gd name="T0" fmla="*/ 0 w 1123"/>
                <a:gd name="T1" fmla="*/ 0 h 90"/>
                <a:gd name="T2" fmla="*/ 0 w 1123"/>
                <a:gd name="T3" fmla="*/ 90 h 90"/>
                <a:gd name="T4" fmla="*/ 957 w 1123"/>
                <a:gd name="T5" fmla="*/ 90 h 90"/>
                <a:gd name="T6" fmla="*/ 955 w 1123"/>
                <a:gd name="T7" fmla="*/ 89 h 90"/>
                <a:gd name="T8" fmla="*/ 949 w 1123"/>
                <a:gd name="T9" fmla="*/ 73 h 90"/>
                <a:gd name="T10" fmla="*/ 949 w 1123"/>
                <a:gd name="T11" fmla="*/ 43 h 90"/>
                <a:gd name="T12" fmla="*/ 966 w 1123"/>
                <a:gd name="T13" fmla="*/ 43 h 90"/>
                <a:gd name="T14" fmla="*/ 966 w 1123"/>
                <a:gd name="T15" fmla="*/ 74 h 90"/>
                <a:gd name="T16" fmla="*/ 967 w 1123"/>
                <a:gd name="T17" fmla="*/ 80 h 90"/>
                <a:gd name="T18" fmla="*/ 973 w 1123"/>
                <a:gd name="T19" fmla="*/ 82 h 90"/>
                <a:gd name="T20" fmla="*/ 978 w 1123"/>
                <a:gd name="T21" fmla="*/ 80 h 90"/>
                <a:gd name="T22" fmla="*/ 980 w 1123"/>
                <a:gd name="T23" fmla="*/ 74 h 90"/>
                <a:gd name="T24" fmla="*/ 980 w 1123"/>
                <a:gd name="T25" fmla="*/ 43 h 90"/>
                <a:gd name="T26" fmla="*/ 996 w 1123"/>
                <a:gd name="T27" fmla="*/ 43 h 90"/>
                <a:gd name="T28" fmla="*/ 996 w 1123"/>
                <a:gd name="T29" fmla="*/ 70 h 90"/>
                <a:gd name="T30" fmla="*/ 990 w 1123"/>
                <a:gd name="T31" fmla="*/ 89 h 90"/>
                <a:gd name="T32" fmla="*/ 988 w 1123"/>
                <a:gd name="T33" fmla="*/ 90 h 90"/>
                <a:gd name="T34" fmla="*/ 1012 w 1123"/>
                <a:gd name="T35" fmla="*/ 90 h 90"/>
                <a:gd name="T36" fmla="*/ 1002 w 1123"/>
                <a:gd name="T37" fmla="*/ 68 h 90"/>
                <a:gd name="T38" fmla="*/ 1028 w 1123"/>
                <a:gd name="T39" fmla="*/ 41 h 90"/>
                <a:gd name="T40" fmla="*/ 1048 w 1123"/>
                <a:gd name="T41" fmla="*/ 49 h 90"/>
                <a:gd name="T42" fmla="*/ 1052 w 1123"/>
                <a:gd name="T43" fmla="*/ 55 h 90"/>
                <a:gd name="T44" fmla="*/ 1039 w 1123"/>
                <a:gd name="T45" fmla="*/ 62 h 90"/>
                <a:gd name="T46" fmla="*/ 1028 w 1123"/>
                <a:gd name="T47" fmla="*/ 53 h 90"/>
                <a:gd name="T48" fmla="*/ 1022 w 1123"/>
                <a:gd name="T49" fmla="*/ 56 h 90"/>
                <a:gd name="T50" fmla="*/ 1018 w 1123"/>
                <a:gd name="T51" fmla="*/ 67 h 90"/>
                <a:gd name="T52" fmla="*/ 1028 w 1123"/>
                <a:gd name="T53" fmla="*/ 82 h 90"/>
                <a:gd name="T54" fmla="*/ 1039 w 1123"/>
                <a:gd name="T55" fmla="*/ 74 h 90"/>
                <a:gd name="T56" fmla="*/ 1052 w 1123"/>
                <a:gd name="T57" fmla="*/ 80 h 90"/>
                <a:gd name="T58" fmla="*/ 1047 w 1123"/>
                <a:gd name="T59" fmla="*/ 87 h 90"/>
                <a:gd name="T60" fmla="*/ 1044 w 1123"/>
                <a:gd name="T61" fmla="*/ 90 h 90"/>
                <a:gd name="T62" fmla="*/ 1059 w 1123"/>
                <a:gd name="T63" fmla="*/ 90 h 90"/>
                <a:gd name="T64" fmla="*/ 1059 w 1123"/>
                <a:gd name="T65" fmla="*/ 43 h 90"/>
                <a:gd name="T66" fmla="*/ 1075 w 1123"/>
                <a:gd name="T67" fmla="*/ 43 h 90"/>
                <a:gd name="T68" fmla="*/ 1075 w 1123"/>
                <a:gd name="T69" fmla="*/ 80 h 90"/>
                <a:gd name="T70" fmla="*/ 1096 w 1123"/>
                <a:gd name="T71" fmla="*/ 80 h 90"/>
                <a:gd name="T72" fmla="*/ 1096 w 1123"/>
                <a:gd name="T73" fmla="*/ 90 h 90"/>
                <a:gd name="T74" fmla="*/ 1123 w 1123"/>
                <a:gd name="T75" fmla="*/ 90 h 90"/>
                <a:gd name="T76" fmla="*/ 1123 w 1123"/>
                <a:gd name="T77" fmla="*/ 0 h 90"/>
                <a:gd name="T78" fmla="*/ 0 w 1123"/>
                <a:gd name="T7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123" h="90">
                  <a:moveTo>
                    <a:pt x="0" y="0"/>
                  </a:moveTo>
                  <a:cubicBezTo>
                    <a:pt x="0" y="90"/>
                    <a:pt x="0" y="90"/>
                    <a:pt x="0" y="90"/>
                  </a:cubicBezTo>
                  <a:cubicBezTo>
                    <a:pt x="957" y="90"/>
                    <a:pt x="957" y="90"/>
                    <a:pt x="957" y="90"/>
                  </a:cubicBezTo>
                  <a:cubicBezTo>
                    <a:pt x="956" y="90"/>
                    <a:pt x="955" y="89"/>
                    <a:pt x="955" y="89"/>
                  </a:cubicBezTo>
                  <a:cubicBezTo>
                    <a:pt x="950" y="84"/>
                    <a:pt x="950" y="78"/>
                    <a:pt x="949" y="73"/>
                  </a:cubicBezTo>
                  <a:cubicBezTo>
                    <a:pt x="949" y="43"/>
                    <a:pt x="949" y="43"/>
                    <a:pt x="949" y="43"/>
                  </a:cubicBezTo>
                  <a:cubicBezTo>
                    <a:pt x="966" y="43"/>
                    <a:pt x="966" y="43"/>
                    <a:pt x="966" y="43"/>
                  </a:cubicBezTo>
                  <a:cubicBezTo>
                    <a:pt x="966" y="74"/>
                    <a:pt x="966" y="74"/>
                    <a:pt x="966" y="74"/>
                  </a:cubicBezTo>
                  <a:cubicBezTo>
                    <a:pt x="966" y="76"/>
                    <a:pt x="966" y="79"/>
                    <a:pt x="967" y="80"/>
                  </a:cubicBezTo>
                  <a:cubicBezTo>
                    <a:pt x="969" y="82"/>
                    <a:pt x="971" y="82"/>
                    <a:pt x="973" y="82"/>
                  </a:cubicBezTo>
                  <a:cubicBezTo>
                    <a:pt x="975" y="82"/>
                    <a:pt x="977" y="81"/>
                    <a:pt x="978" y="80"/>
                  </a:cubicBezTo>
                  <a:cubicBezTo>
                    <a:pt x="979" y="79"/>
                    <a:pt x="980" y="76"/>
                    <a:pt x="980" y="74"/>
                  </a:cubicBezTo>
                  <a:cubicBezTo>
                    <a:pt x="980" y="43"/>
                    <a:pt x="980" y="43"/>
                    <a:pt x="980" y="43"/>
                  </a:cubicBezTo>
                  <a:cubicBezTo>
                    <a:pt x="996" y="43"/>
                    <a:pt x="996" y="43"/>
                    <a:pt x="996" y="43"/>
                  </a:cubicBezTo>
                  <a:cubicBezTo>
                    <a:pt x="996" y="70"/>
                    <a:pt x="996" y="70"/>
                    <a:pt x="996" y="70"/>
                  </a:cubicBezTo>
                  <a:cubicBezTo>
                    <a:pt x="996" y="75"/>
                    <a:pt x="996" y="83"/>
                    <a:pt x="990" y="89"/>
                  </a:cubicBezTo>
                  <a:cubicBezTo>
                    <a:pt x="989" y="89"/>
                    <a:pt x="989" y="90"/>
                    <a:pt x="988" y="90"/>
                  </a:cubicBezTo>
                  <a:cubicBezTo>
                    <a:pt x="1012" y="90"/>
                    <a:pt x="1012" y="90"/>
                    <a:pt x="1012" y="90"/>
                  </a:cubicBezTo>
                  <a:cubicBezTo>
                    <a:pt x="1005" y="85"/>
                    <a:pt x="1002" y="76"/>
                    <a:pt x="1002" y="68"/>
                  </a:cubicBezTo>
                  <a:cubicBezTo>
                    <a:pt x="1002" y="55"/>
                    <a:pt x="1011" y="41"/>
                    <a:pt x="1028" y="41"/>
                  </a:cubicBezTo>
                  <a:cubicBezTo>
                    <a:pt x="1035" y="41"/>
                    <a:pt x="1043" y="44"/>
                    <a:pt x="1048" y="49"/>
                  </a:cubicBezTo>
                  <a:cubicBezTo>
                    <a:pt x="1050" y="51"/>
                    <a:pt x="1051" y="53"/>
                    <a:pt x="1052" y="55"/>
                  </a:cubicBezTo>
                  <a:cubicBezTo>
                    <a:pt x="1039" y="62"/>
                    <a:pt x="1039" y="62"/>
                    <a:pt x="1039" y="62"/>
                  </a:cubicBezTo>
                  <a:cubicBezTo>
                    <a:pt x="1038" y="59"/>
                    <a:pt x="1035" y="53"/>
                    <a:pt x="1028" y="53"/>
                  </a:cubicBezTo>
                  <a:cubicBezTo>
                    <a:pt x="1025" y="53"/>
                    <a:pt x="1023" y="55"/>
                    <a:pt x="1022" y="56"/>
                  </a:cubicBezTo>
                  <a:cubicBezTo>
                    <a:pt x="1018" y="60"/>
                    <a:pt x="1018" y="65"/>
                    <a:pt x="1018" y="67"/>
                  </a:cubicBezTo>
                  <a:cubicBezTo>
                    <a:pt x="1018" y="75"/>
                    <a:pt x="1021" y="82"/>
                    <a:pt x="1028" y="82"/>
                  </a:cubicBezTo>
                  <a:cubicBezTo>
                    <a:pt x="1036" y="82"/>
                    <a:pt x="1038" y="75"/>
                    <a:pt x="1039" y="74"/>
                  </a:cubicBezTo>
                  <a:cubicBezTo>
                    <a:pt x="1052" y="80"/>
                    <a:pt x="1052" y="80"/>
                    <a:pt x="1052" y="80"/>
                  </a:cubicBezTo>
                  <a:cubicBezTo>
                    <a:pt x="1051" y="83"/>
                    <a:pt x="1050" y="85"/>
                    <a:pt x="1047" y="87"/>
                  </a:cubicBezTo>
                  <a:cubicBezTo>
                    <a:pt x="1046" y="88"/>
                    <a:pt x="1045" y="89"/>
                    <a:pt x="1044" y="90"/>
                  </a:cubicBezTo>
                  <a:cubicBezTo>
                    <a:pt x="1059" y="90"/>
                    <a:pt x="1059" y="90"/>
                    <a:pt x="1059" y="90"/>
                  </a:cubicBezTo>
                  <a:cubicBezTo>
                    <a:pt x="1059" y="43"/>
                    <a:pt x="1059" y="43"/>
                    <a:pt x="1059" y="43"/>
                  </a:cubicBezTo>
                  <a:cubicBezTo>
                    <a:pt x="1075" y="43"/>
                    <a:pt x="1075" y="43"/>
                    <a:pt x="1075" y="43"/>
                  </a:cubicBezTo>
                  <a:cubicBezTo>
                    <a:pt x="1075" y="80"/>
                    <a:pt x="1075" y="80"/>
                    <a:pt x="1075" y="80"/>
                  </a:cubicBezTo>
                  <a:cubicBezTo>
                    <a:pt x="1096" y="80"/>
                    <a:pt x="1096" y="80"/>
                    <a:pt x="1096" y="80"/>
                  </a:cubicBezTo>
                  <a:cubicBezTo>
                    <a:pt x="1096" y="90"/>
                    <a:pt x="1096" y="90"/>
                    <a:pt x="1096" y="90"/>
                  </a:cubicBezTo>
                  <a:cubicBezTo>
                    <a:pt x="1123" y="90"/>
                    <a:pt x="1123" y="90"/>
                    <a:pt x="1123" y="90"/>
                  </a:cubicBezTo>
                  <a:cubicBezTo>
                    <a:pt x="1123" y="0"/>
                    <a:pt x="1123" y="0"/>
                    <a:pt x="112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524000" y="360000"/>
              <a:ext cx="147064" cy="172800"/>
            </a:xfrm>
            <a:prstGeom prst="rect">
              <a:avLst/>
            </a:prstGeom>
            <a:noFill/>
          </p:spPr>
        </p:pic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99F08B2-6B64-FB44-B754-1BE4FEDB72D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B53F1-911B-F745-BD66-11EC17F59F6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FD6320-0E3E-BB4D-9390-3F0464456C64}"/>
              </a:ext>
            </a:extLst>
          </p:cNvPr>
          <p:cNvSpPr txBox="1"/>
          <p:nvPr userDrawn="1"/>
        </p:nvSpPr>
        <p:spPr>
          <a:xfrm>
            <a:off x="0" y="0"/>
            <a:ext cx="32847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Sam Grant (</a:t>
            </a:r>
            <a:r>
              <a:rPr lang="en-GB" sz="1000" dirty="0" err="1">
                <a:solidFill>
                  <a:schemeClr val="bg1"/>
                </a:solidFill>
              </a:rPr>
              <a:t>ω</a:t>
            </a:r>
            <a:r>
              <a:rPr lang="en-GB" sz="1000" baseline="-25000" dirty="0" err="1">
                <a:solidFill>
                  <a:schemeClr val="bg1"/>
                </a:solidFill>
              </a:rPr>
              <a:t>a</a:t>
            </a:r>
            <a:r>
              <a:rPr lang="en-GB" sz="1000" baseline="-25000" dirty="0">
                <a:solidFill>
                  <a:schemeClr val="bg1"/>
                </a:solidFill>
              </a:rPr>
              <a:t> </a:t>
            </a:r>
            <a:r>
              <a:rPr lang="en-GB" sz="1000" dirty="0">
                <a:solidFill>
                  <a:schemeClr val="bg1"/>
                </a:solidFill>
              </a:rPr>
              <a:t>Europa)</a:t>
            </a:r>
          </a:p>
          <a:p>
            <a:r>
              <a:rPr lang="en-US" sz="1000" dirty="0">
                <a:solidFill>
                  <a:schemeClr val="bg1"/>
                </a:solidFill>
              </a:rPr>
              <a:t>05/04/2019 </a:t>
            </a:r>
          </a:p>
        </p:txBody>
      </p:sp>
    </p:spTree>
    <p:extLst>
      <p:ext uri="{BB962C8B-B14F-4D97-AF65-F5344CB8AC3E}">
        <p14:creationId xmlns:p14="http://schemas.microsoft.com/office/powerpoint/2010/main" val="1771749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reframe banner">
    <p:bg>
      <p:bgPr>
        <a:solidFill>
          <a:schemeClr val="tx1">
            <a:lumMod val="50000"/>
            <a:lumOff val="50000"/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38713"/>
            <a:ext cx="7886700" cy="678815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2012185"/>
            <a:ext cx="3886200" cy="26205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2012185"/>
            <a:ext cx="3886200" cy="26205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4658"/>
            <a:ext cx="9144000" cy="409398"/>
          </a:xfrm>
          <a:prstGeom prst="rect">
            <a:avLst/>
          </a:prstGeom>
        </p:spPr>
      </p:pic>
      <p:sp>
        <p:nvSpPr>
          <p:cNvPr id="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16000" y="216000"/>
            <a:ext cx="5488958" cy="2930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80000"/>
              </a:lnSpc>
              <a:buNone/>
              <a:defRPr sz="1100" baseline="0">
                <a:solidFill>
                  <a:schemeClr val="tx1"/>
                </a:solidFill>
              </a:defRPr>
            </a:lvl1pPr>
            <a:lvl2pPr marL="0" indent="0">
              <a:lnSpc>
                <a:spcPct val="80000"/>
              </a:lnSpc>
              <a:buNone/>
              <a:defRPr sz="1100">
                <a:solidFill>
                  <a:schemeClr val="tx1"/>
                </a:solidFill>
              </a:defRPr>
            </a:lvl2pPr>
            <a:lvl3pPr marL="0" indent="0">
              <a:buNone/>
              <a:defRPr sz="1100">
                <a:solidFill>
                  <a:schemeClr val="tx1"/>
                </a:solidFill>
              </a:defRPr>
            </a:lvl3pPr>
            <a:lvl4pPr marL="0" indent="0">
              <a:buNone/>
              <a:defRPr sz="1100">
                <a:solidFill>
                  <a:schemeClr val="tx1"/>
                </a:solidFill>
              </a:defRPr>
            </a:lvl4pPr>
            <a:lvl5pPr marL="0" indent="0"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FACULTY, SCHOOL, DEPARTMENT OR INSTITUTE NAME HERE</a:t>
            </a:r>
          </a:p>
          <a:p>
            <a:pPr lvl="1"/>
            <a:r>
              <a:rPr lang="en-US" dirty="0"/>
              <a:t>SECOND TIER INFORMATION HERE IF NEEDED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 userDrawn="1"/>
        </p:nvSpPr>
        <p:spPr>
          <a:xfrm>
            <a:off x="165187" y="165584"/>
            <a:ext cx="3216840" cy="7049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12700"/>
            <a:endParaRPr lang="en-GB" sz="1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822761-30E1-5642-BB2B-18FE1FD8F3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85967" y="4757535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B53F1-911B-F745-BD66-11EC17F59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03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811" r:id="rId2"/>
    <p:sldLayoutId id="2147483813" r:id="rId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0000" indent="-9000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90000" indent="-9000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90000" indent="-9000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b="1" kern="12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90000" indent="-9000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90000" indent="-9000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00" b="1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525780" y="1529596"/>
            <a:ext cx="7886700" cy="3325903"/>
          </a:xfrm>
        </p:spPr>
        <p:txBody>
          <a:bodyPr/>
          <a:lstStyle/>
          <a:p>
            <a:pPr algn="ctr"/>
            <a:br>
              <a:rPr lang="en-US" dirty="0"/>
            </a:br>
            <a:r>
              <a:rPr lang="en-GB" dirty="0"/>
              <a:t>E/p means per crystal</a:t>
            </a:r>
            <a:br>
              <a:rPr lang="en-GB" dirty="0"/>
            </a:br>
            <a:br>
              <a:rPr lang="en-GB" sz="2400" dirty="0">
                <a:solidFill>
                  <a:schemeClr val="tx1"/>
                </a:solidFill>
              </a:rPr>
            </a:br>
            <a:br>
              <a:rPr lang="en-GB" sz="24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Sam Grant</a:t>
            </a:r>
            <a:br>
              <a:rPr lang="en-GB" sz="2000" dirty="0"/>
            </a:b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14</a:t>
            </a:r>
            <a:r>
              <a:rPr lang="en-US" sz="2000" baseline="30000" dirty="0">
                <a:solidFill>
                  <a:schemeClr val="tx1"/>
                </a:solidFill>
              </a:rPr>
              <a:t>th</a:t>
            </a:r>
            <a:r>
              <a:rPr lang="en-US" sz="2000" dirty="0">
                <a:solidFill>
                  <a:schemeClr val="tx1"/>
                </a:solidFill>
              </a:rPr>
              <a:t> May 2019</a:t>
            </a:r>
            <a:br>
              <a:rPr lang="en-US" dirty="0"/>
            </a:br>
            <a:br>
              <a:rPr lang="en-GB" dirty="0"/>
            </a:br>
            <a:r>
              <a:rPr lang="en-GB" dirty="0">
                <a:solidFill>
                  <a:srgbClr val="FF0000"/>
                </a:solidFill>
              </a:rPr>
              <a:t> </a:t>
            </a:r>
            <a:br>
              <a:rPr lang="en-GB" dirty="0"/>
            </a:br>
            <a:br>
              <a:rPr lang="en-US" dirty="0"/>
            </a:b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7758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2BC6359-CDFC-6A46-A9E1-CF75F3D705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B53F1-911B-F745-BD66-11EC17F59F6C}" type="slidenum">
              <a:rPr lang="en-US" smtClean="0"/>
              <a:t>1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F191B4-90B7-A140-AD7A-E975CB7B6A09}"/>
              </a:ext>
            </a:extLst>
          </p:cNvPr>
          <p:cNvSpPr txBox="1"/>
          <p:nvPr/>
        </p:nvSpPr>
        <p:spPr>
          <a:xfrm>
            <a:off x="901641" y="201763"/>
            <a:ext cx="7340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Introduction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001B2C-57FB-9E4F-A343-8E4319E9F5DD}"/>
              </a:ext>
            </a:extLst>
          </p:cNvPr>
          <p:cNvSpPr txBox="1"/>
          <p:nvPr/>
        </p:nvSpPr>
        <p:spPr>
          <a:xfrm>
            <a:off x="685532" y="1556087"/>
            <a:ext cx="777293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a by-product of my work on using the E/p ratio to cross check gain corrections, I have to determine the </a:t>
            </a:r>
            <a:r>
              <a:rPr lang="en-US" b="1" dirty="0"/>
              <a:t>gaussian mean E/p for each </a:t>
            </a:r>
            <a:r>
              <a:rPr lang="en-US" b="1" dirty="0" err="1"/>
              <a:t>calo</a:t>
            </a:r>
            <a:r>
              <a:rPr lang="en-US" b="1" dirty="0"/>
              <a:t> crystal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expectation is that if each value is normalized to the same crystal, these values should line up with those of the MIP (lost muon) peaks in energy.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They don’t line up, so I’m trying to understand why. </a:t>
            </a:r>
          </a:p>
        </p:txBody>
      </p:sp>
    </p:spTree>
    <p:extLst>
      <p:ext uri="{BB962C8B-B14F-4D97-AF65-F5344CB8AC3E}">
        <p14:creationId xmlns:p14="http://schemas.microsoft.com/office/powerpoint/2010/main" val="3264430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23034D8-AB5B-EF44-97F5-F7DDE682EA60}"/>
              </a:ext>
            </a:extLst>
          </p:cNvPr>
          <p:cNvSpPr txBox="1"/>
          <p:nvPr/>
        </p:nvSpPr>
        <p:spPr>
          <a:xfrm>
            <a:off x="901641" y="201763"/>
            <a:ext cx="73407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Compare E/p means with MIP (lost muon) peaks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6C5416C-9739-2F46-98DD-0F89AF48D5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B53F1-911B-F745-BD66-11EC17F59F6C}" type="slidenum">
              <a:rPr lang="en-US" smtClean="0"/>
              <a:t>2</a:t>
            </a:fld>
            <a:endParaRPr lang="en-US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6876D01-629D-6B43-A222-C0C0B0F1A0EC}"/>
              </a:ext>
            </a:extLst>
          </p:cNvPr>
          <p:cNvSpPr txBox="1">
            <a:spLocks/>
          </p:cNvSpPr>
          <p:nvPr/>
        </p:nvSpPr>
        <p:spPr>
          <a:xfrm>
            <a:off x="372217" y="963546"/>
            <a:ext cx="8972750" cy="2311748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marL="90000" indent="-9000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90000" indent="-900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90000" indent="-900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90000" indent="-900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90000" indent="-900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00" b="1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8000" b="0" dirty="0"/>
              <a:t> Positron selection: </a:t>
            </a:r>
          </a:p>
          <a:p>
            <a:pPr marL="0" lvl="1" indent="0">
              <a:lnSpc>
                <a:spcPct val="120000"/>
              </a:lnSpc>
              <a:buNone/>
            </a:pPr>
            <a:r>
              <a:rPr lang="en-US" sz="8000" dirty="0"/>
              <a:t>	-0.3 &lt; Log(E/p) &lt; 0.2;</a:t>
            </a:r>
          </a:p>
          <a:p>
            <a:pPr lvl="1">
              <a:lnSpc>
                <a:spcPct val="120000"/>
              </a:lnSpc>
            </a:pPr>
            <a:r>
              <a:rPr lang="en-US" sz="8000" dirty="0"/>
              <a:t> Lost muon selection:</a:t>
            </a:r>
          </a:p>
          <a:p>
            <a:pPr marL="0" lvl="1" indent="0">
              <a:lnSpc>
                <a:spcPct val="120000"/>
              </a:lnSpc>
              <a:buNone/>
            </a:pPr>
            <a:r>
              <a:rPr lang="en-US" sz="8000" dirty="0"/>
              <a:t>	-3.2 &lt; Log(E/p) &lt; -2.4 &amp;&amp; p &gt; 2300 MeV</a:t>
            </a:r>
          </a:p>
          <a:p>
            <a:pPr lvl="1">
              <a:lnSpc>
                <a:spcPct val="120000"/>
              </a:lnSpc>
            </a:pPr>
            <a:r>
              <a:rPr lang="en-US" sz="8000" dirty="0"/>
              <a:t> Take three energy ranges for positrons: 0-1200 MeV, 1200-2400 MeV, and  2400-3600 MeV </a:t>
            </a:r>
          </a:p>
          <a:p>
            <a:pPr lvl="4">
              <a:lnSpc>
                <a:spcPct val="120000"/>
              </a:lnSpc>
            </a:pPr>
            <a:endParaRPr lang="en-US" sz="4200" dirty="0"/>
          </a:p>
          <a:p>
            <a:pPr lvl="2">
              <a:lnSpc>
                <a:spcPct val="120000"/>
              </a:lnSpc>
            </a:pPr>
            <a:br>
              <a:rPr lang="en-GB" sz="600" dirty="0"/>
            </a:br>
            <a:br>
              <a:rPr lang="en-GB" sz="1000" dirty="0"/>
            </a:br>
            <a:r>
              <a:rPr lang="en-GB" sz="1000" dirty="0"/>
              <a:t>  </a:t>
            </a:r>
            <a:endParaRPr lang="en-US" sz="1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303D52-22F6-7943-902E-ACB7D5856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338350" y="2856024"/>
            <a:ext cx="2108884" cy="224341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2C5B3E2-9DD4-C744-9F41-C3F027719D28}"/>
              </a:ext>
            </a:extLst>
          </p:cNvPr>
          <p:cNvSpPr txBox="1"/>
          <p:nvPr/>
        </p:nvSpPr>
        <p:spPr>
          <a:xfrm>
            <a:off x="4713669" y="4111204"/>
            <a:ext cx="1453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Lost muons (MIPs)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29BE011-5C2F-F44E-BCAC-AC943A9AD8E0}"/>
              </a:ext>
            </a:extLst>
          </p:cNvPr>
          <p:cNvCxnSpPr>
            <a:cxnSpLocks/>
          </p:cNvCxnSpPr>
          <p:nvPr/>
        </p:nvCxnSpPr>
        <p:spPr>
          <a:xfrm>
            <a:off x="5860125" y="4434369"/>
            <a:ext cx="1025842" cy="247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BCB8FED-4808-BD4B-84C8-B615A4362706}"/>
              </a:ext>
            </a:extLst>
          </p:cNvPr>
          <p:cNvSpPr txBox="1"/>
          <p:nvPr/>
        </p:nvSpPr>
        <p:spPr>
          <a:xfrm>
            <a:off x="4713669" y="3714593"/>
            <a:ext cx="1453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Positrons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11938A0-626E-B447-9632-0F08FDFD8E76}"/>
              </a:ext>
            </a:extLst>
          </p:cNvPr>
          <p:cNvCxnSpPr>
            <a:cxnSpLocks/>
          </p:cNvCxnSpPr>
          <p:nvPr/>
        </p:nvCxnSpPr>
        <p:spPr>
          <a:xfrm>
            <a:off x="5733288" y="3899259"/>
            <a:ext cx="2181379" cy="312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9227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317CDE-28E0-6F45-B0CB-E29E0A4943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B53F1-911B-F745-BD66-11EC17F59F6C}" type="slidenum">
              <a:rPr lang="en-US" smtClean="0"/>
              <a:t>3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824F7C-0778-BB4A-8648-9BD181E074D4}"/>
              </a:ext>
            </a:extLst>
          </p:cNvPr>
          <p:cNvSpPr txBox="1"/>
          <p:nvPr/>
        </p:nvSpPr>
        <p:spPr>
          <a:xfrm>
            <a:off x="1184285" y="219591"/>
            <a:ext cx="66035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Comparison of lost muons of positrons of different energy ranges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BA1D28A-F5E9-BA49-910D-64CE8DD08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597414" y="232071"/>
            <a:ext cx="2194286" cy="3240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11C744C-D4D7-2647-8DA6-10333C13D8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597414" y="2426357"/>
            <a:ext cx="2194286" cy="3240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DF7BCD3-ACCF-1A41-B744-934C4611CB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5401694" y="232071"/>
            <a:ext cx="2194286" cy="3240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F5163BA-A56C-964D-8F98-6FAB0B85CC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5401694" y="2426818"/>
            <a:ext cx="2194286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634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5D5633-6B5F-B84A-965E-64B1FA76EC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B53F1-911B-F745-BD66-11EC17F59F6C}" type="slidenum">
              <a:rPr lang="en-US" smtClean="0"/>
              <a:t>4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4AD4F0-BF9C-4045-965C-D95D1E61B176}"/>
              </a:ext>
            </a:extLst>
          </p:cNvPr>
          <p:cNvSpPr txBox="1"/>
          <p:nvPr/>
        </p:nvSpPr>
        <p:spPr>
          <a:xfrm>
            <a:off x="1184285" y="219591"/>
            <a:ext cx="66035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Ratios, positrons / lost muons 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E161E0A-B398-6F45-BA40-2ED7F7387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555419" y="216830"/>
            <a:ext cx="2194286" cy="32400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16ECA2C-9ED2-034B-8D63-1356A50AD0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555419" y="2426357"/>
            <a:ext cx="2194286" cy="32400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3DCAB0D-76C4-7548-8F89-F867C3C6FB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5423821" y="232071"/>
            <a:ext cx="2194286" cy="32400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2DC706F-9745-A84D-8DCD-D9439A1036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5423821" y="2426357"/>
            <a:ext cx="2194286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145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B0567E-DC87-6148-AB1E-7AC1C4E1702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B53F1-911B-F745-BD66-11EC17F59F6C}" type="slidenum">
              <a:rPr lang="en-US" smtClean="0"/>
              <a:t>5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5ADAA0-0578-A44A-9EBA-C6F2662C5F6D}"/>
              </a:ext>
            </a:extLst>
          </p:cNvPr>
          <p:cNvSpPr txBox="1"/>
          <p:nvPr/>
        </p:nvSpPr>
        <p:spPr>
          <a:xfrm>
            <a:off x="552659" y="2156251"/>
            <a:ext cx="85913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It looks like increasing energy, and therefore increasing momentum (for positrons), brings the E/p means closer to the MIP peaks. </a:t>
            </a:r>
          </a:p>
        </p:txBody>
      </p:sp>
    </p:spTree>
    <p:extLst>
      <p:ext uri="{BB962C8B-B14F-4D97-AF65-F5344CB8AC3E}">
        <p14:creationId xmlns:p14="http://schemas.microsoft.com/office/powerpoint/2010/main" val="1507107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B0567E-DC87-6148-AB1E-7AC1C4E1702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B53F1-911B-F745-BD66-11EC17F59F6C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229614-5B3D-8543-9553-331AF2CD83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48475" y="62091"/>
            <a:ext cx="3088240" cy="45599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D90CFE-6740-D64D-B994-37635C75C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5119258" y="91809"/>
            <a:ext cx="3088240" cy="45599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949E1D6-FC02-AE4D-B8D0-53D0C0A25109}"/>
              </a:ext>
            </a:extLst>
          </p:cNvPr>
          <p:cNvSpPr txBox="1"/>
          <p:nvPr/>
        </p:nvSpPr>
        <p:spPr>
          <a:xfrm>
            <a:off x="484097" y="3992656"/>
            <a:ext cx="8659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Nandita (of Europa </a:t>
            </a:r>
            <a:r>
              <a:rPr lang="en-US" dirty="0" err="1"/>
              <a:t>omega_a</a:t>
            </a:r>
            <a:r>
              <a:rPr lang="en-US" dirty="0"/>
              <a:t>), has determined the MIP peaks by selecting triple coincidences. For some reason, they do not line up with my MIP peaks using log(E/p). </a:t>
            </a:r>
          </a:p>
        </p:txBody>
      </p:sp>
    </p:spTree>
    <p:extLst>
      <p:ext uri="{BB962C8B-B14F-4D97-AF65-F5344CB8AC3E}">
        <p14:creationId xmlns:p14="http://schemas.microsoft.com/office/powerpoint/2010/main" val="2337483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B0567E-DC87-6148-AB1E-7AC1C4E1702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B53F1-911B-F745-BD66-11EC17F59F6C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D61A881-E72A-DD41-A956-2D17BC872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110" y="1682496"/>
            <a:ext cx="4435555" cy="2160000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9498D75-F9FC-B145-ABD3-BF440A324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682496"/>
            <a:ext cx="4435555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987503"/>
      </p:ext>
    </p:extLst>
  </p:cSld>
  <p:clrMapOvr>
    <a:masterClrMapping/>
  </p:clrMapOvr>
</p:sld>
</file>

<file path=ppt/theme/theme1.xml><?xml version="1.0" encoding="utf-8"?>
<a:theme xmlns:a="http://schemas.openxmlformats.org/drawingml/2006/main" name="4_Custom Design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23244</TotalTime>
  <Words>187</Words>
  <Application>Microsoft Macintosh PowerPoint</Application>
  <PresentationFormat>On-screen Show (16:9)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4_Custom Design</vt:lpstr>
      <vt:lpstr> E/p means per crystal   Sam Grant  14th May 2019 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Clayton, Janine</dc:creator>
  <cp:lastModifiedBy>Grant, Samuel</cp:lastModifiedBy>
  <cp:revision>409</cp:revision>
  <cp:lastPrinted>2019-05-14T13:48:26Z</cp:lastPrinted>
  <dcterms:created xsi:type="dcterms:W3CDTF">2016-12-07T10:36:45Z</dcterms:created>
  <dcterms:modified xsi:type="dcterms:W3CDTF">2019-05-14T20:28:19Z</dcterms:modified>
</cp:coreProperties>
</file>