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3"/>
  </p:notesMasterIdLst>
  <p:sldIdLst>
    <p:sldId id="256" r:id="rId2"/>
    <p:sldId id="305" r:id="rId3"/>
    <p:sldId id="262" r:id="rId4"/>
    <p:sldId id="328" r:id="rId5"/>
    <p:sldId id="304" r:id="rId6"/>
    <p:sldId id="279" r:id="rId7"/>
    <p:sldId id="322" r:id="rId8"/>
    <p:sldId id="329" r:id="rId9"/>
    <p:sldId id="325" r:id="rId10"/>
    <p:sldId id="330" r:id="rId11"/>
    <p:sldId id="32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6"/>
    <p:restoredTop sz="94705"/>
  </p:normalViewPr>
  <p:slideViewPr>
    <p:cSldViewPr snapToGrid="0" snapToObjects="1">
      <p:cViewPr varScale="1">
        <p:scale>
          <a:sx n="127" d="100"/>
          <a:sy n="12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28/04/2019 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m2-docdb.fnal.gov/cgi-bin/private/RetrieveFile?docid=16402&amp;filename=Nota5_LostMuons.pdf&amp;version=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Lost Muon Contamination 6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Quality Flags Applied (No Gain Correction)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3125695"/>
            <a:ext cx="7886700" cy="2026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Sam Grant</a:t>
            </a:r>
          </a:p>
          <a:p>
            <a:pPr marL="0" indent="0" algn="ctr">
              <a:buNone/>
            </a:pPr>
            <a:r>
              <a:rPr lang="en-US" sz="2000" dirty="0"/>
              <a:t>28</a:t>
            </a:r>
            <a:r>
              <a:rPr lang="en-US" sz="2000" baseline="30000" dirty="0"/>
              <a:t>th </a:t>
            </a:r>
            <a:r>
              <a:rPr lang="en-US" sz="2000" dirty="0"/>
              <a:t>April 2019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DB371-F0D4-4943-9084-09C452466C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F7FFC-CDC9-714E-96F3-DE51B8BCB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DE9FB-8F88-D84D-BF63-0607B77956A8}"/>
              </a:ext>
            </a:extLst>
          </p:cNvPr>
          <p:cNvSpPr txBox="1"/>
          <p:nvPr/>
        </p:nvSpPr>
        <p:spPr>
          <a:xfrm>
            <a:off x="479393" y="3792680"/>
            <a:ext cx="3613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dMean</a:t>
            </a:r>
            <a:r>
              <a:rPr lang="en-GB" sz="1100" dirty="0"/>
              <a:t> = -0.00403079+/-0.00596568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dRMS</a:t>
            </a:r>
            <a:r>
              <a:rPr lang="en-GB" sz="1100" dirty="0"/>
              <a:t> = -0.108883+/-0.00421838</a:t>
            </a:r>
          </a:p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34951-1E5C-AA49-B58C-0A0623425538}"/>
              </a:ext>
            </a:extLst>
          </p:cNvPr>
          <p:cNvSpPr txBox="1"/>
          <p:nvPr/>
        </p:nvSpPr>
        <p:spPr>
          <a:xfrm>
            <a:off x="5079360" y="3792680"/>
            <a:ext cx="3613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dMean</a:t>
            </a:r>
            <a:r>
              <a:rPr lang="en-GB" sz="1100" dirty="0"/>
              <a:t> = 0.00796125+/-0.00416132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dRMS</a:t>
            </a:r>
            <a:r>
              <a:rPr lang="en-GB" sz="1100" dirty="0"/>
              <a:t> = -0.0935658+/-0.0029425</a:t>
            </a:r>
          </a:p>
          <a:p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8744-38FA-FF4A-895B-1DD4E73C6727}"/>
              </a:ext>
            </a:extLst>
          </p:cNvPr>
          <p:cNvSpPr txBox="1"/>
          <p:nvPr/>
        </p:nvSpPr>
        <p:spPr>
          <a:xfrm>
            <a:off x="245280" y="740786"/>
            <a:ext cx="82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+/-60 mm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3DF35D0-B5F1-264E-A441-DB2138C7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94" y="1112956"/>
            <a:ext cx="4805185" cy="23400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D57F2E7-A201-C442-9178-CD811C9CE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5"/>
          <a:stretch/>
        </p:blipFill>
        <p:spPr>
          <a:xfrm>
            <a:off x="4606013" y="1099569"/>
            <a:ext cx="4559906" cy="23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BBFC86-3F4A-934F-B147-05D8EDED0DC3}"/>
              </a:ext>
            </a:extLst>
          </p:cNvPr>
          <p:cNvSpPr txBox="1"/>
          <p:nvPr/>
        </p:nvSpPr>
        <p:spPr>
          <a:xfrm>
            <a:off x="1771252" y="37640"/>
            <a:ext cx="560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Vertical decay vertices of all tracks (tracker only) with lost muons and non lost muons subtracted</a:t>
            </a:r>
          </a:p>
        </p:txBody>
      </p:sp>
    </p:spTree>
    <p:extLst>
      <p:ext uri="{BB962C8B-B14F-4D97-AF65-F5344CB8AC3E}">
        <p14:creationId xmlns:p14="http://schemas.microsoft.com/office/powerpoint/2010/main" val="347925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F7FFC-CDC9-714E-96F3-DE51B8BCB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62293-4F76-3848-849A-D4525F2ABB5D}"/>
              </a:ext>
            </a:extLst>
          </p:cNvPr>
          <p:cNvSpPr txBox="1"/>
          <p:nvPr/>
        </p:nvSpPr>
        <p:spPr>
          <a:xfrm>
            <a:off x="1771251" y="111328"/>
            <a:ext cx="560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Results, presented nicely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A7E76CE-391A-BD46-B9B0-FB45599C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34" y="835320"/>
            <a:ext cx="6469731" cy="41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0A0CA-05D2-F14A-BA94-3B0F85969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EE7EA-869E-9D4C-AB7D-DD1EE2A3CF74}"/>
              </a:ext>
            </a:extLst>
          </p:cNvPr>
          <p:cNvSpPr/>
          <p:nvPr/>
        </p:nvSpPr>
        <p:spPr>
          <a:xfrm>
            <a:off x="593387" y="896183"/>
            <a:ext cx="795722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algn="ctr"/>
            <a:r>
              <a:rPr lang="en-US" sz="1600" b="1" dirty="0"/>
              <a:t>“How do lost muons affect beam position measurements”</a:t>
            </a:r>
          </a:p>
          <a:p>
            <a:endParaRPr lang="en-US" sz="1600" dirty="0"/>
          </a:p>
          <a:p>
            <a:r>
              <a:rPr lang="en-US" sz="1600" dirty="0"/>
              <a:t>Lost muons do not pass the energy threshold for the calorimeter wiggle plots, but position measurements from the trackers will still be affected. How to quantify this?...</a:t>
            </a:r>
          </a:p>
          <a:p>
            <a:endParaRPr lang="en-US" sz="1600" dirty="0"/>
          </a:p>
          <a:p>
            <a:r>
              <a:rPr lang="en-US" sz="1600" dirty="0"/>
              <a:t>Find the difference in the means/widths of two sets of radial and vertical </a:t>
            </a:r>
            <a:r>
              <a:rPr lang="en-US" sz="1600" u="sng" dirty="0"/>
              <a:t>tracker only </a:t>
            </a:r>
            <a:r>
              <a:rPr lang="en-US" sz="1600" dirty="0"/>
              <a:t>decay vertex histograms; one set </a:t>
            </a:r>
            <a:r>
              <a:rPr lang="en-US" sz="1600" u="sng" dirty="0"/>
              <a:t>without</a:t>
            </a:r>
            <a:r>
              <a:rPr lang="en-US" sz="1600" dirty="0"/>
              <a:t> lost muons subtracted, and one </a:t>
            </a:r>
            <a:r>
              <a:rPr lang="en-US" sz="1600" u="sng" dirty="0"/>
              <a:t>with</a:t>
            </a:r>
            <a:r>
              <a:rPr lang="en-US" sz="1600" dirty="0"/>
              <a:t> lost muons subtracted.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Questions to answer before this: 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C00000"/>
                </a:solidFill>
              </a:rPr>
              <a:t>What is the relative efficiency of the calorimeter compared with the tracker for lost muons – this is needed to scale the lost muon population before subtraction.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4DBFD-6081-7C42-B9CD-4E3598FF1E31}"/>
              </a:ext>
            </a:extLst>
          </p:cNvPr>
          <p:cNvSpPr txBox="1"/>
          <p:nvPr/>
        </p:nvSpPr>
        <p:spPr>
          <a:xfrm>
            <a:off x="2054590" y="111328"/>
            <a:ext cx="483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Aims?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1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14920" y="1012473"/>
            <a:ext cx="8514160" cy="374506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endParaRPr lang="en-US" sz="4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600" b="0" dirty="0"/>
              <a:t>Using Europa </a:t>
            </a:r>
            <a:r>
              <a:rPr lang="en-US" sz="5600" b="0" dirty="0" err="1"/>
              <a:t>NTuples</a:t>
            </a:r>
            <a:r>
              <a:rPr lang="en-US" sz="5600" b="0" dirty="0"/>
              <a:t> with available by: </a:t>
            </a:r>
            <a:r>
              <a:rPr lang="en-GB" sz="5600" b="0" dirty="0"/>
              <a:t>gm2/data/g2be/Production/Trees/v9_17_01/60hr/</a:t>
            </a:r>
          </a:p>
          <a:p>
            <a:pPr>
              <a:lnSpc>
                <a:spcPct val="120000"/>
              </a:lnSpc>
            </a:pPr>
            <a:r>
              <a:rPr lang="en-GB" sz="5600" b="0" dirty="0">
                <a:solidFill>
                  <a:schemeClr val="tx1"/>
                </a:solidFill>
              </a:rPr>
              <a:t>“Track </a:t>
            </a:r>
            <a:r>
              <a:rPr lang="en-GB" sz="5600" b="0" dirty="0"/>
              <a:t>quality = true”, “candidate quality = true” and “hit volume = false” </a:t>
            </a:r>
            <a:endParaRPr lang="en-GB" sz="56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5600" b="0" dirty="0">
                <a:solidFill>
                  <a:schemeClr val="tx1"/>
                </a:solidFill>
              </a:rPr>
              <a:t>Additional cuts </a:t>
            </a:r>
            <a:r>
              <a:rPr lang="en-GB" sz="5600" b="0" dirty="0"/>
              <a:t>f</a:t>
            </a:r>
            <a:r>
              <a:rPr lang="en-GB" sz="5600" b="0" dirty="0">
                <a:solidFill>
                  <a:schemeClr val="tx1"/>
                </a:solidFill>
              </a:rPr>
              <a:t>or cluster</a:t>
            </a:r>
            <a:r>
              <a:rPr lang="en-US" sz="5600" b="0" dirty="0">
                <a:solidFill>
                  <a:schemeClr val="tx1"/>
                </a:solidFill>
              </a:rPr>
              <a:t> matched tracks</a:t>
            </a:r>
          </a:p>
          <a:p>
            <a:pPr lvl="5">
              <a:lnSpc>
                <a:spcPct val="120000"/>
              </a:lnSpc>
            </a:pPr>
            <a:r>
              <a:rPr lang="en-US" sz="5600" dirty="0"/>
              <a:t>Cluster track time difference between -8 and +3 ns for station 12, and between -9 and +1 ns for station 18</a:t>
            </a:r>
          </a:p>
          <a:p>
            <a:pPr lvl="5">
              <a:lnSpc>
                <a:spcPct val="120000"/>
              </a:lnSpc>
            </a:pPr>
            <a:r>
              <a:rPr lang="en-US" sz="5600" dirty="0"/>
              <a:t>Radial difference, </a:t>
            </a:r>
            <a:r>
              <a:rPr lang="en-US" sz="5600" dirty="0" err="1"/>
              <a:t>dR</a:t>
            </a:r>
            <a:r>
              <a:rPr lang="en-US" sz="5600" dirty="0"/>
              <a:t> &lt; 30 mm 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Lost muon selection: </a:t>
            </a:r>
          </a:p>
          <a:p>
            <a:pPr marL="1200150" lvl="1" indent="-857250">
              <a:lnSpc>
                <a:spcPct val="120000"/>
              </a:lnSpc>
            </a:pPr>
            <a:r>
              <a:rPr lang="en-US" sz="5600" b="1" dirty="0"/>
              <a:t>Momentum &gt; 2300 MeV, </a:t>
            </a:r>
          </a:p>
          <a:p>
            <a:pPr marL="1200150" lvl="1" indent="-857250">
              <a:lnSpc>
                <a:spcPct val="120000"/>
              </a:lnSpc>
            </a:pPr>
            <a:r>
              <a:rPr lang="en-US" sz="5600" b="1" dirty="0"/>
              <a:t>-3.2 &lt; log(E/p) &lt; -2.4 *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 </a:t>
            </a:r>
            <a:r>
              <a:rPr lang="en-US" sz="5600" b="0" dirty="0"/>
              <a:t>Magic Radius (7112 mm) is set to zero throughout!</a:t>
            </a:r>
          </a:p>
          <a:p>
            <a:pPr marL="0" indent="0">
              <a:buNone/>
            </a:pPr>
            <a:r>
              <a:rPr lang="en-GB" sz="5600" b="0" dirty="0"/>
              <a:t>*Consistent with lost muon selection used by Europa </a:t>
            </a:r>
            <a:r>
              <a:rPr lang="en-GB" sz="5600" b="0" dirty="0" err="1"/>
              <a:t>omega_a</a:t>
            </a:r>
            <a:r>
              <a:rPr lang="en-GB" sz="5600" b="0" dirty="0"/>
              <a:t> group (Feb 2019):</a:t>
            </a:r>
          </a:p>
          <a:p>
            <a:pPr marL="0" indent="0">
              <a:buNone/>
            </a:pPr>
            <a:r>
              <a:rPr lang="en-GB" sz="4800" b="0" dirty="0">
                <a:hlinkClick r:id="rId2"/>
              </a:rPr>
              <a:t>https://gm2-docdb.fnal.gov/cgi-bin/private/RetrieveFile?docid=16402&amp;filename=Nota5_LostMuons.pdf&amp;version=3</a:t>
            </a:r>
            <a:br>
              <a:rPr lang="en-GB" sz="1600" dirty="0"/>
            </a:br>
            <a:br>
              <a:rPr lang="en-GB" sz="2000" dirty="0"/>
            </a:br>
            <a:r>
              <a:rPr lang="en-GB" sz="2000" dirty="0"/>
              <a:t>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2960478" y="175379"/>
            <a:ext cx="293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Details!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F1A358F8-E3EC-844A-8C5B-9CF529AA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" y="1275575"/>
            <a:ext cx="3670300" cy="22923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97CBA-F71E-1B46-AADD-832CD6D9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03" y="1275575"/>
            <a:ext cx="3670300" cy="2292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020C3-70E3-D54A-A131-279B11DB0E30}"/>
              </a:ext>
            </a:extLst>
          </p:cNvPr>
          <p:cNvSpPr txBox="1"/>
          <p:nvPr/>
        </p:nvSpPr>
        <p:spPr>
          <a:xfrm>
            <a:off x="1930668" y="85965"/>
            <a:ext cx="487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Bug in Europa </a:t>
            </a:r>
            <a:r>
              <a:rPr lang="en-US" sz="2800" b="1" dirty="0" err="1">
                <a:solidFill>
                  <a:schemeClr val="bg1"/>
                </a:solidFill>
              </a:rPr>
              <a:t>NTuples</a:t>
            </a:r>
            <a:r>
              <a:rPr lang="en-US" sz="2800" b="1" dirty="0">
                <a:solidFill>
                  <a:schemeClr val="bg1"/>
                </a:solidFill>
              </a:rPr>
              <a:t>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5463F-1591-2B40-A02F-13BAC446C4A7}"/>
              </a:ext>
            </a:extLst>
          </p:cNvPr>
          <p:cNvSpPr txBox="1"/>
          <p:nvPr/>
        </p:nvSpPr>
        <p:spPr>
          <a:xfrm>
            <a:off x="754602" y="3817398"/>
            <a:ext cx="757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tracker only </a:t>
            </a:r>
            <a:r>
              <a:rPr lang="en-US" dirty="0" err="1"/>
              <a:t>Ntuples</a:t>
            </a:r>
            <a:r>
              <a:rPr lang="en-US" dirty="0"/>
              <a:t>, there is some mixing up of tracks with station 12.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Temporary solution: do a combined analysis with both stations.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(Also do a station 18 analysis)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3A6D2-1786-9B48-998A-2BF611B66802}"/>
              </a:ext>
            </a:extLst>
          </p:cNvPr>
          <p:cNvSpPr txBox="1"/>
          <p:nvPr/>
        </p:nvSpPr>
        <p:spPr>
          <a:xfrm>
            <a:off x="1982680" y="1090909"/>
            <a:ext cx="192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Stn</a:t>
            </a:r>
            <a:r>
              <a:rPr lang="en-US" dirty="0"/>
              <a:t> 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E3760-BDEF-2B4E-BA21-6934573605CB}"/>
              </a:ext>
            </a:extLst>
          </p:cNvPr>
          <p:cNvSpPr txBox="1"/>
          <p:nvPr/>
        </p:nvSpPr>
        <p:spPr>
          <a:xfrm>
            <a:off x="6198093" y="1090909"/>
            <a:ext cx="192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Stn</a:t>
            </a:r>
            <a:r>
              <a:rPr lang="en-US" dirty="0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27089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29207" y="1784830"/>
            <a:ext cx="8514160" cy="37450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b="0" dirty="0"/>
              <a:t>Relative efficiencies and scale factors </a:t>
            </a:r>
          </a:p>
          <a:p>
            <a:pPr marL="342900" indent="-342900">
              <a:buFont typeface="+mj-lt"/>
              <a:buAutoNum type="arabicPeriod"/>
            </a:pPr>
            <a:endParaRPr lang="en-GB" sz="1800" b="0" dirty="0"/>
          </a:p>
          <a:p>
            <a:pPr marL="342900" indent="-342900">
              <a:buFont typeface="+mj-lt"/>
              <a:buAutoNum type="arabicPeriod"/>
            </a:pPr>
            <a:r>
              <a:rPr lang="en-GB" sz="1800" b="0" dirty="0"/>
              <a:t>Numbers for the differences in the means and widths with and without lost muons, with and without 60 mm range</a:t>
            </a:r>
            <a:br>
              <a:rPr lang="en-GB" sz="1800" dirty="0"/>
            </a:br>
            <a:br>
              <a:rPr lang="en-GB" sz="2400" dirty="0"/>
            </a:br>
            <a:r>
              <a:rPr lang="en-GB" sz="2400" dirty="0"/>
              <a:t>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2960479" y="224594"/>
            <a:ext cx="2935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Contents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5518CA-77ED-3545-BFC1-1BD99192D09A}"/>
              </a:ext>
            </a:extLst>
          </p:cNvPr>
          <p:cNvSpPr txBox="1"/>
          <p:nvPr/>
        </p:nvSpPr>
        <p:spPr>
          <a:xfrm>
            <a:off x="2404366" y="80554"/>
            <a:ext cx="433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Relative efficiency of the calorimeter and scale factor for lost muons</a:t>
            </a:r>
          </a:p>
          <a:p>
            <a:pPr algn="ctr"/>
            <a:endParaRPr lang="en-US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F7FFC-CDC9-714E-96F3-DE51B8BCB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878312C8-CA8D-2F4E-A9AF-5E1D7475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28" y="864955"/>
            <a:ext cx="4805186" cy="23400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C450B20D-1CED-B14F-AEBE-79590E3B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933" y="864955"/>
            <a:ext cx="4805186" cy="23400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3B1F5A-0211-584C-A8A6-F45D2117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711" y="3475457"/>
            <a:ext cx="6475956" cy="10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8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F7FFC-CDC9-714E-96F3-DE51B8BCB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4C435-B616-0D44-B702-C8FE83560394}"/>
              </a:ext>
            </a:extLst>
          </p:cNvPr>
          <p:cNvSpPr txBox="1"/>
          <p:nvPr/>
        </p:nvSpPr>
        <p:spPr>
          <a:xfrm>
            <a:off x="245280" y="740786"/>
            <a:ext cx="82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the lost muon only distribution as well...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4F05A-6708-1F44-A74B-1F5F4614B5B0}"/>
              </a:ext>
            </a:extLst>
          </p:cNvPr>
          <p:cNvSpPr txBox="1"/>
          <p:nvPr/>
        </p:nvSpPr>
        <p:spPr>
          <a:xfrm>
            <a:off x="479393" y="3792680"/>
            <a:ext cx="361321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dMean</a:t>
            </a:r>
            <a:r>
              <a:rPr lang="en-GB" sz="1100" dirty="0"/>
              <a:t> = 0.199761+/-0.00923631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dRMS</a:t>
            </a:r>
            <a:r>
              <a:rPr lang="en-GB" sz="1100" dirty="0"/>
              <a:t> = -0.510212+/-0.00653106</a:t>
            </a:r>
          </a:p>
          <a:p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D24A8-0716-9948-9A29-4401D2FA94C5}"/>
              </a:ext>
            </a:extLst>
          </p:cNvPr>
          <p:cNvSpPr txBox="1"/>
          <p:nvPr/>
        </p:nvSpPr>
        <p:spPr>
          <a:xfrm>
            <a:off x="5079360" y="3792680"/>
            <a:ext cx="36132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dMean</a:t>
            </a:r>
            <a:r>
              <a:rPr lang="en-GB" sz="1100" dirty="0"/>
              <a:t> = 0.265951+/-0.00635663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dRMS</a:t>
            </a:r>
            <a:r>
              <a:rPr lang="en-GB" sz="1100" dirty="0"/>
              <a:t> = -0.706982+/-0.00449481</a:t>
            </a:r>
          </a:p>
          <a:p>
            <a:endParaRPr lang="en-GB" sz="800" dirty="0"/>
          </a:p>
          <a:p>
            <a:endParaRPr lang="en-US" sz="800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3C965F2-5934-174A-8835-9CA6BCC66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0"/>
          <a:stretch/>
        </p:blipFill>
        <p:spPr>
          <a:xfrm>
            <a:off x="0" y="1110118"/>
            <a:ext cx="4608692" cy="234000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CB7538FD-D1D7-4243-8C5A-56E0603A3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9"/>
          <a:stretch/>
        </p:blipFill>
        <p:spPr>
          <a:xfrm>
            <a:off x="4688591" y="1110118"/>
            <a:ext cx="4455409" cy="23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C62C00-813C-284C-A220-296ADBDEF3CB}"/>
              </a:ext>
            </a:extLst>
          </p:cNvPr>
          <p:cNvSpPr txBox="1"/>
          <p:nvPr/>
        </p:nvSpPr>
        <p:spPr>
          <a:xfrm>
            <a:off x="1771252" y="37640"/>
            <a:ext cx="560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Radial decay vertices of all tracks (tracker only) with lost muons and non lost muons subtracted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6C4C2-E063-3E4A-816C-58C17E13AED2}"/>
              </a:ext>
            </a:extLst>
          </p:cNvPr>
          <p:cNvSpPr txBox="1"/>
          <p:nvPr/>
        </p:nvSpPr>
        <p:spPr>
          <a:xfrm>
            <a:off x="5469978" y="802388"/>
            <a:ext cx="1996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Overcorrection?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E3CFF2-FEB0-184A-9D96-13F1CA40074E}"/>
              </a:ext>
            </a:extLst>
          </p:cNvPr>
          <p:cNvCxnSpPr>
            <a:cxnSpLocks/>
          </p:cNvCxnSpPr>
          <p:nvPr/>
        </p:nvCxnSpPr>
        <p:spPr>
          <a:xfrm flipH="1">
            <a:off x="5726098" y="1053303"/>
            <a:ext cx="239696" cy="50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9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F7FFC-CDC9-714E-96F3-DE51B8BCB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4C435-B616-0D44-B702-C8FE83560394}"/>
              </a:ext>
            </a:extLst>
          </p:cNvPr>
          <p:cNvSpPr txBox="1"/>
          <p:nvPr/>
        </p:nvSpPr>
        <p:spPr>
          <a:xfrm>
            <a:off x="236402" y="687910"/>
            <a:ext cx="82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+/-60 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4F05A-6708-1F44-A74B-1F5F4614B5B0}"/>
              </a:ext>
            </a:extLst>
          </p:cNvPr>
          <p:cNvSpPr txBox="1"/>
          <p:nvPr/>
        </p:nvSpPr>
        <p:spPr>
          <a:xfrm>
            <a:off x="479393" y="3792680"/>
            <a:ext cx="361321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dMean</a:t>
            </a:r>
            <a:r>
              <a:rPr lang="en-GB" sz="1100" dirty="0"/>
              <a:t> = 0.049911+/-0.00870726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dRMS</a:t>
            </a:r>
            <a:r>
              <a:rPr lang="en-GB" sz="1100" dirty="0"/>
              <a:t> = -0.0630797+/-0.00615696</a:t>
            </a:r>
          </a:p>
          <a:p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D24A8-0716-9948-9A29-4401D2FA94C5}"/>
              </a:ext>
            </a:extLst>
          </p:cNvPr>
          <p:cNvSpPr txBox="1"/>
          <p:nvPr/>
        </p:nvSpPr>
        <p:spPr>
          <a:xfrm>
            <a:off x="5079360" y="3792680"/>
            <a:ext cx="36132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dMean</a:t>
            </a:r>
            <a:r>
              <a:rPr lang="en-GB" sz="1100" dirty="0"/>
              <a:t> = 0.0449787+/-0.00603013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dRMS</a:t>
            </a:r>
            <a:r>
              <a:rPr lang="en-GB" sz="1100" dirty="0"/>
              <a:t> = -0.0545994+/-0.00426395</a:t>
            </a:r>
          </a:p>
          <a:p>
            <a:endParaRPr lang="en-GB" sz="800" dirty="0"/>
          </a:p>
          <a:p>
            <a:endParaRPr lang="en-US" sz="800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C199086-2A13-2B40-94D8-126CE83DE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0"/>
          <a:stretch/>
        </p:blipFill>
        <p:spPr>
          <a:xfrm>
            <a:off x="-18347" y="1099569"/>
            <a:ext cx="4608692" cy="23400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F4D976A1-A3B4-6146-827B-23B687EEB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6"/>
          <a:stretch/>
        </p:blipFill>
        <p:spPr>
          <a:xfrm>
            <a:off x="4590345" y="1110118"/>
            <a:ext cx="4492101" cy="234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1DC48C-4EE1-E74D-8ADF-5EE4F102B424}"/>
              </a:ext>
            </a:extLst>
          </p:cNvPr>
          <p:cNvSpPr txBox="1"/>
          <p:nvPr/>
        </p:nvSpPr>
        <p:spPr>
          <a:xfrm>
            <a:off x="1771252" y="37640"/>
            <a:ext cx="560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Radial decay vertices of all tracks (tracker only) with lost muons and non lost muons subtracted</a:t>
            </a:r>
          </a:p>
        </p:txBody>
      </p:sp>
    </p:spTree>
    <p:extLst>
      <p:ext uri="{BB962C8B-B14F-4D97-AF65-F5344CB8AC3E}">
        <p14:creationId xmlns:p14="http://schemas.microsoft.com/office/powerpoint/2010/main" val="317814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F7FFC-CDC9-714E-96F3-DE51B8BCB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512D2-7533-3749-9158-5021A1D6D687}"/>
              </a:ext>
            </a:extLst>
          </p:cNvPr>
          <p:cNvSpPr txBox="1"/>
          <p:nvPr/>
        </p:nvSpPr>
        <p:spPr>
          <a:xfrm>
            <a:off x="1771252" y="37640"/>
            <a:ext cx="560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Vertical decay vertices of all tracks (tracker only) with lost muons and non lost muons subtracted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DE9FB-8F88-D84D-BF63-0607B77956A8}"/>
              </a:ext>
            </a:extLst>
          </p:cNvPr>
          <p:cNvSpPr txBox="1"/>
          <p:nvPr/>
        </p:nvSpPr>
        <p:spPr>
          <a:xfrm>
            <a:off x="479393" y="3792680"/>
            <a:ext cx="3613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dMean</a:t>
            </a:r>
            <a:r>
              <a:rPr lang="en-GB" sz="1100" dirty="0"/>
              <a:t> = -0.00456875+/-0.00598232</a:t>
            </a:r>
          </a:p>
          <a:p>
            <a:r>
              <a:rPr lang="en-GB" sz="1100" dirty="0"/>
              <a:t>St 18 </a:t>
            </a:r>
            <a:r>
              <a:rPr lang="en-GB" sz="1100" dirty="0" err="1"/>
              <a:t>dRMS</a:t>
            </a:r>
            <a:r>
              <a:rPr lang="en-GB" sz="1100" dirty="0"/>
              <a:t> = -0.133843+/-0.00423014</a:t>
            </a:r>
          </a:p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34951-1E5C-AA49-B58C-0A0623425538}"/>
              </a:ext>
            </a:extLst>
          </p:cNvPr>
          <p:cNvSpPr txBox="1"/>
          <p:nvPr/>
        </p:nvSpPr>
        <p:spPr>
          <a:xfrm>
            <a:off x="5079360" y="3792680"/>
            <a:ext cx="3613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******************* RESULT ******************* 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dMean</a:t>
            </a:r>
            <a:r>
              <a:rPr lang="en-GB" sz="1100" dirty="0"/>
              <a:t> = 0.00765212+/-0.00416957</a:t>
            </a:r>
          </a:p>
          <a:p>
            <a:r>
              <a:rPr lang="en-GB" sz="1100" dirty="0"/>
              <a:t>Combined </a:t>
            </a:r>
            <a:r>
              <a:rPr lang="en-GB" sz="1100" dirty="0" err="1"/>
              <a:t>dRMS</a:t>
            </a:r>
            <a:r>
              <a:rPr lang="en-GB" sz="1100" dirty="0"/>
              <a:t> = -0.113017+/-0.00294833</a:t>
            </a:r>
          </a:p>
          <a:p>
            <a:endParaRPr lang="en-US" sz="1100" dirty="0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9396D22D-9B92-5543-ACC3-79D09695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94" y="1104843"/>
            <a:ext cx="4805185" cy="23400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4D4371FA-E073-1144-9773-4322F6817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9"/>
          <a:stretch/>
        </p:blipFill>
        <p:spPr>
          <a:xfrm>
            <a:off x="4598189" y="1104843"/>
            <a:ext cx="457555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1019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9591</TotalTime>
  <Words>492</Words>
  <Application>Microsoft Macintosh PowerPoint</Application>
  <PresentationFormat>On-screen Show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4_Custom Design</vt:lpstr>
      <vt:lpstr>Lost Muon Contamination 6 Quality Flags Applied (No Gain Correction)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261</cp:revision>
  <cp:lastPrinted>2019-04-28T02:39:29Z</cp:lastPrinted>
  <dcterms:created xsi:type="dcterms:W3CDTF">2016-12-07T10:36:45Z</dcterms:created>
  <dcterms:modified xsi:type="dcterms:W3CDTF">2019-04-30T13:58:31Z</dcterms:modified>
</cp:coreProperties>
</file>