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65" r:id="rId6"/>
    <p:sldId id="266" r:id="rId7"/>
    <p:sldId id="268" r:id="rId8"/>
    <p:sldId id="267" r:id="rId9"/>
    <p:sldId id="269" r:id="rId10"/>
    <p:sldId id="271" r:id="rId11"/>
    <p:sldId id="272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530" userDrawn="1">
          <p15:clr>
            <a:srgbClr val="A4A3A4"/>
          </p15:clr>
        </p15:guide>
        <p15:guide id="3" pos="7056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5362" autoAdjust="0"/>
  </p:normalViewPr>
  <p:slideViewPr>
    <p:cSldViewPr snapToGrid="0" snapToObjects="1">
      <p:cViewPr varScale="1">
        <p:scale>
          <a:sx n="91" d="100"/>
          <a:sy n="91" d="100"/>
        </p:scale>
        <p:origin x="60" y="288"/>
      </p:cViewPr>
      <p:guideLst>
        <p:guide orient="horz" pos="720"/>
        <p:guide pos="530"/>
        <p:guide pos="7056"/>
        <p:guide orient="horz" pos="4080"/>
        <p:guide orient="horz"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8BB0-D5AE-9A47-B45B-13D2A07258F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34EA-483A-2A4E-B788-0A151CEC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Fonts: Use </a:t>
            </a:r>
            <a:r>
              <a:rPr lang="en-US" dirty="0" err="1"/>
              <a:t>Futura</a:t>
            </a:r>
            <a:r>
              <a:rPr lang="en-US" baseline="0" dirty="0"/>
              <a:t> for Headings, Tw Cen MT for everything else</a:t>
            </a:r>
          </a:p>
          <a:p>
            <a:r>
              <a:rPr lang="en-US" baseline="0" dirty="0"/>
              <a:t>Colors: Custom Color </a:t>
            </a:r>
            <a:r>
              <a:rPr lang="en-US" baseline="0" dirty="0" err="1"/>
              <a:t>Pallette</a:t>
            </a:r>
            <a:r>
              <a:rPr lang="en-US" baseline="0" dirty="0"/>
              <a:t> – CBA Official Colors Only (Look at style guide/ SC Johnson Branding website)</a:t>
            </a:r>
          </a:p>
          <a:p>
            <a:endParaRPr lang="en-US" baseline="0" dirty="0"/>
          </a:p>
          <a:p>
            <a:r>
              <a:rPr lang="en-US" baseline="0" dirty="0"/>
              <a:t>BI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23" y="12944"/>
            <a:ext cx="2025602" cy="548405"/>
          </a:xfrm>
          <a:prstGeom prst="rect">
            <a:avLst/>
          </a:prstGeom>
        </p:spPr>
      </p:pic>
      <p:sp>
        <p:nvSpPr>
          <p:cNvPr id="8" name="DTP_Copyright"/>
          <p:cNvSpPr txBox="1">
            <a:spLocks/>
          </p:cNvSpPr>
          <p:nvPr userDrawn="1">
            <p:custDataLst>
              <p:tags r:id="rId13"/>
            </p:custDataLst>
          </p:nvPr>
        </p:nvSpPr>
        <p:spPr bwMode="gray">
          <a:xfrm>
            <a:off x="905256" y="6583680"/>
            <a:ext cx="989053" cy="107722"/>
          </a:xfrm>
          <a:prstGeom prst="rect">
            <a:avLst/>
          </a:prstGeom>
          <a:noFill/>
          <a:ln w="952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>
                    <a:lumMod val="100000"/>
                  </a:schemeClr>
                </a:solidFill>
                <a:prstDash val="solid"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solidFill>
                  <a:srgbClr val="606060"/>
                </a:solidFill>
              </a:rPr>
              <a:t>© Cornell</a:t>
            </a:r>
            <a:r>
              <a:rPr lang="en-GB" sz="700" baseline="0" dirty="0">
                <a:solidFill>
                  <a:srgbClr val="606060"/>
                </a:solidFill>
              </a:rPr>
              <a:t> Business Analytics</a:t>
            </a:r>
            <a:endParaRPr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u1/cba-git-tutorial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059" y="603490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Introduction to Git(hub)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0304" y="484094"/>
            <a:ext cx="4206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6857" y="470647"/>
            <a:ext cx="31375" cy="42313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AD59AA-45CF-4C82-863E-DDB9328C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3" b="90000" l="1684" r="90000">
                        <a14:foregroundMark x1="31263" y1="36316" x2="34000" y2="36316"/>
                        <a14:foregroundMark x1="56737" y1="35263" x2="60211" y2="36711"/>
                        <a14:foregroundMark x1="63789" y1="3158" x2="62316" y2="14605"/>
                        <a14:foregroundMark x1="25368" y1="2237" x2="25368" y2="2237"/>
                        <a14:foregroundMark x1="64947" y1="1447" x2="64947" y2="1447"/>
                        <a14:foregroundMark x1="23789" y1="1053" x2="23789" y2="1053"/>
                        <a14:foregroundMark x1="29368" y1="33947" x2="47368" y2="36579"/>
                        <a14:foregroundMark x1="8316" y1="41053" x2="8316" y2="41053"/>
                        <a14:foregroundMark x1="1684" y1="42105" x2="5368" y2="41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767" y="2204544"/>
            <a:ext cx="5511363" cy="44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DD6A-7E6F-423A-A6BC-B7140833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(easy)</a:t>
            </a:r>
          </a:p>
        </p:txBody>
      </p:sp>
      <p:pic>
        <p:nvPicPr>
          <p:cNvPr id="4098" name="Picture 2" descr="Image result for diff files">
            <a:extLst>
              <a:ext uri="{FF2B5EF4-FFF2-40B4-BE49-F238E27FC236}">
                <a16:creationId xmlns:a16="http://schemas.microsoft.com/office/drawing/2014/main" id="{9D5276B1-9C8F-408A-AB7C-C72F10386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/>
          <a:stretch/>
        </p:blipFill>
        <p:spPr bwMode="auto">
          <a:xfrm>
            <a:off x="1915178" y="1433910"/>
            <a:ext cx="8361643" cy="51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B99F-AC27-47E5-930E-9E533682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(harder)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46C557-F0E2-482F-BB91-934531A77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321617"/>
              </p:ext>
            </p:extLst>
          </p:nvPr>
        </p:nvGraphicFramePr>
        <p:xfrm>
          <a:off x="838200" y="2314356"/>
          <a:ext cx="10628319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04">
                  <a:extLst>
                    <a:ext uri="{9D8B030D-6E8A-4147-A177-3AD203B41FA5}">
                      <a16:colId xmlns:a16="http://schemas.microsoft.com/office/drawing/2014/main" val="2382077723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303227147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939023926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39998528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Local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Remote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4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[Last pull: 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Sam: Capybara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Naviya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Tiger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Jamal: 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Jon: Bear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65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Victor: 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0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645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1DEA4-03DE-4DAA-9107-2BEB8E16A3B4}"/>
              </a:ext>
            </a:extLst>
          </p:cNvPr>
          <p:cNvCxnSpPr/>
          <p:nvPr/>
        </p:nvCxnSpPr>
        <p:spPr>
          <a:xfrm>
            <a:off x="841375" y="2028497"/>
            <a:ext cx="10625144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A4EF6A-832B-4AE2-9F5D-984C6608A0C3}"/>
              </a:ext>
            </a:extLst>
          </p:cNvPr>
          <p:cNvSpPr txBox="1"/>
          <p:nvPr/>
        </p:nvSpPr>
        <p:spPr>
          <a:xfrm>
            <a:off x="841375" y="1623849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Newer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8F0A9-28F0-483A-80F0-34B9753A6CD9}"/>
              </a:ext>
            </a:extLst>
          </p:cNvPr>
          <p:cNvSpPr txBox="1"/>
          <p:nvPr/>
        </p:nvSpPr>
        <p:spPr>
          <a:xfrm>
            <a:off x="9706851" y="1617425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changes</a:t>
            </a:r>
          </a:p>
        </p:txBody>
      </p:sp>
    </p:spTree>
    <p:extLst>
      <p:ext uri="{BB962C8B-B14F-4D97-AF65-F5344CB8AC3E}">
        <p14:creationId xmlns:p14="http://schemas.microsoft.com/office/powerpoint/2010/main" val="170565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42C-D6B0-47CF-B0E0-E08FF2A0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3074" name="Picture 2" descr="Image result for when to use branches in git">
            <a:extLst>
              <a:ext uri="{FF2B5EF4-FFF2-40B4-BE49-F238E27FC236}">
                <a16:creationId xmlns:a16="http://schemas.microsoft.com/office/drawing/2014/main" id="{AB3E82AB-1072-4BC0-9C76-7DE909E82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07" y="824227"/>
            <a:ext cx="9349757" cy="53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0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076A-4842-4BF2-B14F-A46A8B1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2145-70CA-4FF0-AC97-A04E2F3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lvl="1"/>
            <a:r>
              <a:rPr lang="en-US" dirty="0"/>
              <a:t>Mac: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Type “</a:t>
            </a:r>
            <a:r>
              <a:rPr lang="en-US" sz="1600" dirty="0">
                <a:latin typeface="Consolas" panose="020B0609020204030204" pitchFamily="49" charset="0"/>
              </a:rPr>
              <a:t>git –version</a:t>
            </a:r>
            <a:r>
              <a:rPr lang="en-US" dirty="0"/>
              <a:t>” into command line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Click Install</a:t>
            </a:r>
          </a:p>
          <a:p>
            <a:pPr lvl="1"/>
            <a:r>
              <a:rPr lang="en-US" dirty="0"/>
              <a:t>Windows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to “git-scm.com/download/win”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Download &amp; execute the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through install wizard with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104278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D63-8374-41E5-9CA9-051A308B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7523-1006-4E9B-926D-15664BB3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your Documents directory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Type </a:t>
            </a:r>
            <a:r>
              <a:rPr lang="en-US" sz="2000" dirty="0">
                <a:latin typeface="Consolas" panose="020B0609020204030204" pitchFamily="49" charset="0"/>
              </a:rPr>
              <a:t>“git clone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https://github.com/samhu1/</a:t>
            </a:r>
            <a:r>
              <a:rPr lang="en-US" sz="2000" dirty="0" err="1">
                <a:latin typeface="Consolas" panose="020B0609020204030204" pitchFamily="49" charset="0"/>
                <a:hlinkClick r:id="rId2"/>
              </a:rPr>
              <a:t>cba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-git-</a:t>
            </a:r>
            <a:r>
              <a:rPr lang="en-US" sz="2000" dirty="0" err="1">
                <a:latin typeface="Consolas" panose="020B0609020204030204" pitchFamily="49" charset="0"/>
                <a:hlinkClick r:id="rId2"/>
              </a:rPr>
              <a:t>tutorial.git</a:t>
            </a:r>
            <a:r>
              <a:rPr lang="en-US" sz="2000" dirty="0">
                <a:latin typeface="Consolas" panose="020B0609020204030204" pitchFamily="49" charset="0"/>
              </a:rPr>
              <a:t>”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the “</a:t>
            </a:r>
            <a:r>
              <a:rPr lang="en-US" dirty="0" err="1"/>
              <a:t>cba</a:t>
            </a:r>
            <a:r>
              <a:rPr lang="en-US" dirty="0"/>
              <a:t>-git-tutorial” folder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Open “animals.txt,” type your favorite animal, and save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 command line, type: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add animals.txt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commit –m “&lt;your name&gt;”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6587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D14-5053-42F4-B804-7A93F8BE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FD08-8D90-4547-8149-C1571821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A way to record and manage changes to a set of files</a:t>
            </a:r>
          </a:p>
          <a:p>
            <a:pPr lvl="1"/>
            <a:r>
              <a:rPr lang="en-US" dirty="0"/>
              <a:t>Can easily revert back to a previous state</a:t>
            </a:r>
          </a:p>
          <a:p>
            <a:r>
              <a:rPr lang="en-US" dirty="0"/>
              <a:t>Created in 2005 by Linus Torvalds</a:t>
            </a:r>
          </a:p>
          <a:p>
            <a:pPr lvl="1"/>
            <a:r>
              <a:rPr lang="en-US" dirty="0"/>
              <a:t>Guy who created Linux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Used for software development</a:t>
            </a:r>
          </a:p>
          <a:p>
            <a:r>
              <a:rPr lang="en-US" dirty="0"/>
              <a:t>Operated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5450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AD0A-912F-44B8-B1DA-9163C7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9656-6ECF-49A6-95AC-9A5B03F2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Git</a:t>
            </a:r>
          </a:p>
          <a:p>
            <a:r>
              <a:rPr lang="en-US" dirty="0"/>
              <a:t>A website for hosting Git repositories</a:t>
            </a:r>
          </a:p>
          <a:p>
            <a:pPr lvl="1"/>
            <a:r>
              <a:rPr lang="en-US" dirty="0"/>
              <a:t>Owned by Microsoft as of 2018</a:t>
            </a:r>
          </a:p>
          <a:p>
            <a:r>
              <a:rPr lang="en-US" dirty="0"/>
              <a:t>Largest host of open source code in the world</a:t>
            </a:r>
          </a:p>
          <a:p>
            <a:r>
              <a:rPr lang="en-US" dirty="0"/>
              <a:t>Used by individuals and businesses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Commit history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53A2-5612-4AC4-A910-C7B892AE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+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C20-18A3-48DE-BFD0-71999BF1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Large, complex codebase</a:t>
            </a:r>
          </a:p>
          <a:p>
            <a:r>
              <a:rPr lang="en-US" dirty="0"/>
              <a:t>Multiple people working on codebase</a:t>
            </a:r>
          </a:p>
          <a:p>
            <a:r>
              <a:rPr lang="en-US" dirty="0"/>
              <a:t>Backup code to the cloud</a:t>
            </a:r>
          </a:p>
          <a:p>
            <a:r>
              <a:rPr lang="en-US" dirty="0"/>
              <a:t>Safely experiment with changes</a:t>
            </a:r>
          </a:p>
          <a:p>
            <a:r>
              <a:rPr lang="en-US" dirty="0"/>
              <a:t>Easily revert changes if they don’t work</a:t>
            </a:r>
          </a:p>
          <a:p>
            <a:r>
              <a:rPr lang="en-US" dirty="0"/>
              <a:t>Accountability of changes</a:t>
            </a:r>
          </a:p>
          <a:p>
            <a:r>
              <a:rPr lang="en-US" dirty="0"/>
              <a:t>Share code + documentation with the world</a:t>
            </a:r>
          </a:p>
          <a:p>
            <a:r>
              <a:rPr lang="en-US" dirty="0"/>
              <a:t>Street cred</a:t>
            </a:r>
          </a:p>
        </p:txBody>
      </p:sp>
    </p:spTree>
    <p:extLst>
      <p:ext uri="{BB962C8B-B14F-4D97-AF65-F5344CB8AC3E}">
        <p14:creationId xmlns:p14="http://schemas.microsoft.com/office/powerpoint/2010/main" val="42773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147-C795-47DF-9690-79074B2E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E0178-6420-447D-8288-B2A90152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195"/>
            <a:ext cx="10515600" cy="28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E3B8-5D6F-4D3E-9666-185CCAD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D70B6-05EF-4DD2-BD39-6F446321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8830"/>
            <a:ext cx="10515600" cy="27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3307-019D-4021-8934-5B3E74E1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2052" name="Picture 4" descr="Image result for git staging area">
            <a:extLst>
              <a:ext uri="{FF2B5EF4-FFF2-40B4-BE49-F238E27FC236}">
                <a16:creationId xmlns:a16="http://schemas.microsoft.com/office/drawing/2014/main" id="{B7A7AC2F-33A5-45BE-B6C2-EEF436A9B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64" y="1439917"/>
            <a:ext cx="8595273" cy="47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965-EC21-488B-A97F-C16B6048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0F50-8E64-4A98-BE00-7BEF0932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Initialize a git repository on your local file system</a:t>
            </a:r>
          </a:p>
          <a:p>
            <a:r>
              <a:rPr lang="en-US" dirty="0">
                <a:latin typeface="Consolas" panose="020B0609020204030204" pitchFamily="49" charset="0"/>
              </a:rPr>
              <a:t>git clone &lt;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Copy an existing repository to your current directory</a:t>
            </a:r>
          </a:p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dirty="0"/>
              <a:t>Retrieve changes from remote branch</a:t>
            </a:r>
          </a:p>
          <a:p>
            <a:pPr lvl="1"/>
            <a:r>
              <a:rPr lang="en-US" dirty="0"/>
              <a:t>May have to merge those changes with yours if remote branch is ahead</a:t>
            </a:r>
          </a:p>
          <a:p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Add file(s) to staging area</a:t>
            </a:r>
          </a:p>
          <a:p>
            <a:pPr lvl="1"/>
            <a:r>
              <a:rPr lang="en-US" dirty="0"/>
              <a:t>Separates changes you want to commit from those you don’t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50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9A77-706E-40F8-ACBC-07C4D36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B6F0-33BA-48AF-8733-2626D7E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1345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 –m “&lt;commit message&gt;”</a:t>
            </a:r>
          </a:p>
          <a:p>
            <a:pPr lvl="1"/>
            <a:r>
              <a:rPr lang="en-US" dirty="0"/>
              <a:t>Commit files in staging area to repo</a:t>
            </a:r>
          </a:p>
          <a:p>
            <a:pPr lvl="1"/>
            <a:r>
              <a:rPr lang="en-US" dirty="0"/>
              <a:t>Files aren’t updated in remote branch yet</a:t>
            </a:r>
          </a:p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/>
              <a:t>Send local committed changes to remote branch</a:t>
            </a:r>
          </a:p>
          <a:p>
            <a:pPr lvl="1"/>
            <a:r>
              <a:rPr lang="en-US" dirty="0"/>
              <a:t>Only works if local branch is in sync</a:t>
            </a:r>
          </a:p>
          <a:p>
            <a:r>
              <a:rPr lang="en-US" dirty="0">
                <a:latin typeface="Consolas" panose="020B0609020204030204" pitchFamily="49" charset="0"/>
              </a:rPr>
              <a:t>git reset --hard origin/master</a:t>
            </a:r>
          </a:p>
          <a:p>
            <a:pPr lvl="1"/>
            <a:r>
              <a:rPr lang="en-US" sz="2500" dirty="0"/>
              <a:t>You f***ed up </a:t>
            </a:r>
          </a:p>
          <a:p>
            <a:pPr lvl="1"/>
            <a:r>
              <a:rPr lang="en-US" sz="2500" dirty="0"/>
              <a:t>Drop all local changes &amp; commits and revert to head of remote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3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Copyright"/>
</p:tagLst>
</file>

<file path=ppt/theme/theme1.xml><?xml version="1.0" encoding="utf-8"?>
<a:theme xmlns:a="http://schemas.openxmlformats.org/drawingml/2006/main" name="Office Theme">
  <a:themeElements>
    <a:clrScheme name="CBA Official Colors">
      <a:dk1>
        <a:srgbClr val="000000"/>
      </a:dk1>
      <a:lt1>
        <a:srgbClr val="FFFFFF"/>
      </a:lt1>
      <a:dk2>
        <a:srgbClr val="313131"/>
      </a:dk2>
      <a:lt2>
        <a:srgbClr val="E7E6E6"/>
      </a:lt2>
      <a:accent1>
        <a:srgbClr val="3D7D3C"/>
      </a:accent1>
      <a:accent2>
        <a:srgbClr val="C5CA37"/>
      </a:accent2>
      <a:accent3>
        <a:srgbClr val="7F8C8C"/>
      </a:accent3>
      <a:accent4>
        <a:srgbClr val="93B8B9"/>
      </a:accent4>
      <a:accent5>
        <a:srgbClr val="A3373A"/>
      </a:accent5>
      <a:accent6>
        <a:srgbClr val="CC4F48"/>
      </a:accent6>
      <a:hlink>
        <a:srgbClr val="4F1A22"/>
      </a:hlink>
      <a:folHlink>
        <a:srgbClr val="933253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25866</TotalTime>
  <Words>523</Words>
  <Application>Microsoft Office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Futura Medium</vt:lpstr>
      <vt:lpstr>Arial</vt:lpstr>
      <vt:lpstr>Calibri</vt:lpstr>
      <vt:lpstr>Consolas</vt:lpstr>
      <vt:lpstr>Tw Cen MT</vt:lpstr>
      <vt:lpstr>Office Theme</vt:lpstr>
      <vt:lpstr>Introduction to Git(hub) </vt:lpstr>
      <vt:lpstr>What is Git?</vt:lpstr>
      <vt:lpstr>What is Github?</vt:lpstr>
      <vt:lpstr>Why use Git + Github?</vt:lpstr>
      <vt:lpstr>Street cred</vt:lpstr>
      <vt:lpstr>Not street cred</vt:lpstr>
      <vt:lpstr>Git workflow</vt:lpstr>
      <vt:lpstr>Git commands</vt:lpstr>
      <vt:lpstr>Git commands (cont’d)</vt:lpstr>
      <vt:lpstr>Merging changes (easy)</vt:lpstr>
      <vt:lpstr>Merging changes (harder)</vt:lpstr>
      <vt:lpstr>Branches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anvitakhosla1@outlook.com</dc:creator>
  <cp:lastModifiedBy>Sam Hu</cp:lastModifiedBy>
  <cp:revision>122</cp:revision>
  <dcterms:created xsi:type="dcterms:W3CDTF">2017-03-29T06:25:43Z</dcterms:created>
  <dcterms:modified xsi:type="dcterms:W3CDTF">2019-03-11T18:15:33Z</dcterms:modified>
</cp:coreProperties>
</file>