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3" r:id="rId11"/>
    <p:sldId id="274" r:id="rId12"/>
    <p:sldId id="275" r:id="rId13"/>
    <p:sldId id="278" r:id="rId14"/>
    <p:sldId id="277" r:id="rId15"/>
    <p:sldId id="279" r:id="rId16"/>
    <p:sldId id="280" r:id="rId17"/>
    <p:sldId id="282" r:id="rId18"/>
    <p:sldId id="286" r:id="rId19"/>
    <p:sldId id="287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Hurenkamp" initials="SH" lastIdx="1" clrIdx="0">
    <p:extLst>
      <p:ext uri="{19B8F6BF-5375-455C-9EA6-DF929625EA0E}">
        <p15:presenceInfo xmlns:p15="http://schemas.microsoft.com/office/powerpoint/2012/main" userId="4b1fb2b68732c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63A"/>
    <a:srgbClr val="1DA1F2"/>
    <a:srgbClr val="50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6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7132-F0A2-45C3-AA9B-DCBA074F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E5605-DA64-4A98-8B80-00C835F9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3AC0-CE71-45AE-AA6E-B80B179E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48DD-3F52-446C-9D9B-A11795E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CCC4-4F10-4ED3-B127-D2ED111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CDCE-F781-4B1E-97C1-E0D31C8B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A905-D1B8-46FE-B480-AAF21F26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4B1C-FEEA-4716-88F5-677855D4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41B0-46C8-481D-9A38-58461DB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29FC-3501-4473-BC65-D2812EE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81AE-47F5-40FB-8191-B64EEBA9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0F8F8-261A-416F-91BB-6104DB58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099F-50DF-4F42-9109-B1D7EA6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80C1-5A48-45A7-B985-80E5A5D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446E-198C-4F52-A35D-FD8BF359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667-8D79-4CCD-899B-5579209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C96C-AB98-473E-BF15-B2757B8D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856E-3B9C-4F17-8CF3-7E9C9913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A283-19CE-4216-99A4-0DF5770B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FFAD-A029-46A2-8CF0-760B0BA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5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6B32-B2C8-4F50-97E0-DF9BA36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0D7D-A215-4BC9-9952-C54D045F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E37C-F1ED-4301-B120-081CFFC6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F3A2-9ECD-462B-B126-0F212DD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0708-6A4B-4DBB-A762-FCA722DD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D084-E62E-4F6D-B109-F4011FE0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E79A-0F05-491A-B896-88B3AB23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5BE4F-0E15-4F49-8D9E-42A47A1A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EDF8-EE5C-4017-9EB4-80D19358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1335-4636-40D1-9D39-3EF53156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EABC-B9FA-4E18-84C6-B6B80224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5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262F-7A5E-43C3-BE51-8249261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502E-F772-42F9-BFB9-9F93D827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0261-2FC1-4F86-8EA9-63D7B9C8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14917-BB36-4211-85E0-FC9B0DD2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D4BA-76E8-4D16-B2A2-B215BA60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9D26-CF95-485B-ABAD-8E7440A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B5686-7A19-4E4F-AF93-CB51F12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053C4-CE95-48AB-90AF-50088939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4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0D81-C5A0-45FC-A9F4-5501032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7AC55-E1D1-4110-A845-E729C33C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D61FC-B5D8-44AD-91BF-5A09FE51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689B-B06C-4338-A47A-5B7484CE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E797-EBA1-446C-9D15-D0E1DF37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BE828-8AEE-4176-B03F-71CE1B6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B15A-3B99-43A3-BECB-DD8EBCC9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9F27-C375-4D86-A0A0-273EFBB1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11CC-F010-4D76-854D-9F131B18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0C36-0CAB-44CB-80AB-93FE030B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5722-F3E5-4B2D-997B-1F6893E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6CE5-E99E-4574-9F84-85C0A54E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0F51-BA3F-4593-A4CE-701A460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623-C015-489F-B57A-10151525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3A982-DE53-4437-81BB-217A6FE1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EB82-1732-4E06-8CF0-1017E99F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4BF8-EE9C-4149-A91E-F0DC576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6B04-ACB7-4813-80EB-CBC0454C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9A0-93A6-4076-9CE8-069DF9B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8C286-82AE-4B7B-A0A8-728A3357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067A-A82F-4998-A1EE-A7D8D20B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5A6A-8F53-4A16-A8B0-49117064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95D-A8BA-4CF5-B4F2-D3317D34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F5AD-AAB8-4C06-8A3B-51DB7C99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4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A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1769799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22783-4E3C-49F8-B3A5-5BAAB3EFB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t="8623" r="25219" b="8987"/>
          <a:stretch/>
        </p:blipFill>
        <p:spPr>
          <a:xfrm>
            <a:off x="109987" y="77638"/>
            <a:ext cx="722462" cy="741872"/>
          </a:xfrm>
          <a:prstGeom prst="rect">
            <a:avLst/>
          </a:pr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1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A6808-7F92-8439-CC04-501787200C31}"/>
              </a:ext>
            </a:extLst>
          </p:cNvPr>
          <p:cNvGrpSpPr/>
          <p:nvPr/>
        </p:nvGrpSpPr>
        <p:grpSpPr>
          <a:xfrm>
            <a:off x="4470515" y="1803919"/>
            <a:ext cx="2479964" cy="4344204"/>
            <a:chOff x="4470515" y="1803919"/>
            <a:chExt cx="2479964" cy="43442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BB07FF5-E536-9FD2-B12C-859BE255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256" y="5463058"/>
              <a:ext cx="1529980" cy="685065"/>
            </a:xfrm>
            <a:prstGeom prst="rect">
              <a:avLst/>
            </a:prstGeom>
          </p:spPr>
        </p:pic>
        <p:pic>
          <p:nvPicPr>
            <p:cNvPr id="3" name="Picture 8" descr="pandas - Python Data Analysis Library">
              <a:extLst>
                <a:ext uri="{FF2B5EF4-FFF2-40B4-BE49-F238E27FC236}">
                  <a16:creationId xmlns:a16="http://schemas.microsoft.com/office/drawing/2014/main" id="{98C73C4E-C475-1029-C0ED-B0AA3A04C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137" y="4288982"/>
              <a:ext cx="1086988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C94ED-1061-022D-DF8E-5A574468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515" y="2677181"/>
              <a:ext cx="2479964" cy="1240726"/>
            </a:xfrm>
            <a:prstGeom prst="rect">
              <a:avLst/>
            </a:prstGeom>
          </p:spPr>
        </p:pic>
        <p:pic>
          <p:nvPicPr>
            <p:cNvPr id="8" name="Picture 16" descr="GeoPandas 0.12.2 — GeoPandas 0.12.2+0.gefcb367.dirty documentation">
              <a:extLst>
                <a:ext uri="{FF2B5EF4-FFF2-40B4-BE49-F238E27FC236}">
                  <a16:creationId xmlns:a16="http://schemas.microsoft.com/office/drawing/2014/main" id="{240ED74A-4BC9-D1DF-DE2D-D58D0B00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9" y="1803919"/>
              <a:ext cx="2389043" cy="5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385966"/>
      </p:ext>
    </p:extLst>
  </p:cSld>
  <p:clrMapOvr>
    <a:masterClrMapping/>
  </p:clrMapOvr>
  <p:transition spd="med"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A6808-7F92-8439-CC04-501787200C31}"/>
              </a:ext>
            </a:extLst>
          </p:cNvPr>
          <p:cNvGrpSpPr/>
          <p:nvPr/>
        </p:nvGrpSpPr>
        <p:grpSpPr>
          <a:xfrm>
            <a:off x="433364" y="1803919"/>
            <a:ext cx="2479964" cy="4344204"/>
            <a:chOff x="4470515" y="1803919"/>
            <a:chExt cx="2479964" cy="43442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BB07FF5-E536-9FD2-B12C-859BE255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256" y="5463058"/>
              <a:ext cx="1529980" cy="685065"/>
            </a:xfrm>
            <a:prstGeom prst="rect">
              <a:avLst/>
            </a:prstGeom>
          </p:spPr>
        </p:pic>
        <p:pic>
          <p:nvPicPr>
            <p:cNvPr id="3" name="Picture 8" descr="pandas - Python Data Analysis Library">
              <a:extLst>
                <a:ext uri="{FF2B5EF4-FFF2-40B4-BE49-F238E27FC236}">
                  <a16:creationId xmlns:a16="http://schemas.microsoft.com/office/drawing/2014/main" id="{98C73C4E-C475-1029-C0ED-B0AA3A04C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137" y="4288982"/>
              <a:ext cx="1086988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C94ED-1061-022D-DF8E-5A574468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515" y="2677181"/>
              <a:ext cx="2479964" cy="1240726"/>
            </a:xfrm>
            <a:prstGeom prst="rect">
              <a:avLst/>
            </a:prstGeom>
          </p:spPr>
        </p:pic>
        <p:pic>
          <p:nvPicPr>
            <p:cNvPr id="8" name="Picture 16" descr="GeoPandas 0.12.2 — GeoPandas 0.12.2+0.gefcb367.dirty documentation">
              <a:extLst>
                <a:ext uri="{FF2B5EF4-FFF2-40B4-BE49-F238E27FC236}">
                  <a16:creationId xmlns:a16="http://schemas.microsoft.com/office/drawing/2014/main" id="{240ED74A-4BC9-D1DF-DE2D-D58D0B00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9" y="1803919"/>
              <a:ext cx="2389043" cy="5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63C3EC-2868-4101-85BF-1AF4D6B423BB}"/>
              </a:ext>
            </a:extLst>
          </p:cNvPr>
          <p:cNvGrpSpPr/>
          <p:nvPr/>
        </p:nvGrpSpPr>
        <p:grpSpPr>
          <a:xfrm>
            <a:off x="3088257" y="1168215"/>
            <a:ext cx="7342286" cy="4294843"/>
            <a:chOff x="3088257" y="1168215"/>
            <a:chExt cx="7342286" cy="42948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3F3B79-A355-F2AC-B80C-0B3771DAE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88278" y="1168215"/>
              <a:ext cx="6442265" cy="4294843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7D419B-964F-FAC5-3FE2-3FDB72AD10AF}"/>
                </a:ext>
              </a:extLst>
            </p:cNvPr>
            <p:cNvCxnSpPr/>
            <p:nvPr/>
          </p:nvCxnSpPr>
          <p:spPr>
            <a:xfrm>
              <a:off x="3088257" y="2812211"/>
              <a:ext cx="13198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0560-4C00-A349-8E86-5DA61700A74F}"/>
                </a:ext>
              </a:extLst>
            </p:cNvPr>
            <p:cNvSpPr txBox="1"/>
            <p:nvPr/>
          </p:nvSpPr>
          <p:spPr>
            <a:xfrm>
              <a:off x="3355414" y="2492515"/>
              <a:ext cx="632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</a:t>
              </a:r>
              <a:r>
                <a:rPr lang="en-GB" dirty="0" err="1"/>
                <a:t>shp</a:t>
              </a:r>
              <a:endParaRPr lang="en-GB" dirty="0"/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2183036-6D8B-FBDF-99A9-E6674E8C4E6A}"/>
              </a:ext>
            </a:extLst>
          </p:cNvPr>
          <p:cNvSpPr/>
          <p:nvPr/>
        </p:nvSpPr>
        <p:spPr>
          <a:xfrm>
            <a:off x="2536166" y="4673702"/>
            <a:ext cx="169672" cy="12407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6AC65-4B60-E889-0AF1-EBC9B5E7FDD6}"/>
              </a:ext>
            </a:extLst>
          </p:cNvPr>
          <p:cNvSpPr txBox="1"/>
          <p:nvPr/>
        </p:nvSpPr>
        <p:spPr>
          <a:xfrm>
            <a:off x="2872641" y="5058423"/>
            <a:ext cx="23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32633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3B710-E11A-921E-20C9-C762AA6FB81B}"/>
              </a:ext>
            </a:extLst>
          </p:cNvPr>
          <p:cNvSpPr txBox="1"/>
          <p:nvPr/>
        </p:nvSpPr>
        <p:spPr>
          <a:xfrm>
            <a:off x="235528" y="1889247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had originally wanted to calculate countries based on location as 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32F66-D7E2-A43B-EAC8-C59D62ED92B0}"/>
              </a:ext>
            </a:extLst>
          </p:cNvPr>
          <p:cNvSpPr txBox="1"/>
          <p:nvPr/>
        </p:nvSpPr>
        <p:spPr>
          <a:xfrm>
            <a:off x="235527" y="2951946"/>
            <a:ext cx="108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Worked fine on smaller datasets, but not on the accumulative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FC7FD-A605-7FFE-85E3-77BC3F110E35}"/>
              </a:ext>
            </a:extLst>
          </p:cNvPr>
          <p:cNvSpPr txBox="1"/>
          <p:nvPr/>
        </p:nvSpPr>
        <p:spPr>
          <a:xfrm>
            <a:off x="235527" y="3654786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Had hoped to use </a:t>
            </a:r>
            <a:r>
              <a:rPr lang="en-GB" sz="2800" dirty="0" err="1"/>
              <a:t>mobileBERT</a:t>
            </a:r>
            <a:r>
              <a:rPr lang="en-GB" sz="2800" dirty="0"/>
              <a:t> or similar to classify a hashtag on whether is was negative or 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8A6-FE43-698E-1D7F-94A70BC0858B}"/>
              </a:ext>
            </a:extLst>
          </p:cNvPr>
          <p:cNvSpPr txBox="1"/>
          <p:nvPr/>
        </p:nvSpPr>
        <p:spPr>
          <a:xfrm>
            <a:off x="235527" y="4608893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 probabilities obtained from these could have been used to </a:t>
            </a:r>
            <a:r>
              <a:rPr lang="en-GB" sz="2800" dirty="0" err="1"/>
              <a:t>color</a:t>
            </a:r>
            <a:r>
              <a:rPr lang="en-GB" sz="2800" dirty="0"/>
              <a:t> choropleth map tiles.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D86A3-B1A3-A8F6-DA7E-EF66F80BDF3B}"/>
              </a:ext>
            </a:extLst>
          </p:cNvPr>
          <p:cNvSpPr txBox="1"/>
          <p:nvPr/>
        </p:nvSpPr>
        <p:spPr>
          <a:xfrm>
            <a:off x="235527" y="5563000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 results of these could have been applied to statistical models to investigate significance in various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7250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5981D9D-C62C-40EA-9EA9-40333199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84" y="2298283"/>
            <a:ext cx="7036540" cy="4221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</p:spTree>
    <p:extLst>
      <p:ext uri="{BB962C8B-B14F-4D97-AF65-F5344CB8AC3E}">
        <p14:creationId xmlns:p14="http://schemas.microsoft.com/office/powerpoint/2010/main" val="11665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46802F11-21B0-6623-7682-3619F7B6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36" y="2086543"/>
            <a:ext cx="6992428" cy="4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  <p:pic>
        <p:nvPicPr>
          <p:cNvPr id="3" name="Picture 2" descr="Text, map&#10;&#10;Description automatically generated">
            <a:extLst>
              <a:ext uri="{FF2B5EF4-FFF2-40B4-BE49-F238E27FC236}">
                <a16:creationId xmlns:a16="http://schemas.microsoft.com/office/drawing/2014/main" id="{82B08D5C-482D-2A92-0B9E-3112C237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2" y="2150857"/>
            <a:ext cx="6371326" cy="4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0814_UkraineCombinedTweetsDeduped.csv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136320-966B-FE7C-DD2B-B1EFAEB7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" y="2364058"/>
            <a:ext cx="5735865" cy="3441519"/>
          </a:xfrm>
          <a:prstGeom prst="rect">
            <a:avLst/>
          </a:prstGeom>
        </p:spPr>
      </p:pic>
      <p:pic>
        <p:nvPicPr>
          <p:cNvPr id="13" name="Picture 12" descr="A group of airplanes flying in the sky&#10;&#10;Description automatically generated with low confidence">
            <a:extLst>
              <a:ext uri="{FF2B5EF4-FFF2-40B4-BE49-F238E27FC236}">
                <a16:creationId xmlns:a16="http://schemas.microsoft.com/office/drawing/2014/main" id="{58552CA6-228A-5568-9C43-25E345E1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0" t="36709" b="38054"/>
          <a:stretch/>
        </p:blipFill>
        <p:spPr>
          <a:xfrm>
            <a:off x="6857286" y="2214113"/>
            <a:ext cx="3786991" cy="1367287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57060D-C0D1-78FE-EFA1-E935828DA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0" t="37232" b="34717"/>
          <a:stretch/>
        </p:blipFill>
        <p:spPr>
          <a:xfrm>
            <a:off x="5850697" y="3801822"/>
            <a:ext cx="5770007" cy="23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56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 global tweets without filtering for country</a:t>
            </a:r>
          </a:p>
        </p:txBody>
      </p:sp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4560FD7-EDCA-D964-B405-A8CB02DF4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1" b="13893"/>
          <a:stretch/>
        </p:blipFill>
        <p:spPr>
          <a:xfrm>
            <a:off x="745237" y="2143200"/>
            <a:ext cx="9599676" cy="46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41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only on global tweets without filtering for country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8E76126-4BC2-1230-505B-202251D79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2" b="13511"/>
          <a:stretch/>
        </p:blipFill>
        <p:spPr>
          <a:xfrm>
            <a:off x="769620" y="2194025"/>
            <a:ext cx="9575292" cy="46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only on global tweets without filtering for country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161D75-DBC5-FB92-EAD8-45F6111E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965425"/>
            <a:ext cx="8217417" cy="49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2563090"/>
            <a:ext cx="12192000" cy="4294909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2982075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1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Summary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2A11-D473-D662-D2F3-E5D90E2CFC7C}"/>
              </a:ext>
            </a:extLst>
          </p:cNvPr>
          <p:cNvSpPr txBox="1"/>
          <p:nvPr/>
        </p:nvSpPr>
        <p:spPr>
          <a:xfrm>
            <a:off x="1078301" y="2110985"/>
            <a:ext cx="8220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tools provided by Apache Hadoop &amp; </a:t>
            </a:r>
            <a:r>
              <a:rPr lang="en-GB" sz="2400" dirty="0" err="1"/>
              <a:t>PySpark</a:t>
            </a:r>
            <a:r>
              <a:rPr lang="en-GB" sz="2400" dirty="0"/>
              <a:t> allowed us to perform data pre-processing and analysis on datasets of large sizes, for which traditional sequential methods (e.g., Pandas) are unsuited.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Although our initial goals were not realized within the constraints of this project, we feel that we have obtained a very useful insight into the world of Big Data as a result of our work </a:t>
            </a:r>
          </a:p>
        </p:txBody>
      </p:sp>
    </p:spTree>
    <p:extLst>
      <p:ext uri="{BB962C8B-B14F-4D97-AF65-F5344CB8AC3E}">
        <p14:creationId xmlns:p14="http://schemas.microsoft.com/office/powerpoint/2010/main" val="41004976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46211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66568E99-255E-6CF2-44A2-F95ED517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1272569"/>
            <a:ext cx="8876580" cy="59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2563090"/>
            <a:ext cx="12192000" cy="4294909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2982075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7E-5B7D-5C9E-570C-ADDFE7270D87}"/>
              </a:ext>
            </a:extLst>
          </p:cNvPr>
          <p:cNvSpPr txBox="1"/>
          <p:nvPr/>
        </p:nvSpPr>
        <p:spPr>
          <a:xfrm>
            <a:off x="76202" y="1509876"/>
            <a:ext cx="6996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Russo-Ukrainian Conflict and Twitter: A Big Data Analysis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0EB4-C817-09C0-0E45-FDB8E5E155A9}"/>
              </a:ext>
            </a:extLst>
          </p:cNvPr>
          <p:cNvSpPr txBox="1"/>
          <p:nvPr/>
        </p:nvSpPr>
        <p:spPr>
          <a:xfrm>
            <a:off x="145474" y="2533299"/>
            <a:ext cx="4627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Oscar Karlsson, Sam Hurenkamp and </a:t>
            </a:r>
            <a:r>
              <a:rPr lang="en-GB" sz="1200" dirty="0" err="1">
                <a:solidFill>
                  <a:schemeClr val="bg1"/>
                </a:solidFill>
              </a:rPr>
              <a:t>Ramin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Darudi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43954-A3F6-1A8D-59B4-4E734B89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5" t="15847" r="3479" b="3324"/>
          <a:stretch/>
        </p:blipFill>
        <p:spPr>
          <a:xfrm>
            <a:off x="109987" y="1776375"/>
            <a:ext cx="6844145" cy="385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The Dataset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0CCF-02B2-5FAF-28F5-EBC334378DE6}"/>
              </a:ext>
            </a:extLst>
          </p:cNvPr>
          <p:cNvSpPr txBox="1"/>
          <p:nvPr/>
        </p:nvSpPr>
        <p:spPr>
          <a:xfrm>
            <a:off x="7354576" y="3358853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Large 14GB twitter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74BC1-6E7E-4C10-B0E4-FA50A557E1E3}"/>
              </a:ext>
            </a:extLst>
          </p:cNvPr>
          <p:cNvSpPr txBox="1"/>
          <p:nvPr/>
        </p:nvSpPr>
        <p:spPr>
          <a:xfrm>
            <a:off x="7354579" y="4593631"/>
            <a:ext cx="4837421" cy="21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&gt;1.2 million rows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A7A12-9126-9E43-42DA-516B95464D9B}"/>
              </a:ext>
            </a:extLst>
          </p:cNvPr>
          <p:cNvSpPr txBox="1"/>
          <p:nvPr/>
        </p:nvSpPr>
        <p:spPr>
          <a:xfrm>
            <a:off x="7354579" y="5582114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Updated daily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901EE-8AC1-A49B-4F8E-87386F273B68}"/>
              </a:ext>
            </a:extLst>
          </p:cNvPr>
          <p:cNvSpPr txBox="1"/>
          <p:nvPr/>
        </p:nvSpPr>
        <p:spPr>
          <a:xfrm>
            <a:off x="7354577" y="2124075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Available on Kaggle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49684-F066-0CA9-393B-E9ECC399CB11}"/>
              </a:ext>
            </a:extLst>
          </p:cNvPr>
          <p:cNvSpPr txBox="1"/>
          <p:nvPr/>
        </p:nvSpPr>
        <p:spPr>
          <a:xfrm>
            <a:off x="7813964" y="2501854"/>
            <a:ext cx="263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10/10 Stability Score</a:t>
            </a:r>
          </a:p>
        </p:txBody>
      </p:sp>
    </p:spTree>
    <p:extLst>
      <p:ext uri="{BB962C8B-B14F-4D97-AF65-F5344CB8AC3E}">
        <p14:creationId xmlns:p14="http://schemas.microsoft.com/office/powerpoint/2010/main" val="306514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342B1-8FC4-C270-76F8-B28B071C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15" y="2555242"/>
            <a:ext cx="3956268" cy="2052314"/>
          </a:xfrm>
          <a:prstGeom prst="rect">
            <a:avLst/>
          </a:prstGeom>
        </p:spPr>
      </p:pic>
      <p:pic>
        <p:nvPicPr>
          <p:cNvPr id="2056" name="Picture 8" descr="pandas - Python Data Analysis Library">
            <a:extLst>
              <a:ext uri="{FF2B5EF4-FFF2-40B4-BE49-F238E27FC236}">
                <a16:creationId xmlns:a16="http://schemas.microsoft.com/office/drawing/2014/main" id="{589BB88D-4E8A-3DD9-805F-F570B6E5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7" y="4322542"/>
            <a:ext cx="1086988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16884-C383-6E4E-3285-0ECFB322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56" y="5463058"/>
            <a:ext cx="1529980" cy="685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C856F1-273B-64EC-DFAB-2DF2D405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515" y="2710741"/>
            <a:ext cx="2479964" cy="1240726"/>
          </a:xfrm>
          <a:prstGeom prst="rect">
            <a:avLst/>
          </a:prstGeom>
        </p:spPr>
      </p:pic>
      <p:pic>
        <p:nvPicPr>
          <p:cNvPr id="2064" name="Picture 16" descr="GeoPandas 0.12.2 — GeoPandas 0.12.2+0.gefcb367.dirty documentation">
            <a:extLst>
              <a:ext uri="{FF2B5EF4-FFF2-40B4-BE49-F238E27FC236}">
                <a16:creationId xmlns:a16="http://schemas.microsoft.com/office/drawing/2014/main" id="{DEF3D668-99A0-3ED2-3733-35F51B48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49" y="1837479"/>
            <a:ext cx="2389043" cy="5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AB0FF-08BC-6FA7-D58C-1DCEE5545D51}"/>
              </a:ext>
            </a:extLst>
          </p:cNvPr>
          <p:cNvGrpSpPr/>
          <p:nvPr/>
        </p:nvGrpSpPr>
        <p:grpSpPr>
          <a:xfrm>
            <a:off x="8567357" y="4607556"/>
            <a:ext cx="2324384" cy="2157591"/>
            <a:chOff x="8567357" y="4607556"/>
            <a:chExt cx="2324384" cy="21575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02BD1F-EE97-4261-E04C-A5B6D2A2B79B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729549" y="4607556"/>
              <a:ext cx="1047" cy="10171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74F88-5D3B-B27E-76BB-A71DFBFE2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5094"/>
            <a:stretch/>
          </p:blipFill>
          <p:spPr>
            <a:xfrm>
              <a:off x="8567357" y="5286239"/>
              <a:ext cx="2324384" cy="147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477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8F985A-3200-5BE3-7A76-545528296CC8}"/>
              </a:ext>
            </a:extLst>
          </p:cNvPr>
          <p:cNvGrpSpPr/>
          <p:nvPr/>
        </p:nvGrpSpPr>
        <p:grpSpPr>
          <a:xfrm>
            <a:off x="3803331" y="1658536"/>
            <a:ext cx="8388669" cy="4713358"/>
            <a:chOff x="3803331" y="1658536"/>
            <a:chExt cx="8388669" cy="47133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3F2A7-5C71-BD66-F85B-8B6DA0ED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63518" y="1658536"/>
              <a:ext cx="7051018" cy="3966197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65ECEE9-69C8-DDF5-C3EE-F7954C0EBAAC}"/>
                </a:ext>
              </a:extLst>
            </p:cNvPr>
            <p:cNvSpPr/>
            <p:nvPr/>
          </p:nvSpPr>
          <p:spPr>
            <a:xfrm>
              <a:off x="3803331" y="3429000"/>
              <a:ext cx="1260187" cy="1480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BC1BD9-2A66-1ED2-3248-B2733E072A64}"/>
                </a:ext>
              </a:extLst>
            </p:cNvPr>
            <p:cNvGrpSpPr/>
            <p:nvPr/>
          </p:nvGrpSpPr>
          <p:grpSpPr>
            <a:xfrm>
              <a:off x="4918115" y="6002562"/>
              <a:ext cx="7273885" cy="369332"/>
              <a:chOff x="4863022" y="5727066"/>
              <a:chExt cx="7273885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DCC89F-591A-C9D6-8F0E-4E875226DE9F}"/>
                  </a:ext>
                </a:extLst>
              </p:cNvPr>
              <p:cNvSpPr txBox="1"/>
              <p:nvPr/>
            </p:nvSpPr>
            <p:spPr>
              <a:xfrm>
                <a:off x="7712144" y="5727066"/>
                <a:ext cx="2463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Resource Manager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3FBE9-F3E5-C065-0D94-45D8E5779369}"/>
                  </a:ext>
                </a:extLst>
              </p:cNvPr>
              <p:cNvSpPr txBox="1"/>
              <p:nvPr/>
            </p:nvSpPr>
            <p:spPr>
              <a:xfrm>
                <a:off x="6287583" y="5727066"/>
                <a:ext cx="157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Data node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1C6B78-40E5-F678-8038-2DB75531A11D}"/>
                  </a:ext>
                </a:extLst>
              </p:cNvPr>
              <p:cNvSpPr txBox="1"/>
              <p:nvPr/>
            </p:nvSpPr>
            <p:spPr>
              <a:xfrm>
                <a:off x="4863022" y="5727066"/>
                <a:ext cx="157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Name node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8C54A-11BB-056A-EE6F-7828F21022C5}"/>
                  </a:ext>
                </a:extLst>
              </p:cNvPr>
              <p:cNvSpPr txBox="1"/>
              <p:nvPr/>
            </p:nvSpPr>
            <p:spPr>
              <a:xfrm>
                <a:off x="10023142" y="5727066"/>
                <a:ext cx="2113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Node Manager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8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B3F2A7-5C71-BD66-F85B-8B6DA0EDE8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3518" y="1658536"/>
            <a:ext cx="7051018" cy="39661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65ECEE9-69C8-DDF5-C3EE-F7954C0EBAAC}"/>
              </a:ext>
            </a:extLst>
          </p:cNvPr>
          <p:cNvSpPr/>
          <p:nvPr/>
        </p:nvSpPr>
        <p:spPr>
          <a:xfrm>
            <a:off x="3803331" y="3429000"/>
            <a:ext cx="1260187" cy="14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C1BD9-2A66-1ED2-3248-B2733E072A64}"/>
              </a:ext>
            </a:extLst>
          </p:cNvPr>
          <p:cNvGrpSpPr/>
          <p:nvPr/>
        </p:nvGrpSpPr>
        <p:grpSpPr>
          <a:xfrm>
            <a:off x="4918115" y="6002562"/>
            <a:ext cx="7273885" cy="369332"/>
            <a:chOff x="4863022" y="5727066"/>
            <a:chExt cx="727388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DCC89F-591A-C9D6-8F0E-4E875226DE9F}"/>
                </a:ext>
              </a:extLst>
            </p:cNvPr>
            <p:cNvSpPr txBox="1"/>
            <p:nvPr/>
          </p:nvSpPr>
          <p:spPr>
            <a:xfrm>
              <a:off x="7712144" y="5727066"/>
              <a:ext cx="2463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Resource Manager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3FBE9-F3E5-C065-0D94-45D8E5779369}"/>
                </a:ext>
              </a:extLst>
            </p:cNvPr>
            <p:cNvSpPr txBox="1"/>
            <p:nvPr/>
          </p:nvSpPr>
          <p:spPr>
            <a:xfrm>
              <a:off x="6287583" y="5727066"/>
              <a:ext cx="157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Data node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1C6B78-40E5-F678-8038-2DB75531A11D}"/>
                </a:ext>
              </a:extLst>
            </p:cNvPr>
            <p:cNvSpPr txBox="1"/>
            <p:nvPr/>
          </p:nvSpPr>
          <p:spPr>
            <a:xfrm>
              <a:off x="4863022" y="5727066"/>
              <a:ext cx="157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Name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F8C54A-11BB-056A-EE6F-7828F21022C5}"/>
                </a:ext>
              </a:extLst>
            </p:cNvPr>
            <p:cNvSpPr txBox="1"/>
            <p:nvPr/>
          </p:nvSpPr>
          <p:spPr>
            <a:xfrm>
              <a:off x="10023142" y="5727066"/>
              <a:ext cx="2113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Node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1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242FBD-8E72-EB4D-FCC0-58CD35A42B54}"/>
              </a:ext>
            </a:extLst>
          </p:cNvPr>
          <p:cNvSpPr/>
          <p:nvPr/>
        </p:nvSpPr>
        <p:spPr>
          <a:xfrm>
            <a:off x="3803331" y="3429000"/>
            <a:ext cx="1260187" cy="14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43C1D-AF47-A048-B773-F1526E3C6DAD}"/>
              </a:ext>
            </a:extLst>
          </p:cNvPr>
          <p:cNvGrpSpPr/>
          <p:nvPr/>
        </p:nvGrpSpPr>
        <p:grpSpPr>
          <a:xfrm>
            <a:off x="5333064" y="1830091"/>
            <a:ext cx="5541800" cy="4508364"/>
            <a:chOff x="5333064" y="1830091"/>
            <a:chExt cx="5541800" cy="45083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8D9BA-67D1-C85A-E2E8-2A3341B8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064" y="1830091"/>
              <a:ext cx="5541800" cy="450836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0844B-E326-E024-AC22-C62159F0DC94}"/>
                </a:ext>
              </a:extLst>
            </p:cNvPr>
            <p:cNvSpPr/>
            <p:nvPr/>
          </p:nvSpPr>
          <p:spPr>
            <a:xfrm>
              <a:off x="9208655" y="2055242"/>
              <a:ext cx="1600243" cy="124539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187F870-5F6A-3C00-A1D6-3D49EEE85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064" y="2851263"/>
            <a:ext cx="5541800" cy="26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70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A57ED5-9084-1F77-7BF8-875A7F3E8165}"/>
              </a:ext>
            </a:extLst>
          </p:cNvPr>
          <p:cNvGrpSpPr/>
          <p:nvPr/>
        </p:nvGrpSpPr>
        <p:grpSpPr>
          <a:xfrm>
            <a:off x="7751415" y="2555242"/>
            <a:ext cx="3956268" cy="4209905"/>
            <a:chOff x="7751415" y="2555242"/>
            <a:chExt cx="3956268" cy="42099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BE03A1-DDC1-ADDF-CD6C-20A018DE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1415" y="2555242"/>
              <a:ext cx="3956268" cy="205231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0CA3C8-830B-F126-2B18-A5D548AF2CAF}"/>
                </a:ext>
              </a:extLst>
            </p:cNvPr>
            <p:cNvGrpSpPr/>
            <p:nvPr/>
          </p:nvGrpSpPr>
          <p:grpSpPr>
            <a:xfrm>
              <a:off x="8567357" y="4607556"/>
              <a:ext cx="2324384" cy="2157591"/>
              <a:chOff x="8567357" y="4607556"/>
              <a:chExt cx="2324384" cy="215759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4C62FBF-5C4A-C75D-F922-8011B9B369CA}"/>
                  </a:ext>
                </a:extLst>
              </p:cNvPr>
              <p:cNvCxnSpPr/>
              <p:nvPr/>
            </p:nvCxnSpPr>
            <p:spPr>
              <a:xfrm>
                <a:off x="9729549" y="4607556"/>
                <a:ext cx="1047" cy="10171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45224D-ACD6-A64B-2642-516E457C17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45094"/>
              <a:stretch/>
            </p:blipFill>
            <p:spPr>
              <a:xfrm>
                <a:off x="8567357" y="5286239"/>
                <a:ext cx="2324384" cy="1478908"/>
              </a:xfrm>
              <a:prstGeom prst="rect">
                <a:avLst/>
              </a:prstGeom>
            </p:spPr>
          </p:pic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DEEA5A5-12C0-FF46-38F3-313DC938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8" y="2854300"/>
            <a:ext cx="6182525" cy="422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9E827-FF87-8EF2-1F6C-E1C51A7C0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28" y="3553521"/>
            <a:ext cx="5645773" cy="450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687412-9B31-1FB1-20FD-2F64142654FA}"/>
              </a:ext>
            </a:extLst>
          </p:cNvPr>
          <p:cNvSpPr txBox="1"/>
          <p:nvPr/>
        </p:nvSpPr>
        <p:spPr>
          <a:xfrm>
            <a:off x="1537781" y="2110985"/>
            <a:ext cx="377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Actions and Operations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7631F8-C4F9-D1F5-2D32-B5C85D3EB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29" y="4213702"/>
            <a:ext cx="5860472" cy="236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60EFEB-C161-6F63-3077-8947412ABC02}"/>
              </a:ext>
            </a:extLst>
          </p:cNvPr>
          <p:cNvSpPr txBox="1"/>
          <p:nvPr/>
        </p:nvSpPr>
        <p:spPr>
          <a:xfrm>
            <a:off x="305030" y="4733942"/>
            <a:ext cx="232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groupBy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agg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array_distinct</a:t>
            </a:r>
            <a:endParaRPr lang="en-GB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FA6156-71A8-170E-6B82-2D3B768AEFD9}"/>
              </a:ext>
            </a:extLst>
          </p:cNvPr>
          <p:cNvSpPr txBox="1"/>
          <p:nvPr/>
        </p:nvSpPr>
        <p:spPr>
          <a:xfrm>
            <a:off x="2742558" y="4733942"/>
            <a:ext cx="1980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collect_list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flatten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95F12-2128-9013-C845-975B69A714D8}"/>
              </a:ext>
            </a:extLst>
          </p:cNvPr>
          <p:cNvSpPr txBox="1"/>
          <p:nvPr/>
        </p:nvSpPr>
        <p:spPr>
          <a:xfrm>
            <a:off x="4835772" y="4733942"/>
            <a:ext cx="2522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regexp_extract</a:t>
            </a:r>
            <a:endParaRPr lang="en-GB" sz="2400" dirty="0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18CADCF-50CA-B06D-F0EE-577D4FF11620}"/>
              </a:ext>
            </a:extLst>
          </p:cNvPr>
          <p:cNvSpPr/>
          <p:nvPr/>
        </p:nvSpPr>
        <p:spPr>
          <a:xfrm>
            <a:off x="6483223" y="3321174"/>
            <a:ext cx="969995" cy="1095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78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A530.pptm [Autosaved]" id="{4AF096E9-77FF-4B3C-B065-0443F999D7B0}" vid="{0C2DEE6E-5618-4035-85C3-5A2104AF7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HKR_Template</Template>
  <TotalTime>276</TotalTime>
  <Words>298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Hurenkamp</dc:creator>
  <cp:lastModifiedBy>Sam Hurenkamp</cp:lastModifiedBy>
  <cp:revision>22</cp:revision>
  <dcterms:created xsi:type="dcterms:W3CDTF">2023-01-04T18:24:33Z</dcterms:created>
  <dcterms:modified xsi:type="dcterms:W3CDTF">2023-01-05T06:27:04Z</dcterms:modified>
</cp:coreProperties>
</file>