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0F4"/>
    <a:srgbClr val="5AF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04"/>
    <p:restoredTop sz="94651"/>
  </p:normalViewPr>
  <p:slideViewPr>
    <p:cSldViewPr snapToGrid="0" snapToObjects="1">
      <p:cViewPr varScale="1">
        <p:scale>
          <a:sx n="98" d="100"/>
          <a:sy n="98" d="100"/>
        </p:scale>
        <p:origin x="22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649447-9504-E14B-8153-946BCFF2B26C}"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6FCD2-7073-FA4D-8A76-8B19360B80BB}" type="slidenum">
              <a:rPr lang="en-US" smtClean="0"/>
              <a:t>‹#›</a:t>
            </a:fld>
            <a:endParaRPr lang="en-US"/>
          </a:p>
        </p:txBody>
      </p:sp>
    </p:spTree>
    <p:extLst>
      <p:ext uri="{BB962C8B-B14F-4D97-AF65-F5344CB8AC3E}">
        <p14:creationId xmlns:p14="http://schemas.microsoft.com/office/powerpoint/2010/main" val="189056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49447-9504-E14B-8153-946BCFF2B26C}"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6FCD2-7073-FA4D-8A76-8B19360B80BB}" type="slidenum">
              <a:rPr lang="en-US" smtClean="0"/>
              <a:t>‹#›</a:t>
            </a:fld>
            <a:endParaRPr lang="en-US"/>
          </a:p>
        </p:txBody>
      </p:sp>
    </p:spTree>
    <p:extLst>
      <p:ext uri="{BB962C8B-B14F-4D97-AF65-F5344CB8AC3E}">
        <p14:creationId xmlns:p14="http://schemas.microsoft.com/office/powerpoint/2010/main" val="165370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49447-9504-E14B-8153-946BCFF2B26C}"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6FCD2-7073-FA4D-8A76-8B19360B80BB}" type="slidenum">
              <a:rPr lang="en-US" smtClean="0"/>
              <a:t>‹#›</a:t>
            </a:fld>
            <a:endParaRPr lang="en-US"/>
          </a:p>
        </p:txBody>
      </p:sp>
    </p:spTree>
    <p:extLst>
      <p:ext uri="{BB962C8B-B14F-4D97-AF65-F5344CB8AC3E}">
        <p14:creationId xmlns:p14="http://schemas.microsoft.com/office/powerpoint/2010/main" val="102553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49447-9504-E14B-8153-946BCFF2B26C}"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6FCD2-7073-FA4D-8A76-8B19360B80BB}" type="slidenum">
              <a:rPr lang="en-US" smtClean="0"/>
              <a:t>‹#›</a:t>
            </a:fld>
            <a:endParaRPr lang="en-US"/>
          </a:p>
        </p:txBody>
      </p:sp>
    </p:spTree>
    <p:extLst>
      <p:ext uri="{BB962C8B-B14F-4D97-AF65-F5344CB8AC3E}">
        <p14:creationId xmlns:p14="http://schemas.microsoft.com/office/powerpoint/2010/main" val="1340936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649447-9504-E14B-8153-946BCFF2B26C}"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6FCD2-7073-FA4D-8A76-8B19360B80BB}" type="slidenum">
              <a:rPr lang="en-US" smtClean="0"/>
              <a:t>‹#›</a:t>
            </a:fld>
            <a:endParaRPr lang="en-US"/>
          </a:p>
        </p:txBody>
      </p:sp>
    </p:spTree>
    <p:extLst>
      <p:ext uri="{BB962C8B-B14F-4D97-AF65-F5344CB8AC3E}">
        <p14:creationId xmlns:p14="http://schemas.microsoft.com/office/powerpoint/2010/main" val="143466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649447-9504-E14B-8153-946BCFF2B26C}" type="datetimeFigureOut">
              <a:rPr lang="en-US" smtClean="0"/>
              <a:t>6/7/17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6FCD2-7073-FA4D-8A76-8B19360B80BB}" type="slidenum">
              <a:rPr lang="en-US" smtClean="0"/>
              <a:t>‹#›</a:t>
            </a:fld>
            <a:endParaRPr lang="en-US"/>
          </a:p>
        </p:txBody>
      </p:sp>
    </p:spTree>
    <p:extLst>
      <p:ext uri="{BB962C8B-B14F-4D97-AF65-F5344CB8AC3E}">
        <p14:creationId xmlns:p14="http://schemas.microsoft.com/office/powerpoint/2010/main" val="49414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649447-9504-E14B-8153-946BCFF2B26C}" type="datetimeFigureOut">
              <a:rPr lang="en-US" smtClean="0"/>
              <a:t>6/7/17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6FCD2-7073-FA4D-8A76-8B19360B80BB}" type="slidenum">
              <a:rPr lang="en-US" smtClean="0"/>
              <a:t>‹#›</a:t>
            </a:fld>
            <a:endParaRPr lang="en-US"/>
          </a:p>
        </p:txBody>
      </p:sp>
    </p:spTree>
    <p:extLst>
      <p:ext uri="{BB962C8B-B14F-4D97-AF65-F5344CB8AC3E}">
        <p14:creationId xmlns:p14="http://schemas.microsoft.com/office/powerpoint/2010/main" val="84741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649447-9504-E14B-8153-946BCFF2B26C}" type="datetimeFigureOut">
              <a:rPr lang="en-US" smtClean="0"/>
              <a:t>6/7/17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6FCD2-7073-FA4D-8A76-8B19360B80BB}" type="slidenum">
              <a:rPr lang="en-US" smtClean="0"/>
              <a:t>‹#›</a:t>
            </a:fld>
            <a:endParaRPr lang="en-US"/>
          </a:p>
        </p:txBody>
      </p:sp>
    </p:spTree>
    <p:extLst>
      <p:ext uri="{BB962C8B-B14F-4D97-AF65-F5344CB8AC3E}">
        <p14:creationId xmlns:p14="http://schemas.microsoft.com/office/powerpoint/2010/main" val="42763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49447-9504-E14B-8153-946BCFF2B26C}" type="datetimeFigureOut">
              <a:rPr lang="en-US" smtClean="0"/>
              <a:t>6/7/17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6FCD2-7073-FA4D-8A76-8B19360B80BB}" type="slidenum">
              <a:rPr lang="en-US" smtClean="0"/>
              <a:t>‹#›</a:t>
            </a:fld>
            <a:endParaRPr lang="en-US"/>
          </a:p>
        </p:txBody>
      </p:sp>
    </p:spTree>
    <p:extLst>
      <p:ext uri="{BB962C8B-B14F-4D97-AF65-F5344CB8AC3E}">
        <p14:creationId xmlns:p14="http://schemas.microsoft.com/office/powerpoint/2010/main" val="179778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649447-9504-E14B-8153-946BCFF2B26C}" type="datetimeFigureOut">
              <a:rPr lang="en-US" smtClean="0"/>
              <a:t>6/7/17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6FCD2-7073-FA4D-8A76-8B19360B80BB}" type="slidenum">
              <a:rPr lang="en-US" smtClean="0"/>
              <a:t>‹#›</a:t>
            </a:fld>
            <a:endParaRPr lang="en-US"/>
          </a:p>
        </p:txBody>
      </p:sp>
    </p:spTree>
    <p:extLst>
      <p:ext uri="{BB962C8B-B14F-4D97-AF65-F5344CB8AC3E}">
        <p14:creationId xmlns:p14="http://schemas.microsoft.com/office/powerpoint/2010/main" val="26516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649447-9504-E14B-8153-946BCFF2B26C}" type="datetimeFigureOut">
              <a:rPr lang="en-US" smtClean="0"/>
              <a:t>6/7/17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6FCD2-7073-FA4D-8A76-8B19360B80BB}" type="slidenum">
              <a:rPr lang="en-US" smtClean="0"/>
              <a:t>‹#›</a:t>
            </a:fld>
            <a:endParaRPr lang="en-US"/>
          </a:p>
        </p:txBody>
      </p:sp>
    </p:spTree>
    <p:extLst>
      <p:ext uri="{BB962C8B-B14F-4D97-AF65-F5344CB8AC3E}">
        <p14:creationId xmlns:p14="http://schemas.microsoft.com/office/powerpoint/2010/main" val="5380234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8EACB"/>
            </a:gs>
            <a:gs pos="51000">
              <a:schemeClr val="accent6">
                <a:lumMod val="20000"/>
                <a:lumOff val="80000"/>
                <a:alpha val="0"/>
              </a:schemeClr>
            </a:gs>
            <a:gs pos="100000">
              <a:schemeClr val="accent6">
                <a:lumMod val="35000"/>
                <a:lumOff val="65000"/>
                <a:alpha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49447-9504-E14B-8153-946BCFF2B26C}" type="datetimeFigureOut">
              <a:rPr lang="en-US" smtClean="0"/>
              <a:t>6/7/17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6FCD2-7073-FA4D-8A76-8B19360B80BB}" type="slidenum">
              <a:rPr lang="en-US" smtClean="0"/>
              <a:t>‹#›</a:t>
            </a:fld>
            <a:endParaRPr lang="en-US"/>
          </a:p>
        </p:txBody>
      </p:sp>
    </p:spTree>
    <p:extLst>
      <p:ext uri="{BB962C8B-B14F-4D97-AF65-F5344CB8AC3E}">
        <p14:creationId xmlns:p14="http://schemas.microsoft.com/office/powerpoint/2010/main" val="142838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1" Type="http://schemas.openxmlformats.org/officeDocument/2006/relationships/image" Target="../media/image10.jpg"/><Relationship Id="rId12"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 Id="rId10"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t>
            </a:r>
            <a:r>
              <a:rPr lang="en-US" dirty="0" err="1" smtClean="0"/>
              <a:t>Sci</a:t>
            </a:r>
            <a:r>
              <a:rPr lang="en-US" dirty="0" smtClean="0"/>
              <a:t> 450 </a:t>
            </a:r>
            <a:br>
              <a:rPr lang="en-US" dirty="0" smtClean="0"/>
            </a:br>
            <a:r>
              <a:rPr lang="en-US" dirty="0" smtClean="0"/>
              <a:t>Capstone Project</a:t>
            </a:r>
            <a:endParaRPr lang="en-US" dirty="0"/>
          </a:p>
        </p:txBody>
      </p:sp>
      <p:sp>
        <p:nvSpPr>
          <p:cNvPr id="3" name="Subtitle 2"/>
          <p:cNvSpPr>
            <a:spLocks noGrp="1"/>
          </p:cNvSpPr>
          <p:nvPr>
            <p:ph type="subTitle" idx="1"/>
          </p:nvPr>
        </p:nvSpPr>
        <p:spPr/>
        <p:txBody>
          <a:bodyPr/>
          <a:lstStyle/>
          <a:p>
            <a:r>
              <a:rPr lang="en-US" dirty="0" err="1" smtClean="0"/>
              <a:t>Kaggle</a:t>
            </a:r>
            <a:r>
              <a:rPr lang="en-US" dirty="0" smtClean="0"/>
              <a:t> Competition: Understanding the Amazon From Space</a:t>
            </a:r>
          </a:p>
          <a:p>
            <a:r>
              <a:rPr lang="en-US" dirty="0" smtClean="0"/>
              <a:t>Team </a:t>
            </a:r>
            <a:r>
              <a:rPr lang="en-US" dirty="0" err="1" smtClean="0"/>
              <a:t>Megaseed</a:t>
            </a:r>
            <a:endParaRPr lang="en-US" dirty="0" smtClean="0"/>
          </a:p>
          <a:p>
            <a:r>
              <a:rPr lang="en-US" dirty="0" smtClean="0"/>
              <a:t>By Sam Robinson</a:t>
            </a:r>
            <a:endParaRPr lang="en-US" dirty="0"/>
          </a:p>
        </p:txBody>
      </p:sp>
    </p:spTree>
    <p:extLst>
      <p:ext uri="{BB962C8B-B14F-4D97-AF65-F5344CB8AC3E}">
        <p14:creationId xmlns:p14="http://schemas.microsoft.com/office/powerpoint/2010/main" val="42101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2517843" cy="763284"/>
          </a:xfrm>
        </p:spPr>
        <p:txBody>
          <a:bodyPr/>
          <a:lstStyle/>
          <a:p>
            <a:r>
              <a:rPr lang="en-US" b="1" dirty="0" smtClean="0"/>
              <a:t>Overview</a:t>
            </a:r>
            <a:endParaRPr lang="en-US" b="1" dirty="0"/>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1688392761"/>
              </p:ext>
            </p:extLst>
          </p:nvPr>
        </p:nvGraphicFramePr>
        <p:xfrm>
          <a:off x="838200" y="1517483"/>
          <a:ext cx="10515600" cy="4495800"/>
        </p:xfrm>
        <a:graphic>
          <a:graphicData uri="http://schemas.openxmlformats.org/drawingml/2006/table">
            <a:tbl>
              <a:tblPr firstRow="1" bandRow="1">
                <a:tableStyleId>{93296810-A885-4BE3-A3E7-6D5BEEA58F35}</a:tableStyleId>
              </a:tblPr>
              <a:tblGrid>
                <a:gridCol w="3505200"/>
                <a:gridCol w="1488989"/>
                <a:gridCol w="5521411"/>
              </a:tblGrid>
              <a:tr h="370840">
                <a:tc>
                  <a:txBody>
                    <a:bodyPr/>
                    <a:lstStyle/>
                    <a:p>
                      <a:endParaRPr lang="en-US" dirty="0"/>
                    </a:p>
                  </a:txBody>
                  <a:tcPr/>
                </a:tc>
                <a:tc>
                  <a:txBody>
                    <a:bodyPr/>
                    <a:lstStyle/>
                    <a:p>
                      <a:r>
                        <a:rPr lang="en-US" dirty="0" smtClean="0"/>
                        <a:t>Time Spent</a:t>
                      </a:r>
                      <a:endParaRPr lang="en-US" dirty="0"/>
                    </a:p>
                  </a:txBody>
                  <a:tcPr/>
                </a:tc>
                <a:tc>
                  <a:txBody>
                    <a:bodyPr/>
                    <a:lstStyle/>
                    <a:p>
                      <a:r>
                        <a:rPr lang="en-US" dirty="0" smtClean="0"/>
                        <a:t>Additional Notes</a:t>
                      </a:r>
                      <a:endParaRPr lang="en-US" dirty="0"/>
                    </a:p>
                  </a:txBody>
                  <a:tcPr/>
                </a:tc>
              </a:tr>
              <a:tr h="370840">
                <a:tc>
                  <a:txBody>
                    <a:bodyPr/>
                    <a:lstStyle/>
                    <a:p>
                      <a:r>
                        <a:rPr lang="en-US" dirty="0" smtClean="0"/>
                        <a:t>Understanding the data</a:t>
                      </a:r>
                      <a:endParaRPr lang="en-US" dirty="0"/>
                    </a:p>
                  </a:txBody>
                  <a:tcPr/>
                </a:tc>
                <a:tc>
                  <a:txBody>
                    <a:bodyPr/>
                    <a:lstStyle/>
                    <a:p>
                      <a:r>
                        <a:rPr lang="en-US" dirty="0" smtClean="0"/>
                        <a:t>3 Days</a:t>
                      </a:r>
                      <a:endParaRPr lang="en-US" dirty="0"/>
                    </a:p>
                  </a:txBody>
                  <a:tcPr/>
                </a:tc>
                <a:tc>
                  <a:txBody>
                    <a:bodyPr/>
                    <a:lstStyle/>
                    <a:p>
                      <a:r>
                        <a:rPr lang="en-US" dirty="0" smtClean="0"/>
                        <a:t>First time working with images for machine learning algorithm.</a:t>
                      </a:r>
                      <a:endParaRPr lang="en-US" dirty="0"/>
                    </a:p>
                  </a:txBody>
                  <a:tcPr/>
                </a:tc>
              </a:tr>
              <a:tr h="370840">
                <a:tc>
                  <a:txBody>
                    <a:bodyPr/>
                    <a:lstStyle/>
                    <a:p>
                      <a:r>
                        <a:rPr lang="en-US" dirty="0" smtClean="0"/>
                        <a:t>Data</a:t>
                      </a:r>
                      <a:r>
                        <a:rPr lang="en-US" baseline="0" dirty="0" smtClean="0"/>
                        <a:t> Exploration</a:t>
                      </a:r>
                      <a:endParaRPr lang="en-US" dirty="0"/>
                    </a:p>
                  </a:txBody>
                  <a:tcPr/>
                </a:tc>
                <a:tc>
                  <a:txBody>
                    <a:bodyPr/>
                    <a:lstStyle/>
                    <a:p>
                      <a:r>
                        <a:rPr lang="en-US" dirty="0" smtClean="0"/>
                        <a:t>2</a:t>
                      </a:r>
                      <a:r>
                        <a:rPr lang="en-US" baseline="0" dirty="0" smtClean="0"/>
                        <a:t> Days</a:t>
                      </a:r>
                      <a:endParaRPr lang="en-US" dirty="0"/>
                    </a:p>
                  </a:txBody>
                  <a:tcPr/>
                </a:tc>
                <a:tc>
                  <a:txBody>
                    <a:bodyPr/>
                    <a:lstStyle/>
                    <a:p>
                      <a:r>
                        <a:rPr lang="en-US" dirty="0" smtClean="0"/>
                        <a:t>Sped</a:t>
                      </a:r>
                      <a:r>
                        <a:rPr lang="en-US" baseline="0" dirty="0" smtClean="0"/>
                        <a:t> up a lot by the resources available at </a:t>
                      </a:r>
                      <a:r>
                        <a:rPr lang="en-US" baseline="0" dirty="0" err="1" smtClean="0"/>
                        <a:t>kaggle.com</a:t>
                      </a:r>
                      <a:endParaRPr lang="en-US" dirty="0"/>
                    </a:p>
                  </a:txBody>
                  <a:tcPr/>
                </a:tc>
              </a:tr>
              <a:tr h="370840">
                <a:tc>
                  <a:txBody>
                    <a:bodyPr/>
                    <a:lstStyle/>
                    <a:p>
                      <a:r>
                        <a:rPr lang="en-US" dirty="0" smtClean="0"/>
                        <a:t>Features / Feature Engineering</a:t>
                      </a:r>
                      <a:endParaRPr lang="en-US" dirty="0"/>
                    </a:p>
                  </a:txBody>
                  <a:tcPr/>
                </a:tc>
                <a:tc>
                  <a:txBody>
                    <a:bodyPr/>
                    <a:lstStyle/>
                    <a:p>
                      <a:r>
                        <a:rPr lang="en-US" dirty="0" smtClean="0"/>
                        <a:t>7 Days</a:t>
                      </a:r>
                      <a:endParaRPr lang="en-US" dirty="0"/>
                    </a:p>
                  </a:txBody>
                  <a:tcPr/>
                </a:tc>
                <a:tc>
                  <a:txBody>
                    <a:bodyPr/>
                    <a:lstStyle/>
                    <a:p>
                      <a:r>
                        <a:rPr lang="en-US" dirty="0" smtClean="0"/>
                        <a:t>Learned about</a:t>
                      </a:r>
                      <a:r>
                        <a:rPr lang="en-US" baseline="0" dirty="0" smtClean="0"/>
                        <a:t> NVDI and NDWI. Was great learning about techniques for image manipulation and I wish I had more time to work on more features.</a:t>
                      </a:r>
                      <a:endParaRPr lang="en-US" dirty="0"/>
                    </a:p>
                  </a:txBody>
                  <a:tcPr/>
                </a:tc>
              </a:tr>
              <a:tr h="370840">
                <a:tc>
                  <a:txBody>
                    <a:bodyPr/>
                    <a:lstStyle/>
                    <a:p>
                      <a:r>
                        <a:rPr lang="en-US" dirty="0" smtClean="0"/>
                        <a:t>Building the Model</a:t>
                      </a:r>
                      <a:endParaRPr lang="en-US" dirty="0"/>
                    </a:p>
                  </a:txBody>
                  <a:tcPr/>
                </a:tc>
                <a:tc>
                  <a:txBody>
                    <a:bodyPr/>
                    <a:lstStyle/>
                    <a:p>
                      <a:r>
                        <a:rPr lang="en-US" dirty="0" smtClean="0"/>
                        <a:t>1 Day</a:t>
                      </a:r>
                      <a:endParaRPr lang="en-US" dirty="0"/>
                    </a:p>
                  </a:txBody>
                  <a:tcPr/>
                </a:tc>
                <a:tc>
                  <a:txBody>
                    <a:bodyPr/>
                    <a:lstStyle/>
                    <a:p>
                      <a:r>
                        <a:rPr lang="en-US" dirty="0" smtClean="0"/>
                        <a:t>Was great getting the basics of </a:t>
                      </a:r>
                      <a:r>
                        <a:rPr lang="en-US" dirty="0" err="1" smtClean="0"/>
                        <a:t>Keras</a:t>
                      </a:r>
                      <a:r>
                        <a:rPr lang="en-US" dirty="0" smtClean="0"/>
                        <a:t> and</a:t>
                      </a:r>
                      <a:r>
                        <a:rPr lang="en-US" baseline="0" dirty="0" smtClean="0"/>
                        <a:t> </a:t>
                      </a:r>
                      <a:r>
                        <a:rPr lang="en-US" baseline="0" dirty="0" err="1" smtClean="0"/>
                        <a:t>Tensorflow</a:t>
                      </a:r>
                      <a:r>
                        <a:rPr lang="en-US" baseline="0" dirty="0" smtClean="0"/>
                        <a:t> down. I was really proud of the layer merging that I did and came up with alongside my features.</a:t>
                      </a:r>
                      <a:endParaRPr lang="en-US" dirty="0"/>
                    </a:p>
                  </a:txBody>
                  <a:tcPr/>
                </a:tc>
              </a:tr>
              <a:tr h="370840">
                <a:tc>
                  <a:txBody>
                    <a:bodyPr/>
                    <a:lstStyle/>
                    <a:p>
                      <a:r>
                        <a:rPr lang="en-US" dirty="0" smtClean="0"/>
                        <a:t>Evaluating</a:t>
                      </a:r>
                      <a:r>
                        <a:rPr lang="en-US" baseline="0" dirty="0" smtClean="0"/>
                        <a:t> the Model</a:t>
                      </a:r>
                      <a:endParaRPr lang="en-US" dirty="0"/>
                    </a:p>
                  </a:txBody>
                  <a:tcPr/>
                </a:tc>
                <a:tc>
                  <a:txBody>
                    <a:bodyPr/>
                    <a:lstStyle/>
                    <a:p>
                      <a:r>
                        <a:rPr lang="en-US" dirty="0" smtClean="0"/>
                        <a:t>1 Day</a:t>
                      </a:r>
                      <a:endParaRPr lang="en-US" dirty="0"/>
                    </a:p>
                  </a:txBody>
                  <a:tcPr/>
                </a:tc>
                <a:tc>
                  <a:txBody>
                    <a:bodyPr/>
                    <a:lstStyle/>
                    <a:p>
                      <a:r>
                        <a:rPr lang="en-US" dirty="0" smtClean="0"/>
                        <a:t>Wish I had more time for this. I need</a:t>
                      </a:r>
                      <a:r>
                        <a:rPr lang="en-US" baseline="0" dirty="0" smtClean="0"/>
                        <a:t> more time to get the model visualization down and to run with enough epochs to get better answers.</a:t>
                      </a:r>
                      <a:endParaRPr lang="en-US" dirty="0"/>
                    </a:p>
                  </a:txBody>
                  <a:tcPr/>
                </a:tc>
              </a:tr>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417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2213919" cy="759340"/>
          </a:xfrm>
        </p:spPr>
        <p:txBody>
          <a:bodyPr/>
          <a:lstStyle/>
          <a:p>
            <a:r>
              <a:rPr lang="en-US" smtClean="0"/>
              <a:t>Data</a:t>
            </a:r>
            <a:endParaRPr lang="en-US"/>
          </a:p>
        </p:txBody>
      </p:sp>
      <p:sp>
        <p:nvSpPr>
          <p:cNvPr id="4" name="TextBox 3"/>
          <p:cNvSpPr txBox="1"/>
          <p:nvPr/>
        </p:nvSpPr>
        <p:spPr>
          <a:xfrm>
            <a:off x="838199" y="1408671"/>
            <a:ext cx="10665941" cy="1477328"/>
          </a:xfrm>
          <a:prstGeom prst="rect">
            <a:avLst/>
          </a:prstGeom>
          <a:noFill/>
        </p:spPr>
        <p:txBody>
          <a:bodyPr wrap="square" rtlCol="0">
            <a:spAutoFit/>
          </a:bodyPr>
          <a:lstStyle/>
          <a:p>
            <a:r>
              <a:rPr lang="en-US" dirty="0" smtClean="0"/>
              <a:t>The data I am working with is TIFF images. TIFF images can hold many bands of information on the same image but the TIFFs in this data set are RBG and also NIR which stands for Near Infrared. The NIR data is particularly interesting because it is used in image manipulation to make water and vegetation pop out of the image more. Ideally we would have many bands of light (visible and not visible) per image but even with NIR we can do some interesting things. The </a:t>
            </a:r>
            <a:r>
              <a:rPr lang="en-US" dirty="0" err="1" smtClean="0"/>
              <a:t>Kaggle</a:t>
            </a:r>
            <a:r>
              <a:rPr lang="en-US" dirty="0" smtClean="0"/>
              <a:t> competition calls them chips where each pixel represents 3X3 meters of space.</a:t>
            </a:r>
            <a:endParaRPr lang="en-US" dirty="0"/>
          </a:p>
        </p:txBody>
      </p:sp>
      <p:sp>
        <p:nvSpPr>
          <p:cNvPr id="6" name="TextBox 5"/>
          <p:cNvSpPr txBox="1"/>
          <p:nvPr/>
        </p:nvSpPr>
        <p:spPr>
          <a:xfrm>
            <a:off x="1013254" y="3200400"/>
            <a:ext cx="10490886" cy="923330"/>
          </a:xfrm>
          <a:prstGeom prst="rect">
            <a:avLst/>
          </a:prstGeom>
          <a:noFill/>
        </p:spPr>
        <p:txBody>
          <a:bodyPr wrap="square" rtlCol="0">
            <a:spAutoFit/>
          </a:bodyPr>
          <a:lstStyle/>
          <a:p>
            <a:r>
              <a:rPr lang="en-US" dirty="0" smtClean="0"/>
              <a:t>The data was also tagged, the tags represented many features and many of the chips has 2-3-4 features on them. There were 17 tags in total which I ended up representing as a binary array of data. Getting output into this format with Tensor Flow was easy.</a:t>
            </a:r>
            <a:endParaRPr lang="en-US" dirty="0"/>
          </a:p>
        </p:txBody>
      </p:sp>
      <p:pic>
        <p:nvPicPr>
          <p:cNvPr id="8" name="Picture 7"/>
          <p:cNvPicPr>
            <a:picLocks noChangeAspect="1"/>
          </p:cNvPicPr>
          <p:nvPr/>
        </p:nvPicPr>
        <p:blipFill>
          <a:blip r:embed="rId2"/>
          <a:stretch>
            <a:fillRect/>
          </a:stretch>
        </p:blipFill>
        <p:spPr>
          <a:xfrm>
            <a:off x="1578724" y="4309611"/>
            <a:ext cx="3056924" cy="196516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088" y="4348204"/>
            <a:ext cx="893218" cy="89321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2087" y="5420150"/>
            <a:ext cx="893219" cy="89321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0854" y="4353916"/>
            <a:ext cx="887506" cy="88750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0854" y="5409216"/>
            <a:ext cx="904153" cy="904153"/>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83908" y="4346048"/>
            <a:ext cx="895374" cy="895374"/>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3909" y="5420151"/>
            <a:ext cx="895374" cy="895374"/>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74830" y="4353916"/>
            <a:ext cx="891874" cy="891874"/>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58185" y="5420150"/>
            <a:ext cx="908519" cy="908519"/>
          </a:xfrm>
          <a:prstGeom prst="rect">
            <a:avLst/>
          </a:prstGeom>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65752" y="4346048"/>
            <a:ext cx="900703" cy="900703"/>
          </a:xfrm>
          <a:prstGeom prst="rect">
            <a:avLst/>
          </a:prstGeom>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51369" y="5398283"/>
            <a:ext cx="930386" cy="930386"/>
          </a:xfrm>
          <a:prstGeom prst="rect">
            <a:avLst/>
          </a:prstGeom>
        </p:spPr>
      </p:pic>
    </p:spTree>
    <p:extLst>
      <p:ext uri="{BB962C8B-B14F-4D97-AF65-F5344CB8AC3E}">
        <p14:creationId xmlns:p14="http://schemas.microsoft.com/office/powerpoint/2010/main" val="211570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In addition to being able to use the images themselves as my features I created 5 additional versions of the image to assist in my neural network training and testing. As a result I ended up with 6 images to feed into 6 branches of my neural network.</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1. RGB version of the image</a:t>
            </a:r>
          </a:p>
          <a:p>
            <a:pPr marL="0" lvl="0" indent="0">
              <a:lnSpc>
                <a:spcPct val="100000"/>
              </a:lnSpc>
              <a:spcBef>
                <a:spcPts val="0"/>
              </a:spcBef>
              <a:buNone/>
            </a:pPr>
            <a:r>
              <a:rPr lang="en-US" sz="2000" dirty="0" smtClean="0"/>
              <a:t>2. A </a:t>
            </a:r>
            <a:r>
              <a:rPr lang="en-US" sz="2000" dirty="0"/>
              <a:t>normalized difference vegetation </a:t>
            </a:r>
            <a:r>
              <a:rPr lang="en-US" sz="2000" dirty="0" smtClean="0"/>
              <a:t>index (NDVI) version of the image.</a:t>
            </a:r>
          </a:p>
          <a:p>
            <a:pPr marL="0" lvl="0" indent="0">
              <a:lnSpc>
                <a:spcPct val="100000"/>
              </a:lnSpc>
              <a:spcBef>
                <a:spcPts val="0"/>
              </a:spcBef>
              <a:buNone/>
            </a:pPr>
            <a:r>
              <a:rPr lang="en-US" sz="2000" dirty="0" smtClean="0"/>
              <a:t>3. A normalized difference water index version of the image.</a:t>
            </a:r>
          </a:p>
          <a:p>
            <a:pPr marL="0" lvl="0" indent="0">
              <a:lnSpc>
                <a:spcPct val="100000"/>
              </a:lnSpc>
              <a:spcBef>
                <a:spcPts val="0"/>
              </a:spcBef>
              <a:buNone/>
            </a:pPr>
            <a:r>
              <a:rPr lang="en-US" sz="2000" dirty="0" smtClean="0"/>
              <a:t>4. An edge detection of the </a:t>
            </a:r>
            <a:r>
              <a:rPr lang="en-US" sz="2000" dirty="0" err="1" smtClean="0"/>
              <a:t>rgb</a:t>
            </a:r>
            <a:r>
              <a:rPr lang="en-US" sz="2000" dirty="0" smtClean="0"/>
              <a:t> image.</a:t>
            </a:r>
          </a:p>
          <a:p>
            <a:pPr marL="0" lvl="0" indent="0">
              <a:lnSpc>
                <a:spcPct val="100000"/>
              </a:lnSpc>
              <a:spcBef>
                <a:spcPts val="0"/>
              </a:spcBef>
              <a:buNone/>
            </a:pPr>
            <a:r>
              <a:rPr lang="en-US" sz="2000" dirty="0" smtClean="0"/>
              <a:t>5. An edge detection of the NDVI image.</a:t>
            </a:r>
          </a:p>
          <a:p>
            <a:pPr marL="0" lvl="0" indent="0">
              <a:lnSpc>
                <a:spcPct val="100000"/>
              </a:lnSpc>
              <a:spcBef>
                <a:spcPts val="0"/>
              </a:spcBef>
              <a:buNone/>
            </a:pPr>
            <a:r>
              <a:rPr lang="en-US" sz="2000" dirty="0" smtClean="0"/>
              <a:t>6. An edge detection of the NDWI image. </a:t>
            </a:r>
          </a:p>
          <a:p>
            <a:pPr marL="0" lvl="0" indent="0">
              <a:lnSpc>
                <a:spcPct val="100000"/>
              </a:lnSpc>
              <a:spcBef>
                <a:spcPts val="0"/>
              </a:spcBef>
              <a:buNone/>
            </a:pPr>
            <a:endParaRPr lang="en-US" sz="2000" dirty="0"/>
          </a:p>
          <a:p>
            <a:pPr marL="0" lvl="0" indent="0">
              <a:lnSpc>
                <a:spcPct val="100000"/>
              </a:lnSpc>
              <a:spcBef>
                <a:spcPts val="0"/>
              </a:spcBef>
              <a:buNone/>
            </a:pPr>
            <a:r>
              <a:rPr lang="en-US" sz="2000" dirty="0" smtClean="0"/>
              <a:t>While the edge detection of the NDVI and NDWI image may seem redundant I believe it does a better job of highlighting the important features when being processed by the NN.</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126850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724135" cy="660486"/>
          </a:xfrm>
        </p:spPr>
        <p:txBody>
          <a:bodyPr>
            <a:normAutofit fontScale="90000"/>
          </a:bodyPr>
          <a:lstStyle/>
          <a:p>
            <a:r>
              <a:rPr lang="en-US" dirty="0" smtClean="0"/>
              <a:t>Feature Visualization</a:t>
            </a:r>
            <a:endParaRPr lang="en-US" dirty="0"/>
          </a:p>
        </p:txBody>
      </p:sp>
      <p:pic>
        <p:nvPicPr>
          <p:cNvPr id="5" name="Picture 4"/>
          <p:cNvPicPr>
            <a:picLocks noChangeAspect="1"/>
          </p:cNvPicPr>
          <p:nvPr/>
        </p:nvPicPr>
        <p:blipFill rotWithShape="1">
          <a:blip r:embed="rId2"/>
          <a:srcRect l="-1" r="-941" b="15530"/>
          <a:stretch/>
        </p:blipFill>
        <p:spPr>
          <a:xfrm>
            <a:off x="505596" y="1065624"/>
            <a:ext cx="7389341" cy="5792376"/>
          </a:xfrm>
          <a:prstGeom prst="rect">
            <a:avLst/>
          </a:prstGeom>
        </p:spPr>
      </p:pic>
    </p:spTree>
    <p:extLst>
      <p:ext uri="{BB962C8B-B14F-4D97-AF65-F5344CB8AC3E}">
        <p14:creationId xmlns:p14="http://schemas.microsoft.com/office/powerpoint/2010/main" val="2385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Curved Connector 67"/>
          <p:cNvCxnSpPr>
            <a:stCxn id="30" idx="3"/>
            <a:endCxn id="31" idx="3"/>
          </p:cNvCxnSpPr>
          <p:nvPr/>
        </p:nvCxnSpPr>
        <p:spPr>
          <a:xfrm flipH="1">
            <a:off x="10454643" y="3596123"/>
            <a:ext cx="24091" cy="1093523"/>
          </a:xfrm>
          <a:prstGeom prst="curvedConnector3">
            <a:avLst>
              <a:gd name="adj1" fmla="val -4798734"/>
            </a:avLst>
          </a:prstGeom>
          <a:ln w="95250">
            <a:solidFill>
              <a:srgbClr val="5AF3FF"/>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259058"/>
            <a:ext cx="10515600" cy="1325563"/>
          </a:xfrm>
        </p:spPr>
        <p:txBody>
          <a:bodyPr/>
          <a:lstStyle/>
          <a:p>
            <a:r>
              <a:rPr lang="en-US" dirty="0" smtClean="0"/>
              <a:t>Tensor Flow Model</a:t>
            </a:r>
            <a:endParaRPr lang="en-US" dirty="0"/>
          </a:p>
        </p:txBody>
      </p:sp>
      <p:sp>
        <p:nvSpPr>
          <p:cNvPr id="3" name="Content Placeholder 2"/>
          <p:cNvSpPr>
            <a:spLocks noGrp="1"/>
          </p:cNvSpPr>
          <p:nvPr>
            <p:ph idx="1"/>
          </p:nvPr>
        </p:nvSpPr>
        <p:spPr>
          <a:xfrm>
            <a:off x="838200" y="712908"/>
            <a:ext cx="10184027" cy="1671337"/>
          </a:xfrm>
        </p:spPr>
        <p:txBody>
          <a:bodyPr>
            <a:normAutofit/>
          </a:bodyPr>
          <a:lstStyle/>
          <a:p>
            <a:r>
              <a:rPr lang="en-US" sz="1800" dirty="0" smtClean="0"/>
              <a:t>Model: Tensor Flow </a:t>
            </a:r>
            <a:r>
              <a:rPr lang="mr-IN" sz="1800" dirty="0" smtClean="0"/>
              <a:t>–</a:t>
            </a:r>
            <a:r>
              <a:rPr lang="en-US" sz="1800" dirty="0" smtClean="0"/>
              <a:t> Convoluted Neural Network</a:t>
            </a:r>
          </a:p>
          <a:p>
            <a:r>
              <a:rPr lang="en-US" sz="1800" dirty="0" smtClean="0"/>
              <a:t>I am using merged layers to get my final results. This is not a true ensemble approach but it lets me take many branches with different inputs to get my singular output.</a:t>
            </a:r>
          </a:p>
          <a:p>
            <a:r>
              <a:rPr lang="en-US" sz="1800" dirty="0" smtClean="0"/>
              <a:t>I used </a:t>
            </a:r>
            <a:r>
              <a:rPr lang="en-US" sz="1800" dirty="0" err="1" smtClean="0"/>
              <a:t>jupyter</a:t>
            </a:r>
            <a:r>
              <a:rPr lang="en-US" sz="1800" dirty="0" smtClean="0"/>
              <a:t> notebook with tensor flow to get my results.</a:t>
            </a:r>
            <a:endParaRPr lang="en-US" sz="1800" dirty="0"/>
          </a:p>
        </p:txBody>
      </p:sp>
      <p:sp>
        <p:nvSpPr>
          <p:cNvPr id="4" name="Rectangle 3"/>
          <p:cNvSpPr/>
          <p:nvPr/>
        </p:nvSpPr>
        <p:spPr>
          <a:xfrm>
            <a:off x="179033" y="2203400"/>
            <a:ext cx="125787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RGB IMG Branch</a:t>
            </a:r>
            <a:endParaRPr lang="en-US" dirty="0"/>
          </a:p>
        </p:txBody>
      </p:sp>
      <p:sp>
        <p:nvSpPr>
          <p:cNvPr id="5" name="Rectangle 4"/>
          <p:cNvSpPr/>
          <p:nvPr/>
        </p:nvSpPr>
        <p:spPr>
          <a:xfrm>
            <a:off x="179033" y="2928944"/>
            <a:ext cx="125787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NDVI  IMG Branch</a:t>
            </a:r>
            <a:endParaRPr lang="en-US" dirty="0"/>
          </a:p>
        </p:txBody>
      </p:sp>
      <p:sp>
        <p:nvSpPr>
          <p:cNvPr id="6" name="Rectangle 5"/>
          <p:cNvSpPr/>
          <p:nvPr/>
        </p:nvSpPr>
        <p:spPr>
          <a:xfrm>
            <a:off x="179035" y="3654932"/>
            <a:ext cx="125787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NDWI IMG Branch</a:t>
            </a:r>
            <a:endParaRPr lang="en-US" dirty="0"/>
          </a:p>
        </p:txBody>
      </p:sp>
      <p:sp>
        <p:nvSpPr>
          <p:cNvPr id="7" name="Rectangle 6"/>
          <p:cNvSpPr/>
          <p:nvPr/>
        </p:nvSpPr>
        <p:spPr>
          <a:xfrm>
            <a:off x="179034" y="4380033"/>
            <a:ext cx="1257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RGB Edge Branch</a:t>
            </a:r>
            <a:endParaRPr lang="en-US" dirty="0"/>
          </a:p>
        </p:txBody>
      </p:sp>
      <p:sp>
        <p:nvSpPr>
          <p:cNvPr id="8" name="Rectangle 7"/>
          <p:cNvSpPr/>
          <p:nvPr/>
        </p:nvSpPr>
        <p:spPr>
          <a:xfrm>
            <a:off x="179033" y="5105134"/>
            <a:ext cx="125788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NDVI Edge Branch</a:t>
            </a:r>
            <a:endParaRPr lang="en-US" dirty="0"/>
          </a:p>
        </p:txBody>
      </p:sp>
      <p:sp>
        <p:nvSpPr>
          <p:cNvPr id="10" name="Rectangle 9"/>
          <p:cNvSpPr/>
          <p:nvPr/>
        </p:nvSpPr>
        <p:spPr>
          <a:xfrm>
            <a:off x="179033" y="5830235"/>
            <a:ext cx="125788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NDWI Edge Branch</a:t>
            </a:r>
            <a:endParaRPr lang="en-US" dirty="0"/>
          </a:p>
        </p:txBody>
      </p:sp>
      <p:sp>
        <p:nvSpPr>
          <p:cNvPr id="11" name="Rectangle 10"/>
          <p:cNvSpPr/>
          <p:nvPr/>
        </p:nvSpPr>
        <p:spPr>
          <a:xfrm>
            <a:off x="2303927" y="2203400"/>
            <a:ext cx="1614930" cy="609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2d Convolution Layer</a:t>
            </a:r>
            <a:endParaRPr lang="en-US" dirty="0">
              <a:solidFill>
                <a:schemeClr val="tx1"/>
              </a:solidFill>
            </a:endParaRPr>
          </a:p>
        </p:txBody>
      </p:sp>
      <p:sp>
        <p:nvSpPr>
          <p:cNvPr id="12" name="Rectangle 11"/>
          <p:cNvSpPr/>
          <p:nvPr/>
        </p:nvSpPr>
        <p:spPr>
          <a:xfrm>
            <a:off x="2303927" y="3654932"/>
            <a:ext cx="1614930" cy="609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2d Convolution Layer</a:t>
            </a:r>
            <a:endParaRPr lang="en-US" dirty="0">
              <a:solidFill>
                <a:schemeClr val="tx1"/>
              </a:solidFill>
            </a:endParaRPr>
          </a:p>
        </p:txBody>
      </p:sp>
      <p:sp>
        <p:nvSpPr>
          <p:cNvPr id="13" name="Rectangle 12"/>
          <p:cNvSpPr/>
          <p:nvPr/>
        </p:nvSpPr>
        <p:spPr>
          <a:xfrm>
            <a:off x="2303927" y="4378839"/>
            <a:ext cx="1614930" cy="609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2d Convolution Layer</a:t>
            </a:r>
            <a:endParaRPr lang="en-US" dirty="0">
              <a:solidFill>
                <a:schemeClr val="tx1"/>
              </a:solidFill>
            </a:endParaRPr>
          </a:p>
        </p:txBody>
      </p:sp>
      <p:sp>
        <p:nvSpPr>
          <p:cNvPr id="14" name="Rectangle 13"/>
          <p:cNvSpPr/>
          <p:nvPr/>
        </p:nvSpPr>
        <p:spPr>
          <a:xfrm>
            <a:off x="2303927" y="2931025"/>
            <a:ext cx="1614930" cy="609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2d Convolution Layer</a:t>
            </a:r>
            <a:endParaRPr lang="en-US" dirty="0">
              <a:solidFill>
                <a:schemeClr val="tx1"/>
              </a:solidFill>
            </a:endParaRPr>
          </a:p>
        </p:txBody>
      </p:sp>
      <p:sp>
        <p:nvSpPr>
          <p:cNvPr id="15" name="Rectangle 14"/>
          <p:cNvSpPr/>
          <p:nvPr/>
        </p:nvSpPr>
        <p:spPr>
          <a:xfrm>
            <a:off x="2303927" y="5830235"/>
            <a:ext cx="1614930" cy="609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2d Convolution Layer</a:t>
            </a:r>
            <a:endParaRPr lang="en-US" dirty="0">
              <a:solidFill>
                <a:schemeClr val="tx1"/>
              </a:solidFill>
            </a:endParaRPr>
          </a:p>
        </p:txBody>
      </p:sp>
      <p:sp>
        <p:nvSpPr>
          <p:cNvPr id="16" name="Rectangle 15"/>
          <p:cNvSpPr/>
          <p:nvPr/>
        </p:nvSpPr>
        <p:spPr>
          <a:xfrm>
            <a:off x="2303927" y="5102746"/>
            <a:ext cx="1614930" cy="609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2d Convolution Layer</a:t>
            </a:r>
            <a:endParaRPr lang="en-US" dirty="0">
              <a:solidFill>
                <a:schemeClr val="tx1"/>
              </a:solidFill>
            </a:endParaRPr>
          </a:p>
        </p:txBody>
      </p:sp>
      <p:sp>
        <p:nvSpPr>
          <p:cNvPr id="17" name="Rectangle 16"/>
          <p:cNvSpPr/>
          <p:nvPr/>
        </p:nvSpPr>
        <p:spPr>
          <a:xfrm>
            <a:off x="5425953" y="2203400"/>
            <a:ext cx="1614930" cy="609600"/>
          </a:xfrm>
          <a:prstGeom prst="rect">
            <a:avLst/>
          </a:prstGeom>
          <a:solidFill>
            <a:srgbClr val="890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Dense NN Layer</a:t>
            </a:r>
            <a:endParaRPr lang="en-US" dirty="0">
              <a:solidFill>
                <a:schemeClr val="bg1"/>
              </a:solidFill>
            </a:endParaRPr>
          </a:p>
        </p:txBody>
      </p:sp>
      <p:sp>
        <p:nvSpPr>
          <p:cNvPr id="23" name="Rectangle 22"/>
          <p:cNvSpPr/>
          <p:nvPr/>
        </p:nvSpPr>
        <p:spPr>
          <a:xfrm>
            <a:off x="5425952" y="2915881"/>
            <a:ext cx="1614930" cy="609600"/>
          </a:xfrm>
          <a:prstGeom prst="rect">
            <a:avLst/>
          </a:prstGeom>
          <a:solidFill>
            <a:srgbClr val="890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Dense NN Layer</a:t>
            </a:r>
            <a:endParaRPr lang="en-US" dirty="0">
              <a:solidFill>
                <a:schemeClr val="bg1"/>
              </a:solidFill>
            </a:endParaRPr>
          </a:p>
        </p:txBody>
      </p:sp>
      <p:sp>
        <p:nvSpPr>
          <p:cNvPr id="24" name="Rectangle 23"/>
          <p:cNvSpPr/>
          <p:nvPr/>
        </p:nvSpPr>
        <p:spPr>
          <a:xfrm>
            <a:off x="5425950" y="3652000"/>
            <a:ext cx="1614930" cy="609600"/>
          </a:xfrm>
          <a:prstGeom prst="rect">
            <a:avLst/>
          </a:prstGeom>
          <a:solidFill>
            <a:srgbClr val="890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Dense NN Layer</a:t>
            </a:r>
            <a:endParaRPr lang="en-US" dirty="0">
              <a:solidFill>
                <a:schemeClr val="bg1"/>
              </a:solidFill>
            </a:endParaRPr>
          </a:p>
        </p:txBody>
      </p:sp>
      <p:sp>
        <p:nvSpPr>
          <p:cNvPr id="25" name="Rectangle 24"/>
          <p:cNvSpPr/>
          <p:nvPr/>
        </p:nvSpPr>
        <p:spPr>
          <a:xfrm>
            <a:off x="5425950" y="4373920"/>
            <a:ext cx="1614930" cy="609600"/>
          </a:xfrm>
          <a:prstGeom prst="rect">
            <a:avLst/>
          </a:prstGeom>
          <a:solidFill>
            <a:srgbClr val="890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Dense NN Layer</a:t>
            </a:r>
            <a:endParaRPr lang="en-US" dirty="0">
              <a:solidFill>
                <a:schemeClr val="bg1"/>
              </a:solidFill>
            </a:endParaRPr>
          </a:p>
        </p:txBody>
      </p:sp>
      <p:sp>
        <p:nvSpPr>
          <p:cNvPr id="26" name="Rectangle 25"/>
          <p:cNvSpPr/>
          <p:nvPr/>
        </p:nvSpPr>
        <p:spPr>
          <a:xfrm>
            <a:off x="5425950" y="5082878"/>
            <a:ext cx="1614930" cy="609600"/>
          </a:xfrm>
          <a:prstGeom prst="rect">
            <a:avLst/>
          </a:prstGeom>
          <a:solidFill>
            <a:srgbClr val="890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Dense NN Layer</a:t>
            </a:r>
            <a:endParaRPr lang="en-US" dirty="0">
              <a:solidFill>
                <a:schemeClr val="bg1"/>
              </a:solidFill>
            </a:endParaRPr>
          </a:p>
        </p:txBody>
      </p:sp>
      <p:sp>
        <p:nvSpPr>
          <p:cNvPr id="27" name="Rectangle 26"/>
          <p:cNvSpPr/>
          <p:nvPr/>
        </p:nvSpPr>
        <p:spPr>
          <a:xfrm>
            <a:off x="5425950" y="5813081"/>
            <a:ext cx="1614930" cy="609600"/>
          </a:xfrm>
          <a:prstGeom prst="rect">
            <a:avLst/>
          </a:prstGeom>
          <a:solidFill>
            <a:srgbClr val="890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Dense NN Layer</a:t>
            </a:r>
            <a:endParaRPr lang="en-US" dirty="0">
              <a:solidFill>
                <a:schemeClr val="bg1"/>
              </a:solidFill>
            </a:endParaRPr>
          </a:p>
        </p:txBody>
      </p:sp>
      <p:sp>
        <p:nvSpPr>
          <p:cNvPr id="29" name="Rectangle 28"/>
          <p:cNvSpPr/>
          <p:nvPr/>
        </p:nvSpPr>
        <p:spPr>
          <a:xfrm>
            <a:off x="8547979" y="2198864"/>
            <a:ext cx="1906664" cy="6141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Additive Branch Merge</a:t>
            </a:r>
            <a:endParaRPr lang="en-US" dirty="0">
              <a:solidFill>
                <a:schemeClr val="bg1"/>
              </a:solidFill>
            </a:endParaRPr>
          </a:p>
        </p:txBody>
      </p:sp>
      <p:sp>
        <p:nvSpPr>
          <p:cNvPr id="30" name="Rectangle 29"/>
          <p:cNvSpPr/>
          <p:nvPr/>
        </p:nvSpPr>
        <p:spPr>
          <a:xfrm>
            <a:off x="8572066" y="3291323"/>
            <a:ext cx="1906668" cy="609600"/>
          </a:xfrm>
          <a:prstGeom prst="rect">
            <a:avLst/>
          </a:prstGeom>
          <a:solidFill>
            <a:srgbClr val="5AF3FF"/>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Flatten Data</a:t>
            </a:r>
            <a:endParaRPr lang="en-US" dirty="0">
              <a:solidFill>
                <a:schemeClr val="tx1"/>
              </a:solidFill>
            </a:endParaRPr>
          </a:p>
        </p:txBody>
      </p:sp>
      <p:sp>
        <p:nvSpPr>
          <p:cNvPr id="31" name="Rectangle 30"/>
          <p:cNvSpPr/>
          <p:nvPr/>
        </p:nvSpPr>
        <p:spPr>
          <a:xfrm>
            <a:off x="8529267" y="4384846"/>
            <a:ext cx="1925376"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Dense NN to 17 Data Points</a:t>
            </a:r>
            <a:endParaRPr lang="en-US" dirty="0">
              <a:solidFill>
                <a:schemeClr val="bg1"/>
              </a:solidFill>
            </a:endParaRPr>
          </a:p>
        </p:txBody>
      </p:sp>
      <p:sp>
        <p:nvSpPr>
          <p:cNvPr id="32" name="Rectangle 31"/>
          <p:cNvSpPr/>
          <p:nvPr/>
        </p:nvSpPr>
        <p:spPr>
          <a:xfrm>
            <a:off x="8449358" y="5813081"/>
            <a:ext cx="3437061" cy="609600"/>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Final Output</a:t>
            </a:r>
            <a:endParaRPr lang="en-US" dirty="0">
              <a:solidFill>
                <a:schemeClr val="tx1"/>
              </a:solidFill>
            </a:endParaRPr>
          </a:p>
        </p:txBody>
      </p:sp>
      <p:cxnSp>
        <p:nvCxnSpPr>
          <p:cNvPr id="34" name="Straight Arrow Connector 33"/>
          <p:cNvCxnSpPr>
            <a:stCxn id="4" idx="3"/>
            <a:endCxn id="11" idx="1"/>
          </p:cNvCxnSpPr>
          <p:nvPr/>
        </p:nvCxnSpPr>
        <p:spPr>
          <a:xfrm>
            <a:off x="1436911" y="2508200"/>
            <a:ext cx="867016" cy="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436911" y="3242583"/>
            <a:ext cx="867016" cy="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436911" y="3981566"/>
            <a:ext cx="867016" cy="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436911" y="4678720"/>
            <a:ext cx="867016" cy="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436911" y="5407546"/>
            <a:ext cx="867016" cy="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436911" y="6135035"/>
            <a:ext cx="867016" cy="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7" idx="1"/>
          </p:cNvCxnSpPr>
          <p:nvPr/>
        </p:nvCxnSpPr>
        <p:spPr>
          <a:xfrm flipV="1">
            <a:off x="3918857" y="2508200"/>
            <a:ext cx="1507096" cy="8840"/>
          </a:xfrm>
          <a:prstGeom prst="straightConnector1">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918857" y="3248677"/>
            <a:ext cx="1507096" cy="8840"/>
          </a:xfrm>
          <a:prstGeom prst="straightConnector1">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918854" y="3941055"/>
            <a:ext cx="1507096" cy="8840"/>
          </a:xfrm>
          <a:prstGeom prst="straightConnector1">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918854" y="4681134"/>
            <a:ext cx="1507096" cy="8840"/>
          </a:xfrm>
          <a:prstGeom prst="straightConnector1">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4186054">
            <a:off x="3678478" y="4086871"/>
            <a:ext cx="2075953" cy="369332"/>
          </a:xfrm>
          <a:prstGeom prst="rect">
            <a:avLst/>
          </a:prstGeom>
          <a:solidFill>
            <a:schemeClr val="accent2">
              <a:lumMod val="60000"/>
              <a:lumOff val="40000"/>
            </a:schemeClr>
          </a:solidFill>
        </p:spPr>
        <p:txBody>
          <a:bodyPr wrap="none" rtlCol="0">
            <a:spAutoFit/>
          </a:bodyPr>
          <a:lstStyle/>
          <a:p>
            <a:r>
              <a:rPr lang="en-US" dirty="0" smtClean="0"/>
              <a:t>Change Data Shape</a:t>
            </a:r>
            <a:endParaRPr lang="en-US" dirty="0"/>
          </a:p>
        </p:txBody>
      </p:sp>
      <p:cxnSp>
        <p:nvCxnSpPr>
          <p:cNvPr id="45" name="Straight Arrow Connector 44"/>
          <p:cNvCxnSpPr/>
          <p:nvPr/>
        </p:nvCxnSpPr>
        <p:spPr>
          <a:xfrm flipV="1">
            <a:off x="3918854" y="5404247"/>
            <a:ext cx="1507096" cy="8840"/>
          </a:xfrm>
          <a:prstGeom prst="straightConnector1">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820239" y="6138684"/>
            <a:ext cx="1507096" cy="8840"/>
          </a:xfrm>
          <a:prstGeom prst="straightConnector1">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endCxn id="29" idx="1"/>
          </p:cNvCxnSpPr>
          <p:nvPr/>
        </p:nvCxnSpPr>
        <p:spPr>
          <a:xfrm flipV="1">
            <a:off x="7040880" y="2505932"/>
            <a:ext cx="1507099" cy="2268"/>
          </a:xfrm>
          <a:prstGeom prst="bentConnector3">
            <a:avLst/>
          </a:prstGeom>
          <a:ln w="952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3" idx="3"/>
          </p:cNvCxnSpPr>
          <p:nvPr/>
        </p:nvCxnSpPr>
        <p:spPr>
          <a:xfrm flipV="1">
            <a:off x="7040882" y="2517040"/>
            <a:ext cx="692329" cy="703641"/>
          </a:xfrm>
          <a:prstGeom prst="bentConnector2">
            <a:avLst/>
          </a:prstGeom>
          <a:ln w="95885">
            <a:solidFill>
              <a:srgbClr val="8900F4"/>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flipV="1">
            <a:off x="7040880" y="3216323"/>
            <a:ext cx="692329" cy="703641"/>
          </a:xfrm>
          <a:prstGeom prst="bentConnector2">
            <a:avLst/>
          </a:prstGeom>
          <a:ln w="95885">
            <a:solidFill>
              <a:srgbClr val="8900F4"/>
            </a:solidFill>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7040877" y="3949895"/>
            <a:ext cx="692329" cy="703641"/>
          </a:xfrm>
          <a:prstGeom prst="bentConnector2">
            <a:avLst/>
          </a:prstGeom>
          <a:ln w="95885">
            <a:solidFill>
              <a:srgbClr val="8900F4"/>
            </a:solidFill>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flipV="1">
            <a:off x="7038299" y="4666351"/>
            <a:ext cx="692329" cy="703641"/>
          </a:xfrm>
          <a:prstGeom prst="bentConnector2">
            <a:avLst/>
          </a:prstGeom>
          <a:ln w="95885">
            <a:solidFill>
              <a:srgbClr val="8900F4"/>
            </a:solidFill>
          </a:ln>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flipV="1">
            <a:off x="7038298" y="5414240"/>
            <a:ext cx="692329" cy="703641"/>
          </a:xfrm>
          <a:prstGeom prst="bentConnector2">
            <a:avLst/>
          </a:prstGeom>
          <a:ln w="95885">
            <a:solidFill>
              <a:srgbClr val="8900F4"/>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29" idx="3"/>
            <a:endCxn id="30" idx="3"/>
          </p:cNvCxnSpPr>
          <p:nvPr/>
        </p:nvCxnSpPr>
        <p:spPr>
          <a:xfrm>
            <a:off x="10454643" y="2505932"/>
            <a:ext cx="24091" cy="1090191"/>
          </a:xfrm>
          <a:prstGeom prst="curvedConnector3">
            <a:avLst>
              <a:gd name="adj1" fmla="val 4410726"/>
            </a:avLst>
          </a:prstGeom>
          <a:ln w="952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1022227" y="2655497"/>
            <a:ext cx="937821" cy="646331"/>
          </a:xfrm>
          <a:prstGeom prst="rect">
            <a:avLst/>
          </a:prstGeom>
          <a:solidFill>
            <a:srgbClr val="002060"/>
          </a:solidFill>
        </p:spPr>
        <p:txBody>
          <a:bodyPr wrap="none" rtlCol="0">
            <a:spAutoFit/>
          </a:bodyPr>
          <a:lstStyle/>
          <a:p>
            <a:r>
              <a:rPr lang="en-US" smtClean="0">
                <a:solidFill>
                  <a:schemeClr val="bg1"/>
                </a:solidFill>
              </a:rPr>
              <a:t>Change </a:t>
            </a:r>
          </a:p>
          <a:p>
            <a:r>
              <a:rPr lang="en-US" dirty="0" smtClean="0">
                <a:solidFill>
                  <a:schemeClr val="bg1"/>
                </a:solidFill>
              </a:rPr>
              <a:t>Shape</a:t>
            </a:r>
            <a:endParaRPr lang="en-US" dirty="0">
              <a:solidFill>
                <a:schemeClr val="bg1"/>
              </a:solidFill>
            </a:endParaRPr>
          </a:p>
        </p:txBody>
      </p:sp>
      <p:sp>
        <p:nvSpPr>
          <p:cNvPr id="70" name="TextBox 69"/>
          <p:cNvSpPr txBox="1"/>
          <p:nvPr/>
        </p:nvSpPr>
        <p:spPr>
          <a:xfrm>
            <a:off x="10748786" y="3884501"/>
            <a:ext cx="1443214" cy="584775"/>
          </a:xfrm>
          <a:prstGeom prst="rect">
            <a:avLst/>
          </a:prstGeom>
          <a:solidFill>
            <a:srgbClr val="5AF3FF"/>
          </a:solidFill>
        </p:spPr>
        <p:txBody>
          <a:bodyPr wrap="square" rtlCol="0">
            <a:spAutoFit/>
          </a:bodyPr>
          <a:lstStyle/>
          <a:p>
            <a:r>
              <a:rPr lang="en-US" sz="1600" dirty="0" smtClean="0"/>
              <a:t>Convert To </a:t>
            </a:r>
          </a:p>
          <a:p>
            <a:r>
              <a:rPr lang="en-US" sz="1600" dirty="0" smtClean="0"/>
              <a:t>Output Shape</a:t>
            </a:r>
            <a:endParaRPr lang="en-US" sz="1600" dirty="0"/>
          </a:p>
        </p:txBody>
      </p:sp>
      <p:cxnSp>
        <p:nvCxnSpPr>
          <p:cNvPr id="74" name="Elbow Connector 73"/>
          <p:cNvCxnSpPr>
            <a:stCxn id="31" idx="2"/>
            <a:endCxn id="32" idx="0"/>
          </p:cNvCxnSpPr>
          <p:nvPr/>
        </p:nvCxnSpPr>
        <p:spPr>
          <a:xfrm rot="16200000" flipH="1">
            <a:off x="9420605" y="5065796"/>
            <a:ext cx="818635" cy="675934"/>
          </a:xfrm>
          <a:prstGeom prst="bentConnector3">
            <a:avLst/>
          </a:prstGeom>
          <a:ln w="95250">
            <a:solidFill>
              <a:srgbClr val="8900F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866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p:txBody>
          <a:bodyPr>
            <a:normAutofit fontScale="92500" lnSpcReduction="10000"/>
          </a:bodyPr>
          <a:lstStyle/>
          <a:p>
            <a:r>
              <a:rPr lang="en-US" sz="2600" dirty="0" smtClean="0"/>
              <a:t>I used an F score to determine my model’s accuracy.</a:t>
            </a:r>
          </a:p>
          <a:p>
            <a:r>
              <a:rPr lang="en-US" sz="2600" dirty="0" smtClean="0"/>
              <a:t>Unfortunately the model takes too long to run and I could not get a sufficient number of Epochs.</a:t>
            </a:r>
          </a:p>
          <a:p>
            <a:r>
              <a:rPr lang="mr-IN" sz="2600" dirty="0" err="1"/>
              <a:t>Epoch</a:t>
            </a:r>
            <a:r>
              <a:rPr lang="mr-IN" sz="2600" dirty="0"/>
              <a:t> </a:t>
            </a:r>
            <a:r>
              <a:rPr lang="mr-IN" sz="2600" dirty="0" smtClean="0"/>
              <a:t>1/3</a:t>
            </a:r>
            <a:r>
              <a:rPr lang="en-US" sz="2600" dirty="0" smtClean="0"/>
              <a:t>:</a:t>
            </a:r>
            <a:r>
              <a:rPr lang="mr-IN" sz="2600" dirty="0" smtClean="0"/>
              <a:t> 4281s </a:t>
            </a:r>
            <a:r>
              <a:rPr lang="mr-IN" sz="2600" dirty="0"/>
              <a:t>- </a:t>
            </a:r>
            <a:r>
              <a:rPr lang="mr-IN" sz="2600" dirty="0" err="1"/>
              <a:t>loss</a:t>
            </a:r>
            <a:r>
              <a:rPr lang="mr-IN" sz="2600" dirty="0"/>
              <a:t>: 2.6718 - </a:t>
            </a:r>
            <a:r>
              <a:rPr lang="mr-IN" sz="2600" dirty="0" err="1"/>
              <a:t>acc</a:t>
            </a:r>
            <a:r>
              <a:rPr lang="mr-IN" sz="2600" dirty="0"/>
              <a:t>: 0.8299 </a:t>
            </a:r>
            <a:endParaRPr lang="en-US" sz="2600" dirty="0" smtClean="0"/>
          </a:p>
          <a:p>
            <a:r>
              <a:rPr lang="mr-IN" sz="2600" dirty="0" err="1" smtClean="0"/>
              <a:t>Epoch</a:t>
            </a:r>
            <a:r>
              <a:rPr lang="mr-IN" sz="2600" dirty="0" smtClean="0"/>
              <a:t> 2/3</a:t>
            </a:r>
            <a:r>
              <a:rPr lang="en-US" sz="2600" dirty="0" smtClean="0"/>
              <a:t>: </a:t>
            </a:r>
            <a:r>
              <a:rPr lang="mr-IN" sz="2600" dirty="0" smtClean="0"/>
              <a:t>4161s </a:t>
            </a:r>
            <a:r>
              <a:rPr lang="mr-IN" sz="2600" dirty="0"/>
              <a:t>- </a:t>
            </a:r>
            <a:r>
              <a:rPr lang="mr-IN" sz="2600" dirty="0" err="1"/>
              <a:t>loss</a:t>
            </a:r>
            <a:r>
              <a:rPr lang="mr-IN" sz="2600" dirty="0"/>
              <a:t>: 2.6844 - </a:t>
            </a:r>
            <a:r>
              <a:rPr lang="mr-IN" sz="2600" dirty="0" err="1"/>
              <a:t>acc</a:t>
            </a:r>
            <a:r>
              <a:rPr lang="mr-IN" sz="2600" dirty="0"/>
              <a:t>: </a:t>
            </a:r>
            <a:r>
              <a:rPr lang="mr-IN" sz="2600" dirty="0" smtClean="0"/>
              <a:t>0.8322</a:t>
            </a:r>
            <a:endParaRPr lang="en-US" sz="2600" dirty="0" smtClean="0"/>
          </a:p>
          <a:p>
            <a:r>
              <a:rPr lang="en-US" sz="2600" dirty="0" smtClean="0"/>
              <a:t>Epoch </a:t>
            </a:r>
            <a:r>
              <a:rPr lang="mr-IN" sz="2600" dirty="0" smtClean="0"/>
              <a:t>3/3</a:t>
            </a:r>
            <a:r>
              <a:rPr lang="en-US" sz="2600" dirty="0" smtClean="0"/>
              <a:t>: </a:t>
            </a:r>
            <a:r>
              <a:rPr lang="mr-IN" sz="2600" dirty="0" smtClean="0"/>
              <a:t>4343s </a:t>
            </a:r>
            <a:r>
              <a:rPr lang="mr-IN" sz="2600" dirty="0"/>
              <a:t>- </a:t>
            </a:r>
            <a:r>
              <a:rPr lang="mr-IN" sz="2600" dirty="0" err="1"/>
              <a:t>loss</a:t>
            </a:r>
            <a:r>
              <a:rPr lang="mr-IN" sz="2600" dirty="0"/>
              <a:t>: 2.6844 - </a:t>
            </a:r>
            <a:r>
              <a:rPr lang="mr-IN" sz="2600" dirty="0" err="1"/>
              <a:t>acc</a:t>
            </a:r>
            <a:r>
              <a:rPr lang="mr-IN" sz="2600" dirty="0"/>
              <a:t>: 0.8322 </a:t>
            </a:r>
            <a:endParaRPr lang="en-US" sz="2600" dirty="0" smtClean="0"/>
          </a:p>
          <a:p>
            <a:r>
              <a:rPr lang="en-US" sz="2600" dirty="0" smtClean="0"/>
              <a:t>Going forward I need to optimize my model. I believe I can do this by combining the edge images into a single image. Each type of edge would become Red, Blue or Green and then the 3 images would be combined into one. Not used currently due to time constraints.</a:t>
            </a:r>
          </a:p>
          <a:p>
            <a:r>
              <a:rPr lang="en-US" sz="2600" dirty="0" smtClean="0"/>
              <a:t>Current F-Score: </a:t>
            </a:r>
            <a:r>
              <a:rPr lang="is-IS" sz="2400" dirty="0" smtClean="0"/>
              <a:t>0.657506315582 (needs a lot more time to train right now)</a:t>
            </a:r>
            <a:endParaRPr lang="en-US" sz="2600" dirty="0"/>
          </a:p>
        </p:txBody>
      </p:sp>
    </p:spTree>
    <p:extLst>
      <p:ext uri="{BB962C8B-B14F-4D97-AF65-F5344CB8AC3E}">
        <p14:creationId xmlns:p14="http://schemas.microsoft.com/office/powerpoint/2010/main" val="118018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Learning</a:t>
            </a:r>
            <a:endParaRPr lang="en-US" dirty="0"/>
          </a:p>
        </p:txBody>
      </p:sp>
      <p:sp>
        <p:nvSpPr>
          <p:cNvPr id="3" name="Content Placeholder 2"/>
          <p:cNvSpPr>
            <a:spLocks noGrp="1"/>
          </p:cNvSpPr>
          <p:nvPr>
            <p:ph idx="1"/>
          </p:nvPr>
        </p:nvSpPr>
        <p:spPr/>
        <p:txBody>
          <a:bodyPr/>
          <a:lstStyle/>
          <a:p>
            <a:r>
              <a:rPr lang="en-US" dirty="0" smtClean="0"/>
              <a:t>How to work with tensor flow, </a:t>
            </a:r>
            <a:r>
              <a:rPr lang="en-US" dirty="0" err="1" smtClean="0"/>
              <a:t>keras</a:t>
            </a:r>
            <a:r>
              <a:rPr lang="en-US" dirty="0" smtClean="0"/>
              <a:t>, </a:t>
            </a:r>
            <a:r>
              <a:rPr lang="en-US" dirty="0" err="1" smtClean="0"/>
              <a:t>sklearn</a:t>
            </a:r>
            <a:r>
              <a:rPr lang="en-US" dirty="0" smtClean="0"/>
              <a:t>, </a:t>
            </a:r>
            <a:r>
              <a:rPr lang="en-US" dirty="0" err="1" smtClean="0"/>
              <a:t>jupyter</a:t>
            </a:r>
            <a:r>
              <a:rPr lang="en-US" dirty="0" smtClean="0"/>
              <a:t> notebooks, </a:t>
            </a:r>
            <a:r>
              <a:rPr lang="en-US" dirty="0" err="1" smtClean="0"/>
              <a:t>matplot</a:t>
            </a:r>
            <a:r>
              <a:rPr lang="en-US" dirty="0" smtClean="0"/>
              <a:t> lib and general rules around image processing.</a:t>
            </a:r>
          </a:p>
          <a:p>
            <a:r>
              <a:rPr lang="en-US" dirty="0" smtClean="0"/>
              <a:t>Really fun to learn about image manipulation to detect features like water and vegetation. I wish I had more data available to perform more complex analysis.</a:t>
            </a:r>
          </a:p>
          <a:p>
            <a:r>
              <a:rPr lang="en-US" dirty="0" smtClean="0"/>
              <a:t>First foray into neural networks with Python, I clearly need to do some major optimizations.</a:t>
            </a:r>
            <a:endParaRPr lang="en-US" dirty="0"/>
          </a:p>
        </p:txBody>
      </p:sp>
    </p:spTree>
    <p:extLst>
      <p:ext uri="{BB962C8B-B14F-4D97-AF65-F5344CB8AC3E}">
        <p14:creationId xmlns:p14="http://schemas.microsoft.com/office/powerpoint/2010/main" val="37028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r>
              <a:rPr lang="en-US" dirty="0" smtClean="0"/>
              <a:t>Improved my features to use less disk space and processing power.</a:t>
            </a:r>
          </a:p>
          <a:p>
            <a:r>
              <a:rPr lang="en-US" dirty="0" smtClean="0"/>
              <a:t>Playing around with the individual branches of my model to improve their predictive accuracy.</a:t>
            </a:r>
          </a:p>
          <a:p>
            <a:r>
              <a:rPr lang="en-US" dirty="0" smtClean="0"/>
              <a:t>Changing the order and cadence to merging to see if it improves accuracy.</a:t>
            </a:r>
          </a:p>
          <a:p>
            <a:r>
              <a:rPr lang="en-US" dirty="0" smtClean="0"/>
              <a:t>Run the model with many more epochs.</a:t>
            </a:r>
            <a:endParaRPr lang="en-US" dirty="0"/>
          </a:p>
        </p:txBody>
      </p:sp>
    </p:spTree>
    <p:extLst>
      <p:ext uri="{BB962C8B-B14F-4D97-AF65-F5344CB8AC3E}">
        <p14:creationId xmlns:p14="http://schemas.microsoft.com/office/powerpoint/2010/main" val="397795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854</Words>
  <Application>Microsoft Macintosh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Mangal</vt:lpstr>
      <vt:lpstr>Arial</vt:lpstr>
      <vt:lpstr>Office Theme</vt:lpstr>
      <vt:lpstr>Data Sci 450  Capstone Project</vt:lpstr>
      <vt:lpstr>Overview</vt:lpstr>
      <vt:lpstr>Data</vt:lpstr>
      <vt:lpstr>Feature Engineering</vt:lpstr>
      <vt:lpstr>Feature Visualization</vt:lpstr>
      <vt:lpstr>Tensor Flow Model</vt:lpstr>
      <vt:lpstr>Model Evaluation</vt:lpstr>
      <vt:lpstr>Key Learning</vt:lpstr>
      <vt:lpstr>WHATS NEXT!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 450 Capstone Project</dc:title>
  <dc:creator>Sam Robinson</dc:creator>
  <cp:lastModifiedBy>Sam Robinson</cp:lastModifiedBy>
  <cp:revision>20</cp:revision>
  <dcterms:created xsi:type="dcterms:W3CDTF">2017-06-07T16:19:27Z</dcterms:created>
  <dcterms:modified xsi:type="dcterms:W3CDTF">2017-06-08T02:30:46Z</dcterms:modified>
</cp:coreProperties>
</file>