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sldIdLst>
    <p:sldId id="259" r:id="rId3"/>
    <p:sldId id="264" r:id="rId4"/>
    <p:sldId id="261" r:id="rId5"/>
    <p:sldId id="260" r:id="rId6"/>
    <p:sldId id="293" r:id="rId7"/>
    <p:sldId id="262" r:id="rId8"/>
    <p:sldId id="265" r:id="rId9"/>
    <p:sldId id="266" r:id="rId10"/>
    <p:sldId id="294" r:id="rId11"/>
    <p:sldId id="319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63" r:id="rId37"/>
    <p:sldId id="27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158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336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and Data Exploration</a:t>
            </a:r>
          </a:p>
          <a:p>
            <a:r>
              <a:rPr lang="en-US" dirty="0" smtClean="0"/>
              <a:t>Lecture 1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Counting?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Counting is fundamental to probability theory.</a:t>
            </a:r>
          </a:p>
          <a:p>
            <a:r>
              <a:rPr lang="en-US" dirty="0" smtClean="0"/>
              <a:t>Probability is the extent or likelihood of an event or set of events.</a:t>
            </a:r>
          </a:p>
          <a:p>
            <a:pPr lvl="1"/>
            <a:r>
              <a:rPr lang="en-US" dirty="0" smtClean="0"/>
              <a:t>Depends heavily on the ability to </a:t>
            </a:r>
            <a:r>
              <a:rPr lang="en-US" i="1" dirty="0" smtClean="0"/>
              <a:t>count</a:t>
            </a:r>
            <a:r>
              <a:rPr lang="en-US" dirty="0" smtClean="0"/>
              <a:t> up potential outcomes.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This is one of the biggest areas of mathematics, called </a:t>
            </a:r>
            <a:r>
              <a:rPr lang="en-US" dirty="0" err="1" smtClean="0"/>
              <a:t>Combinatorics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Subway has 4 different breads, 5 different meats, 4 different toppings.  How many sandwich combinations?</a:t>
            </a:r>
          </a:p>
          <a:p>
            <a:pPr lvl="1"/>
            <a:r>
              <a:rPr lang="en-US" dirty="0" smtClean="0"/>
              <a:t>How many different 4-beer tasters can I have in a bar with 10 beers on tap?</a:t>
            </a:r>
          </a:p>
          <a:p>
            <a:r>
              <a:rPr lang="en-US" dirty="0" smtClean="0"/>
              <a:t>Solve these using the ‘Multiplication Principle’.</a:t>
            </a:r>
          </a:p>
          <a:p>
            <a:pPr lvl="1"/>
            <a:r>
              <a:rPr lang="en-US" dirty="0" smtClean="0"/>
              <a:t>Subway Problem: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Beer Problem: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1929" y="5436242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 of breads)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2497" y="5438102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 of meats)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1447" y="5438896"/>
            <a:ext cx="15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 of toppings)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11929" y="5436242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1176" y="5436242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65145" y="5436242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3882" y="50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3129" y="50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57098" y="50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3056" y="5069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7341" y="5030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6158" y="503013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9906" y="6488668"/>
            <a:ext cx="158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 for 1</a:t>
            </a:r>
            <a:r>
              <a:rPr lang="en-US" baseline="30000" dirty="0" smtClean="0"/>
              <a:t>st</a:t>
            </a:r>
            <a:r>
              <a:rPr lang="en-US" dirty="0" smtClean="0"/>
              <a:t> beer)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99873" y="6493546"/>
            <a:ext cx="157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 for 2</a:t>
            </a:r>
            <a:r>
              <a:rPr lang="en-US" baseline="30000" dirty="0" smtClean="0"/>
              <a:t>nd</a:t>
            </a:r>
            <a:r>
              <a:rPr lang="en-US" dirty="0" smtClean="0"/>
              <a:t> beer)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77484" y="6498424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 for 3</a:t>
            </a:r>
            <a:r>
              <a:rPr lang="en-US" baseline="30000" dirty="0" smtClean="0"/>
              <a:t>rd</a:t>
            </a:r>
            <a:r>
              <a:rPr lang="en-US" dirty="0" smtClean="0"/>
              <a:t> beer)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3603" y="6504004"/>
            <a:ext cx="154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 for 4</a:t>
            </a:r>
            <a:r>
              <a:rPr lang="en-US" baseline="30000" dirty="0" smtClean="0"/>
              <a:t>th</a:t>
            </a:r>
            <a:r>
              <a:rPr lang="en-US" dirty="0" smtClean="0"/>
              <a:t> beer)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00680" y="6504004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45882" y="6488668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84586" y="6488668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5185" y="6493546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25180" y="6160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71344" y="6134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80604" y="6142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89864" y="6132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62787" y="6142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17251" y="6142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38253" y="6160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765" y="61193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5,040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Multiplication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5101" y="1647731"/>
            <a:ext cx="8331318" cy="2073243"/>
          </a:xfrm>
        </p:spPr>
        <p:txBody>
          <a:bodyPr/>
          <a:lstStyle/>
          <a:p>
            <a:r>
              <a:rPr lang="en-US" dirty="0" smtClean="0"/>
              <a:t>If there are A ways of doing task a, and B ways of doing task b, then there are A*B ways of completing both tasks.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I have 5 books, how many ways can I </a:t>
            </a:r>
            <a:r>
              <a:rPr lang="en-US" i="1" dirty="0" smtClean="0"/>
              <a:t>order</a:t>
            </a:r>
            <a:r>
              <a:rPr lang="en-US" dirty="0" smtClean="0"/>
              <a:t> them on the bookshelf?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= 5 factorial = 5! = 120</a:t>
            </a:r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0202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43750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65969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2919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1762" y="4508626"/>
            <a:ext cx="1041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48143" y="460821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32639" y="462330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63910" y="462330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58966" y="462330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26863" y="4608215"/>
            <a:ext cx="0" cy="41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6814" y="5039763"/>
            <a:ext cx="93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96952" y="503976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19171" y="5039763"/>
            <a:ext cx="9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49324" y="503976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86650" y="503976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0202" y="40674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choices  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6693" y="40674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choices   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7964" y="40674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choices  *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768" y="40674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choices  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84796" y="406744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Factorials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856775"/>
          </a:xfrm>
        </p:spPr>
        <p:txBody>
          <a:bodyPr/>
          <a:lstStyle/>
          <a:p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Count # ways to order N things = N!</a:t>
            </a:r>
          </a:p>
          <a:p>
            <a:r>
              <a:rPr lang="en-US" dirty="0" smtClean="0"/>
              <a:t>Factorials get VERY large quickly.</a:t>
            </a:r>
          </a:p>
          <a:p>
            <a:pPr lvl="1"/>
            <a:r>
              <a:rPr lang="en-US" dirty="0" smtClean="0"/>
              <a:t>21! Is larger than the biggest long-</a:t>
            </a:r>
            <a:r>
              <a:rPr lang="en-US" dirty="0" err="1" smtClean="0"/>
              <a:t>int</a:t>
            </a:r>
            <a:r>
              <a:rPr lang="en-US" dirty="0" smtClean="0"/>
              <a:t> in 64 bit.</a:t>
            </a:r>
          </a:p>
          <a:p>
            <a:pPr lvl="2"/>
            <a:r>
              <a:rPr lang="en-US" dirty="0" smtClean="0"/>
              <a:t>21! = 5.1E19</a:t>
            </a:r>
          </a:p>
          <a:p>
            <a:pPr lvl="2"/>
            <a:r>
              <a:rPr lang="en-US" dirty="0" smtClean="0"/>
              <a:t>Biggest long </a:t>
            </a:r>
            <a:r>
              <a:rPr lang="en-US" dirty="0" err="1" smtClean="0"/>
              <a:t>int</a:t>
            </a:r>
            <a:r>
              <a:rPr lang="en-US" dirty="0" smtClean="0"/>
              <a:t> (64 bit) = 9.2E18</a:t>
            </a:r>
          </a:p>
          <a:p>
            <a:pPr lvl="1"/>
            <a:r>
              <a:rPr lang="en-US" dirty="0" smtClean="0"/>
              <a:t>Fun fact, every 52 card shuffle is highly likely to be the only time that shuffle has ever occurred.</a:t>
            </a:r>
          </a:p>
        </p:txBody>
      </p:sp>
    </p:spTree>
    <p:extLst>
      <p:ext uri="{BB962C8B-B14F-4D97-AF65-F5344CB8AC3E}">
        <p14:creationId xmlns:p14="http://schemas.microsoft.com/office/powerpoint/2010/main" val="4257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Subgroups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2257878"/>
          </a:xfrm>
        </p:spPr>
        <p:txBody>
          <a:bodyPr/>
          <a:lstStyle/>
          <a:p>
            <a:r>
              <a:rPr lang="en-US" dirty="0" smtClean="0"/>
              <a:t>Revisit: 10 beers on tap, need a sample of 4 different beers.</a:t>
            </a:r>
          </a:p>
          <a:p>
            <a:r>
              <a:rPr lang="en-US" dirty="0" smtClean="0"/>
              <a:t>Let’s assume order matters, i.e., Amber-Stout-Porter-Red is different from Red-Porter-Stout-Amber.</a:t>
            </a:r>
          </a:p>
          <a:p>
            <a:r>
              <a:rPr lang="en-US" dirty="0" smtClean="0"/>
              <a:t>Use ‘Permutations’ (pick):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8676" y="3639494"/>
                <a:ext cx="508478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10∗9∗8∗7=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3639494"/>
                <a:ext cx="5084789" cy="559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Subgroups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271050"/>
          </a:xfrm>
        </p:spPr>
        <p:txBody>
          <a:bodyPr/>
          <a:lstStyle/>
          <a:p>
            <a:r>
              <a:rPr lang="en-US" dirty="0" smtClean="0"/>
              <a:t>Now, Let’s assume order doesn’t matter.</a:t>
            </a:r>
          </a:p>
          <a:p>
            <a:r>
              <a:rPr lang="en-US" dirty="0" smtClean="0"/>
              <a:t>Use ‘Combinations’ (choose):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8676" y="2652666"/>
                <a:ext cx="508478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10∗9∗8∗7=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2652666"/>
                <a:ext cx="5084789" cy="559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720158" y="3304515"/>
            <a:ext cx="5003307" cy="9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20158" y="3538397"/>
                <a:ext cx="3402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𝑜𝑟𝑑𝑒𝑟𝑖𝑛𝑔𝑠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58" y="3538397"/>
                <a:ext cx="3402919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174" r="-14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8675" y="4407530"/>
                <a:ext cx="412221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5" y="4407530"/>
                <a:ext cx="4122219" cy="5596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on Combinations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271050"/>
          </a:xfrm>
        </p:spPr>
        <p:txBody>
          <a:bodyPr/>
          <a:lstStyle/>
          <a:p>
            <a:r>
              <a:rPr lang="en-US" dirty="0" smtClean="0"/>
              <a:t>Combinations appear on the Pascal’s Triangle!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N,x</a:t>
            </a:r>
            <a:r>
              <a:rPr lang="en-US" dirty="0" smtClean="0"/>
              <a:t>) appears on the Nth row, </a:t>
            </a:r>
            <a:r>
              <a:rPr lang="en-US" dirty="0" err="1" smtClean="0"/>
              <a:t>xth</a:t>
            </a:r>
            <a:r>
              <a:rPr lang="en-US" dirty="0" smtClean="0"/>
              <a:t> number (starting at 0)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0464" y="3099862"/>
                <a:ext cx="53572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4" y="3099862"/>
                <a:ext cx="535724" cy="4619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81" y="2420198"/>
            <a:ext cx="5769473" cy="30843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01632" y="4698747"/>
            <a:ext cx="434566" cy="35308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316188" y="3330823"/>
            <a:ext cx="2749085" cy="14196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198622"/>
          </a:xfrm>
        </p:spPr>
        <p:txBody>
          <a:bodyPr/>
          <a:lstStyle/>
          <a:p>
            <a:r>
              <a:rPr lang="en-US" dirty="0" smtClean="0"/>
              <a:t>There are 10 Light beers on tap, and 10 Dark beers on tap, how many ways can Rick get a 4-beer sampler that contains exactly 1 light beer? (ordering doesn’t matter)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8676" y="2987645"/>
                <a:ext cx="572862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)∙(#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𝑑𝑎𝑟𝑘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2987645"/>
                <a:ext cx="5728620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8676" y="3716806"/>
                <a:ext cx="3268302" cy="591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)∙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10∗120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76" y="3716806"/>
                <a:ext cx="3268302" cy="5916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6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1198622"/>
          </a:xfrm>
        </p:spPr>
        <p:txBody>
          <a:bodyPr/>
          <a:lstStyle/>
          <a:p>
            <a:r>
              <a:rPr lang="en-US" dirty="0" smtClean="0"/>
              <a:t>6:5 Blackjack is dealt with a 6 shoe deck (52*6=312 cards). How many ways can someone get dealt two rank 10 cards?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1971" y="2947261"/>
                <a:ext cx="7061704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𝑑𝑒𝑐𝑘𝑠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𝑟𝑎𝑛𝑘𝑠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𝑠𝑢𝑖𝑡𝑠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2!(94!)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96∗95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=4560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71" y="2947261"/>
                <a:ext cx="7061704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513986" cy="1198622"/>
          </a:xfrm>
        </p:spPr>
        <p:txBody>
          <a:bodyPr/>
          <a:lstStyle/>
          <a:p>
            <a:r>
              <a:rPr lang="en-US" dirty="0" smtClean="0"/>
              <a:t>How many ways can two dice be rolled to get a sum of 10?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8" y="2489702"/>
            <a:ext cx="4295162" cy="42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04" y="783030"/>
            <a:ext cx="5715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900674"/>
          </a:xfrm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xpand.grid</a:t>
            </a:r>
            <a:r>
              <a:rPr lang="en-US" dirty="0" smtClean="0"/>
              <a:t>() – function that creates a data frame from all combinations of vectors supplied.</a:t>
            </a:r>
          </a:p>
          <a:p>
            <a:r>
              <a:rPr lang="en-US" dirty="0" smtClean="0"/>
              <a:t>R-demo</a:t>
            </a:r>
          </a:p>
        </p:txBody>
      </p:sp>
    </p:spTree>
    <p:extLst>
      <p:ext uri="{BB962C8B-B14F-4D97-AF65-F5344CB8AC3E}">
        <p14:creationId xmlns:p14="http://schemas.microsoft.com/office/powerpoint/2010/main" val="19250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920290"/>
          </a:xfrm>
        </p:spPr>
        <p:txBody>
          <a:bodyPr/>
          <a:lstStyle/>
          <a:p>
            <a:r>
              <a:rPr lang="en-US" dirty="0" smtClean="0"/>
              <a:t>The Probability of an event, A, is the number of ways A can occur, divided by the number of total possible outcomes in our Sample Space, 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    is an event, 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757" y="2691623"/>
                <a:ext cx="182165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91623"/>
                <a:ext cx="1821653" cy="768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405" r="12953" b="9443"/>
          <a:stretch/>
        </p:blipFill>
        <p:spPr>
          <a:xfrm>
            <a:off x="3847722" y="3683877"/>
            <a:ext cx="3902043" cy="299305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661736" y="494319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61736" y="559353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66536" y="524799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67760" y="4843604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2220" y="4893398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24006" y="4352453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8175" y="569312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1874" y="4169811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29868" y="5209386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06251" y="5080816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17177" y="406116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1948" y="4419437"/>
                <a:ext cx="203132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8" y="4419437"/>
                <a:ext cx="2031325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1757" y="5206368"/>
                <a:ext cx="203132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5206368"/>
                <a:ext cx="2031325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8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638604" cy="2504456"/>
          </a:xfrm>
        </p:spPr>
        <p:txBody>
          <a:bodyPr/>
          <a:lstStyle/>
          <a:p>
            <a:r>
              <a:rPr lang="en-US" dirty="0" smtClean="0"/>
              <a:t>If     is an event, then</a:t>
            </a:r>
          </a:p>
          <a:p>
            <a:pPr lvl="1"/>
            <a:r>
              <a:rPr lang="en-US" dirty="0" smtClean="0"/>
              <a:t>Intersection: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Negation: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05" r="12953" b="9443"/>
          <a:stretch/>
        </p:blipFill>
        <p:spPr>
          <a:xfrm>
            <a:off x="5321164" y="3751465"/>
            <a:ext cx="3902043" cy="299305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135178" y="501078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35178" y="566112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39978" y="5315580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41202" y="4911192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05662" y="4960986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97448" y="4420041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31617" y="5760708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35316" y="4237399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03310" y="5276974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79693" y="5148404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17177" y="1564193"/>
            <a:ext cx="102352" cy="99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32763" y="1742228"/>
                <a:ext cx="258840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63" y="1742228"/>
                <a:ext cx="2588401" cy="6938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32763" y="2515856"/>
                <a:ext cx="258840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63" y="2515856"/>
                <a:ext cx="2588401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32763" y="3289484"/>
                <a:ext cx="210846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63" y="3289484"/>
                <a:ext cx="2108461" cy="6938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34089" y="4243340"/>
                <a:ext cx="397782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9" y="4243340"/>
                <a:ext cx="3977820" cy="6938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34089" y="5066864"/>
                <a:ext cx="379020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9" y="5066864"/>
                <a:ext cx="3790205" cy="6938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Axioms of 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3652112"/>
          </a:xfrm>
        </p:spPr>
        <p:txBody>
          <a:bodyPr/>
          <a:lstStyle/>
          <a:p>
            <a:r>
              <a:rPr lang="en-US" dirty="0" smtClean="0"/>
              <a:t>Probability is bounded between 0 and 1.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Probability of the Sample Space = 1.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probability of finite </a:t>
            </a:r>
            <a:r>
              <a:rPr lang="en-US" i="1" dirty="0" smtClean="0"/>
              <a:t>mutually exclusive </a:t>
            </a:r>
            <a:r>
              <a:rPr lang="en-US" dirty="0" smtClean="0"/>
              <a:t>unions is the sum of their probabilities.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86760" y="1895251"/>
                <a:ext cx="1864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60" y="1895251"/>
                <a:ext cx="18646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07" r="-3607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7418" y="3369165"/>
                <a:ext cx="126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18" y="3369165"/>
                <a:ext cx="126329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314" r="-531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81240" y="5012277"/>
                <a:ext cx="33618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40" y="5012277"/>
                <a:ext cx="336181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30" r="-271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28542" y="4966110"/>
            <a:ext cx="24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A and B are M.E.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52295" y="2347475"/>
            <a:ext cx="473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“Percent” literally means per one hundred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  <p:bldP spid="5" grpId="0"/>
      <p:bldP spid="6" grpId="0"/>
      <p:bldP spid="7" grpId="0"/>
      <p:bldP spid="8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371510"/>
            <a:ext cx="8381708" cy="991998"/>
          </a:xfrm>
        </p:spPr>
        <p:txBody>
          <a:bodyPr/>
          <a:lstStyle/>
          <a:p>
            <a:r>
              <a:rPr lang="en-US" dirty="0" smtClean="0"/>
              <a:t>Data Exploration (Descriptive Statistics)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Purpose: To gain a clear understanding of your data.</a:t>
            </a:r>
          </a:p>
          <a:p>
            <a:pPr lvl="1"/>
            <a:r>
              <a:rPr lang="en-US" dirty="0" smtClean="0"/>
              <a:t>How large is it?</a:t>
            </a:r>
          </a:p>
          <a:p>
            <a:pPr lvl="1"/>
            <a:r>
              <a:rPr lang="en-US" dirty="0" smtClean="0"/>
              <a:t>What columns are of interest?</a:t>
            </a:r>
          </a:p>
          <a:p>
            <a:pPr lvl="1"/>
            <a:r>
              <a:rPr lang="en-US" dirty="0" smtClean="0"/>
              <a:t>Missing data?</a:t>
            </a:r>
          </a:p>
          <a:p>
            <a:pPr lvl="1"/>
            <a:r>
              <a:rPr lang="en-US" dirty="0" smtClean="0"/>
              <a:t>Outliers?</a:t>
            </a:r>
          </a:p>
        </p:txBody>
      </p:sp>
    </p:spTree>
    <p:extLst>
      <p:ext uri="{BB962C8B-B14F-4D97-AF65-F5344CB8AC3E}">
        <p14:creationId xmlns:p14="http://schemas.microsoft.com/office/powerpoint/2010/main" val="2602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(): structure of the data frame</a:t>
            </a:r>
          </a:p>
          <a:p>
            <a:r>
              <a:rPr lang="en-US" dirty="0" smtClean="0"/>
              <a:t>summary(): summary of each of the columns</a:t>
            </a:r>
          </a:p>
          <a:p>
            <a:r>
              <a:rPr lang="en-US" dirty="0" smtClean="0"/>
              <a:t>head() / tail():  top / bottom of data frame</a:t>
            </a:r>
          </a:p>
          <a:p>
            <a:r>
              <a:rPr lang="en-US" dirty="0" smtClean="0"/>
              <a:t>table(): frequency table</a:t>
            </a:r>
          </a:p>
        </p:txBody>
      </p:sp>
    </p:spTree>
    <p:extLst>
      <p:ext uri="{BB962C8B-B14F-4D97-AF65-F5344CB8AC3E}">
        <p14:creationId xmlns:p14="http://schemas.microsoft.com/office/powerpoint/2010/main" val="39134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IQR(): inner quartile range (Q3 – Q1)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60"/>
          <a:stretch/>
        </p:blipFill>
        <p:spPr>
          <a:xfrm>
            <a:off x="2754452" y="2236206"/>
            <a:ext cx="4006819" cy="17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quantile(): quantiles of numerical vectors</a:t>
            </a:r>
          </a:p>
          <a:p>
            <a:pPr lvl="1"/>
            <a:r>
              <a:rPr lang="en-US" dirty="0" smtClean="0"/>
              <a:t>Quantiles are inverse values of the CDF (cumulative distribution function).</a:t>
            </a:r>
          </a:p>
          <a:p>
            <a:pPr lvl="1"/>
            <a:r>
              <a:rPr lang="en-US" dirty="0" smtClean="0"/>
              <a:t>Standard Normal: (shown in figure)</a:t>
            </a:r>
          </a:p>
          <a:p>
            <a:pPr lvl="2"/>
            <a:r>
              <a:rPr lang="en-US" dirty="0" smtClean="0"/>
              <a:t>Quantile(0.5) = 0, means at x=0, 50% of the distribution lies to the left. (This is also the median)</a:t>
            </a:r>
          </a:p>
          <a:p>
            <a:pPr lvl="2"/>
            <a:r>
              <a:rPr lang="en-US" dirty="0" smtClean="0"/>
              <a:t>Quantile(0.95) = 1.65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06" y="3836197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Relationships:</a:t>
            </a:r>
          </a:p>
          <a:p>
            <a:pPr lvl="1"/>
            <a:r>
              <a:rPr lang="en-US" dirty="0" err="1" smtClean="0"/>
              <a:t>cov</a:t>
            </a:r>
            <a:r>
              <a:rPr lang="en-US" dirty="0" smtClean="0"/>
              <a:t>():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Interpretation:  Expected value of the differences between x and y and their corresponding mean.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E.g. if x is above it’s mean when y is also above it’s mean, then they will have a high covariance.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Highly interpretable, but not bounded.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757" y="2686450"/>
                <a:ext cx="4393189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4393189" cy="4249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7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17" y="4466163"/>
            <a:ext cx="5721788" cy="24031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9594" y="1502874"/>
            <a:ext cx="4265780" cy="4952245"/>
          </a:xfrm>
        </p:spPr>
        <p:txBody>
          <a:bodyPr/>
          <a:lstStyle/>
          <a:p>
            <a:r>
              <a:rPr lang="en-US" dirty="0" smtClean="0"/>
              <a:t>Relationships:</a:t>
            </a:r>
          </a:p>
          <a:p>
            <a:pPr lvl="1"/>
            <a:r>
              <a:rPr lang="en-US" dirty="0" err="1" smtClean="0"/>
              <a:t>cor</a:t>
            </a:r>
            <a:r>
              <a:rPr lang="en-US" dirty="0" smtClean="0"/>
              <a:t>(): correlations (</a:t>
            </a:r>
            <a:r>
              <a:rPr lang="en-US" dirty="0" err="1" smtClean="0"/>
              <a:t>pearsons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Bounded between 0 and 1.</a:t>
            </a:r>
          </a:p>
          <a:p>
            <a:pPr lvl="1"/>
            <a:r>
              <a:rPr lang="en-US" dirty="0" smtClean="0"/>
              <a:t>Not as interpretable.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757" y="2686450"/>
                <a:ext cx="4370042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4370042" cy="8738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Purpose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840406"/>
            <a:ext cx="8197114" cy="4623767"/>
          </a:xfrm>
        </p:spPr>
        <p:txBody>
          <a:bodyPr/>
          <a:lstStyle/>
          <a:p>
            <a:pPr lvl="0"/>
            <a:r>
              <a:rPr lang="en-US" dirty="0" smtClean="0"/>
              <a:t>This course isn’t designed to make you an expert</a:t>
            </a:r>
          </a:p>
          <a:p>
            <a:pPr lvl="0"/>
            <a:r>
              <a:rPr lang="en-US" dirty="0" smtClean="0"/>
              <a:t>This course is designed to point you in the right direction</a:t>
            </a:r>
          </a:p>
          <a:p>
            <a:pPr lvl="0"/>
            <a:r>
              <a:rPr lang="en-US" dirty="0" smtClean="0"/>
              <a:t>Course Objectives:</a:t>
            </a:r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tools for data exploration</a:t>
            </a:r>
          </a:p>
          <a:p>
            <a:pPr lvl="1"/>
            <a:r>
              <a:rPr lang="en-US" dirty="0"/>
              <a:t>The use of R to apply these tools to real data</a:t>
            </a:r>
          </a:p>
          <a:p>
            <a:pPr lvl="1"/>
            <a:r>
              <a:rPr lang="en-US" dirty="0"/>
              <a:t>Using inferential statistics to interrogate data</a:t>
            </a:r>
          </a:p>
          <a:p>
            <a:pPr lvl="1"/>
            <a:r>
              <a:rPr lang="en-US" dirty="0"/>
              <a:t>Testing and experimental design</a:t>
            </a:r>
          </a:p>
          <a:p>
            <a:pPr lvl="1"/>
            <a:r>
              <a:rPr lang="en-US" dirty="0"/>
              <a:t>Bayesian and classical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See syllabus for more information:</a:t>
            </a:r>
          </a:p>
          <a:p>
            <a:pPr lvl="1"/>
            <a:r>
              <a:rPr lang="en-US" dirty="0" smtClean="0"/>
              <a:t>On Canvas</a:t>
            </a:r>
          </a:p>
          <a:p>
            <a:pPr lvl="1"/>
            <a:r>
              <a:rPr lang="en-US" dirty="0" smtClean="0"/>
              <a:t>Or http</a:t>
            </a:r>
            <a:r>
              <a:rPr lang="en-US" dirty="0"/>
              <a:t>://nfmcclure.github.io/DataScience350/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Histograms: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 r="8457" b="3959"/>
          <a:stretch/>
        </p:blipFill>
        <p:spPr>
          <a:xfrm>
            <a:off x="3115335" y="1050202"/>
            <a:ext cx="4987516" cy="4146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757" y="521479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20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geom_histogram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366"/>
            <a:ext cx="4631613" cy="38785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Boxplots: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6211669"/>
            <a:ext cx="1037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boxplot()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5498" y="6251029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geom_boxplot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65" y="2363207"/>
            <a:ext cx="4512387" cy="37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5" y="1966814"/>
            <a:ext cx="3884802" cy="32531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Densities/CDFs: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5214796"/>
            <a:ext cx="152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plot(density())</a:t>
            </a:r>
          </a:p>
          <a:p>
            <a:r>
              <a:rPr lang="en-US" dirty="0"/>
              <a:t>plot(</a:t>
            </a:r>
            <a:r>
              <a:rPr lang="en-US" dirty="0" err="1"/>
              <a:t>ecdf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182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geom_density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stat_ecdf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07" y="1966814"/>
            <a:ext cx="3926896" cy="32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30" y="657521"/>
            <a:ext cx="5448300" cy="45624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Scatterplots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5214796"/>
            <a:ext cx="77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pairs()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99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err="1" smtClean="0"/>
              <a:t>ggpairs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0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03287" y="1158844"/>
            <a:ext cx="7565172" cy="5699156"/>
          </a:xfrm>
        </p:spPr>
        <p:txBody>
          <a:bodyPr/>
          <a:lstStyle/>
          <a:p>
            <a:pPr lvl="1"/>
            <a:r>
              <a:rPr lang="en-US" dirty="0" smtClean="0"/>
              <a:t>R </a:t>
            </a:r>
            <a:r>
              <a:rPr lang="en-US" dirty="0" smtClean="0"/>
              <a:t>page: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www.r-project.org/other-docs.html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http://www.stackoverflow.com</a:t>
            </a:r>
          </a:p>
          <a:p>
            <a:pPr lvl="1"/>
            <a:r>
              <a:rPr lang="en-US" dirty="0" smtClean="0"/>
              <a:t>‘Little’ R intro: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cran.r-project.org/doc/contrib/Rossiter-RIntro-ITC.pdf</a:t>
            </a:r>
          </a:p>
          <a:p>
            <a:pPr lvl="1"/>
            <a:r>
              <a:rPr lang="en-US" dirty="0" smtClean="0"/>
              <a:t>Quick R: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://statmethods.net/ </a:t>
            </a:r>
          </a:p>
          <a:p>
            <a:pPr lvl="1"/>
            <a:r>
              <a:rPr lang="en-US" dirty="0"/>
              <a:t>There are many tutorials available online, e.g</a:t>
            </a:r>
            <a:r>
              <a:rPr lang="en-US" dirty="0" smtClean="0"/>
              <a:t>.,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://cyclismo.org/tutorial/R/</a:t>
            </a:r>
          </a:p>
          <a:p>
            <a:pPr lvl="1"/>
            <a:r>
              <a:rPr lang="en-US" dirty="0"/>
              <a:t>Notes from a two day course at UW: </a:t>
            </a:r>
            <a:endParaRPr lang="en-US" dirty="0" smtClean="0"/>
          </a:p>
          <a:p>
            <a:pPr lvl="2"/>
            <a:r>
              <a:rPr lang="en-US" dirty="0" smtClean="0"/>
              <a:t>http</a:t>
            </a:r>
            <a:r>
              <a:rPr lang="en-US" dirty="0"/>
              <a:t>://faculty.washington.edu/tlumley/Rcourse/ </a:t>
            </a:r>
          </a:p>
          <a:p>
            <a:pPr lvl="1"/>
            <a:r>
              <a:rPr lang="en-US" dirty="0" smtClean="0"/>
              <a:t>Hadley Wickham’s </a:t>
            </a:r>
            <a:r>
              <a:rPr lang="en-US" dirty="0"/>
              <a:t>Style </a:t>
            </a:r>
            <a:r>
              <a:rPr lang="en-US" dirty="0" smtClean="0"/>
              <a:t>Guide: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adv-r.had.co.nz/Style.html</a:t>
            </a:r>
          </a:p>
          <a:p>
            <a:pPr lvl="1"/>
            <a:r>
              <a:rPr lang="en-US" dirty="0" err="1" smtClean="0"/>
              <a:t>DataCamp</a:t>
            </a:r>
            <a:r>
              <a:rPr lang="en-US" dirty="0" smtClean="0"/>
              <a:t> R Exercises:</a:t>
            </a:r>
          </a:p>
          <a:p>
            <a:pPr lvl="2"/>
            <a:r>
              <a:rPr lang="en-US" dirty="0" smtClean="0"/>
              <a:t>Link in Canvas announcements.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dirty="0" smtClean="0"/>
              <a:t>Go to:</a:t>
            </a:r>
          </a:p>
          <a:p>
            <a:pPr lvl="1"/>
            <a:r>
              <a:rPr lang="en-US" dirty="0" smtClean="0"/>
              <a:t>Vote for extra topics (time permitting)</a:t>
            </a:r>
          </a:p>
          <a:p>
            <a:pPr lvl="1"/>
            <a:r>
              <a:rPr lang="en-US" dirty="0"/>
              <a:t>https://www.surveymonkey.com/r/SK6VX5T</a:t>
            </a:r>
            <a:endParaRPr lang="en-US" dirty="0" smtClean="0"/>
          </a:p>
          <a:p>
            <a:r>
              <a:rPr lang="en-US" dirty="0" smtClean="0"/>
              <a:t>Complete Homework 1:</a:t>
            </a:r>
          </a:p>
          <a:p>
            <a:pPr lvl="1"/>
            <a:r>
              <a:rPr lang="en-US" dirty="0" smtClean="0"/>
              <a:t>Explore ‘JitteredHeadCount.csv’, a data set from Caesar’s Entertainment that has falsified/jittered table headcounts.</a:t>
            </a:r>
          </a:p>
          <a:p>
            <a:pPr lvl="1"/>
            <a:r>
              <a:rPr lang="en-US" dirty="0" smtClean="0"/>
              <a:t>Write </a:t>
            </a:r>
            <a:r>
              <a:rPr lang="en-US" b="1" i="1" u="sng" dirty="0" smtClean="0"/>
              <a:t>script level</a:t>
            </a:r>
            <a:r>
              <a:rPr lang="en-US" b="1" u="sng" dirty="0" smtClean="0"/>
              <a:t> </a:t>
            </a:r>
            <a:r>
              <a:rPr lang="en-US" dirty="0" smtClean="0"/>
              <a:t>R program that shows/illustrates 3 key takeaways of your choosing from exploring the data.</a:t>
            </a:r>
          </a:p>
          <a:p>
            <a:pPr lvl="1"/>
            <a:r>
              <a:rPr lang="en-US" dirty="0" smtClean="0"/>
              <a:t>You should submit:</a:t>
            </a:r>
          </a:p>
          <a:p>
            <a:pPr lvl="2"/>
            <a:r>
              <a:rPr lang="en-US" b="1" dirty="0" smtClean="0"/>
              <a:t>ONE R-script.</a:t>
            </a:r>
          </a:p>
          <a:p>
            <a:pPr lvl="2"/>
            <a:r>
              <a:rPr lang="en-US" b="1" dirty="0" smtClean="0"/>
              <a:t>One word document with 3 key points. </a:t>
            </a:r>
            <a:r>
              <a:rPr lang="en-US" dirty="0" smtClean="0"/>
              <a:t>(example next page).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Takeaway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The aggregate table headcounts on the weekends are X% higher than non-weekends (figure 1).  In fact, the game that has the highest difference between average highs and average low days is </a:t>
            </a:r>
            <a:r>
              <a:rPr lang="en-US" dirty="0" err="1" smtClean="0"/>
              <a:t>Gamecode</a:t>
            </a:r>
            <a:r>
              <a:rPr lang="en-US" dirty="0" smtClean="0"/>
              <a:t> AA with a difference of </a:t>
            </a:r>
            <a:r>
              <a:rPr lang="en-US" dirty="0" err="1" smtClean="0"/>
              <a:t>x.xx</a:t>
            </a:r>
            <a:r>
              <a:rPr lang="en-US" dirty="0" smtClean="0"/>
              <a:t> heads/table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 script Example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2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Requirements and Grading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289" y="2211332"/>
            <a:ext cx="7986754" cy="430689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Attendance: You MUST attend at least 6 out of 10 classes. This is non-negotiable, a UW requirement.</a:t>
            </a:r>
          </a:p>
          <a:p>
            <a:r>
              <a:rPr lang="en-US" dirty="0" smtClean="0">
                <a:latin typeface="+mn-lt"/>
              </a:rPr>
              <a:t>Homework must be completed by the start of the next class. (Assigned weeks 1-8).</a:t>
            </a:r>
          </a:p>
          <a:p>
            <a:pPr lvl="1"/>
            <a:r>
              <a:rPr lang="en-US" dirty="0" smtClean="0">
                <a:latin typeface="+mn-lt"/>
              </a:rPr>
              <a:t>Returned as a score between 0 and 2. </a:t>
            </a:r>
          </a:p>
          <a:p>
            <a:pPr lvl="2"/>
            <a:r>
              <a:rPr lang="en-US" dirty="0" smtClean="0">
                <a:latin typeface="+mn-lt"/>
              </a:rPr>
              <a:t>2 pts: The homework is well done, submitted on time.</a:t>
            </a:r>
          </a:p>
          <a:p>
            <a:pPr lvl="2"/>
            <a:r>
              <a:rPr lang="en-US" dirty="0" smtClean="0">
                <a:latin typeface="+mn-lt"/>
              </a:rPr>
              <a:t>1.5-1.9 pts: The homework mostly satisfies the criteria.  The major concept of the homework was done correctly with minor programming or statistical errors.</a:t>
            </a:r>
          </a:p>
          <a:p>
            <a:pPr lvl="2"/>
            <a:r>
              <a:rPr lang="en-US" dirty="0" smtClean="0">
                <a:latin typeface="+mn-lt"/>
              </a:rPr>
              <a:t>1-1.4pts: The homework misses some key points of the objectives.</a:t>
            </a:r>
          </a:p>
          <a:p>
            <a:pPr lvl="2"/>
            <a:r>
              <a:rPr lang="en-US" dirty="0" smtClean="0">
                <a:latin typeface="+mn-lt"/>
              </a:rPr>
              <a:t>0-1pt: The homework needs much more work in both the statistical and programming structure.</a:t>
            </a:r>
          </a:p>
          <a:p>
            <a:pPr lvl="2"/>
            <a:r>
              <a:rPr lang="en-US" dirty="0" smtClean="0">
                <a:latin typeface="+mn-lt"/>
              </a:rPr>
              <a:t>All late </a:t>
            </a:r>
            <a:r>
              <a:rPr lang="en-US" dirty="0" err="1" smtClean="0">
                <a:latin typeface="+mn-lt"/>
              </a:rPr>
              <a:t>homeworks</a:t>
            </a:r>
            <a:r>
              <a:rPr lang="en-US" dirty="0" smtClean="0">
                <a:latin typeface="+mn-lt"/>
              </a:rPr>
              <a:t> receive a 0.5 point deduction.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394237"/>
            <a:ext cx="8184662" cy="71139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This course will be graded by attendance, homework, and an individual project.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0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Individual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289" y="1575304"/>
            <a:ext cx="7986754" cy="4942926"/>
          </a:xfrm>
        </p:spPr>
        <p:txBody>
          <a:bodyPr/>
          <a:lstStyle/>
          <a:p>
            <a:r>
              <a:rPr lang="en-US" sz="2000" dirty="0" smtClean="0"/>
              <a:t>Individual Project: Due at the start of the last class.</a:t>
            </a:r>
          </a:p>
          <a:p>
            <a:pPr lvl="1"/>
            <a:r>
              <a:rPr lang="en-US" sz="1800" dirty="0" smtClean="0"/>
              <a:t>Counts as 8 points.</a:t>
            </a:r>
          </a:p>
          <a:p>
            <a:r>
              <a:rPr lang="en-US" sz="2000" dirty="0" smtClean="0"/>
              <a:t>Must use at least two distinct statistical methods covered in this class.</a:t>
            </a:r>
          </a:p>
          <a:p>
            <a:r>
              <a:rPr lang="en-US" sz="2000" dirty="0" smtClean="0"/>
              <a:t>Projects are usually heavily involved either with data gathering </a:t>
            </a:r>
            <a:r>
              <a:rPr lang="en-US" sz="2000" dirty="0" err="1" smtClean="0"/>
              <a:t>xOR</a:t>
            </a:r>
            <a:r>
              <a:rPr lang="en-US" sz="2000" dirty="0" smtClean="0"/>
              <a:t> with statistical methods.</a:t>
            </a:r>
          </a:p>
          <a:p>
            <a:pPr lvl="1"/>
            <a:r>
              <a:rPr lang="en-US" sz="1800" dirty="0" smtClean="0"/>
              <a:t>Doing a project that is heavy on both is not recommended.</a:t>
            </a:r>
          </a:p>
          <a:p>
            <a:r>
              <a:rPr lang="en-US" sz="2000" dirty="0" smtClean="0"/>
              <a:t>By the beginning of the third class, you will have sent me a project proposal email.  It is worth 0.25 points as part of homework #2.</a:t>
            </a:r>
          </a:p>
          <a:p>
            <a:r>
              <a:rPr lang="en-US" sz="2000" dirty="0" smtClean="0"/>
              <a:t>Ideal project schedule:</a:t>
            </a:r>
          </a:p>
          <a:p>
            <a:pPr lvl="1"/>
            <a:r>
              <a:rPr lang="en-US" sz="1600" dirty="0" smtClean="0"/>
              <a:t>By the 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class, have acquired all necessary data.</a:t>
            </a:r>
          </a:p>
          <a:p>
            <a:pPr lvl="1"/>
            <a:r>
              <a:rPr lang="en-US" sz="1600" dirty="0" smtClean="0"/>
              <a:t>By the 8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class, have written all code for the project.</a:t>
            </a:r>
          </a:p>
          <a:p>
            <a:pPr lvl="1"/>
            <a:r>
              <a:rPr lang="en-US" sz="1600" dirty="0" smtClean="0"/>
              <a:t>By the 9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class, have a first draft of the project write up.</a:t>
            </a:r>
          </a:p>
          <a:p>
            <a:pPr lvl="1"/>
            <a:r>
              <a:rPr lang="en-US" sz="1600" dirty="0" smtClean="0"/>
              <a:t>By the 10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class, submit project.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10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Requirements and Grading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Must get 18 total points to pass.</a:t>
            </a:r>
          </a:p>
          <a:p>
            <a:r>
              <a:rPr lang="en-US" dirty="0" smtClean="0"/>
              <a:t>4 homework assignments must be made in a production level script (every other one = 2,3,5,7).</a:t>
            </a:r>
          </a:p>
          <a:p>
            <a:r>
              <a:rPr lang="en-US" dirty="0" smtClean="0"/>
              <a:t>4 homework assignments are regular script writing (every other one = 1,4,6,8).</a:t>
            </a:r>
          </a:p>
          <a:p>
            <a:r>
              <a:rPr lang="en-US" dirty="0" smtClean="0"/>
              <a:t>The individual project must be production level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There is a total of 24 possible points. (16 pts for </a:t>
            </a:r>
            <a:r>
              <a:rPr lang="en-US" dirty="0" err="1" smtClean="0"/>
              <a:t>hmk</a:t>
            </a:r>
            <a:r>
              <a:rPr lang="en-US" dirty="0" smtClean="0"/>
              <a:t> + 8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Office Hours and 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List of ways to contact</a:t>
            </a:r>
            <a:r>
              <a:rPr lang="en-US" dirty="0" smtClean="0">
                <a:solidFill>
                  <a:schemeClr val="tx1"/>
                </a:solidFill>
              </a:rPr>
              <a:t> me: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nickmc@uw.edu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(updated every hour or so)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nfmcclure@gmail.com (updated quite continuously)</a:t>
            </a:r>
          </a:p>
          <a:p>
            <a:r>
              <a:rPr lang="en-US" dirty="0" smtClean="0"/>
              <a:t>When I’m </a:t>
            </a:r>
            <a:r>
              <a:rPr lang="en-US" i="1" dirty="0" smtClean="0"/>
              <a:t>usually</a:t>
            </a:r>
            <a:r>
              <a:rPr lang="en-US" dirty="0" smtClean="0"/>
              <a:t> available:</a:t>
            </a:r>
          </a:p>
          <a:p>
            <a:pPr lvl="1"/>
            <a:r>
              <a:rPr lang="en-US" dirty="0" smtClean="0"/>
              <a:t>Off/on for simple things during work. (M-F 8am-5pm PST)</a:t>
            </a:r>
          </a:p>
          <a:p>
            <a:pPr lvl="1"/>
            <a:r>
              <a:rPr lang="en-US" dirty="0" smtClean="0"/>
              <a:t>Mon-Wed 7pm-10pm.</a:t>
            </a:r>
          </a:p>
          <a:p>
            <a:pPr lvl="1"/>
            <a:r>
              <a:rPr lang="en-US" dirty="0" smtClean="0"/>
              <a:t>Sunday various afternoon/evening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067" y="6488668"/>
            <a:ext cx="339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Emergency contact: 402-980-3192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2" y="1151305"/>
            <a:ext cx="8908011" cy="57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Probability and Statistics</a:t>
            </a:r>
          </a:p>
          <a:p>
            <a:pPr lvl="1"/>
            <a:r>
              <a:rPr lang="en-US" dirty="0" smtClean="0"/>
              <a:t>Counting</a:t>
            </a:r>
            <a:endParaRPr lang="en-US" dirty="0" smtClean="0"/>
          </a:p>
          <a:p>
            <a:pPr lvl="1"/>
            <a:r>
              <a:rPr lang="en-US" dirty="0" smtClean="0"/>
              <a:t>Axioms of Probability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R </a:t>
            </a:r>
            <a:r>
              <a:rPr lang="en-US" dirty="0"/>
              <a:t>Programming Review</a:t>
            </a:r>
          </a:p>
          <a:p>
            <a:pPr lvl="1"/>
            <a:r>
              <a:rPr lang="en-US" dirty="0"/>
              <a:t>R Resources</a:t>
            </a:r>
          </a:p>
          <a:p>
            <a:pPr lvl="1"/>
            <a:r>
              <a:rPr lang="en-US" dirty="0"/>
              <a:t>Data Exploration in </a:t>
            </a:r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13835</TotalTime>
  <Words>1616</Words>
  <Application>Microsoft Office PowerPoint</Application>
  <PresentationFormat>On-screen Show (4:3)</PresentationFormat>
  <Paragraphs>286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112</cp:revision>
  <dcterms:created xsi:type="dcterms:W3CDTF">2014-10-14T00:51:43Z</dcterms:created>
  <dcterms:modified xsi:type="dcterms:W3CDTF">2017-01-07T19:38:44Z</dcterms:modified>
</cp:coreProperties>
</file>