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25603200" cy="34290000"/>
  <p:notesSz cx="6794500" cy="9906000"/>
  <p:defaultTextStyle>
    <a:defPPr>
      <a:defRPr lang="en-US"/>
    </a:defPPr>
    <a:lvl1pPr algn="l" rtl="0" fontAlgn="base">
      <a:spcBef>
        <a:spcPct val="10000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10000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10000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10000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10000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80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B840"/>
    <a:srgbClr val="2A6EBA"/>
    <a:srgbClr val="3994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0" autoAdjust="0"/>
  </p:normalViewPr>
  <p:slideViewPr>
    <p:cSldViewPr snapToGrid="0" snapToObjects="1">
      <p:cViewPr>
        <p:scale>
          <a:sx n="30" d="100"/>
          <a:sy n="30" d="100"/>
        </p:scale>
        <p:origin x="686" y="-2659"/>
      </p:cViewPr>
      <p:guideLst>
        <p:guide orient="horz" pos="10800"/>
        <p:guide pos="806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CF4387D-A800-4432-9930-E5E0FFA1926F}"/>
              </a:ext>
            </a:extLst>
          </p:cNvPr>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defRPr sz="1300" b="0" smtClean="0">
                <a:latin typeface="Times New Roman" charset="0"/>
                <a:ea typeface="ＭＳ Ｐゴシック" charset="-128"/>
              </a:defRPr>
            </a:lvl1pPr>
          </a:lstStyle>
          <a:p>
            <a:pPr>
              <a:defRPr/>
            </a:pPr>
            <a:endParaRPr lang="de-DE"/>
          </a:p>
        </p:txBody>
      </p:sp>
      <p:sp>
        <p:nvSpPr>
          <p:cNvPr id="4099" name="Rectangle 3">
            <a:extLst>
              <a:ext uri="{FF2B5EF4-FFF2-40B4-BE49-F238E27FC236}">
                <a16:creationId xmlns:a16="http://schemas.microsoft.com/office/drawing/2014/main" id="{DF411309-6DFB-41ED-8DBD-B1A74FC6917E}"/>
              </a:ext>
            </a:extLst>
          </p:cNvPr>
          <p:cNvSpPr>
            <a:spLocks noGrp="1" noChangeArrowheads="1"/>
          </p:cNvSpPr>
          <p:nvPr>
            <p:ph type="dt" sz="quarter" idx="1"/>
          </p:nvPr>
        </p:nvSpPr>
        <p:spPr bwMode="auto">
          <a:xfrm>
            <a:off x="3849688" y="0"/>
            <a:ext cx="2944812" cy="4953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defRPr sz="1300" b="0" smtClean="0">
                <a:latin typeface="Times New Roman" charset="0"/>
                <a:ea typeface="ＭＳ Ｐゴシック" charset="-128"/>
              </a:defRPr>
            </a:lvl1pPr>
          </a:lstStyle>
          <a:p>
            <a:pPr>
              <a:defRPr/>
            </a:pPr>
            <a:endParaRPr lang="de-DE"/>
          </a:p>
        </p:txBody>
      </p:sp>
      <p:sp>
        <p:nvSpPr>
          <p:cNvPr id="4100" name="Rectangle 4">
            <a:extLst>
              <a:ext uri="{FF2B5EF4-FFF2-40B4-BE49-F238E27FC236}">
                <a16:creationId xmlns:a16="http://schemas.microsoft.com/office/drawing/2014/main" id="{F24AD292-79CB-4525-AC41-D520D368EA3E}"/>
              </a:ext>
            </a:extLst>
          </p:cNvPr>
          <p:cNvSpPr>
            <a:spLocks noGrp="1" noChangeArrowheads="1"/>
          </p:cNvSpPr>
          <p:nvPr>
            <p:ph type="ftr" sz="quarter" idx="2"/>
          </p:nvPr>
        </p:nvSpPr>
        <p:spPr bwMode="auto">
          <a:xfrm>
            <a:off x="0" y="9410700"/>
            <a:ext cx="2944813" cy="49530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defRPr sz="1300" b="0" smtClean="0">
                <a:latin typeface="Times New Roman" charset="0"/>
                <a:ea typeface="ＭＳ Ｐゴシック" charset="-128"/>
              </a:defRPr>
            </a:lvl1pPr>
          </a:lstStyle>
          <a:p>
            <a:pPr>
              <a:defRPr/>
            </a:pPr>
            <a:endParaRPr lang="de-DE"/>
          </a:p>
        </p:txBody>
      </p:sp>
      <p:sp>
        <p:nvSpPr>
          <p:cNvPr id="4101" name="Rectangle 5">
            <a:extLst>
              <a:ext uri="{FF2B5EF4-FFF2-40B4-BE49-F238E27FC236}">
                <a16:creationId xmlns:a16="http://schemas.microsoft.com/office/drawing/2014/main" id="{2F7F7AC1-D22A-4E24-8F8B-09F4DAB776BB}"/>
              </a:ext>
            </a:extLst>
          </p:cNvPr>
          <p:cNvSpPr>
            <a:spLocks noGrp="1" noChangeArrowheads="1"/>
          </p:cNvSpPr>
          <p:nvPr>
            <p:ph type="sldNum" sz="quarter" idx="3"/>
          </p:nvPr>
        </p:nvSpPr>
        <p:spPr bwMode="auto">
          <a:xfrm>
            <a:off x="3849688" y="9410700"/>
            <a:ext cx="2944812" cy="49530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defRPr sz="1300" b="0">
                <a:latin typeface="Times New Roman" panose="02020603050405020304" pitchFamily="18" charset="0"/>
              </a:defRPr>
            </a:lvl1pPr>
          </a:lstStyle>
          <a:p>
            <a:fld id="{C0E8AD74-A0BC-479E-8CF6-18D45AB8B3A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a:extLst>
              <a:ext uri="{FF2B5EF4-FFF2-40B4-BE49-F238E27FC236}">
                <a16:creationId xmlns:a16="http://schemas.microsoft.com/office/drawing/2014/main" id="{A57662EA-58C6-4FAD-A5B8-28EC0ED9EF5D}"/>
              </a:ext>
            </a:extLst>
          </p:cNvPr>
          <p:cNvSpPr>
            <a:spLocks noGrp="1" noChangeArrowheads="1"/>
          </p:cNvSpPr>
          <p:nvPr>
            <p:ph type="hdr" sz="quarter"/>
          </p:nvPr>
        </p:nvSpPr>
        <p:spPr bwMode="auto">
          <a:xfrm>
            <a:off x="0" y="0"/>
            <a:ext cx="29718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spcBef>
                <a:spcPct val="0"/>
              </a:spcBef>
              <a:defRPr sz="1200">
                <a:latin typeface="Times New Roman" panose="02020603050405020304" pitchFamily="18" charset="0"/>
              </a:defRPr>
            </a:lvl1pPr>
          </a:lstStyle>
          <a:p>
            <a:endParaRPr lang="de-DE" altLang="en-US"/>
          </a:p>
        </p:txBody>
      </p:sp>
      <p:sp>
        <p:nvSpPr>
          <p:cNvPr id="15363" name="Rectangle 1027">
            <a:extLst>
              <a:ext uri="{FF2B5EF4-FFF2-40B4-BE49-F238E27FC236}">
                <a16:creationId xmlns:a16="http://schemas.microsoft.com/office/drawing/2014/main" id="{A3A35743-C08A-4871-B5A2-FE037C155728}"/>
              </a:ext>
            </a:extLst>
          </p:cNvPr>
          <p:cNvSpPr>
            <a:spLocks noGrp="1" noChangeArrowheads="1"/>
          </p:cNvSpPr>
          <p:nvPr>
            <p:ph type="dt" idx="1"/>
          </p:nvPr>
        </p:nvSpPr>
        <p:spPr bwMode="auto">
          <a:xfrm>
            <a:off x="3886200" y="0"/>
            <a:ext cx="28956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spcBef>
                <a:spcPct val="0"/>
              </a:spcBef>
              <a:defRPr sz="1200">
                <a:latin typeface="Times New Roman" panose="02020603050405020304" pitchFamily="18" charset="0"/>
              </a:defRPr>
            </a:lvl1pPr>
          </a:lstStyle>
          <a:p>
            <a:fld id="{358080BA-537F-4C02-AC3A-66DA3D6A13B2}" type="datetimeFigureOut">
              <a:rPr lang="de-DE" altLang="en-US"/>
              <a:pPr/>
              <a:t>08.02.2018</a:t>
            </a:fld>
            <a:endParaRPr lang="de-DE" altLang="en-US"/>
          </a:p>
        </p:txBody>
      </p:sp>
      <p:sp>
        <p:nvSpPr>
          <p:cNvPr id="15364" name="Rectangle 1028">
            <a:extLst>
              <a:ext uri="{FF2B5EF4-FFF2-40B4-BE49-F238E27FC236}">
                <a16:creationId xmlns:a16="http://schemas.microsoft.com/office/drawing/2014/main" id="{81E1FFEA-1879-4E66-83A2-802FBBDCB02C}"/>
              </a:ext>
            </a:extLst>
          </p:cNvPr>
          <p:cNvSpPr>
            <a:spLocks noChangeArrowheads="1" noTextEdit="1"/>
          </p:cNvSpPr>
          <p:nvPr>
            <p:ph type="sldImg" idx="2"/>
          </p:nvPr>
        </p:nvSpPr>
        <p:spPr bwMode="auto">
          <a:xfrm>
            <a:off x="1997075" y="762000"/>
            <a:ext cx="2787650" cy="37338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1029">
            <a:extLst>
              <a:ext uri="{FF2B5EF4-FFF2-40B4-BE49-F238E27FC236}">
                <a16:creationId xmlns:a16="http://schemas.microsoft.com/office/drawing/2014/main" id="{C68048CF-C6BE-4C7B-AB53-34807E77C1BF}"/>
              </a:ext>
            </a:extLst>
          </p:cNvPr>
          <p:cNvSpPr>
            <a:spLocks noGrp="1" noChangeArrowheads="1"/>
          </p:cNvSpPr>
          <p:nvPr>
            <p:ph type="body" sz="quarter" idx="3"/>
          </p:nvPr>
        </p:nvSpPr>
        <p:spPr bwMode="auto">
          <a:xfrm>
            <a:off x="914400" y="4724400"/>
            <a:ext cx="49530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de-DE" altLang="en-US"/>
              <a:t>Klicken Sie, um die Formate des Vorlagentextes zu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5366" name="Rectangle 1030">
            <a:extLst>
              <a:ext uri="{FF2B5EF4-FFF2-40B4-BE49-F238E27FC236}">
                <a16:creationId xmlns:a16="http://schemas.microsoft.com/office/drawing/2014/main" id="{D339D3BF-13EA-4F0F-8A2E-BF7D569186EA}"/>
              </a:ext>
            </a:extLst>
          </p:cNvPr>
          <p:cNvSpPr>
            <a:spLocks noGrp="1" noChangeArrowheads="1"/>
          </p:cNvSpPr>
          <p:nvPr>
            <p:ph type="ftr" sz="quarter" idx="4"/>
          </p:nvPr>
        </p:nvSpPr>
        <p:spPr bwMode="auto">
          <a:xfrm>
            <a:off x="0" y="9723438"/>
            <a:ext cx="29718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spcBef>
                <a:spcPct val="0"/>
              </a:spcBef>
              <a:defRPr sz="1200">
                <a:latin typeface="Times New Roman" panose="02020603050405020304" pitchFamily="18" charset="0"/>
              </a:defRPr>
            </a:lvl1pPr>
          </a:lstStyle>
          <a:p>
            <a:endParaRPr lang="de-DE" altLang="en-US"/>
          </a:p>
        </p:txBody>
      </p:sp>
      <p:sp>
        <p:nvSpPr>
          <p:cNvPr id="15367" name="Rectangle 1031">
            <a:extLst>
              <a:ext uri="{FF2B5EF4-FFF2-40B4-BE49-F238E27FC236}">
                <a16:creationId xmlns:a16="http://schemas.microsoft.com/office/drawing/2014/main" id="{E6216AEA-DF9F-448E-A9BC-DC2F26B28643}"/>
              </a:ext>
            </a:extLst>
          </p:cNvPr>
          <p:cNvSpPr>
            <a:spLocks noGrp="1" noChangeArrowheads="1"/>
          </p:cNvSpPr>
          <p:nvPr>
            <p:ph type="sldNum" sz="quarter" idx="5"/>
          </p:nvPr>
        </p:nvSpPr>
        <p:spPr bwMode="auto">
          <a:xfrm>
            <a:off x="3886200" y="9723438"/>
            <a:ext cx="28956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spcBef>
                <a:spcPct val="0"/>
              </a:spcBef>
              <a:defRPr sz="1200">
                <a:latin typeface="Times New Roman" panose="02020603050405020304" pitchFamily="18" charset="0"/>
              </a:defRPr>
            </a:lvl1pPr>
          </a:lstStyle>
          <a:p>
            <a:fld id="{E4B60B52-B204-4CDF-8139-8E4A445A050D}" type="slidenum">
              <a:rPr lang="de-DE" altLang="en-US"/>
              <a:pPr/>
              <a:t>‹#›</a:t>
            </a:fld>
            <a:endParaRPr lang="de-DE"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E6FD-5F97-42AA-9A23-911B718C287D}"/>
              </a:ext>
            </a:extLst>
          </p:cNvPr>
          <p:cNvSpPr>
            <a:spLocks noGrp="1"/>
          </p:cNvSpPr>
          <p:nvPr>
            <p:ph type="ctrTitle"/>
          </p:nvPr>
        </p:nvSpPr>
        <p:spPr>
          <a:xfrm>
            <a:off x="3200400" y="5611813"/>
            <a:ext cx="19202400" cy="11938000"/>
          </a:xfrm>
          <a:prstGeom prst="rect">
            <a:avLst/>
          </a:prstGeo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77F3573-60FB-46C7-B679-B640AAD204FA}"/>
              </a:ext>
            </a:extLst>
          </p:cNvPr>
          <p:cNvSpPr>
            <a:spLocks noGrp="1"/>
          </p:cNvSpPr>
          <p:nvPr>
            <p:ph type="subTitle" idx="1"/>
          </p:nvPr>
        </p:nvSpPr>
        <p:spPr>
          <a:xfrm>
            <a:off x="3200400" y="18010188"/>
            <a:ext cx="19202400" cy="82788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280558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6DE6-5D67-48B5-A0A7-E295F83AEA7D}"/>
              </a:ext>
            </a:extLst>
          </p:cNvPr>
          <p:cNvSpPr>
            <a:spLocks noGrp="1"/>
          </p:cNvSpPr>
          <p:nvPr>
            <p:ph type="title"/>
          </p:nvPr>
        </p:nvSpPr>
        <p:spPr>
          <a:xfrm>
            <a:off x="1760538" y="1825625"/>
            <a:ext cx="22082125" cy="6627813"/>
          </a:xfrm>
          <a:prstGeom prst="rect">
            <a:avLst/>
          </a:prstGeom>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FF456A-5DCE-4826-8DEC-F5B173EDCEE3}"/>
              </a:ext>
            </a:extLst>
          </p:cNvPr>
          <p:cNvSpPr>
            <a:spLocks noGrp="1"/>
          </p:cNvSpPr>
          <p:nvPr>
            <p:ph type="body" orient="vert" idx="1"/>
          </p:nvPr>
        </p:nvSpPr>
        <p:spPr>
          <a:xfrm>
            <a:off x="1760538" y="9128125"/>
            <a:ext cx="22082125" cy="2175668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17860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BC52EC-39A7-46A4-97D9-A68014D0D7AA}"/>
              </a:ext>
            </a:extLst>
          </p:cNvPr>
          <p:cNvSpPr>
            <a:spLocks noGrp="1"/>
          </p:cNvSpPr>
          <p:nvPr>
            <p:ph type="title" orient="vert"/>
          </p:nvPr>
        </p:nvSpPr>
        <p:spPr>
          <a:xfrm>
            <a:off x="18322925" y="1825625"/>
            <a:ext cx="5519738" cy="29059188"/>
          </a:xfrm>
          <a:prstGeom prst="rect">
            <a:avLst/>
          </a:prstGeo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29D52B3-BD6E-4094-9BD6-FF599646C83A}"/>
              </a:ext>
            </a:extLst>
          </p:cNvPr>
          <p:cNvSpPr>
            <a:spLocks noGrp="1"/>
          </p:cNvSpPr>
          <p:nvPr>
            <p:ph type="body" orient="vert" idx="1"/>
          </p:nvPr>
        </p:nvSpPr>
        <p:spPr>
          <a:xfrm>
            <a:off x="1760538" y="1825625"/>
            <a:ext cx="16409987" cy="2905918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45112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ECA9-130E-469C-B4EA-8B9EA485B829}"/>
              </a:ext>
            </a:extLst>
          </p:cNvPr>
          <p:cNvSpPr>
            <a:spLocks noGrp="1"/>
          </p:cNvSpPr>
          <p:nvPr>
            <p:ph type="title"/>
          </p:nvPr>
        </p:nvSpPr>
        <p:spPr>
          <a:xfrm>
            <a:off x="1760538" y="1825625"/>
            <a:ext cx="22082125" cy="6627813"/>
          </a:xfrm>
          <a:prstGeom prst="rect">
            <a:avLst/>
          </a:prstGeom>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DAAF00E-D187-44C0-B271-E505F6C88001}"/>
              </a:ext>
            </a:extLst>
          </p:cNvPr>
          <p:cNvSpPr>
            <a:spLocks noGrp="1"/>
          </p:cNvSpPr>
          <p:nvPr>
            <p:ph idx="1"/>
          </p:nvPr>
        </p:nvSpPr>
        <p:spPr>
          <a:xfrm>
            <a:off x="1760538" y="9128125"/>
            <a:ext cx="22082125" cy="217566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64109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6E53-2985-4703-BC37-69CB90A289BD}"/>
              </a:ext>
            </a:extLst>
          </p:cNvPr>
          <p:cNvSpPr>
            <a:spLocks noGrp="1"/>
          </p:cNvSpPr>
          <p:nvPr>
            <p:ph type="title"/>
          </p:nvPr>
        </p:nvSpPr>
        <p:spPr>
          <a:xfrm>
            <a:off x="1746250" y="8548688"/>
            <a:ext cx="22083713" cy="14263687"/>
          </a:xfrm>
          <a:prstGeom prst="rect">
            <a:avLst/>
          </a:prstGeo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1616BF1-F90E-47E3-B9A2-831A9AB5756F}"/>
              </a:ext>
            </a:extLst>
          </p:cNvPr>
          <p:cNvSpPr>
            <a:spLocks noGrp="1"/>
          </p:cNvSpPr>
          <p:nvPr>
            <p:ph type="body" idx="1"/>
          </p:nvPr>
        </p:nvSpPr>
        <p:spPr>
          <a:xfrm>
            <a:off x="1746250" y="22947313"/>
            <a:ext cx="22083713" cy="750093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88768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9455-7237-4D84-891C-15E3992D1DD6}"/>
              </a:ext>
            </a:extLst>
          </p:cNvPr>
          <p:cNvSpPr>
            <a:spLocks noGrp="1"/>
          </p:cNvSpPr>
          <p:nvPr>
            <p:ph type="title"/>
          </p:nvPr>
        </p:nvSpPr>
        <p:spPr>
          <a:xfrm>
            <a:off x="1760538" y="1825625"/>
            <a:ext cx="22082125" cy="6627813"/>
          </a:xfrm>
          <a:prstGeom prst="rect">
            <a:avLst/>
          </a:prstGeom>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FA2E7EF-B73B-4F21-9A82-67E6CA298229}"/>
              </a:ext>
            </a:extLst>
          </p:cNvPr>
          <p:cNvSpPr>
            <a:spLocks noGrp="1"/>
          </p:cNvSpPr>
          <p:nvPr>
            <p:ph sz="half" idx="1"/>
          </p:nvPr>
        </p:nvSpPr>
        <p:spPr>
          <a:xfrm>
            <a:off x="1760538" y="9128125"/>
            <a:ext cx="10964862" cy="217566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E63EECF-A016-40F9-8392-7A61B36AD6FF}"/>
              </a:ext>
            </a:extLst>
          </p:cNvPr>
          <p:cNvSpPr>
            <a:spLocks noGrp="1"/>
          </p:cNvSpPr>
          <p:nvPr>
            <p:ph sz="half" idx="2"/>
          </p:nvPr>
        </p:nvSpPr>
        <p:spPr>
          <a:xfrm>
            <a:off x="12877800" y="9128125"/>
            <a:ext cx="10964863" cy="217566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708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A5C6-A408-48DC-A0F1-1DED278F5363}"/>
              </a:ext>
            </a:extLst>
          </p:cNvPr>
          <p:cNvSpPr>
            <a:spLocks noGrp="1"/>
          </p:cNvSpPr>
          <p:nvPr>
            <p:ph type="title"/>
          </p:nvPr>
        </p:nvSpPr>
        <p:spPr>
          <a:xfrm>
            <a:off x="1763713" y="1825625"/>
            <a:ext cx="22082125" cy="6627813"/>
          </a:xfrm>
          <a:prstGeom prst="rect">
            <a:avLst/>
          </a:prstGeo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6EB2A1C-1BC6-4819-8761-834DB67F10F5}"/>
              </a:ext>
            </a:extLst>
          </p:cNvPr>
          <p:cNvSpPr>
            <a:spLocks noGrp="1"/>
          </p:cNvSpPr>
          <p:nvPr>
            <p:ph type="body" idx="1"/>
          </p:nvPr>
        </p:nvSpPr>
        <p:spPr>
          <a:xfrm>
            <a:off x="1763713" y="8405813"/>
            <a:ext cx="10831512" cy="41195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6586FA-51A8-4EA5-A440-F1A795C4F4AD}"/>
              </a:ext>
            </a:extLst>
          </p:cNvPr>
          <p:cNvSpPr>
            <a:spLocks noGrp="1"/>
          </p:cNvSpPr>
          <p:nvPr>
            <p:ph sz="half" idx="2"/>
          </p:nvPr>
        </p:nvSpPr>
        <p:spPr>
          <a:xfrm>
            <a:off x="1763713" y="12525375"/>
            <a:ext cx="10831512" cy="184229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1A9A166-2980-4A7B-8E97-ECBE9FCBA8D2}"/>
              </a:ext>
            </a:extLst>
          </p:cNvPr>
          <p:cNvSpPr>
            <a:spLocks noGrp="1"/>
          </p:cNvSpPr>
          <p:nvPr>
            <p:ph type="body" sz="quarter" idx="3"/>
          </p:nvPr>
        </p:nvSpPr>
        <p:spPr>
          <a:xfrm>
            <a:off x="12961938" y="8405813"/>
            <a:ext cx="10883900" cy="41195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36219B-D1EC-4F1D-8FCE-CA1DE46EE252}"/>
              </a:ext>
            </a:extLst>
          </p:cNvPr>
          <p:cNvSpPr>
            <a:spLocks noGrp="1"/>
          </p:cNvSpPr>
          <p:nvPr>
            <p:ph sz="quarter" idx="4"/>
          </p:nvPr>
        </p:nvSpPr>
        <p:spPr>
          <a:xfrm>
            <a:off x="12961938" y="12525375"/>
            <a:ext cx="10883900" cy="184229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7675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F080-1680-4226-BC69-3DF055025FBA}"/>
              </a:ext>
            </a:extLst>
          </p:cNvPr>
          <p:cNvSpPr>
            <a:spLocks noGrp="1"/>
          </p:cNvSpPr>
          <p:nvPr>
            <p:ph type="title"/>
          </p:nvPr>
        </p:nvSpPr>
        <p:spPr>
          <a:xfrm>
            <a:off x="1760538" y="1825625"/>
            <a:ext cx="22082125" cy="6627813"/>
          </a:xfrm>
          <a:prstGeom prst="rect">
            <a:avLst/>
          </a:prstGeom>
        </p:spPr>
        <p:txBody>
          <a:bodyPr/>
          <a:lstStyle/>
          <a:p>
            <a:r>
              <a:rPr lang="en-US"/>
              <a:t>Click to edit Master title style</a:t>
            </a:r>
            <a:endParaRPr lang="en-CA"/>
          </a:p>
        </p:txBody>
      </p:sp>
    </p:spTree>
    <p:extLst>
      <p:ext uri="{BB962C8B-B14F-4D97-AF65-F5344CB8AC3E}">
        <p14:creationId xmlns:p14="http://schemas.microsoft.com/office/powerpoint/2010/main" val="374343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4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5AC0-8513-42F5-B2B5-248F9FBCACC7}"/>
              </a:ext>
            </a:extLst>
          </p:cNvPr>
          <p:cNvSpPr>
            <a:spLocks noGrp="1"/>
          </p:cNvSpPr>
          <p:nvPr>
            <p:ph type="title"/>
          </p:nvPr>
        </p:nvSpPr>
        <p:spPr>
          <a:xfrm>
            <a:off x="1763713" y="2286000"/>
            <a:ext cx="8258175" cy="8001000"/>
          </a:xfrm>
          <a:prstGeom prst="rect">
            <a:avLst/>
          </a:prstGeo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10BCCE-414A-47A1-93DB-FB5778C87C4E}"/>
              </a:ext>
            </a:extLst>
          </p:cNvPr>
          <p:cNvSpPr>
            <a:spLocks noGrp="1"/>
          </p:cNvSpPr>
          <p:nvPr>
            <p:ph idx="1"/>
          </p:nvPr>
        </p:nvSpPr>
        <p:spPr>
          <a:xfrm>
            <a:off x="10885488" y="4937125"/>
            <a:ext cx="12960350" cy="243681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BFC8F10-F86B-438C-BA5E-479F99A49C5E}"/>
              </a:ext>
            </a:extLst>
          </p:cNvPr>
          <p:cNvSpPr>
            <a:spLocks noGrp="1"/>
          </p:cNvSpPr>
          <p:nvPr>
            <p:ph type="body" sz="half" idx="2"/>
          </p:nvPr>
        </p:nvSpPr>
        <p:spPr>
          <a:xfrm>
            <a:off x="1763713" y="10287000"/>
            <a:ext cx="8258175" cy="1905793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9183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0C3E-F009-4AEF-9BC6-B2869B699C73}"/>
              </a:ext>
            </a:extLst>
          </p:cNvPr>
          <p:cNvSpPr>
            <a:spLocks noGrp="1"/>
          </p:cNvSpPr>
          <p:nvPr>
            <p:ph type="title"/>
          </p:nvPr>
        </p:nvSpPr>
        <p:spPr>
          <a:xfrm>
            <a:off x="1763713" y="2286000"/>
            <a:ext cx="8258175" cy="8001000"/>
          </a:xfrm>
          <a:prstGeom prst="rect">
            <a:avLst/>
          </a:prstGeo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391FDC-2694-4828-BC48-6BB66FAA854A}"/>
              </a:ext>
            </a:extLst>
          </p:cNvPr>
          <p:cNvSpPr>
            <a:spLocks noGrp="1"/>
          </p:cNvSpPr>
          <p:nvPr>
            <p:ph type="pic" idx="1"/>
          </p:nvPr>
        </p:nvSpPr>
        <p:spPr>
          <a:xfrm>
            <a:off x="10885488" y="4937125"/>
            <a:ext cx="12960350" cy="243681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44C1F68-7BED-47CE-B444-156A6F8C77F4}"/>
              </a:ext>
            </a:extLst>
          </p:cNvPr>
          <p:cNvSpPr>
            <a:spLocks noGrp="1"/>
          </p:cNvSpPr>
          <p:nvPr>
            <p:ph type="body" sz="half" idx="2"/>
          </p:nvPr>
        </p:nvSpPr>
        <p:spPr>
          <a:xfrm>
            <a:off x="1763713" y="10287000"/>
            <a:ext cx="8258175" cy="1905793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8975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Text Box 9">
            <a:extLst>
              <a:ext uri="{FF2B5EF4-FFF2-40B4-BE49-F238E27FC236}">
                <a16:creationId xmlns:a16="http://schemas.microsoft.com/office/drawing/2014/main" id="{E16BCD14-ED97-4D59-99A6-BF368C2145CD}"/>
              </a:ext>
            </a:extLst>
          </p:cNvPr>
          <p:cNvSpPr txBox="1">
            <a:spLocks noChangeArrowheads="1"/>
          </p:cNvSpPr>
          <p:nvPr/>
        </p:nvSpPr>
        <p:spPr bwMode="auto">
          <a:xfrm>
            <a:off x="2284413" y="1416050"/>
            <a:ext cx="21024850" cy="2651125"/>
          </a:xfrm>
          <a:prstGeom prst="rect">
            <a:avLst/>
          </a:prstGeom>
          <a:noFill/>
          <a:ln w="9525">
            <a:noFill/>
            <a:miter lim="800000"/>
            <a:headEnd/>
            <a:tailEnd/>
          </a:ln>
          <a:effectLst/>
        </p:spPr>
        <p:txBody>
          <a:bodyPr/>
          <a:lstStyle/>
          <a:p>
            <a:pPr algn="ctr">
              <a:spcBef>
                <a:spcPct val="0"/>
              </a:spcBef>
              <a:defRPr/>
            </a:pPr>
            <a:endParaRPr lang="de-CH" sz="8400">
              <a:latin typeface="ETH Light" pitchFamily="2" charset="0"/>
              <a:ea typeface="ＭＳ Ｐゴシック"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2650" rtl="0" eaLnBrk="0" fontAlgn="base" hangingPunct="0">
        <a:spcBef>
          <a:spcPct val="0"/>
        </a:spcBef>
        <a:spcAft>
          <a:spcPct val="0"/>
        </a:spcAft>
        <a:defRPr sz="16500" kern="1200">
          <a:solidFill>
            <a:schemeClr val="tx2"/>
          </a:solidFill>
          <a:latin typeface="+mj-lt"/>
          <a:ea typeface="+mj-ea"/>
          <a:cs typeface="+mj-cs"/>
        </a:defRPr>
      </a:lvl1pPr>
      <a:lvl2pPr algn="ctr" defTabSz="3422650" rtl="0" eaLnBrk="0" fontAlgn="base" hangingPunct="0">
        <a:spcBef>
          <a:spcPct val="0"/>
        </a:spcBef>
        <a:spcAft>
          <a:spcPct val="0"/>
        </a:spcAft>
        <a:defRPr sz="16500">
          <a:solidFill>
            <a:schemeClr val="tx2"/>
          </a:solidFill>
          <a:latin typeface="Times New Roman" panose="02020603050405020304" pitchFamily="18" charset="0"/>
          <a:ea typeface="ＭＳ Ｐゴシック" panose="020B0600070205080204" pitchFamily="34" charset="-128"/>
        </a:defRPr>
      </a:lvl2pPr>
      <a:lvl3pPr algn="ctr" defTabSz="3422650" rtl="0" eaLnBrk="0" fontAlgn="base" hangingPunct="0">
        <a:spcBef>
          <a:spcPct val="0"/>
        </a:spcBef>
        <a:spcAft>
          <a:spcPct val="0"/>
        </a:spcAft>
        <a:defRPr sz="16500">
          <a:solidFill>
            <a:schemeClr val="tx2"/>
          </a:solidFill>
          <a:latin typeface="Times New Roman" panose="02020603050405020304" pitchFamily="18" charset="0"/>
          <a:ea typeface="ＭＳ Ｐゴシック" panose="020B0600070205080204" pitchFamily="34" charset="-128"/>
        </a:defRPr>
      </a:lvl3pPr>
      <a:lvl4pPr algn="ctr" defTabSz="3422650" rtl="0" eaLnBrk="0" fontAlgn="base" hangingPunct="0">
        <a:spcBef>
          <a:spcPct val="0"/>
        </a:spcBef>
        <a:spcAft>
          <a:spcPct val="0"/>
        </a:spcAft>
        <a:defRPr sz="16500">
          <a:solidFill>
            <a:schemeClr val="tx2"/>
          </a:solidFill>
          <a:latin typeface="Times New Roman" panose="02020603050405020304" pitchFamily="18" charset="0"/>
          <a:ea typeface="ＭＳ Ｐゴシック" panose="020B0600070205080204" pitchFamily="34" charset="-128"/>
        </a:defRPr>
      </a:lvl4pPr>
      <a:lvl5pPr algn="ctr" defTabSz="3422650" rtl="0" eaLnBrk="0" fontAlgn="base" hangingPunct="0">
        <a:spcBef>
          <a:spcPct val="0"/>
        </a:spcBef>
        <a:spcAft>
          <a:spcPct val="0"/>
        </a:spcAft>
        <a:defRPr sz="16500">
          <a:solidFill>
            <a:schemeClr val="tx2"/>
          </a:solidFill>
          <a:latin typeface="Times New Roman" panose="02020603050405020304" pitchFamily="18" charset="0"/>
          <a:ea typeface="ＭＳ Ｐゴシック" panose="020B0600070205080204" pitchFamily="34" charset="-128"/>
        </a:defRPr>
      </a:lvl5pPr>
      <a:lvl6pPr marL="457200" algn="ctr" defTabSz="3422650" rtl="0" eaLnBrk="0" fontAlgn="base" hangingPunct="0">
        <a:spcBef>
          <a:spcPct val="0"/>
        </a:spcBef>
        <a:spcAft>
          <a:spcPct val="0"/>
        </a:spcAft>
        <a:defRPr sz="16500">
          <a:solidFill>
            <a:schemeClr val="tx2"/>
          </a:solidFill>
          <a:latin typeface="Times New Roman" panose="02020603050405020304" pitchFamily="18" charset="0"/>
          <a:ea typeface="ＭＳ Ｐゴシック" panose="020B0600070205080204" pitchFamily="34" charset="-128"/>
        </a:defRPr>
      </a:lvl6pPr>
      <a:lvl7pPr marL="914400" algn="ctr" defTabSz="3422650" rtl="0" eaLnBrk="0" fontAlgn="base" hangingPunct="0">
        <a:spcBef>
          <a:spcPct val="0"/>
        </a:spcBef>
        <a:spcAft>
          <a:spcPct val="0"/>
        </a:spcAft>
        <a:defRPr sz="16500">
          <a:solidFill>
            <a:schemeClr val="tx2"/>
          </a:solidFill>
          <a:latin typeface="Times New Roman" panose="02020603050405020304" pitchFamily="18" charset="0"/>
          <a:ea typeface="ＭＳ Ｐゴシック" panose="020B0600070205080204" pitchFamily="34" charset="-128"/>
        </a:defRPr>
      </a:lvl7pPr>
      <a:lvl8pPr marL="1371600" algn="ctr" defTabSz="3422650" rtl="0" eaLnBrk="0" fontAlgn="base" hangingPunct="0">
        <a:spcBef>
          <a:spcPct val="0"/>
        </a:spcBef>
        <a:spcAft>
          <a:spcPct val="0"/>
        </a:spcAft>
        <a:defRPr sz="16500">
          <a:solidFill>
            <a:schemeClr val="tx2"/>
          </a:solidFill>
          <a:latin typeface="Times New Roman" panose="02020603050405020304" pitchFamily="18" charset="0"/>
          <a:ea typeface="ＭＳ Ｐゴシック" panose="020B0600070205080204" pitchFamily="34" charset="-128"/>
        </a:defRPr>
      </a:lvl8pPr>
      <a:lvl9pPr marL="1828800" algn="ctr" defTabSz="3422650" rtl="0" eaLnBrk="0" fontAlgn="base" hangingPunct="0">
        <a:spcBef>
          <a:spcPct val="0"/>
        </a:spcBef>
        <a:spcAft>
          <a:spcPct val="0"/>
        </a:spcAft>
        <a:defRPr sz="16500">
          <a:solidFill>
            <a:schemeClr val="tx2"/>
          </a:solidFill>
          <a:latin typeface="Times New Roman" panose="02020603050405020304" pitchFamily="18" charset="0"/>
          <a:ea typeface="ＭＳ Ｐゴシック" panose="020B0600070205080204" pitchFamily="34" charset="-128"/>
        </a:defRPr>
      </a:lvl9pPr>
    </p:titleStyle>
    <p:bodyStyle>
      <a:lvl1pPr marL="1282700" indent="-1282700" algn="l" defTabSz="3422650" rtl="0" eaLnBrk="0" fontAlgn="base" hangingPunct="0">
        <a:spcBef>
          <a:spcPct val="20000"/>
        </a:spcBef>
        <a:spcAft>
          <a:spcPct val="0"/>
        </a:spcAft>
        <a:buChar char="•"/>
        <a:defRPr sz="12000" kern="1200">
          <a:solidFill>
            <a:schemeClr val="tx1"/>
          </a:solidFill>
          <a:latin typeface="+mn-lt"/>
          <a:ea typeface="+mn-ea"/>
          <a:cs typeface="+mn-cs"/>
        </a:defRPr>
      </a:lvl1pPr>
      <a:lvl2pPr marL="2781300" indent="-1069975" algn="l" defTabSz="3422650" rtl="0" eaLnBrk="0" fontAlgn="base" hangingPunct="0">
        <a:spcBef>
          <a:spcPct val="20000"/>
        </a:spcBef>
        <a:spcAft>
          <a:spcPct val="0"/>
        </a:spcAft>
        <a:buChar char="–"/>
        <a:defRPr sz="10500" kern="1200">
          <a:solidFill>
            <a:schemeClr val="tx1"/>
          </a:solidFill>
          <a:latin typeface="+mn-lt"/>
          <a:ea typeface="+mn-ea"/>
          <a:cs typeface="+mn-cs"/>
        </a:defRPr>
      </a:lvl2pPr>
      <a:lvl3pPr marL="4278313" indent="-855663" algn="l" defTabSz="3422650" rtl="0" eaLnBrk="0" fontAlgn="base" hangingPunct="0">
        <a:spcBef>
          <a:spcPct val="20000"/>
        </a:spcBef>
        <a:spcAft>
          <a:spcPct val="0"/>
        </a:spcAft>
        <a:buChar char="•"/>
        <a:defRPr sz="9000" kern="1200">
          <a:solidFill>
            <a:schemeClr val="tx1"/>
          </a:solidFill>
          <a:latin typeface="+mn-lt"/>
          <a:ea typeface="+mn-ea"/>
          <a:cs typeface="+mn-cs"/>
        </a:defRPr>
      </a:lvl3pPr>
      <a:lvl4pPr marL="5989638" indent="-855663" algn="l" defTabSz="3422650" rtl="0" eaLnBrk="0" fontAlgn="base" hangingPunct="0">
        <a:spcBef>
          <a:spcPct val="20000"/>
        </a:spcBef>
        <a:spcAft>
          <a:spcPct val="0"/>
        </a:spcAft>
        <a:buChar char="–"/>
        <a:defRPr sz="7500" kern="1200">
          <a:solidFill>
            <a:schemeClr val="tx1"/>
          </a:solidFill>
          <a:latin typeface="+mn-lt"/>
          <a:ea typeface="+mn-ea"/>
          <a:cs typeface="+mn-cs"/>
        </a:defRPr>
      </a:lvl4pPr>
      <a:lvl5pPr marL="7700963" indent="-855663" algn="l" defTabSz="3422650" rtl="0" eaLnBrk="0" fontAlgn="base" hangingPunct="0">
        <a:spcBef>
          <a:spcPct val="20000"/>
        </a:spcBef>
        <a:spcAft>
          <a:spcPct val="0"/>
        </a:spcAft>
        <a:buChar char="»"/>
        <a:defRPr sz="7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a:extLst>
              <a:ext uri="{FF2B5EF4-FFF2-40B4-BE49-F238E27FC236}">
                <a16:creationId xmlns:a16="http://schemas.microsoft.com/office/drawing/2014/main" id="{57D54B9A-C955-45CD-A7E2-1B1ECDB71296}"/>
              </a:ext>
            </a:extLst>
          </p:cNvPr>
          <p:cNvSpPr txBox="1">
            <a:spLocks noChangeArrowheads="1"/>
          </p:cNvSpPr>
          <p:nvPr/>
        </p:nvSpPr>
        <p:spPr bwMode="auto">
          <a:xfrm>
            <a:off x="2430462" y="1736224"/>
            <a:ext cx="2076926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32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32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32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pPr>
            <a:r>
              <a:rPr lang="en-US" altLang="en-US" sz="8000" dirty="0">
                <a:latin typeface="ETH Light" pitchFamily="2" charset="0"/>
              </a:rPr>
              <a:t>Development of a regularization term in a TLES code in </a:t>
            </a:r>
            <a:r>
              <a:rPr lang="en-US" altLang="en-US" sz="8000" dirty="0" err="1">
                <a:latin typeface="ETH Light" pitchFamily="2" charset="0"/>
              </a:rPr>
              <a:t>OpenFOAM</a:t>
            </a:r>
            <a:endParaRPr lang="en-US" altLang="en-US" sz="8000" dirty="0">
              <a:latin typeface="ETH Light" pitchFamily="2" charset="0"/>
            </a:endParaRPr>
          </a:p>
        </p:txBody>
      </p:sp>
      <p:sp>
        <p:nvSpPr>
          <p:cNvPr id="2055" name="Rectangle 10">
            <a:extLst>
              <a:ext uri="{FF2B5EF4-FFF2-40B4-BE49-F238E27FC236}">
                <a16:creationId xmlns:a16="http://schemas.microsoft.com/office/drawing/2014/main" id="{3353D250-C9B6-4336-9D92-66C708AF30B9}"/>
              </a:ext>
            </a:extLst>
          </p:cNvPr>
          <p:cNvSpPr>
            <a:spLocks noChangeArrowheads="1"/>
          </p:cNvSpPr>
          <p:nvPr/>
        </p:nvSpPr>
        <p:spPr bwMode="auto">
          <a:xfrm>
            <a:off x="1587500" y="14254163"/>
            <a:ext cx="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32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32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32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32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just" eaLnBrk="1" hangingPunct="1">
              <a:spcBef>
                <a:spcPts val="600"/>
              </a:spcBef>
            </a:pPr>
            <a:endParaRPr lang="de-DE" altLang="en-US" sz="4000"/>
          </a:p>
        </p:txBody>
      </p:sp>
      <p:sp>
        <p:nvSpPr>
          <p:cNvPr id="2056" name="Text Box 32">
            <a:extLst>
              <a:ext uri="{FF2B5EF4-FFF2-40B4-BE49-F238E27FC236}">
                <a16:creationId xmlns:a16="http://schemas.microsoft.com/office/drawing/2014/main" id="{9501B666-9D0A-4606-A867-25B56B5B4CEE}"/>
              </a:ext>
            </a:extLst>
          </p:cNvPr>
          <p:cNvSpPr txBox="1">
            <a:spLocks noChangeArrowheads="1"/>
          </p:cNvSpPr>
          <p:nvPr/>
        </p:nvSpPr>
        <p:spPr bwMode="auto">
          <a:xfrm>
            <a:off x="1343025" y="4225249"/>
            <a:ext cx="228600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2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32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32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32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de-CH" altLang="en-US" sz="4800" b="0" dirty="0">
                <a:latin typeface="ETH Light" pitchFamily="2" charset="0"/>
              </a:rPr>
              <a:t>Seminar in Fluid Dynamics for CSE by Samuel Maloney</a:t>
            </a:r>
            <a:br>
              <a:rPr lang="de-CH" altLang="en-US" sz="4800" b="0" dirty="0">
                <a:latin typeface="ETH Light" pitchFamily="2" charset="0"/>
              </a:rPr>
            </a:br>
            <a:r>
              <a:rPr lang="de-CH" altLang="en-US" sz="4800" b="0" dirty="0">
                <a:latin typeface="ETH Light" pitchFamily="2" charset="0"/>
              </a:rPr>
              <a:t>Supervised by Daniel Oberle and Prof. Dr. Patrick Jenny</a:t>
            </a:r>
          </a:p>
        </p:txBody>
      </p:sp>
      <p:sp>
        <p:nvSpPr>
          <p:cNvPr id="2063" name="Line 15">
            <a:extLst>
              <a:ext uri="{FF2B5EF4-FFF2-40B4-BE49-F238E27FC236}">
                <a16:creationId xmlns:a16="http://schemas.microsoft.com/office/drawing/2014/main" id="{A2EB3D88-F3CB-4C44-83A6-9E211E189262}"/>
              </a:ext>
            </a:extLst>
          </p:cNvPr>
          <p:cNvSpPr>
            <a:spLocks noChangeShapeType="1"/>
          </p:cNvSpPr>
          <p:nvPr/>
        </p:nvSpPr>
        <p:spPr bwMode="auto">
          <a:xfrm>
            <a:off x="2478088" y="5862638"/>
            <a:ext cx="2069623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CA"/>
          </a:p>
        </p:txBody>
      </p:sp>
      <p:sp>
        <p:nvSpPr>
          <p:cNvPr id="2064" name="Line 16">
            <a:extLst>
              <a:ext uri="{FF2B5EF4-FFF2-40B4-BE49-F238E27FC236}">
                <a16:creationId xmlns:a16="http://schemas.microsoft.com/office/drawing/2014/main" id="{85B60749-AA4A-4C40-A599-8D3439E29C96}"/>
              </a:ext>
            </a:extLst>
          </p:cNvPr>
          <p:cNvSpPr>
            <a:spLocks noChangeShapeType="1"/>
          </p:cNvSpPr>
          <p:nvPr/>
        </p:nvSpPr>
        <p:spPr bwMode="auto">
          <a:xfrm>
            <a:off x="2479675" y="1512888"/>
            <a:ext cx="2069623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CA"/>
          </a:p>
        </p:txBody>
      </p:sp>
      <p:sp>
        <p:nvSpPr>
          <p:cNvPr id="2065" name="Line 17">
            <a:extLst>
              <a:ext uri="{FF2B5EF4-FFF2-40B4-BE49-F238E27FC236}">
                <a16:creationId xmlns:a16="http://schemas.microsoft.com/office/drawing/2014/main" id="{209A29B5-E81E-4273-909D-32BF00233395}"/>
              </a:ext>
            </a:extLst>
          </p:cNvPr>
          <p:cNvSpPr>
            <a:spLocks noChangeShapeType="1"/>
          </p:cNvSpPr>
          <p:nvPr/>
        </p:nvSpPr>
        <p:spPr bwMode="auto">
          <a:xfrm>
            <a:off x="12758738" y="6526213"/>
            <a:ext cx="0" cy="2431573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CA"/>
          </a:p>
        </p:txBody>
      </p:sp>
      <p:sp>
        <p:nvSpPr>
          <p:cNvPr id="2067" name="Text Box 7">
            <a:extLst>
              <a:ext uri="{FF2B5EF4-FFF2-40B4-BE49-F238E27FC236}">
                <a16:creationId xmlns:a16="http://schemas.microsoft.com/office/drawing/2014/main" id="{043D5E61-A3AF-47D3-89D9-010AD3B6A733}"/>
              </a:ext>
            </a:extLst>
          </p:cNvPr>
          <p:cNvSpPr txBox="1">
            <a:spLocks noChangeArrowheads="1"/>
          </p:cNvSpPr>
          <p:nvPr/>
        </p:nvSpPr>
        <p:spPr bwMode="auto">
          <a:xfrm>
            <a:off x="13211175" y="6426200"/>
            <a:ext cx="99631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2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32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32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32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ts val="600"/>
              </a:spcBef>
            </a:pPr>
            <a:r>
              <a:rPr lang="en-US" altLang="en-US" sz="4400" dirty="0">
                <a:latin typeface="ETH Light" pitchFamily="2" charset="0"/>
              </a:rPr>
              <a:t>Results</a:t>
            </a:r>
          </a:p>
        </p:txBody>
      </p:sp>
      <p:sp>
        <p:nvSpPr>
          <p:cNvPr id="2068" name="Text Box 7">
            <a:extLst>
              <a:ext uri="{FF2B5EF4-FFF2-40B4-BE49-F238E27FC236}">
                <a16:creationId xmlns:a16="http://schemas.microsoft.com/office/drawing/2014/main" id="{09D587C3-30AB-4FCE-8C04-DEC4886F2148}"/>
              </a:ext>
            </a:extLst>
          </p:cNvPr>
          <p:cNvSpPr txBox="1">
            <a:spLocks noChangeArrowheads="1"/>
          </p:cNvSpPr>
          <p:nvPr/>
        </p:nvSpPr>
        <p:spPr bwMode="auto">
          <a:xfrm>
            <a:off x="13211175" y="25512713"/>
            <a:ext cx="9963150" cy="5481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2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32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32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32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ts val="600"/>
              </a:spcBef>
            </a:pPr>
            <a:r>
              <a:rPr lang="en-US" altLang="en-US" sz="4400" dirty="0">
                <a:latin typeface="ETH Light" pitchFamily="2" charset="0"/>
              </a:rPr>
              <a:t>Conclusions</a:t>
            </a:r>
            <a:endParaRPr lang="en-GB" altLang="en-US" sz="4400" dirty="0">
              <a:latin typeface="ETH Light" pitchFamily="2" charset="0"/>
            </a:endParaRPr>
          </a:p>
          <a:p>
            <a:pPr algn="just" eaLnBrk="1" hangingPunct="1">
              <a:lnSpc>
                <a:spcPct val="120000"/>
              </a:lnSpc>
              <a:spcBef>
                <a:spcPts val="600"/>
              </a:spcBef>
            </a:pPr>
            <a:r>
              <a:rPr lang="en-US" altLang="en-US" b="0" dirty="0">
                <a:latin typeface="ETH Light" pitchFamily="2" charset="0"/>
              </a:rPr>
              <a:t>It was found that DC improved the stability of the method only slightly, implying that non-zero divergence was present in the system, but was not the root cause of the instabilities. Regularization was able to stabilize every configuration tested if the strength of the regularization was made sufficiently high, although this stabilization came at the cost of substantial slowdown in the time-evolution of the flows towards their statistically stationary final states. </a:t>
            </a:r>
            <a:endParaRPr lang="en-GB" altLang="en-US" b="0" dirty="0">
              <a:latin typeface="ETH Light" pitchFamily="2" charset="0"/>
            </a:endParaRPr>
          </a:p>
        </p:txBody>
      </p:sp>
      <p:pic>
        <p:nvPicPr>
          <p:cNvPr id="2069" name="Picture 21" descr="E:\Poster\eth_logo_black.png">
            <a:extLst>
              <a:ext uri="{FF2B5EF4-FFF2-40B4-BE49-F238E27FC236}">
                <a16:creationId xmlns:a16="http://schemas.microsoft.com/office/drawing/2014/main" id="{78CA03EA-D496-4F95-979D-3F7DD26E9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463" y="32365950"/>
            <a:ext cx="4811712"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E:\Poster\ifd_logo.png">
            <a:extLst>
              <a:ext uri="{FF2B5EF4-FFF2-40B4-BE49-F238E27FC236}">
                <a16:creationId xmlns:a16="http://schemas.microsoft.com/office/drawing/2014/main" id="{A828D77C-2DB6-447A-99F2-DFDB0A5FD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1175" y="32367538"/>
            <a:ext cx="2311400" cy="10366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CB67AA5-7641-4FAB-AC21-03A1834F02B9}"/>
              </a:ext>
            </a:extLst>
          </p:cNvPr>
          <p:cNvPicPr>
            <a:picLocks noChangeAspect="1"/>
          </p:cNvPicPr>
          <p:nvPr/>
        </p:nvPicPr>
        <p:blipFill>
          <a:blip r:embed="rId4"/>
          <a:stretch>
            <a:fillRect/>
          </a:stretch>
        </p:blipFill>
        <p:spPr>
          <a:xfrm>
            <a:off x="3057208" y="9063673"/>
            <a:ext cx="8709660" cy="2811780"/>
          </a:xfrm>
          <a:prstGeom prst="rect">
            <a:avLst/>
          </a:prstGeom>
        </p:spPr>
      </p:pic>
      <p:pic>
        <p:nvPicPr>
          <p:cNvPr id="3" name="Picture 2">
            <a:extLst>
              <a:ext uri="{FF2B5EF4-FFF2-40B4-BE49-F238E27FC236}">
                <a16:creationId xmlns:a16="http://schemas.microsoft.com/office/drawing/2014/main" id="{ADCFDF31-936A-410D-839F-48DCB14DDB5D}"/>
              </a:ext>
            </a:extLst>
          </p:cNvPr>
          <p:cNvPicPr>
            <a:picLocks noChangeAspect="1"/>
          </p:cNvPicPr>
          <p:nvPr/>
        </p:nvPicPr>
        <p:blipFill>
          <a:blip r:embed="rId5"/>
          <a:stretch>
            <a:fillRect/>
          </a:stretch>
        </p:blipFill>
        <p:spPr>
          <a:xfrm>
            <a:off x="4721860" y="14362673"/>
            <a:ext cx="5040630" cy="1085850"/>
          </a:xfrm>
          <a:prstGeom prst="rect">
            <a:avLst/>
          </a:prstGeom>
        </p:spPr>
      </p:pic>
      <p:grpSp>
        <p:nvGrpSpPr>
          <p:cNvPr id="8" name="Group 7">
            <a:extLst>
              <a:ext uri="{FF2B5EF4-FFF2-40B4-BE49-F238E27FC236}">
                <a16:creationId xmlns:a16="http://schemas.microsoft.com/office/drawing/2014/main" id="{6DAEEAD9-7437-4925-AD15-AF779B37B6B6}"/>
              </a:ext>
            </a:extLst>
          </p:cNvPr>
          <p:cNvGrpSpPr/>
          <p:nvPr/>
        </p:nvGrpSpPr>
        <p:grpSpPr>
          <a:xfrm>
            <a:off x="2326484" y="12188825"/>
            <a:ext cx="10221112" cy="1856285"/>
            <a:chOff x="2326484" y="23009225"/>
            <a:chExt cx="10221112" cy="1856285"/>
          </a:xfrm>
        </p:grpSpPr>
        <p:sp>
          <p:nvSpPr>
            <p:cNvPr id="7" name="TextBox 6">
              <a:extLst>
                <a:ext uri="{FF2B5EF4-FFF2-40B4-BE49-F238E27FC236}">
                  <a16:creationId xmlns:a16="http://schemas.microsoft.com/office/drawing/2014/main" id="{3E1E4DB5-6BBE-4739-8364-3CB07CF27BF5}"/>
                </a:ext>
              </a:extLst>
            </p:cNvPr>
            <p:cNvSpPr txBox="1"/>
            <p:nvPr/>
          </p:nvSpPr>
          <p:spPr>
            <a:xfrm>
              <a:off x="2326484" y="23009225"/>
              <a:ext cx="10221112" cy="1822935"/>
            </a:xfrm>
            <a:prstGeom prst="rect">
              <a:avLst/>
            </a:prstGeom>
            <a:noFill/>
          </p:spPr>
          <p:txBody>
            <a:bodyPr wrap="square" rtlCol="0">
              <a:spAutoFit/>
            </a:bodyPr>
            <a:lstStyle/>
            <a:p>
              <a:pPr algn="just">
                <a:lnSpc>
                  <a:spcPts val="4550"/>
                </a:lnSpc>
                <a:spcAft>
                  <a:spcPts val="0"/>
                </a:spcAft>
              </a:pPr>
              <a:r>
                <a:rPr lang="en-US" altLang="en-US" b="0" dirty="0">
                  <a:latin typeface="ETH Light" pitchFamily="2" charset="0"/>
                </a:rPr>
                <a:t>The newly developed temporal exact deconvolution method (TEDM) can then be used to find a closure for the evolution of the </a:t>
              </a:r>
              <a:r>
                <a:rPr lang="en-US" altLang="en-US" b="0" i="1" dirty="0">
                  <a:latin typeface="ETH Light" pitchFamily="2" charset="0"/>
                </a:rPr>
                <a:t>temporal stress tensor</a:t>
              </a:r>
              <a:r>
                <a:rPr lang="en-US" altLang="en-US" b="0" dirty="0">
                  <a:latin typeface="ETH Light" pitchFamily="2" charset="0"/>
                </a:rPr>
                <a:t>, given by                                       :</a:t>
              </a:r>
            </a:p>
          </p:txBody>
        </p:sp>
        <p:pic>
          <p:nvPicPr>
            <p:cNvPr id="4" name="Picture 3">
              <a:extLst>
                <a:ext uri="{FF2B5EF4-FFF2-40B4-BE49-F238E27FC236}">
                  <a16:creationId xmlns:a16="http://schemas.microsoft.com/office/drawing/2014/main" id="{E412D1DB-6B8F-4FD6-AD09-CC64A498B370}"/>
                </a:ext>
              </a:extLst>
            </p:cNvPr>
            <p:cNvPicPr>
              <a:picLocks noChangeAspect="1"/>
            </p:cNvPicPr>
            <p:nvPr/>
          </p:nvPicPr>
          <p:blipFill>
            <a:blip r:embed="rId6"/>
            <a:stretch>
              <a:fillRect/>
            </a:stretch>
          </p:blipFill>
          <p:spPr>
            <a:xfrm>
              <a:off x="8797925" y="24294010"/>
              <a:ext cx="3531870" cy="571500"/>
            </a:xfrm>
            <a:prstGeom prst="rect">
              <a:avLst/>
            </a:prstGeom>
          </p:spPr>
        </p:pic>
      </p:gr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E2B7EA8-B6AB-4E63-BA37-E03CF5B74FCA}"/>
                  </a:ext>
                </a:extLst>
              </p:cNvPr>
              <p:cNvSpPr txBox="1"/>
              <p:nvPr/>
            </p:nvSpPr>
            <p:spPr>
              <a:xfrm>
                <a:off x="2326484" y="6423025"/>
                <a:ext cx="10221112" cy="2492605"/>
              </a:xfrm>
              <a:prstGeom prst="rect">
                <a:avLst/>
              </a:prstGeom>
              <a:noFill/>
            </p:spPr>
            <p:txBody>
              <a:bodyPr wrap="square" rtlCol="0">
                <a:spAutoFit/>
              </a:bodyPr>
              <a:lstStyle/>
              <a:p>
                <a:pPr>
                  <a:lnSpc>
                    <a:spcPts val="4550"/>
                  </a:lnSpc>
                  <a:spcAft>
                    <a:spcPts val="0"/>
                  </a:spcAft>
                </a:pPr>
                <a:r>
                  <a:rPr lang="en-US" altLang="en-US" sz="4400" dirty="0">
                    <a:latin typeface="ETH Light" pitchFamily="2" charset="0"/>
                  </a:rPr>
                  <a:t>Theory</a:t>
                </a:r>
              </a:p>
              <a:p>
                <a:pPr algn="just" eaLnBrk="1" hangingPunct="1">
                  <a:lnSpc>
                    <a:spcPct val="120000"/>
                  </a:lnSpc>
                  <a:spcBef>
                    <a:spcPts val="600"/>
                  </a:spcBef>
                </a:pPr>
                <a:r>
                  <a:rPr lang="en-US" altLang="en-US" b="0" dirty="0">
                    <a:latin typeface="ETH Light" pitchFamily="2" charset="0"/>
                  </a:rPr>
                  <a:t>Applying a causal temporal filtering operation with filter width </a:t>
                </a:r>
                <a14:m>
                  <m:oMath xmlns:m="http://schemas.openxmlformats.org/officeDocument/2006/math">
                    <m:r>
                      <a:rPr lang="en-CA" altLang="en-US" b="0" i="1" smtClean="0">
                        <a:latin typeface="Cambria Math" panose="02040503050406030204" pitchFamily="18" charset="0"/>
                      </a:rPr>
                      <m:t>𝑇</m:t>
                    </m:r>
                  </m:oMath>
                </a14:m>
                <a:r>
                  <a:rPr lang="en-US" altLang="en-US" b="0" dirty="0">
                    <a:latin typeface="ETH Light" pitchFamily="2" charset="0"/>
                  </a:rPr>
                  <a:t> to the </a:t>
                </a:r>
                <a:r>
                  <a:rPr lang="en-US" altLang="en-US" b="0" dirty="0" err="1">
                    <a:latin typeface="ETH Light" pitchFamily="2" charset="0"/>
                  </a:rPr>
                  <a:t>Navier</a:t>
                </a:r>
                <a:r>
                  <a:rPr lang="en-US" altLang="en-US" b="0" dirty="0">
                    <a:latin typeface="ETH Light" pitchFamily="2" charset="0"/>
                  </a:rPr>
                  <a:t>-Stokes equations gives the temporally-filtered </a:t>
                </a:r>
                <a:r>
                  <a:rPr lang="en-US" altLang="en-US" b="0" dirty="0" err="1">
                    <a:latin typeface="ETH Light" pitchFamily="2" charset="0"/>
                  </a:rPr>
                  <a:t>Navier</a:t>
                </a:r>
                <a:r>
                  <a:rPr lang="en-US" altLang="en-US" b="0" dirty="0">
                    <a:latin typeface="ETH Light" pitchFamily="2" charset="0"/>
                  </a:rPr>
                  <a:t>-Stokes (TFNS) system of equations:</a:t>
                </a:r>
              </a:p>
            </p:txBody>
          </p:sp>
        </mc:Choice>
        <mc:Fallback>
          <p:sp>
            <p:nvSpPr>
              <p:cNvPr id="26" name="TextBox 25">
                <a:extLst>
                  <a:ext uri="{FF2B5EF4-FFF2-40B4-BE49-F238E27FC236}">
                    <a16:creationId xmlns:a16="http://schemas.microsoft.com/office/drawing/2014/main" id="{AE2B7EA8-B6AB-4E63-BA37-E03CF5B74FCA}"/>
                  </a:ext>
                </a:extLst>
              </p:cNvPr>
              <p:cNvSpPr txBox="1">
                <a:spLocks noRot="1" noChangeAspect="1" noMove="1" noResize="1" noEditPoints="1" noAdjustHandles="1" noChangeArrowheads="1" noChangeShapeType="1" noTextEdit="1"/>
              </p:cNvSpPr>
              <p:nvPr/>
            </p:nvSpPr>
            <p:spPr>
              <a:xfrm>
                <a:off x="2326484" y="6423025"/>
                <a:ext cx="10221112" cy="2492605"/>
              </a:xfrm>
              <a:prstGeom prst="rect">
                <a:avLst/>
              </a:prstGeom>
              <a:blipFill>
                <a:blip r:embed="rId7"/>
                <a:stretch>
                  <a:fillRect l="-2446" t="-8557" r="-1551" b="-7090"/>
                </a:stretch>
              </a:blipFill>
            </p:spPr>
            <p:txBody>
              <a:bodyPr/>
              <a:lstStyle/>
              <a:p>
                <a:r>
                  <a:rPr lang="en-CA">
                    <a:noFill/>
                  </a:rPr>
                  <a:t> </a:t>
                </a:r>
              </a:p>
            </p:txBody>
          </p:sp>
        </mc:Fallback>
      </mc:AlternateContent>
      <p:sp>
        <p:nvSpPr>
          <p:cNvPr id="27" name="TextBox 26">
            <a:extLst>
              <a:ext uri="{FF2B5EF4-FFF2-40B4-BE49-F238E27FC236}">
                <a16:creationId xmlns:a16="http://schemas.microsoft.com/office/drawing/2014/main" id="{02E0327E-FB2B-4CEC-ADCC-486967D8F51C}"/>
              </a:ext>
            </a:extLst>
          </p:cNvPr>
          <p:cNvSpPr txBox="1"/>
          <p:nvPr/>
        </p:nvSpPr>
        <p:spPr>
          <a:xfrm>
            <a:off x="2326484" y="15821025"/>
            <a:ext cx="10221112" cy="2451953"/>
          </a:xfrm>
          <a:prstGeom prst="rect">
            <a:avLst/>
          </a:prstGeom>
          <a:noFill/>
        </p:spPr>
        <p:txBody>
          <a:bodyPr wrap="square" rtlCol="0">
            <a:spAutoFit/>
          </a:bodyPr>
          <a:lstStyle/>
          <a:p>
            <a:pPr algn="just">
              <a:lnSpc>
                <a:spcPts val="4550"/>
              </a:lnSpc>
              <a:spcAft>
                <a:spcPts val="0"/>
              </a:spcAft>
            </a:pPr>
            <a:r>
              <a:rPr lang="en-US" altLang="en-US" b="0" dirty="0">
                <a:latin typeface="ETH Light" pitchFamily="2" charset="0"/>
              </a:rPr>
              <a:t>This equation and the TFNS system can then be solved in alternation to evolve the system in time. Regularization can be introduced through a proportional feedback term on the right hand side of the TFNS momentum equation as:</a:t>
            </a:r>
          </a:p>
        </p:txBody>
      </p:sp>
      <p:pic>
        <p:nvPicPr>
          <p:cNvPr id="9" name="Picture 8">
            <a:extLst>
              <a:ext uri="{FF2B5EF4-FFF2-40B4-BE49-F238E27FC236}">
                <a16:creationId xmlns:a16="http://schemas.microsoft.com/office/drawing/2014/main" id="{3DCC8A4E-79CC-45E9-A5F9-D1260357A698}"/>
              </a:ext>
            </a:extLst>
          </p:cNvPr>
          <p:cNvPicPr>
            <a:picLocks noChangeAspect="1"/>
          </p:cNvPicPr>
          <p:nvPr/>
        </p:nvPicPr>
        <p:blipFill>
          <a:blip r:embed="rId8"/>
          <a:stretch>
            <a:fillRect/>
          </a:stretch>
        </p:blipFill>
        <p:spPr>
          <a:xfrm>
            <a:off x="2431571" y="28168355"/>
            <a:ext cx="10172510" cy="1608201"/>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0B5077B-6899-4D55-A882-154F26A4A492}"/>
                  </a:ext>
                </a:extLst>
              </p:cNvPr>
              <p:cNvSpPr txBox="1"/>
              <p:nvPr/>
            </p:nvSpPr>
            <p:spPr>
              <a:xfrm>
                <a:off x="2682084" y="29885611"/>
                <a:ext cx="10475116" cy="1077218"/>
              </a:xfrm>
              <a:prstGeom prst="rect">
                <a:avLst/>
              </a:prstGeom>
              <a:noFill/>
            </p:spPr>
            <p:txBody>
              <a:bodyPr wrap="square" rtlCol="0">
                <a:spAutoFit/>
              </a:bodyPr>
              <a:lstStyle/>
              <a:p>
                <a:r>
                  <a:rPr lang="en-US" altLang="en-US" b="0" dirty="0">
                    <a:latin typeface="ETH Light" pitchFamily="2" charset="0"/>
                  </a:rPr>
                  <a:t>Representative plot of the mean velocity field, showing</a:t>
                </a:r>
                <a:r>
                  <a:rPr lang="en-CA" b="0" dirty="0">
                    <a:latin typeface="ETH Light"/>
                  </a:rPr>
                  <a:t> location (white line) of velocity profiles, </a:t>
                </a:r>
                <a14:m>
                  <m:oMath xmlns:m="http://schemas.openxmlformats.org/officeDocument/2006/math">
                    <m:r>
                      <a:rPr lang="en-CA" altLang="en-US" b="0" i="1" smtClean="0">
                        <a:latin typeface="Cambria Math" panose="02040503050406030204" pitchFamily="18" charset="0"/>
                      </a:rPr>
                      <m:t>𝑥</m:t>
                    </m:r>
                    <m:r>
                      <a:rPr lang="en-CA" altLang="en-US" b="0" i="1" smtClean="0">
                        <a:latin typeface="Cambria Math" panose="02040503050406030204" pitchFamily="18" charset="0"/>
                      </a:rPr>
                      <m:t>=28.6 </m:t>
                    </m:r>
                    <m:r>
                      <m:rPr>
                        <m:sty m:val="p"/>
                      </m:rPr>
                      <a:rPr lang="en-CA" altLang="en-US" b="0" i="0" smtClean="0">
                        <a:latin typeface="Cambria Math" panose="02040503050406030204" pitchFamily="18" charset="0"/>
                      </a:rPr>
                      <m:t>mm</m:t>
                    </m:r>
                  </m:oMath>
                </a14:m>
                <a:r>
                  <a:rPr lang="en-US" altLang="en-US" b="0" dirty="0">
                    <a:latin typeface="ETH Light" pitchFamily="2" charset="0"/>
                  </a:rPr>
                  <a:t> </a:t>
                </a:r>
                <a:endParaRPr lang="en-CA" dirty="0">
                  <a:latin typeface="ETH Light"/>
                </a:endParaRPr>
              </a:p>
            </p:txBody>
          </p:sp>
        </mc:Choice>
        <mc:Fallback>
          <p:sp>
            <p:nvSpPr>
              <p:cNvPr id="10" name="TextBox 9">
                <a:extLst>
                  <a:ext uri="{FF2B5EF4-FFF2-40B4-BE49-F238E27FC236}">
                    <a16:creationId xmlns:a16="http://schemas.microsoft.com/office/drawing/2014/main" id="{30B5077B-6899-4D55-A882-154F26A4A492}"/>
                  </a:ext>
                </a:extLst>
              </p:cNvPr>
              <p:cNvSpPr txBox="1">
                <a:spLocks noRot="1" noChangeAspect="1" noMove="1" noResize="1" noEditPoints="1" noAdjustHandles="1" noChangeArrowheads="1" noChangeShapeType="1" noTextEdit="1"/>
              </p:cNvSpPr>
              <p:nvPr/>
            </p:nvSpPr>
            <p:spPr>
              <a:xfrm>
                <a:off x="2682084" y="29885611"/>
                <a:ext cx="10475116" cy="1077218"/>
              </a:xfrm>
              <a:prstGeom prst="rect">
                <a:avLst/>
              </a:prstGeom>
              <a:blipFill>
                <a:blip r:embed="rId9"/>
                <a:stretch>
                  <a:fillRect l="-1513" t="-7345" b="-18079"/>
                </a:stretch>
              </a:blipFill>
            </p:spPr>
            <p:txBody>
              <a:bodyPr/>
              <a:lstStyle/>
              <a:p>
                <a:r>
                  <a:rPr lang="en-CA">
                    <a:noFill/>
                  </a:rPr>
                  <a:t> </a:t>
                </a:r>
              </a:p>
            </p:txBody>
          </p:sp>
        </mc:Fallback>
      </mc:AlternateContent>
      <p:pic>
        <p:nvPicPr>
          <p:cNvPr id="11" name="Picture 10">
            <a:extLst>
              <a:ext uri="{FF2B5EF4-FFF2-40B4-BE49-F238E27FC236}">
                <a16:creationId xmlns:a16="http://schemas.microsoft.com/office/drawing/2014/main" id="{15953A0F-CF15-4B7B-9DC7-314BEA5C8B49}"/>
              </a:ext>
            </a:extLst>
          </p:cNvPr>
          <p:cNvPicPr>
            <a:picLocks noChangeAspect="1"/>
          </p:cNvPicPr>
          <p:nvPr/>
        </p:nvPicPr>
        <p:blipFill>
          <a:blip r:embed="rId10"/>
          <a:stretch>
            <a:fillRect/>
          </a:stretch>
        </p:blipFill>
        <p:spPr>
          <a:xfrm>
            <a:off x="14097000" y="7186590"/>
            <a:ext cx="8191500" cy="5798820"/>
          </a:xfrm>
          <a:prstGeom prst="rect">
            <a:avLst/>
          </a:prstGeom>
        </p:spPr>
      </p:pic>
      <p:pic>
        <p:nvPicPr>
          <p:cNvPr id="12" name="Picture 11">
            <a:extLst>
              <a:ext uri="{FF2B5EF4-FFF2-40B4-BE49-F238E27FC236}">
                <a16:creationId xmlns:a16="http://schemas.microsoft.com/office/drawing/2014/main" id="{574AC850-CC59-4D00-A374-3EFC5A3BEADB}"/>
              </a:ext>
            </a:extLst>
          </p:cNvPr>
          <p:cNvPicPr>
            <a:picLocks noChangeAspect="1"/>
          </p:cNvPicPr>
          <p:nvPr/>
        </p:nvPicPr>
        <p:blipFill>
          <a:blip r:embed="rId11"/>
          <a:stretch>
            <a:fillRect/>
          </a:stretch>
        </p:blipFill>
        <p:spPr>
          <a:xfrm>
            <a:off x="6184900" y="18399118"/>
            <a:ext cx="2114550" cy="502920"/>
          </a:xfrm>
          <a:prstGeom prst="rect">
            <a:avLst/>
          </a:prstGeom>
        </p:spPr>
      </p:pic>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C83EC43B-653E-4AC3-B881-549B3AF9F70D}"/>
                  </a:ext>
                </a:extLst>
              </p:cNvPr>
              <p:cNvSpPr txBox="1"/>
              <p:nvPr/>
            </p:nvSpPr>
            <p:spPr>
              <a:xfrm>
                <a:off x="2326484" y="19123025"/>
                <a:ext cx="10221112" cy="3631763"/>
              </a:xfrm>
              <a:prstGeom prst="rect">
                <a:avLst/>
              </a:prstGeom>
              <a:noFill/>
            </p:spPr>
            <p:txBody>
              <a:bodyPr wrap="square" rtlCol="0">
                <a:spAutoFit/>
              </a:bodyPr>
              <a:lstStyle/>
              <a:p>
                <a:pPr algn="just">
                  <a:lnSpc>
                    <a:spcPts val="4550"/>
                  </a:lnSpc>
                  <a:spcAft>
                    <a:spcPts val="0"/>
                  </a:spcAft>
                </a:pPr>
                <a:r>
                  <a:rPr lang="en-US" altLang="en-US" b="0" dirty="0">
                    <a:latin typeface="ETH Light" pitchFamily="2" charset="0"/>
                  </a:rPr>
                  <a:t>where </a:t>
                </a:r>
                <a14:m>
                  <m:oMath xmlns:m="http://schemas.openxmlformats.org/officeDocument/2006/math">
                    <m:r>
                      <a:rPr lang="en-CA" altLang="en-US" b="0" i="1" smtClean="0">
                        <a:latin typeface="Cambria Math" panose="02040503050406030204" pitchFamily="18" charset="0"/>
                      </a:rPr>
                      <m:t>𝜒</m:t>
                    </m:r>
                  </m:oMath>
                </a14:m>
                <a:r>
                  <a:rPr lang="en-US" altLang="en-US" b="0" dirty="0">
                    <a:latin typeface="ETH Light" pitchFamily="2" charset="0"/>
                  </a:rPr>
                  <a:t> controls the strength of the regularization, and </a:t>
                </a:r>
                <a14:m>
                  <m:oMath xmlns:m="http://schemas.openxmlformats.org/officeDocument/2006/math">
                    <m:acc>
                      <m:accPr>
                        <m:chr m:val="̃"/>
                        <m:ctrlPr>
                          <a:rPr lang="en-US" altLang="en-US" b="0" i="1" smtClean="0">
                            <a:latin typeface="Cambria Math" panose="02040503050406030204" pitchFamily="18" charset="0"/>
                          </a:rPr>
                        </m:ctrlPr>
                      </m:accPr>
                      <m:e>
                        <m:r>
                          <a:rPr lang="en-CA" altLang="en-US" b="0" i="1" smtClean="0">
                            <a:latin typeface="Cambria Math" panose="02040503050406030204" pitchFamily="18" charset="0"/>
                          </a:rPr>
                          <m:t>𝑢</m:t>
                        </m:r>
                      </m:e>
                    </m:acc>
                  </m:oMath>
                </a14:m>
                <a:r>
                  <a:rPr lang="en-US" altLang="en-US" b="0" dirty="0">
                    <a:latin typeface="ETH Light" pitchFamily="2" charset="0"/>
                  </a:rPr>
                  <a:t> is a slower-varying solution towards which </a:t>
                </a:r>
                <a14:m>
                  <m:oMath xmlns:m="http://schemas.openxmlformats.org/officeDocument/2006/math">
                    <m:acc>
                      <m:accPr>
                        <m:chr m:val="̅"/>
                        <m:ctrlPr>
                          <a:rPr lang="en-US" altLang="en-US" b="0" i="1" smtClean="0">
                            <a:latin typeface="Cambria Math" panose="02040503050406030204" pitchFamily="18" charset="0"/>
                          </a:rPr>
                        </m:ctrlPr>
                      </m:accPr>
                      <m:e>
                        <m:r>
                          <a:rPr lang="en-CA" altLang="en-US" b="0" i="1" smtClean="0">
                            <a:latin typeface="Cambria Math" panose="02040503050406030204" pitchFamily="18" charset="0"/>
                          </a:rPr>
                          <m:t>𝑢</m:t>
                        </m:r>
                      </m:e>
                    </m:acc>
                  </m:oMath>
                </a14:m>
                <a:r>
                  <a:rPr lang="en-US" altLang="en-US" b="0" dirty="0">
                    <a:latin typeface="ETH Light" pitchFamily="2" charset="0"/>
                  </a:rPr>
                  <a:t> is forced. Divergence cleaning (DC) was introduced using the projection scheme, by solving a Poisson equation for the non-physical component of the velocity field according to the Helmholtz-Hodge decomposition:</a:t>
                </a:r>
              </a:p>
            </p:txBody>
          </p:sp>
        </mc:Choice>
        <mc:Fallback>
          <p:sp>
            <p:nvSpPr>
              <p:cNvPr id="32" name="TextBox 31">
                <a:extLst>
                  <a:ext uri="{FF2B5EF4-FFF2-40B4-BE49-F238E27FC236}">
                    <a16:creationId xmlns:a16="http://schemas.microsoft.com/office/drawing/2014/main" id="{C83EC43B-653E-4AC3-B881-549B3AF9F70D}"/>
                  </a:ext>
                </a:extLst>
              </p:cNvPr>
              <p:cNvSpPr txBox="1">
                <a:spLocks noRot="1" noChangeAspect="1" noMove="1" noResize="1" noEditPoints="1" noAdjustHandles="1" noChangeArrowheads="1" noChangeShapeType="1" noTextEdit="1"/>
              </p:cNvSpPr>
              <p:nvPr/>
            </p:nvSpPr>
            <p:spPr>
              <a:xfrm>
                <a:off x="2326484" y="19123025"/>
                <a:ext cx="10221112" cy="3631763"/>
              </a:xfrm>
              <a:prstGeom prst="rect">
                <a:avLst/>
              </a:prstGeom>
              <a:blipFill>
                <a:blip r:embed="rId12"/>
                <a:stretch>
                  <a:fillRect l="-1551" t="-503" r="-1551" b="-3523"/>
                </a:stretch>
              </a:blipFill>
            </p:spPr>
            <p:txBody>
              <a:bodyPr/>
              <a:lstStyle/>
              <a:p>
                <a:r>
                  <a:rPr lang="en-CA">
                    <a:noFill/>
                  </a:rPr>
                  <a:t> </a:t>
                </a:r>
              </a:p>
            </p:txBody>
          </p:sp>
        </mc:Fallback>
      </mc:AlternateContent>
      <p:pic>
        <p:nvPicPr>
          <p:cNvPr id="13" name="Picture 12">
            <a:extLst>
              <a:ext uri="{FF2B5EF4-FFF2-40B4-BE49-F238E27FC236}">
                <a16:creationId xmlns:a16="http://schemas.microsoft.com/office/drawing/2014/main" id="{243E8CF8-BD89-48DC-AEAA-9CA91E394223}"/>
              </a:ext>
            </a:extLst>
          </p:cNvPr>
          <p:cNvPicPr>
            <a:picLocks noChangeAspect="1"/>
          </p:cNvPicPr>
          <p:nvPr/>
        </p:nvPicPr>
        <p:blipFill>
          <a:blip r:embed="rId13"/>
          <a:stretch>
            <a:fillRect/>
          </a:stretch>
        </p:blipFill>
        <p:spPr>
          <a:xfrm>
            <a:off x="5370512" y="22904499"/>
            <a:ext cx="3743325" cy="600075"/>
          </a:xfrm>
          <a:prstGeom prst="rect">
            <a:avLst/>
          </a:prstGeom>
        </p:spPr>
      </p:pic>
      <p:pic>
        <p:nvPicPr>
          <p:cNvPr id="14" name="Picture 13">
            <a:extLst>
              <a:ext uri="{FF2B5EF4-FFF2-40B4-BE49-F238E27FC236}">
                <a16:creationId xmlns:a16="http://schemas.microsoft.com/office/drawing/2014/main" id="{CFC6D0FE-181B-4D5F-9A24-D3DB556B1EA5}"/>
              </a:ext>
            </a:extLst>
          </p:cNvPr>
          <p:cNvPicPr>
            <a:picLocks noChangeAspect="1"/>
          </p:cNvPicPr>
          <p:nvPr/>
        </p:nvPicPr>
        <p:blipFill>
          <a:blip r:embed="rId14"/>
          <a:stretch>
            <a:fillRect/>
          </a:stretch>
        </p:blipFill>
        <p:spPr>
          <a:xfrm>
            <a:off x="5864860" y="23762187"/>
            <a:ext cx="2754630" cy="645795"/>
          </a:xfrm>
          <a:prstGeom prst="rect">
            <a:avLst/>
          </a:prstGeom>
        </p:spPr>
      </p:pic>
      <p:pic>
        <p:nvPicPr>
          <p:cNvPr id="15" name="Picture 14">
            <a:extLst>
              <a:ext uri="{FF2B5EF4-FFF2-40B4-BE49-F238E27FC236}">
                <a16:creationId xmlns:a16="http://schemas.microsoft.com/office/drawing/2014/main" id="{088B0DCB-7C71-4D48-843E-9959D094DEA8}"/>
              </a:ext>
            </a:extLst>
          </p:cNvPr>
          <p:cNvPicPr>
            <a:picLocks noChangeAspect="1"/>
          </p:cNvPicPr>
          <p:nvPr/>
        </p:nvPicPr>
        <p:blipFill>
          <a:blip r:embed="rId15"/>
          <a:stretch>
            <a:fillRect/>
          </a:stretch>
        </p:blipFill>
        <p:spPr>
          <a:xfrm>
            <a:off x="5904865" y="24709558"/>
            <a:ext cx="2674620" cy="537210"/>
          </a:xfrm>
          <a:prstGeom prst="rect">
            <a:avLst/>
          </a:prstGeom>
        </p:spPr>
      </p:pic>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E2B10518-E2CB-4A7A-B082-A61EBAE3FA8F}"/>
                  </a:ext>
                </a:extLst>
              </p:cNvPr>
              <p:cNvSpPr txBox="1"/>
              <p:nvPr/>
            </p:nvSpPr>
            <p:spPr>
              <a:xfrm>
                <a:off x="2326484" y="25371425"/>
                <a:ext cx="10221112" cy="2451953"/>
              </a:xfrm>
              <a:prstGeom prst="rect">
                <a:avLst/>
              </a:prstGeom>
              <a:noFill/>
            </p:spPr>
            <p:txBody>
              <a:bodyPr wrap="square" rtlCol="0">
                <a:spAutoFit/>
              </a:bodyPr>
              <a:lstStyle/>
              <a:p>
                <a:pPr algn="just">
                  <a:lnSpc>
                    <a:spcPts val="4550"/>
                  </a:lnSpc>
                  <a:spcAft>
                    <a:spcPts val="0"/>
                  </a:spcAft>
                </a:pPr>
                <a:r>
                  <a:rPr lang="en-US" altLang="en-US" b="0" dirty="0">
                    <a:latin typeface="ETH Light" pitchFamily="2" charset="0"/>
                  </a:rPr>
                  <a:t>where </a:t>
                </a:r>
                <a14:m>
                  <m:oMath xmlns:m="http://schemas.openxmlformats.org/officeDocument/2006/math">
                    <m:sSup>
                      <m:sSupPr>
                        <m:ctrlPr>
                          <a:rPr lang="en-CA" altLang="en-US" b="0" i="1" smtClean="0">
                            <a:latin typeface="Cambria Math" panose="02040503050406030204" pitchFamily="18" charset="0"/>
                          </a:rPr>
                        </m:ctrlPr>
                      </m:sSupPr>
                      <m:e>
                        <m:acc>
                          <m:accPr>
                            <m:chr m:val="̅"/>
                            <m:ctrlPr>
                              <a:rPr lang="en-US" altLang="en-US" b="0" i="1" smtClean="0">
                                <a:latin typeface="Cambria Math" panose="02040503050406030204" pitchFamily="18" charset="0"/>
                              </a:rPr>
                            </m:ctrlPr>
                          </m:accPr>
                          <m:e>
                            <m:r>
                              <a:rPr lang="en-CA" altLang="en-US" b="0" i="1" smtClean="0">
                                <a:latin typeface="Cambria Math" panose="02040503050406030204" pitchFamily="18" charset="0"/>
                              </a:rPr>
                              <m:t>𝑢</m:t>
                            </m:r>
                          </m:e>
                        </m:acc>
                      </m:e>
                      <m:sup>
                        <m:r>
                          <a:rPr lang="en-CA" altLang="en-US" b="0" i="1" smtClean="0">
                            <a:latin typeface="Cambria Math" panose="02040503050406030204" pitchFamily="18" charset="0"/>
                          </a:rPr>
                          <m:t>∗</m:t>
                        </m:r>
                      </m:sup>
                    </m:sSup>
                  </m:oMath>
                </a14:m>
                <a:r>
                  <a:rPr lang="en-US" altLang="en-US" b="0" dirty="0">
                    <a:latin typeface="ETH Light" pitchFamily="2" charset="0"/>
                  </a:rPr>
                  <a:t> is the original velocity field obtained from advancing the TFNS equation, which is then corrected by subtracting the non-zero divergence component contained in the scalar field </a:t>
                </a:r>
                <a14:m>
                  <m:oMath xmlns:m="http://schemas.openxmlformats.org/officeDocument/2006/math">
                    <m:r>
                      <a:rPr lang="en-CA" altLang="en-US" b="0" i="1" smtClean="0">
                        <a:latin typeface="Cambria Math" panose="02040503050406030204" pitchFamily="18" charset="0"/>
                      </a:rPr>
                      <m:t>𝜙</m:t>
                    </m:r>
                  </m:oMath>
                </a14:m>
                <a:r>
                  <a:rPr lang="en-US" altLang="en-US" b="0" dirty="0">
                    <a:latin typeface="ETH Light" pitchFamily="2" charset="0"/>
                  </a:rPr>
                  <a:t>.</a:t>
                </a:r>
              </a:p>
            </p:txBody>
          </p:sp>
        </mc:Choice>
        <mc:Fallback>
          <p:sp>
            <p:nvSpPr>
              <p:cNvPr id="36" name="TextBox 35">
                <a:extLst>
                  <a:ext uri="{FF2B5EF4-FFF2-40B4-BE49-F238E27FC236}">
                    <a16:creationId xmlns:a16="http://schemas.microsoft.com/office/drawing/2014/main" id="{E2B10518-E2CB-4A7A-B082-A61EBAE3FA8F}"/>
                  </a:ext>
                </a:extLst>
              </p:cNvPr>
              <p:cNvSpPr txBox="1">
                <a:spLocks noRot="1" noChangeAspect="1" noMove="1" noResize="1" noEditPoints="1" noAdjustHandles="1" noChangeArrowheads="1" noChangeShapeType="1" noTextEdit="1"/>
              </p:cNvSpPr>
              <p:nvPr/>
            </p:nvSpPr>
            <p:spPr>
              <a:xfrm>
                <a:off x="2326484" y="25371425"/>
                <a:ext cx="10221112" cy="2451953"/>
              </a:xfrm>
              <a:prstGeom prst="rect">
                <a:avLst/>
              </a:prstGeom>
              <a:blipFill>
                <a:blip r:embed="rId16"/>
                <a:stretch>
                  <a:fillRect l="-1551" t="-746" r="-1551" b="-572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ADACE307-581B-4BD6-AAAB-585BA66A0E41}"/>
                  </a:ext>
                </a:extLst>
              </p:cNvPr>
              <p:cNvSpPr txBox="1"/>
              <p:nvPr/>
            </p:nvSpPr>
            <p:spPr>
              <a:xfrm>
                <a:off x="13121484" y="13154025"/>
                <a:ext cx="10221112" cy="3631763"/>
              </a:xfrm>
              <a:prstGeom prst="rect">
                <a:avLst/>
              </a:prstGeom>
              <a:noFill/>
            </p:spPr>
            <p:txBody>
              <a:bodyPr wrap="square" rtlCol="0">
                <a:spAutoFit/>
              </a:bodyPr>
              <a:lstStyle/>
              <a:p>
                <a:pPr algn="just">
                  <a:lnSpc>
                    <a:spcPts val="4550"/>
                  </a:lnSpc>
                  <a:spcAft>
                    <a:spcPts val="0"/>
                  </a:spcAft>
                </a:pPr>
                <a:r>
                  <a:rPr lang="en-CA" altLang="en-US" b="0" dirty="0">
                    <a:latin typeface="ETH Light" pitchFamily="2" charset="0"/>
                  </a:rPr>
                  <a:t>Mean velocity profiles </a:t>
                </a:r>
                <a:r>
                  <a:rPr lang="en-US" altLang="en-US" b="0" dirty="0">
                    <a:latin typeface="ETH Light" pitchFamily="2" charset="0"/>
                  </a:rPr>
                  <a:t>were checked against an unresolved direct numerical simulation (DNS) for any large deviations from the original method, as shown for several runs using DC in the figure above. DC was found to increase the largest stable filter width ratio </a:t>
                </a:r>
                <a14:m>
                  <m:oMath xmlns:m="http://schemas.openxmlformats.org/officeDocument/2006/math">
                    <m:r>
                      <a:rPr lang="en-CA" altLang="en-US" b="0" i="1" smtClean="0">
                        <a:latin typeface="Cambria Math" panose="02040503050406030204" pitchFamily="18" charset="0"/>
                      </a:rPr>
                      <m:t>𝑟</m:t>
                    </m:r>
                    <m:r>
                      <a:rPr lang="en-CA" altLang="en-US" b="0" i="1" smtClean="0">
                        <a:latin typeface="Cambria Math" panose="02040503050406030204" pitchFamily="18" charset="0"/>
                      </a:rPr>
                      <m:t>=</m:t>
                    </m:r>
                    <m:r>
                      <a:rPr lang="en-CA" altLang="en-US" b="0" i="1" smtClean="0">
                        <a:latin typeface="Cambria Math" panose="02040503050406030204" pitchFamily="18" charset="0"/>
                      </a:rPr>
                      <m:t>𝑇</m:t>
                    </m:r>
                    <m:r>
                      <a:rPr lang="en-CA" altLang="en-US" b="0" i="1" smtClean="0">
                        <a:latin typeface="Cambria Math" panose="02040503050406030204" pitchFamily="18" charset="0"/>
                      </a:rPr>
                      <m:t>/</m:t>
                    </m:r>
                    <m:r>
                      <m:rPr>
                        <m:sty m:val="p"/>
                      </m:rPr>
                      <a:rPr lang="en-CA" altLang="en-US" b="0" i="0" smtClean="0">
                        <a:latin typeface="Cambria Math" panose="02040503050406030204" pitchFamily="18" charset="0"/>
                      </a:rPr>
                      <m:t>Δ</m:t>
                    </m:r>
                    <m:r>
                      <a:rPr lang="en-CA" altLang="en-US" b="0" i="1" smtClean="0">
                        <a:latin typeface="Cambria Math" panose="02040503050406030204" pitchFamily="18" charset="0"/>
                      </a:rPr>
                      <m:t>𝑡</m:t>
                    </m:r>
                  </m:oMath>
                </a14:m>
                <a:r>
                  <a:rPr lang="en-US" altLang="en-US" b="0" dirty="0">
                    <a:latin typeface="ETH Light" pitchFamily="2" charset="0"/>
                  </a:rPr>
                  <a:t> by </a:t>
                </a:r>
                <a:r>
                  <a:rPr lang="en-CA" altLang="en-US" b="0" dirty="0">
                    <a:latin typeface="ETH Light" pitchFamily="2" charset="0"/>
                  </a:rPr>
                  <a:t>only about 3% to 7% when </a:t>
                </a:r>
                <a14:m>
                  <m:oMath xmlns:m="http://schemas.openxmlformats.org/officeDocument/2006/math">
                    <m:r>
                      <m:rPr>
                        <m:sty m:val="p"/>
                      </m:rPr>
                      <a:rPr lang="en-CA" altLang="en-US" b="0" i="0" smtClean="0">
                        <a:latin typeface="Cambria Math" panose="02040503050406030204" pitchFamily="18" charset="0"/>
                      </a:rPr>
                      <m:t>Δ</m:t>
                    </m:r>
                    <m:r>
                      <a:rPr lang="en-CA" altLang="en-US" b="0" i="1" smtClean="0">
                        <a:latin typeface="Cambria Math" panose="02040503050406030204" pitchFamily="18" charset="0"/>
                      </a:rPr>
                      <m:t>𝑡</m:t>
                    </m:r>
                    <m:r>
                      <a:rPr lang="en-CA" altLang="en-US" b="0" i="1" smtClean="0">
                        <a:latin typeface="Cambria Math" panose="02040503050406030204" pitchFamily="18" charset="0"/>
                        <a:ea typeface="Cambria Math" panose="02040503050406030204" pitchFamily="18" charset="0"/>
                      </a:rPr>
                      <m:t>∈</m:t>
                    </m:r>
                    <m:d>
                      <m:dPr>
                        <m:begChr m:val="{"/>
                        <m:endChr m:val="}"/>
                        <m:ctrlPr>
                          <a:rPr lang="en-CA" altLang="en-US" b="0" i="1" smtClean="0">
                            <a:latin typeface="Cambria Math" panose="02040503050406030204" pitchFamily="18" charset="0"/>
                            <a:ea typeface="Cambria Math" panose="02040503050406030204" pitchFamily="18" charset="0"/>
                          </a:rPr>
                        </m:ctrlPr>
                      </m:dPr>
                      <m:e>
                        <m:sSup>
                          <m:sSupPr>
                            <m:ctrlPr>
                              <a:rPr lang="en-CA" altLang="en-US" b="0" i="1" smtClean="0">
                                <a:latin typeface="Cambria Math" panose="02040503050406030204" pitchFamily="18" charset="0"/>
                                <a:ea typeface="Cambria Math" panose="02040503050406030204" pitchFamily="18" charset="0"/>
                              </a:rPr>
                            </m:ctrlPr>
                          </m:sSupPr>
                          <m:e>
                            <m:r>
                              <a:rPr lang="en-CA" altLang="en-US" b="0" i="1" smtClean="0">
                                <a:latin typeface="Cambria Math" panose="02040503050406030204" pitchFamily="18" charset="0"/>
                                <a:ea typeface="Cambria Math" panose="02040503050406030204" pitchFamily="18" charset="0"/>
                              </a:rPr>
                              <m:t>10</m:t>
                            </m:r>
                          </m:e>
                          <m:sup>
                            <m:r>
                              <a:rPr lang="en-CA" altLang="en-US" b="0" i="1" smtClean="0">
                                <a:latin typeface="Cambria Math" panose="02040503050406030204" pitchFamily="18" charset="0"/>
                                <a:ea typeface="Cambria Math" panose="02040503050406030204" pitchFamily="18" charset="0"/>
                              </a:rPr>
                              <m:t>−5</m:t>
                            </m:r>
                          </m:sup>
                        </m:sSup>
                        <m:r>
                          <a:rPr lang="en-CA" altLang="en-US" b="0" i="1" smtClean="0">
                            <a:latin typeface="Cambria Math" panose="02040503050406030204" pitchFamily="18" charset="0"/>
                            <a:ea typeface="Cambria Math" panose="02040503050406030204" pitchFamily="18" charset="0"/>
                          </a:rPr>
                          <m:t>, </m:t>
                        </m:r>
                        <m:sSup>
                          <m:sSupPr>
                            <m:ctrlPr>
                              <a:rPr lang="en-CA" altLang="en-US" b="0" i="1" smtClean="0">
                                <a:latin typeface="Cambria Math" panose="02040503050406030204" pitchFamily="18" charset="0"/>
                                <a:ea typeface="Cambria Math" panose="02040503050406030204" pitchFamily="18" charset="0"/>
                              </a:rPr>
                            </m:ctrlPr>
                          </m:sSupPr>
                          <m:e>
                            <m:r>
                              <a:rPr lang="en-CA" altLang="en-US" b="0" i="1" smtClean="0">
                                <a:latin typeface="Cambria Math" panose="02040503050406030204" pitchFamily="18" charset="0"/>
                                <a:ea typeface="Cambria Math" panose="02040503050406030204" pitchFamily="18" charset="0"/>
                              </a:rPr>
                              <m:t>10</m:t>
                            </m:r>
                          </m:e>
                          <m:sup>
                            <m:r>
                              <a:rPr lang="en-CA" altLang="en-US" b="0" i="1" smtClean="0">
                                <a:latin typeface="Cambria Math" panose="02040503050406030204" pitchFamily="18" charset="0"/>
                                <a:ea typeface="Cambria Math" panose="02040503050406030204" pitchFamily="18" charset="0"/>
                              </a:rPr>
                              <m:t>−6</m:t>
                            </m:r>
                          </m:sup>
                        </m:sSup>
                      </m:e>
                    </m:d>
                  </m:oMath>
                </a14:m>
                <a:r>
                  <a:rPr lang="en-US" altLang="en-US" b="0" dirty="0">
                    <a:latin typeface="ETH Light" pitchFamily="2" charset="0"/>
                  </a:rPr>
                  <a:t>.</a:t>
                </a:r>
              </a:p>
            </p:txBody>
          </p:sp>
        </mc:Choice>
        <mc:Fallback>
          <p:sp>
            <p:nvSpPr>
              <p:cNvPr id="37" name="TextBox 36">
                <a:extLst>
                  <a:ext uri="{FF2B5EF4-FFF2-40B4-BE49-F238E27FC236}">
                    <a16:creationId xmlns:a16="http://schemas.microsoft.com/office/drawing/2014/main" id="{ADACE307-581B-4BD6-AAAB-585BA66A0E41}"/>
                  </a:ext>
                </a:extLst>
              </p:cNvPr>
              <p:cNvSpPr txBox="1">
                <a:spLocks noRot="1" noChangeAspect="1" noMove="1" noResize="1" noEditPoints="1" noAdjustHandles="1" noChangeArrowheads="1" noChangeShapeType="1" noTextEdit="1"/>
              </p:cNvSpPr>
              <p:nvPr/>
            </p:nvSpPr>
            <p:spPr>
              <a:xfrm>
                <a:off x="13121484" y="13154025"/>
                <a:ext cx="10221112" cy="3631763"/>
              </a:xfrm>
              <a:prstGeom prst="rect">
                <a:avLst/>
              </a:prstGeom>
              <a:blipFill>
                <a:blip r:embed="rId17"/>
                <a:stretch>
                  <a:fillRect l="-1491" t="-503" r="-1550" b="-3523"/>
                </a:stretch>
              </a:blipFill>
            </p:spPr>
            <p:txBody>
              <a:bodyPr/>
              <a:lstStyle/>
              <a:p>
                <a:r>
                  <a:rPr lang="en-CA">
                    <a:noFill/>
                  </a:rPr>
                  <a:t> </a:t>
                </a:r>
              </a:p>
            </p:txBody>
          </p:sp>
        </mc:Fallback>
      </mc:AlternateContent>
      <p:pic>
        <p:nvPicPr>
          <p:cNvPr id="16" name="Picture 15">
            <a:extLst>
              <a:ext uri="{FF2B5EF4-FFF2-40B4-BE49-F238E27FC236}">
                <a16:creationId xmlns:a16="http://schemas.microsoft.com/office/drawing/2014/main" id="{CC64AEA2-D55C-4A5D-B699-78F1684E39DA}"/>
              </a:ext>
            </a:extLst>
          </p:cNvPr>
          <p:cNvPicPr>
            <a:picLocks noChangeAspect="1"/>
          </p:cNvPicPr>
          <p:nvPr/>
        </p:nvPicPr>
        <p:blipFill>
          <a:blip r:embed="rId18"/>
          <a:stretch>
            <a:fillRect/>
          </a:stretch>
        </p:blipFill>
        <p:spPr>
          <a:xfrm>
            <a:off x="14146530" y="17027256"/>
            <a:ext cx="8092440" cy="5669280"/>
          </a:xfrm>
          <a:prstGeom prst="rect">
            <a:avLst/>
          </a:prstGeom>
        </p:spPr>
      </p:pic>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0019277F-CBF7-4D65-8B0A-75DC3856F4CD}"/>
                  </a:ext>
                </a:extLst>
              </p:cNvPr>
              <p:cNvSpPr txBox="1"/>
              <p:nvPr/>
            </p:nvSpPr>
            <p:spPr>
              <a:xfrm>
                <a:off x="13121484" y="22780625"/>
                <a:ext cx="10221112" cy="2451953"/>
              </a:xfrm>
              <a:prstGeom prst="rect">
                <a:avLst/>
              </a:prstGeom>
              <a:noFill/>
            </p:spPr>
            <p:txBody>
              <a:bodyPr wrap="square" rtlCol="0">
                <a:spAutoFit/>
              </a:bodyPr>
              <a:lstStyle/>
              <a:p>
                <a:pPr algn="just">
                  <a:lnSpc>
                    <a:spcPts val="4550"/>
                  </a:lnSpc>
                  <a:spcAft>
                    <a:spcPts val="0"/>
                  </a:spcAft>
                </a:pPr>
                <a:r>
                  <a:rPr lang="en-CA" altLang="en-US" b="0" dirty="0">
                    <a:latin typeface="ETH Light" pitchFamily="2" charset="0"/>
                  </a:rPr>
                  <a:t>Regularization was found able to stabilize any configuration if </a:t>
                </a:r>
                <a14:m>
                  <m:oMath xmlns:m="http://schemas.openxmlformats.org/officeDocument/2006/math">
                    <m:r>
                      <a:rPr lang="en-CA" altLang="en-US" b="0" i="1" smtClean="0">
                        <a:latin typeface="Cambria Math" panose="02040503050406030204" pitchFamily="18" charset="0"/>
                      </a:rPr>
                      <m:t>𝜒</m:t>
                    </m:r>
                  </m:oMath>
                </a14:m>
                <a:r>
                  <a:rPr lang="en-US" altLang="en-US" b="0" dirty="0">
                    <a:latin typeface="ETH Light" pitchFamily="2" charset="0"/>
                  </a:rPr>
                  <a:t> was large enough. The minimum </a:t>
                </a:r>
                <a14:m>
                  <m:oMath xmlns:m="http://schemas.openxmlformats.org/officeDocument/2006/math">
                    <m:r>
                      <a:rPr lang="en-CA" altLang="en-US" b="0" i="1" smtClean="0">
                        <a:latin typeface="Cambria Math" panose="02040503050406030204" pitchFamily="18" charset="0"/>
                      </a:rPr>
                      <m:t>𝜒</m:t>
                    </m:r>
                  </m:oMath>
                </a14:m>
                <a:r>
                  <a:rPr lang="en-US" altLang="en-US" b="0" dirty="0">
                    <a:latin typeface="ETH Light" pitchFamily="2" charset="0"/>
                  </a:rPr>
                  <a:t> required for stability was studied, and found to be linear in the filter width </a:t>
                </a:r>
                <a14:m>
                  <m:oMath xmlns:m="http://schemas.openxmlformats.org/officeDocument/2006/math">
                    <m:r>
                      <a:rPr lang="en-CA" altLang="en-US" b="0" i="1" smtClean="0">
                        <a:latin typeface="Cambria Math" panose="02040503050406030204" pitchFamily="18" charset="0"/>
                      </a:rPr>
                      <m:t>𝑟</m:t>
                    </m:r>
                  </m:oMath>
                </a14:m>
                <a:r>
                  <a:rPr lang="en-US" altLang="en-US" b="0" dirty="0">
                    <a:latin typeface="ETH Light" pitchFamily="2" charset="0"/>
                  </a:rPr>
                  <a:t> for various </a:t>
                </a:r>
                <a14:m>
                  <m:oMath xmlns:m="http://schemas.openxmlformats.org/officeDocument/2006/math">
                    <m:r>
                      <m:rPr>
                        <m:sty m:val="p"/>
                      </m:rPr>
                      <a:rPr lang="en-CA" altLang="en-US" b="0" i="0" smtClean="0">
                        <a:latin typeface="Cambria Math" panose="02040503050406030204" pitchFamily="18" charset="0"/>
                      </a:rPr>
                      <m:t>Δ</m:t>
                    </m:r>
                    <m:r>
                      <a:rPr lang="en-CA" altLang="en-US" b="0" i="1" smtClean="0">
                        <a:latin typeface="Cambria Math" panose="02040503050406030204" pitchFamily="18" charset="0"/>
                      </a:rPr>
                      <m:t>𝑡</m:t>
                    </m:r>
                  </m:oMath>
                </a14:m>
                <a:r>
                  <a:rPr lang="en-US" altLang="en-US" b="0" dirty="0">
                    <a:latin typeface="ETH Light" pitchFamily="2" charset="0"/>
                  </a:rPr>
                  <a:t> and </a:t>
                </a:r>
                <a14:m>
                  <m:oMath xmlns:m="http://schemas.openxmlformats.org/officeDocument/2006/math">
                    <m:acc>
                      <m:accPr>
                        <m:chr m:val="̃"/>
                        <m:ctrlPr>
                          <a:rPr lang="en-US" altLang="en-US" b="0" i="1" smtClean="0">
                            <a:latin typeface="Cambria Math" panose="02040503050406030204" pitchFamily="18" charset="0"/>
                          </a:rPr>
                        </m:ctrlPr>
                      </m:accPr>
                      <m:e>
                        <m:r>
                          <a:rPr lang="en-CA" altLang="en-US" b="0" i="1" smtClean="0">
                            <a:latin typeface="Cambria Math" panose="02040503050406030204" pitchFamily="18" charset="0"/>
                          </a:rPr>
                          <m:t>𝑟</m:t>
                        </m:r>
                      </m:e>
                    </m:acc>
                  </m:oMath>
                </a14:m>
                <a:r>
                  <a:rPr lang="en-US" altLang="en-US" b="0" dirty="0">
                    <a:latin typeface="ETH Light" pitchFamily="2" charset="0"/>
                  </a:rPr>
                  <a:t>, with </a:t>
                </a:r>
                <a14:m>
                  <m:oMath xmlns:m="http://schemas.openxmlformats.org/officeDocument/2006/math">
                    <m:r>
                      <m:rPr>
                        <m:sty m:val="p"/>
                      </m:rPr>
                      <a:rPr lang="en-CA" altLang="en-US" b="0" i="0" smtClean="0">
                        <a:latin typeface="Cambria Math" panose="02040503050406030204" pitchFamily="18" charset="0"/>
                      </a:rPr>
                      <m:t>Δ</m:t>
                    </m:r>
                    <m:r>
                      <a:rPr lang="en-CA" altLang="en-US" b="0" i="1" smtClean="0">
                        <a:latin typeface="Cambria Math" panose="02040503050406030204" pitchFamily="18" charset="0"/>
                      </a:rPr>
                      <m:t>𝑡</m:t>
                    </m:r>
                    <m:r>
                      <a:rPr lang="en-CA" altLang="en-US" b="0" i="1" smtClean="0">
                        <a:latin typeface="Cambria Math" panose="02040503050406030204" pitchFamily="18" charset="0"/>
                      </a:rPr>
                      <m:t>=</m:t>
                    </m:r>
                    <m:sSup>
                      <m:sSupPr>
                        <m:ctrlPr>
                          <a:rPr lang="en-CA" altLang="en-US" b="0" i="1" smtClean="0">
                            <a:latin typeface="Cambria Math" panose="02040503050406030204" pitchFamily="18" charset="0"/>
                          </a:rPr>
                        </m:ctrlPr>
                      </m:sSupPr>
                      <m:e>
                        <m:r>
                          <a:rPr lang="en-CA" altLang="en-US" b="0" i="1" smtClean="0">
                            <a:latin typeface="Cambria Math" panose="02040503050406030204" pitchFamily="18" charset="0"/>
                          </a:rPr>
                          <m:t>10</m:t>
                        </m:r>
                      </m:e>
                      <m:sup>
                        <m:r>
                          <a:rPr lang="en-CA" altLang="en-US" b="0" i="1" smtClean="0">
                            <a:latin typeface="Cambria Math" panose="02040503050406030204" pitchFamily="18" charset="0"/>
                          </a:rPr>
                          <m:t>−5</m:t>
                        </m:r>
                      </m:sup>
                    </m:sSup>
                  </m:oMath>
                </a14:m>
                <a:r>
                  <a:rPr lang="en-US" altLang="en-US" b="0" dirty="0">
                    <a:latin typeface="ETH Light" pitchFamily="2" charset="0"/>
                  </a:rPr>
                  <a:t>,  </a:t>
                </a:r>
                <a14:m>
                  <m:oMath xmlns:m="http://schemas.openxmlformats.org/officeDocument/2006/math">
                    <m:acc>
                      <m:accPr>
                        <m:chr m:val="̃"/>
                        <m:ctrlPr>
                          <a:rPr lang="en-US" altLang="en-US" b="0" i="1" smtClean="0">
                            <a:latin typeface="Cambria Math" panose="02040503050406030204" pitchFamily="18" charset="0"/>
                          </a:rPr>
                        </m:ctrlPr>
                      </m:accPr>
                      <m:e>
                        <m:r>
                          <a:rPr lang="en-CA" altLang="en-US" b="0" i="1" smtClean="0">
                            <a:latin typeface="Cambria Math" panose="02040503050406030204" pitchFamily="18" charset="0"/>
                          </a:rPr>
                          <m:t>𝑟</m:t>
                        </m:r>
                      </m:e>
                    </m:acc>
                    <m:r>
                      <a:rPr lang="en-CA" altLang="en-US" b="0" i="1" smtClean="0">
                        <a:latin typeface="Cambria Math" panose="02040503050406030204" pitchFamily="18" charset="0"/>
                      </a:rPr>
                      <m:t>=100</m:t>
                    </m:r>
                  </m:oMath>
                </a14:m>
                <a:r>
                  <a:rPr lang="en-US" altLang="en-US" b="0" dirty="0">
                    <a:latin typeface="ETH Light" pitchFamily="2" charset="0"/>
                  </a:rPr>
                  <a:t> shown above.</a:t>
                </a:r>
              </a:p>
            </p:txBody>
          </p:sp>
        </mc:Choice>
        <mc:Fallback>
          <p:sp>
            <p:nvSpPr>
              <p:cNvPr id="39" name="TextBox 38">
                <a:extLst>
                  <a:ext uri="{FF2B5EF4-FFF2-40B4-BE49-F238E27FC236}">
                    <a16:creationId xmlns:a16="http://schemas.microsoft.com/office/drawing/2014/main" id="{0019277F-CBF7-4D65-8B0A-75DC3856F4CD}"/>
                  </a:ext>
                </a:extLst>
              </p:cNvPr>
              <p:cNvSpPr txBox="1">
                <a:spLocks noRot="1" noChangeAspect="1" noMove="1" noResize="1" noEditPoints="1" noAdjustHandles="1" noChangeArrowheads="1" noChangeShapeType="1" noTextEdit="1"/>
              </p:cNvSpPr>
              <p:nvPr/>
            </p:nvSpPr>
            <p:spPr>
              <a:xfrm>
                <a:off x="13121484" y="22780625"/>
                <a:ext cx="10221112" cy="2451953"/>
              </a:xfrm>
              <a:prstGeom prst="rect">
                <a:avLst/>
              </a:prstGeom>
              <a:blipFill>
                <a:blip r:embed="rId19"/>
                <a:stretch>
                  <a:fillRect l="-1491" t="-746" r="-2504" b="-5721"/>
                </a:stretch>
              </a:blipFill>
            </p:spPr>
            <p:txBody>
              <a:bodyPr/>
              <a:lstStyle/>
              <a:p>
                <a:r>
                  <a:rPr lang="en-CA">
                    <a:noFill/>
                  </a:rPr>
                  <a:t> </a:t>
                </a:r>
              </a:p>
            </p:txBody>
          </p:sp>
        </mc:Fallback>
      </mc:AlternateContent>
    </p:spTree>
  </p:cSld>
  <p:clrMapOvr>
    <a:masterClrMapping/>
  </p:clrMapOvr>
</p:sld>
</file>

<file path=ppt/theme/theme1.xml><?xml version="1.0" encoding="utf-8"?>
<a:theme xmlns:a="http://schemas.openxmlformats.org/drawingml/2006/main" name="IFD-Poster">
  <a:themeElements>
    <a:clrScheme name="IFD-Po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FD-Poster">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10000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10000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IFD-Po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FD-Po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FD-Po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FD-Po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FD-Po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FD-Po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FD-Po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IFD-Poster</Template>
  <TotalTime>1567</TotalTime>
  <Words>417</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ＭＳ Ｐゴシック</vt:lpstr>
      <vt:lpstr>Times New Roman</vt:lpstr>
      <vt:lpstr>Calibri</vt:lpstr>
      <vt:lpstr>ETH Light</vt:lpstr>
      <vt:lpstr>IFD-Poster</vt:lpstr>
      <vt:lpstr>PowerPoint Presentation</vt:lpstr>
    </vt:vector>
  </TitlesOfParts>
  <Company>ETH Zuerich, Neptun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Christoph Merz</dc:creator>
  <cp:lastModifiedBy>Sam Maloney</cp:lastModifiedBy>
  <cp:revision>140</cp:revision>
  <cp:lastPrinted>2008-09-10T06:37:03Z</cp:lastPrinted>
  <dcterms:created xsi:type="dcterms:W3CDTF">2008-09-10T05:51:46Z</dcterms:created>
  <dcterms:modified xsi:type="dcterms:W3CDTF">2018-02-09T13:56:10Z</dcterms:modified>
</cp:coreProperties>
</file>