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8" r:id="rId4"/>
    <p:sldId id="266" r:id="rId5"/>
    <p:sldId id="267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65" r:id="rId14"/>
    <p:sldId id="257" r:id="rId15"/>
    <p:sldId id="258" r:id="rId16"/>
    <p:sldId id="259" r:id="rId17"/>
    <p:sldId id="261" r:id="rId18"/>
    <p:sldId id="264" r:id="rId19"/>
    <p:sldId id="262" r:id="rId20"/>
    <p:sldId id="263" r:id="rId21"/>
    <p:sldId id="279" r:id="rId22"/>
    <p:sldId id="269" r:id="rId23"/>
    <p:sldId id="270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1116" y="1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20.12.2017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7498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CA" sz="800" b="0" noProof="0" dirty="0" smtClean="0"/>
              <a:t>Institute</a:t>
            </a:r>
            <a:r>
              <a:rPr lang="en-CA" sz="800" b="0" baseline="0" noProof="0" dirty="0" smtClean="0"/>
              <a:t> of Fluid Dynamics</a:t>
            </a:r>
            <a:endParaRPr lang="en-CA" sz="800" b="0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407234"/>
            <a:ext cx="623529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Samuel </a:t>
            </a:r>
            <a:r>
              <a:rPr lang="en-US" b="1" dirty="0" smtClean="0"/>
              <a:t>Maloney, Seminar </a:t>
            </a:r>
            <a:r>
              <a:rPr lang="en-US" b="1" dirty="0"/>
              <a:t>in Fluid Dynamics for </a:t>
            </a:r>
            <a:r>
              <a:rPr lang="en-US" b="1" dirty="0" smtClean="0"/>
              <a:t>CSE</a:t>
            </a:r>
          </a:p>
          <a:p>
            <a:r>
              <a:rPr lang="en-US" dirty="0" smtClean="0"/>
              <a:t>Supervisor: Daniel </a:t>
            </a:r>
            <a:r>
              <a:rPr lang="en-US" dirty="0" err="1" smtClean="0"/>
              <a:t>Oberle</a:t>
            </a:r>
            <a:endParaRPr lang="en-US" dirty="0"/>
          </a:p>
          <a:p>
            <a:r>
              <a:rPr lang="en-US" dirty="0" smtClean="0"/>
              <a:t>Professor: Patrick Jenny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a regularization term in a TLES code in OpenFOAM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90923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 filter widths are highly non-dissipative → unstable</a:t>
            </a:r>
          </a:p>
          <a:p>
            <a:r>
              <a:rPr lang="en-US" dirty="0" smtClean="0"/>
              <a:t>Use of regularization term from </a:t>
            </a:r>
            <a:r>
              <a:rPr lang="en-US" dirty="0" err="1" smtClean="0"/>
              <a:t>Åkervik</a:t>
            </a:r>
            <a:r>
              <a:rPr lang="en-US" dirty="0" smtClean="0"/>
              <a:t> et al. [4]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56" y="2905858"/>
            <a:ext cx="1462088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7"/>
              <p:cNvSpPr txBox="1">
                <a:spLocks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Addition of linear </a:t>
                </a:r>
                <a:r>
                  <a:rPr lang="en-US" dirty="0" smtClean="0"/>
                  <a:t>feedback </a:t>
                </a:r>
                <a:r>
                  <a:rPr lang="en-US" dirty="0" smtClean="0"/>
                  <a:t>term to momentum equation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filtered with filter width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Forces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towards slower varying solution, damps high-frequency changes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is a free control parameter </a:t>
                </a:r>
              </a:p>
            </p:txBody>
          </p:sp>
        </mc:Choice>
        <mc:Fallback>
          <p:sp>
            <p:nvSpPr>
              <p:cNvPr id="12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  <a:blipFill>
                <a:blip r:embed="rId3"/>
                <a:stretch>
                  <a:fillRect l="-431" t="-4190" b="-13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Divergence Cleaning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254460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Divergence of discretization is non-zero in general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condition is not explicitly </a:t>
                </a:r>
                <a:r>
                  <a:rPr lang="en-US" dirty="0" smtClean="0"/>
                  <a:t>enforced</a:t>
                </a:r>
              </a:p>
              <a:p>
                <a:r>
                  <a:rPr lang="en-US" dirty="0" smtClean="0"/>
                  <a:t>Accrued divergence can be a source of </a:t>
                </a:r>
                <a:r>
                  <a:rPr lang="en-US" dirty="0"/>
                  <a:t>i</a:t>
                </a:r>
                <a:r>
                  <a:rPr lang="en-US" dirty="0" smtClean="0"/>
                  <a:t>nstability</a:t>
                </a:r>
              </a:p>
              <a:p>
                <a:endParaRPr lang="en-US" dirty="0"/>
              </a:p>
              <a:p>
                <a:r>
                  <a:rPr lang="en-US" dirty="0" smtClean="0"/>
                  <a:t> Zeroing of divergence with Projection Scheme [5] using Helmholtz-Hodge decomposition of filtered velocity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2544606"/>
              </a:xfrm>
              <a:prstGeom prst="rect">
                <a:avLst/>
              </a:prstGeom>
              <a:blipFill>
                <a:blip r:embed="rId2"/>
                <a:stretch>
                  <a:fillRect l="-359" t="-3597" b="-35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69" y="4678609"/>
            <a:ext cx="248126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Divergence Cleaning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6"/>
            <a:ext cx="8496300" cy="4432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Take the divergence of both sides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2312740"/>
            <a:ext cx="1838325" cy="39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326782" y="3243663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Solve the Poisson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and correct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3243663"/>
                <a:ext cx="8496300" cy="443246"/>
              </a:xfrm>
              <a:prstGeom prst="rect">
                <a:avLst/>
              </a:prstGeom>
              <a:blipFill>
                <a:blip r:embed="rId3"/>
                <a:stretch>
                  <a:fillRect l="-431" t="-19178" b="-260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69" y="3831249"/>
            <a:ext cx="1795463" cy="371475"/>
          </a:xfrm>
          <a:prstGeom prst="rect">
            <a:avLst/>
          </a:prstGeo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329716" y="4697323"/>
            <a:ext cx="8496300" cy="4432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performed efficiently with iterative solvers</a:t>
            </a:r>
          </a:p>
        </p:txBody>
      </p:sp>
    </p:spTree>
    <p:extLst>
      <p:ext uri="{BB962C8B-B14F-4D97-AF65-F5344CB8AC3E}">
        <p14:creationId xmlns:p14="http://schemas.microsoft.com/office/powerpoint/2010/main" val="2222766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296769"/>
            <a:ext cx="8496300" cy="14953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Velocity Profile Comparisons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Line profiles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sub>
                    </m:sSub>
                  </m:oMath>
                </a14:m>
                <a:r>
                  <a:rPr lang="en-US" dirty="0" smtClean="0"/>
                  <a:t> field used for comparison</a:t>
                </a:r>
              </a:p>
              <a:p>
                <a:r>
                  <a:rPr lang="en-US" dirty="0" smtClean="0"/>
                  <a:t>A baseline “DNS” simulation was run, using the same grid</a:t>
                </a:r>
              </a:p>
              <a:p>
                <a:r>
                  <a:rPr lang="en-US" dirty="0" smtClean="0"/>
                  <a:t>Location of profile was chosen as the minimum of the recirculation vortex in the baseline simulation 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  <a:blipFill>
                <a:blip r:embed="rId3"/>
                <a:stretch>
                  <a:fillRect l="-359" t="-5474" b="-62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=28.6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829" y="3380077"/>
            <a:ext cx="10763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346" y="3322499"/>
            <a:ext cx="866775" cy="766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3569" y="356212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ilter width ratios: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1633" y="4830660"/>
                <a:ext cx="1542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=50.8 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33" y="4830660"/>
                <a:ext cx="15424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1585" y="4400853"/>
                <a:ext cx="1165704" cy="56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5" y="4400853"/>
                <a:ext cx="1165704" cy="566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72000" y="4643420"/>
                <a:ext cx="1497718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de-CH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f>
                        <m:fPr>
                          <m:ctrlPr>
                            <a:rPr lang="de-CH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de-CH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de-CH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43420"/>
                <a:ext cx="1497718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44982" y="3487936"/>
                <a:ext cx="1835631" cy="517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𝑢𝐿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=50800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982" y="3487936"/>
                <a:ext cx="1835631" cy="517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41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</p:spPr>
            <p:txBody>
              <a:bodyPr/>
              <a:lstStyle/>
              <a:p>
                <a:pPr/>
                <a:r>
                  <a:rPr lang="en-US" dirty="0" smtClean="0"/>
                  <a:t>Base TLES Method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  <a:blipFill>
                <a:blip r:embed="rId2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"/>
          <a:stretch/>
        </p:blipFill>
        <p:spPr>
          <a:xfrm>
            <a:off x="1321913" y="1652953"/>
            <a:ext cx="6500175" cy="4563209"/>
          </a:xfrm>
        </p:spPr>
      </p:pic>
    </p:spTree>
    <p:extLst>
      <p:ext uri="{BB962C8B-B14F-4D97-AF65-F5344CB8AC3E}">
        <p14:creationId xmlns:p14="http://schemas.microsoft.com/office/powerpoint/2010/main" val="1663886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97" y="1627336"/>
            <a:ext cx="6547807" cy="4606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Divergence Cleaning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3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76" y="1664700"/>
            <a:ext cx="6472848" cy="4561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TLES with Regularization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200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de-CH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2000" b="1" i="1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de-CH" sz="2000" dirty="0" smtClean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𝐟𝐢𝐧𝐚𝐥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𝐃𝐍𝐒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𝐟𝐢𝐧𝐚𝐥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𝟑𝟎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blipFill>
                <a:blip r:embed="rId3"/>
                <a:stretch>
                  <a:fillRect l="-861" t="-2190" b="-65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94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blipFill>
                <a:blip r:embed="rId2"/>
                <a:stretch>
                  <a:fillRect l="-861" t="-12821" b="-461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215258"/>
                <a:ext cx="8496300" cy="3944473"/>
              </a:xfrm>
            </p:spPr>
            <p:txBody>
              <a:bodyPr/>
              <a:lstStyle/>
              <a:p>
                <a:r>
                  <a:rPr lang="en-US" dirty="0" smtClean="0"/>
                  <a:t>Use of filtered instead of de-convoluted field</a:t>
                </a:r>
              </a:p>
              <a:p>
                <a:r>
                  <a:rPr lang="en-US" dirty="0" smtClean="0"/>
                  <a:t>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could stabilize any tested filter width</a:t>
                </a:r>
              </a:p>
              <a:p>
                <a:r>
                  <a:rPr lang="en-US" dirty="0" smtClean="0"/>
                  <a:t>Can also stabilize larger time steps </a:t>
                </a:r>
              </a:p>
              <a:p>
                <a:r>
                  <a:rPr lang="en-US" dirty="0" smtClean="0"/>
                  <a:t>However, time evolution becomes </a:t>
                </a:r>
                <a:r>
                  <a:rPr lang="en-US" i="1" dirty="0" smtClean="0"/>
                  <a:t>very</a:t>
                </a:r>
                <a:r>
                  <a:rPr lang="en-US" dirty="0" smtClean="0"/>
                  <a:t> slow!</a:t>
                </a:r>
              </a:p>
              <a:p>
                <a:r>
                  <a:rPr lang="en-US" dirty="0" smtClean="0"/>
                  <a:t>Desirable to use 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which achieves stability</a:t>
                </a:r>
              </a:p>
              <a:p>
                <a:pPr lvl="1"/>
                <a:r>
                  <a:rPr lang="en-US" dirty="0" smtClean="0"/>
                  <a:t>Is there an observable relationship to other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Various parameter sets were checked for stability over the first 100 time steps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215258"/>
                <a:ext cx="8496300" cy="3944473"/>
              </a:xfrm>
              <a:blipFill>
                <a:blip r:embed="rId3"/>
                <a:stretch>
                  <a:fillRect l="-359" t="-2164" r="-11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56" y="1534260"/>
            <a:ext cx="1462088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26" y="2024063"/>
            <a:ext cx="5960348" cy="4210050"/>
          </a:xfrm>
        </p:spPr>
      </p:pic>
    </p:spTree>
    <p:extLst>
      <p:ext uri="{BB962C8B-B14F-4D97-AF65-F5344CB8AC3E}">
        <p14:creationId xmlns:p14="http://schemas.microsoft.com/office/powerpoint/2010/main" val="40966106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2" y="2024063"/>
            <a:ext cx="5975855" cy="4210050"/>
          </a:xfrm>
        </p:spPr>
      </p:pic>
    </p:spTree>
    <p:extLst>
      <p:ext uri="{BB962C8B-B14F-4D97-AF65-F5344CB8AC3E}">
        <p14:creationId xmlns:p14="http://schemas.microsoft.com/office/powerpoint/2010/main" val="3181181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Introduction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734435"/>
                <a:ext cx="8496300" cy="4501141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scaling prohibits DNS for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LES </a:t>
                </a:r>
                <a:r>
                  <a:rPr lang="en-US" dirty="0" smtClean="0"/>
                  <a:t>is one promising</a:t>
                </a:r>
                <a:r>
                  <a:rPr lang="en-US" dirty="0" smtClean="0"/>
                  <a:t> </a:t>
                </a:r>
                <a:r>
                  <a:rPr lang="en-US" dirty="0" smtClean="0"/>
                  <a:t>class of methods</a:t>
                </a:r>
                <a:endParaRPr lang="en-US" dirty="0"/>
              </a:p>
              <a:p>
                <a:pPr lvl="1"/>
                <a:r>
                  <a:rPr lang="en-US" dirty="0" smtClean="0"/>
                  <a:t>Only large features resolved, allowing coarser mesh</a:t>
                </a:r>
              </a:p>
              <a:p>
                <a:pPr lvl="1"/>
                <a:r>
                  <a:rPr lang="en-US" dirty="0" smtClean="0"/>
                  <a:t>Effect of small features must be modelled → requires closure</a:t>
                </a:r>
              </a:p>
              <a:p>
                <a:r>
                  <a:rPr lang="en-US" dirty="0" smtClean="0"/>
                  <a:t>Filtering is used to separate (un)resolved scales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Conventionally done in spatial domain, but temporal filtering may offer certain advantages</a:t>
                </a:r>
              </a:p>
              <a:p>
                <a:r>
                  <a:rPr lang="en-US" dirty="0" smtClean="0"/>
                  <a:t>Implicit </a:t>
                </a:r>
                <a:r>
                  <a:rPr lang="en-US" dirty="0"/>
                  <a:t>a</a:t>
                </a:r>
                <a:r>
                  <a:rPr lang="en-US" dirty="0" smtClean="0"/>
                  <a:t>ssumption that removal of high frequency components will also remove high wavenumber features</a:t>
                </a:r>
                <a:endParaRPr lang="en-US" dirty="0"/>
              </a:p>
            </p:txBody>
          </p:sp>
        </mc:Choice>
        <mc:Fallback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734435"/>
                <a:ext cx="8496300" cy="4501141"/>
              </a:xfrm>
              <a:prstGeom prst="rect">
                <a:avLst/>
              </a:prstGeom>
              <a:blipFill>
                <a:blip r:embed="rId2"/>
                <a:stretch>
                  <a:fillRect l="-359" t="-20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7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4511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86" y="2024063"/>
            <a:ext cx="5970027" cy="4210050"/>
          </a:xfrm>
        </p:spPr>
      </p:pic>
    </p:spTree>
    <p:extLst>
      <p:ext uri="{BB962C8B-B14F-4D97-AF65-F5344CB8AC3E}">
        <p14:creationId xmlns:p14="http://schemas.microsoft.com/office/powerpoint/2010/main" val="33752894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819242"/>
                <a:ext cx="8496300" cy="4210046"/>
              </a:xfrm>
            </p:spPr>
            <p:txBody>
              <a:bodyPr/>
              <a:lstStyle/>
              <a:p>
                <a:r>
                  <a:rPr lang="en-US" dirty="0" smtClean="0"/>
                  <a:t>Dependence on geometry and initial conditions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Divergence cleaning helps, but does not solve instability</a:t>
                </a:r>
              </a:p>
              <a:p>
                <a:pPr lvl="1"/>
                <a:r>
                  <a:rPr lang="en-US" dirty="0" smtClean="0"/>
                  <a:t>Suggests non-zero </a:t>
                </a:r>
                <a:r>
                  <a:rPr lang="en-US" dirty="0"/>
                  <a:t>divergence is caused by, rather </a:t>
                </a:r>
                <a:r>
                  <a:rPr lang="en-US" dirty="0" smtClean="0"/>
                  <a:t>than </a:t>
                </a:r>
                <a:r>
                  <a:rPr lang="en-US" dirty="0"/>
                  <a:t>cause </a:t>
                </a:r>
                <a:r>
                  <a:rPr lang="en-US" dirty="0" smtClean="0"/>
                  <a:t>of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Regularization is an effective stabilizer</a:t>
                </a:r>
              </a:p>
              <a:p>
                <a:pPr lvl="1"/>
                <a:r>
                  <a:rPr lang="en-US" dirty="0" smtClean="0"/>
                  <a:t>Renders the system evolution very slow</a:t>
                </a:r>
              </a:p>
              <a:p>
                <a:pPr lvl="1"/>
                <a:r>
                  <a:rPr lang="en-US" dirty="0" smtClean="0"/>
                  <a:t>Desire minimal (and possibly dynamic)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de-CH" b="0" dirty="0" smtClean="0"/>
              </a:p>
              <a:p>
                <a:pPr lvl="1"/>
                <a:r>
                  <a:rPr lang="en-US" dirty="0" smtClean="0"/>
                  <a:t>Investigate potential effects of DC on minimum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relation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819242"/>
                <a:ext cx="8496300" cy="4210046"/>
              </a:xfrm>
              <a:blipFill>
                <a:blip r:embed="rId2"/>
                <a:stretch>
                  <a:fillRect l="-359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91196"/>
          </a:xfrm>
        </p:spPr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282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C. Pruett, “Temporal large-eddy simulation: theory and implementation,” </a:t>
                </a:r>
                <a:r>
                  <a:rPr lang="en-US" sz="2000" dirty="0" err="1"/>
                  <a:t>Theor</a:t>
                </a:r>
                <a:r>
                  <a:rPr lang="en-US" sz="2000" dirty="0"/>
                  <a:t>. </a:t>
                </a:r>
                <a:r>
                  <a:rPr lang="en-US" sz="2000" dirty="0" err="1" smtClean="0"/>
                  <a:t>Comput</a:t>
                </a:r>
                <a:r>
                  <a:rPr lang="en-US" sz="2000" dirty="0" smtClean="0"/>
                  <a:t>. </a:t>
                </a:r>
                <a:r>
                  <a:rPr lang="nl-NL" sz="2000" dirty="0" err="1" smtClean="0"/>
                  <a:t>Fluid</a:t>
                </a:r>
                <a:r>
                  <a:rPr lang="nl-NL" sz="2000" dirty="0" smtClean="0"/>
                  <a:t> </a:t>
                </a:r>
                <a:r>
                  <a:rPr lang="nl-NL" sz="2000" dirty="0"/>
                  <a:t>Dyn. 22, 275 (2008).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S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Stolz</a:t>
                </a:r>
                <a:r>
                  <a:rPr lang="en-US" sz="2000" dirty="0"/>
                  <a:t>, N.A. Adams, and L. </a:t>
                </a:r>
                <a:r>
                  <a:rPr lang="en-US" sz="2000" dirty="0" err="1"/>
                  <a:t>Kleiser</a:t>
                </a:r>
                <a:r>
                  <a:rPr lang="en-US" sz="2000" dirty="0"/>
                  <a:t>, “An approximate deconvolution model for </a:t>
                </a:r>
                <a:r>
                  <a:rPr lang="en-US" sz="2000" dirty="0" smtClean="0"/>
                  <a:t>large eddy simulation </a:t>
                </a:r>
                <a:r>
                  <a:rPr lang="en-US" sz="2000" dirty="0"/>
                  <a:t>with application to incompressible wall-bounded flows,” Phys. Fluids </a:t>
                </a:r>
                <a:r>
                  <a:rPr lang="en-US" sz="2000" dirty="0" smtClean="0"/>
                  <a:t>13, </a:t>
                </a:r>
                <a:r>
                  <a:rPr lang="de-CH" sz="2000" dirty="0" smtClean="0"/>
                  <a:t>997 </a:t>
                </a:r>
                <a:r>
                  <a:rPr lang="de-CH" sz="2000" dirty="0"/>
                  <a:t>(2001</a:t>
                </a:r>
                <a:r>
                  <a:rPr lang="de-CH" sz="2000" dirty="0" smtClean="0"/>
                  <a:t>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/>
                  <a:t>P. Jenny, “Unsteady RANS closure,” Unpublished (2016</a:t>
                </a:r>
                <a:r>
                  <a:rPr lang="en-US" sz="2000" dirty="0" smtClean="0"/>
                  <a:t>).</a:t>
                </a:r>
                <a:endParaRPr lang="de-CH" sz="2000" dirty="0"/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de-CH" sz="2000" dirty="0" smtClean="0"/>
                  <a:t>A</a:t>
                </a:r>
                <a:r>
                  <a:rPr lang="de-CH" sz="2000" dirty="0"/>
                  <a:t>. </a:t>
                </a:r>
                <a:r>
                  <a:rPr lang="de-CH" sz="2000" dirty="0" err="1"/>
                  <a:t>Åkervik</a:t>
                </a:r>
                <a:r>
                  <a:rPr lang="de-CH" sz="2000" dirty="0"/>
                  <a:t>, L Brandt, D. S. </a:t>
                </a:r>
                <a:r>
                  <a:rPr lang="de-CH" sz="2000" dirty="0" err="1"/>
                  <a:t>Henningson</a:t>
                </a:r>
                <a:r>
                  <a:rPr lang="de-CH" sz="2000" dirty="0"/>
                  <a:t>, J. </a:t>
                </a:r>
                <a:r>
                  <a:rPr lang="de-CH" sz="2000" dirty="0" err="1"/>
                  <a:t>Hoepffner</a:t>
                </a:r>
                <a:r>
                  <a:rPr lang="de-CH" sz="2000" dirty="0"/>
                  <a:t>, O. </a:t>
                </a:r>
                <a:r>
                  <a:rPr lang="de-CH" sz="2000" dirty="0" err="1"/>
                  <a:t>Marxen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and</a:t>
                </a:r>
                <a:r>
                  <a:rPr lang="de-CH" sz="2000" dirty="0"/>
                  <a:t> </a:t>
                </a:r>
                <a:r>
                  <a:rPr lang="de-CH" sz="2000" dirty="0" smtClean="0"/>
                  <a:t>P. </a:t>
                </a:r>
                <a:r>
                  <a:rPr lang="en-US" sz="2000" dirty="0" err="1" smtClean="0"/>
                  <a:t>Schlatter</a:t>
                </a:r>
                <a:r>
                  <a:rPr lang="en-US" sz="2000" dirty="0"/>
                  <a:t>, “Steady solutions of the </a:t>
                </a:r>
                <a:r>
                  <a:rPr lang="en-US" sz="2000" dirty="0" err="1"/>
                  <a:t>Navier</a:t>
                </a:r>
                <a:r>
                  <a:rPr lang="en-US" sz="2000" dirty="0"/>
                  <a:t>-Stokes equations by selective frequency damping</a:t>
                </a:r>
                <a:r>
                  <a:rPr lang="en-US" sz="2000" dirty="0" smtClean="0"/>
                  <a:t>,” Phys</a:t>
                </a:r>
                <a:r>
                  <a:rPr lang="en-US" sz="2000" dirty="0"/>
                  <a:t>. Fluids 18, 068102 (2006).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G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Tóth</a:t>
                </a:r>
                <a:r>
                  <a:rPr lang="en-US" sz="2000" dirty="0"/>
                  <a:t>, “The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 Constraint </a:t>
                </a:r>
                <a:r>
                  <a:rPr lang="en-US" sz="2000" dirty="0"/>
                  <a:t>in Shock-Capturing </a:t>
                </a:r>
                <a:r>
                  <a:rPr lang="en-US" sz="2000" dirty="0" err="1"/>
                  <a:t>Magnetohydrodynamics</a:t>
                </a:r>
                <a:r>
                  <a:rPr lang="en-US" sz="2000" dirty="0"/>
                  <a:t> Codes</a:t>
                </a:r>
                <a:r>
                  <a:rPr lang="en-US" sz="2000" dirty="0" smtClean="0"/>
                  <a:t>,” J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Comput</a:t>
                </a:r>
                <a:r>
                  <a:rPr lang="en-US" sz="2000" dirty="0"/>
                  <a:t>. Fluids 161, 605 (2000).</a:t>
                </a:r>
                <a:endParaRPr lang="de-CH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  <a:blipFill>
                <a:blip r:embed="rId2"/>
                <a:stretch>
                  <a:fillRect l="-72" t="-1609" r="-7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87117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778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3627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Motivation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501141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Potential Advantages of TLES over LES [1]: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Natural linkage to RANS (also uses time filtering)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Experimental Data often acquired in time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Commutation </a:t>
            </a:r>
            <a:r>
              <a:rPr lang="en-US" dirty="0"/>
              <a:t>error is problematic for spatial filtering on finite </a:t>
            </a:r>
            <a:r>
              <a:rPr lang="en-US" dirty="0" smtClean="0"/>
              <a:t>domains or highly stretched grids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width should be significantly larger than grid spacing for LES, often not possible in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amenable </a:t>
            </a:r>
            <a:r>
              <a:rPr lang="en-US" dirty="0"/>
              <a:t>to time-dependent point sources</a:t>
            </a:r>
          </a:p>
        </p:txBody>
      </p:sp>
    </p:spTree>
    <p:extLst>
      <p:ext uri="{BB962C8B-B14F-4D97-AF65-F5344CB8AC3E}">
        <p14:creationId xmlns:p14="http://schemas.microsoft.com/office/powerpoint/2010/main" val="1716609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Filtering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 a causal filter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26781" y="342829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 the exponential filter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6" y="2177325"/>
            <a:ext cx="4591050" cy="885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980282"/>
            <a:ext cx="5257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3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Filtering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Second-order, with the transfer function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26781" y="3401919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Integral form needs storage of all previous 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8" y="2213828"/>
            <a:ext cx="2676525" cy="766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94" y="3949945"/>
            <a:ext cx="1700213" cy="771525"/>
          </a:xfrm>
          <a:prstGeom prst="rect">
            <a:avLst/>
          </a:prstGeom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329883" y="507780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Differential form only subject to time integration scheme</a:t>
            </a:r>
          </a:p>
        </p:txBody>
      </p:sp>
    </p:spTree>
    <p:extLst>
      <p:ext uri="{BB962C8B-B14F-4D97-AF65-F5344CB8AC3E}">
        <p14:creationId xmlns:p14="http://schemas.microsoft.com/office/powerpoint/2010/main" val="4117204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Closure Problem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Filtering </a:t>
            </a:r>
            <a:r>
              <a:rPr lang="en-US" dirty="0" err="1" smtClean="0"/>
              <a:t>Navier</a:t>
            </a:r>
            <a:r>
              <a:rPr lang="en-US" dirty="0" smtClean="0"/>
              <a:t>-Stokes equations gives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2303757"/>
            <a:ext cx="5815013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56" y="5140420"/>
            <a:ext cx="2376488" cy="39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323850" y="4577681"/>
                <a:ext cx="8496300" cy="487207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temporal stress tensor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577681"/>
                <a:ext cx="8496300" cy="487207"/>
              </a:xfrm>
              <a:prstGeom prst="rect">
                <a:avLst/>
              </a:prstGeom>
              <a:blipFill>
                <a:blip r:embed="rId4"/>
                <a:stretch>
                  <a:fillRect l="-359" t="-20000" b="-125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3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235117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Stolz</a:t>
            </a:r>
            <a:r>
              <a:rPr lang="en-US" dirty="0" smtClean="0"/>
              <a:t> and Adams [2] developed an approximate deconvolution model (ADM) for LES</a:t>
            </a:r>
            <a:endParaRPr lang="en-US" dirty="0"/>
          </a:p>
          <a:p>
            <a:pPr lvl="1"/>
            <a:r>
              <a:rPr lang="en-US" dirty="0" smtClean="0"/>
              <a:t>Uses linear combination of multiply filtered quantities</a:t>
            </a:r>
          </a:p>
          <a:p>
            <a:pPr lvl="1"/>
            <a:r>
              <a:rPr lang="en-US" dirty="0" smtClean="0"/>
              <a:t>Extended to TLES by Pruett [1] as temporal ADM (TADM)</a:t>
            </a:r>
          </a:p>
          <a:p>
            <a:r>
              <a:rPr lang="en-US" dirty="0" smtClean="0"/>
              <a:t>Prof. Jenny [3] proposed an exact deconvolution for the exponential filter (TEDM)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618" y="4459897"/>
            <a:ext cx="4841812" cy="771525"/>
            <a:chOff x="2209618" y="4240090"/>
            <a:chExt cx="4841812" cy="7715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55" y="4292477"/>
              <a:ext cx="2124075" cy="7191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618" y="4240090"/>
              <a:ext cx="1700213" cy="7715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13917" y="4513546"/>
                  <a:ext cx="2580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917" y="4513546"/>
                  <a:ext cx="2580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263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Apply differential filter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substitute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  <a:blipFill>
                <a:blip r:embed="rId2"/>
                <a:stretch>
                  <a:fillRect l="-359" t="-22222"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2542808"/>
            <a:ext cx="7077075" cy="254793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721144" y="5654559"/>
            <a:ext cx="3701712" cy="399894"/>
            <a:chOff x="2058532" y="5601807"/>
            <a:chExt cx="3701712" cy="3998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756" y="5606413"/>
              <a:ext cx="2376488" cy="395288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058532" y="5601807"/>
              <a:ext cx="139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Remember: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7524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Thus giving an equation for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  <a:blipFill>
                <a:blip r:embed="rId2"/>
                <a:stretch>
                  <a:fillRect l="-359" t="-22222"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9" y="2690812"/>
            <a:ext cx="3395663" cy="738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326782" y="3999799"/>
                <a:ext cx="8496300" cy="8008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Can be solved in alternation with the evolution equation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to advance the system</a:t>
                </a:r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3999799"/>
                <a:ext cx="8496300" cy="800800"/>
              </a:xfrm>
              <a:prstGeom prst="rect">
                <a:avLst/>
              </a:prstGeom>
              <a:blipFill>
                <a:blip r:embed="rId4"/>
                <a:stretch>
                  <a:fillRect l="-431" t="-10687" b="-1603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60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0</TotalTime>
  <Words>728</Words>
  <Application>Microsoft Office PowerPoint</Application>
  <PresentationFormat>On-screen Show (4:3)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Folienmaster ETH Zuerich</vt:lpstr>
      <vt:lpstr>Development of a regularization term in a TLES code in OpenFOAM</vt:lpstr>
      <vt:lpstr>TLES Introduction</vt:lpstr>
      <vt:lpstr>TLES Motivation</vt:lpstr>
      <vt:lpstr>TLES Theory: Filtering</vt:lpstr>
      <vt:lpstr>TLES Theory: Filtering</vt:lpstr>
      <vt:lpstr>TLES Theory: Closure Problem</vt:lpstr>
      <vt:lpstr>TLES Theory: Exact Deconvolution</vt:lpstr>
      <vt:lpstr>TLES Theory: Exact Deconvolution</vt:lpstr>
      <vt:lpstr>TLES Theory: Exact Deconvolution</vt:lpstr>
      <vt:lpstr>Regularization</vt:lpstr>
      <vt:lpstr>Divergence Cleaning</vt:lpstr>
      <vt:lpstr>Divergence Cleaning</vt:lpstr>
      <vt:lpstr>Velocity Profile Comparisons</vt:lpstr>
      <vt:lpstr>Base TLES Method Δt=10^(-6),t_final=0.1</vt:lpstr>
      <vt:lpstr>PowerPoint Presentation</vt:lpstr>
      <vt:lpstr>TLES with Regularization</vt:lpstr>
      <vt:lpstr>TLES with Regularization</vt:lpstr>
      <vt:lpstr>TLES with Regularization</vt:lpstr>
      <vt:lpstr>TLES with Regularization</vt:lpstr>
      <vt:lpstr>TLES with Regularization</vt:lpstr>
      <vt:lpstr>Final Thoughts</vt:lpstr>
      <vt:lpstr>Bibliography</vt:lpstr>
      <vt:lpstr>Questions?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Maloney  Samuel</dc:creator>
  <cp:lastModifiedBy>Maloney  Samuel</cp:lastModifiedBy>
  <cp:revision>49</cp:revision>
  <cp:lastPrinted>2013-06-08T11:22:51Z</cp:lastPrinted>
  <dcterms:created xsi:type="dcterms:W3CDTF">2017-12-14T15:49:13Z</dcterms:created>
  <dcterms:modified xsi:type="dcterms:W3CDTF">2017-12-20T19:45:07Z</dcterms:modified>
</cp:coreProperties>
</file>