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71" r:id="rId4"/>
    <p:sldId id="276" r:id="rId5"/>
    <p:sldId id="277" r:id="rId6"/>
    <p:sldId id="265" r:id="rId7"/>
    <p:sldId id="280" r:id="rId8"/>
    <p:sldId id="259" r:id="rId9"/>
    <p:sldId id="261" r:id="rId10"/>
    <p:sldId id="281" r:id="rId11"/>
    <p:sldId id="279" r:id="rId12"/>
    <p:sldId id="269" r:id="rId13"/>
    <p:sldId id="270" r:id="rId1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29" autoAdjust="0"/>
    <p:restoredTop sz="96395" autoAdjust="0"/>
  </p:normalViewPr>
  <p:slideViewPr>
    <p:cSldViewPr snapToGrid="0" snapToObjects="1">
      <p:cViewPr varScale="1">
        <p:scale>
          <a:sx n="87" d="100"/>
          <a:sy n="87" d="100"/>
        </p:scale>
        <p:origin x="1066" y="5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01.05.2018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04.05.2018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Samuel Maloney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04.05.2018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04.05.2018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04.05.2018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bg2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04.05.2018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04.05.2018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04.05.2018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04.05.2018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04.05.2018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Samuel Maloney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1007498" y="6308725"/>
            <a:ext cx="3564501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CA" sz="800" b="0" noProof="0" dirty="0"/>
              <a:t>Institute</a:t>
            </a:r>
            <a:r>
              <a:rPr lang="en-CA" sz="800" b="0" baseline="0" noProof="0" dirty="0"/>
              <a:t> of Fluid Dynamics</a:t>
            </a:r>
            <a:endParaRPr lang="en-CA" sz="800" b="0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6407234"/>
            <a:ext cx="623529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Samuel Maloney, Seminar in Fluid Dynamics for CSE</a:t>
            </a:r>
          </a:p>
          <a:p>
            <a:r>
              <a:rPr lang="en-US" dirty="0"/>
              <a:t>Supervisor: Daniel </a:t>
            </a:r>
            <a:r>
              <a:rPr lang="en-US" dirty="0" err="1"/>
              <a:t>Oberle</a:t>
            </a:r>
            <a:endParaRPr lang="en-US" dirty="0"/>
          </a:p>
          <a:p>
            <a:r>
              <a:rPr lang="en-US" dirty="0"/>
              <a:t>Professor: Patrick Jenny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04.05.2018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Samuel Maloney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of a regularization term in a TLES code in OpenFOAM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4DE8A-7824-46EF-A81B-1C2804EE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04.05.2018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CBE4B-3640-418D-9F6D-0E9E39A9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7CCC-5F49-44EA-A7A8-4617523D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5">
                <a:extLst>
                  <a:ext uri="{FF2B5EF4-FFF2-40B4-BE49-F238E27FC236}">
                    <a16:creationId xmlns:a16="http://schemas.microsoft.com/office/drawing/2014/main" id="{348CC3D0-6AC5-4886-9BC7-AE7C5252C0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620714"/>
                <a:ext cx="8496300" cy="4683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/>
                  <a:t> Required for Stabilization</a:t>
                </a:r>
              </a:p>
            </p:txBody>
          </p:sp>
        </mc:Choice>
        <mc:Fallback xmlns="">
          <p:sp>
            <p:nvSpPr>
              <p:cNvPr id="8" name="Title 5">
                <a:extLst>
                  <a:ext uri="{FF2B5EF4-FFF2-40B4-BE49-F238E27FC236}">
                    <a16:creationId xmlns:a16="http://schemas.microsoft.com/office/drawing/2014/main" id="{348CC3D0-6AC5-4886-9BC7-AE7C5252C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468312"/>
              </a:xfrm>
              <a:prstGeom prst="rect">
                <a:avLst/>
              </a:prstGeom>
              <a:blipFill>
                <a:blip r:embed="rId2"/>
                <a:stretch>
                  <a:fillRect l="-861" t="-14286" b="-454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23">
            <a:extLst>
              <a:ext uri="{FF2B5EF4-FFF2-40B4-BE49-F238E27FC236}">
                <a16:creationId xmlns:a16="http://schemas.microsoft.com/office/drawing/2014/main" id="{C3FE62CE-7BDC-476F-9DFB-74F2887272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391978"/>
            <a:ext cx="4430712" cy="312571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3D0900-0F19-4899-9128-274FE682B0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88150"/>
            <a:ext cx="4430713" cy="31333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DE4A3A-1ECA-40E5-8CA9-534E59EED969}"/>
                  </a:ext>
                </a:extLst>
              </p:cNvPr>
              <p:cNvSpPr/>
              <p:nvPr/>
            </p:nvSpPr>
            <p:spPr>
              <a:xfrm>
                <a:off x="2130626" y="2154361"/>
                <a:ext cx="1295483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DE4A3A-1ECA-40E5-8CA9-534E59EED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26" y="2154361"/>
                <a:ext cx="1295483" cy="3796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51EB39-04D7-4DAA-A603-C589EED768DC}"/>
                  </a:ext>
                </a:extLst>
              </p:cNvPr>
              <p:cNvSpPr/>
              <p:nvPr/>
            </p:nvSpPr>
            <p:spPr>
              <a:xfrm>
                <a:off x="6590639" y="2153055"/>
                <a:ext cx="1295483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51EB39-04D7-4DAA-A603-C589EED76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39" y="2153055"/>
                <a:ext cx="1295483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5487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819242"/>
                <a:ext cx="8496300" cy="4210046"/>
              </a:xfrm>
            </p:spPr>
            <p:txBody>
              <a:bodyPr/>
              <a:lstStyle/>
              <a:p>
                <a:r>
                  <a:rPr lang="en-US" dirty="0"/>
                  <a:t>Dependence on geometry and initial conditions</a:t>
                </a:r>
              </a:p>
              <a:p>
                <a:endParaRPr lang="en-US" dirty="0"/>
              </a:p>
              <a:p>
                <a:r>
                  <a:rPr lang="en-US" dirty="0"/>
                  <a:t>Divergence cleaning helps, but does not solve instability</a:t>
                </a:r>
              </a:p>
              <a:p>
                <a:pPr lvl="1"/>
                <a:r>
                  <a:rPr lang="en-US" dirty="0"/>
                  <a:t>Suggests non-zero divergence is caused by, rather than cause of</a:t>
                </a:r>
              </a:p>
              <a:p>
                <a:endParaRPr lang="en-US" dirty="0"/>
              </a:p>
              <a:p>
                <a:r>
                  <a:rPr lang="en-US" dirty="0"/>
                  <a:t>Regularization is an effective stabilizer, but…</a:t>
                </a:r>
              </a:p>
              <a:p>
                <a:pPr lvl="1"/>
                <a:r>
                  <a:rPr lang="en-US" dirty="0"/>
                  <a:t>Renders the system evolution very slow</a:t>
                </a:r>
              </a:p>
              <a:p>
                <a:pPr lvl="1"/>
                <a:r>
                  <a:rPr lang="en-US" dirty="0"/>
                  <a:t>Desire minimal (and possibly dynamic)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de-CH" b="0" dirty="0"/>
              </a:p>
              <a:p>
                <a:pPr lvl="1"/>
                <a:r>
                  <a:rPr lang="en-US" dirty="0"/>
                  <a:t>Investigate potential effects of DC on minimum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relation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819242"/>
                <a:ext cx="8496300" cy="4210046"/>
              </a:xfrm>
              <a:blipFill>
                <a:blip r:embed="rId2"/>
                <a:stretch>
                  <a:fillRect l="-359" t="-20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04.05.2018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91196"/>
          </a:xfrm>
        </p:spPr>
        <p:txBody>
          <a:bodyPr/>
          <a:lstStyle/>
          <a:p>
            <a:r>
              <a:rPr lang="en-US" dirty="0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33193282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688122"/>
                <a:ext cx="8496300" cy="4545987"/>
              </a:xfrm>
            </p:spPr>
            <p:txBody>
              <a:bodyPr/>
              <a:lstStyle/>
              <a:p>
                <a:pPr marL="457200" indent="-457200">
                  <a:spcAft>
                    <a:spcPts val="600"/>
                  </a:spcAft>
                  <a:buFont typeface="+mj-lt"/>
                  <a:buAutoNum type="arabicParenBoth"/>
                </a:pPr>
                <a:r>
                  <a:rPr lang="en-US" sz="2000" dirty="0"/>
                  <a:t>C. Pruett, “Temporal large-eddy simulation: theory and implementation,” </a:t>
                </a:r>
                <a:r>
                  <a:rPr lang="en-US" sz="2000" dirty="0" err="1"/>
                  <a:t>Theor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Comput</a:t>
                </a:r>
                <a:r>
                  <a:rPr lang="en-US" sz="2000" dirty="0"/>
                  <a:t>. </a:t>
                </a:r>
                <a:r>
                  <a:rPr lang="nl-NL" sz="2000" dirty="0" err="1"/>
                  <a:t>Fluid</a:t>
                </a:r>
                <a:r>
                  <a:rPr lang="nl-NL" sz="2000" dirty="0"/>
                  <a:t> Dyn. 22, 275 (2008).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arenBoth"/>
                </a:pPr>
                <a:r>
                  <a:rPr lang="en-US" sz="2000" dirty="0"/>
                  <a:t>S. </a:t>
                </a:r>
                <a:r>
                  <a:rPr lang="en-US" sz="2000" dirty="0" err="1"/>
                  <a:t>Stolz</a:t>
                </a:r>
                <a:r>
                  <a:rPr lang="en-US" sz="2000" dirty="0"/>
                  <a:t>, N.A. Adams, and L. </a:t>
                </a:r>
                <a:r>
                  <a:rPr lang="en-US" sz="2000" dirty="0" err="1"/>
                  <a:t>Kleiser</a:t>
                </a:r>
                <a:r>
                  <a:rPr lang="en-US" sz="2000" dirty="0"/>
                  <a:t>, “An approximate deconvolution model for large eddy simulation with application to incompressible wall-bounded flows,” Phys. Fluids 13, </a:t>
                </a:r>
                <a:r>
                  <a:rPr lang="de-CH" sz="2000" dirty="0"/>
                  <a:t>997 (2001).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arenBoth"/>
                </a:pPr>
                <a:r>
                  <a:rPr lang="en-US" sz="2000" dirty="0"/>
                  <a:t>P. Jenny, “Unsteady RANS closure,” Unpublished (2016).</a:t>
                </a:r>
                <a:endParaRPr lang="de-CH" sz="2000" dirty="0"/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arenBoth"/>
                </a:pPr>
                <a:r>
                  <a:rPr lang="de-CH" sz="2000" dirty="0"/>
                  <a:t>A. </a:t>
                </a:r>
                <a:r>
                  <a:rPr lang="de-CH" sz="2000" dirty="0" err="1"/>
                  <a:t>Åkervik</a:t>
                </a:r>
                <a:r>
                  <a:rPr lang="de-CH" sz="2000" dirty="0"/>
                  <a:t>, L Brandt, D. S. </a:t>
                </a:r>
                <a:r>
                  <a:rPr lang="de-CH" sz="2000" dirty="0" err="1"/>
                  <a:t>Henningson</a:t>
                </a:r>
                <a:r>
                  <a:rPr lang="de-CH" sz="2000" dirty="0"/>
                  <a:t>, J. </a:t>
                </a:r>
                <a:r>
                  <a:rPr lang="de-CH" sz="2000" dirty="0" err="1"/>
                  <a:t>Hoepffner</a:t>
                </a:r>
                <a:r>
                  <a:rPr lang="de-CH" sz="2000" dirty="0"/>
                  <a:t>, O. </a:t>
                </a:r>
                <a:r>
                  <a:rPr lang="de-CH" sz="2000" dirty="0" err="1"/>
                  <a:t>Marxen</a:t>
                </a:r>
                <a:r>
                  <a:rPr lang="de-CH" sz="2000" dirty="0"/>
                  <a:t>, </a:t>
                </a:r>
                <a:r>
                  <a:rPr lang="de-CH" sz="2000" dirty="0" err="1"/>
                  <a:t>and</a:t>
                </a:r>
                <a:r>
                  <a:rPr lang="de-CH" sz="2000" dirty="0"/>
                  <a:t> P. </a:t>
                </a:r>
                <a:r>
                  <a:rPr lang="en-US" sz="2000" dirty="0" err="1"/>
                  <a:t>Schlatter</a:t>
                </a:r>
                <a:r>
                  <a:rPr lang="en-US" sz="2000" dirty="0"/>
                  <a:t>, “Steady solutions of the </a:t>
                </a:r>
                <a:r>
                  <a:rPr lang="en-US" sz="2000" dirty="0" err="1"/>
                  <a:t>Navier</a:t>
                </a:r>
                <a:r>
                  <a:rPr lang="en-US" sz="2000" dirty="0"/>
                  <a:t>-Stokes equations by selective frequency damping,” Phys. Fluids 18, 068102 (2006).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arenBoth"/>
                </a:pPr>
                <a:r>
                  <a:rPr lang="en-US" sz="2000" dirty="0"/>
                  <a:t>G. </a:t>
                </a:r>
                <a:r>
                  <a:rPr lang="en-US" sz="2000" dirty="0" err="1"/>
                  <a:t>Tóth</a:t>
                </a:r>
                <a:r>
                  <a:rPr lang="en-US" sz="2000" dirty="0"/>
                  <a:t>, “The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Constraint in Shock-Capturing </a:t>
                </a:r>
                <a:r>
                  <a:rPr lang="en-US" sz="2000" dirty="0" err="1"/>
                  <a:t>Magnetohydrodynamics</a:t>
                </a:r>
                <a:r>
                  <a:rPr lang="en-US" sz="2000" dirty="0"/>
                  <a:t> Codes,” J. </a:t>
                </a:r>
                <a:r>
                  <a:rPr lang="en-US" sz="2000" dirty="0" err="1"/>
                  <a:t>Comput</a:t>
                </a:r>
                <a:r>
                  <a:rPr lang="en-US" sz="2000" dirty="0"/>
                  <a:t>. Fluids 161, 605 (2000).</a:t>
                </a:r>
                <a:endParaRPr lang="de-CH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688122"/>
                <a:ext cx="8496300" cy="4545987"/>
              </a:xfrm>
              <a:blipFill>
                <a:blip r:embed="rId2"/>
                <a:stretch>
                  <a:fillRect l="-72" t="-1609" r="-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04.05.2018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Samuel Maloney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87117"/>
          </a:xfrm>
        </p:spPr>
        <p:txBody>
          <a:bodyPr/>
          <a:lstStyle/>
          <a:p>
            <a:r>
              <a:rPr lang="en-US" dirty="0"/>
              <a:t>References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778765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36270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04.05.2018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/>
              <a:t>TLES Introduction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470666"/>
                <a:ext cx="8496300" cy="283756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scaling prohibits DNS for 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LES is one promising class of methods</a:t>
                </a:r>
              </a:p>
              <a:p>
                <a:pPr lvl="1"/>
                <a:r>
                  <a:rPr lang="en-US" dirty="0"/>
                  <a:t>Only large features resolved; small features must be modelled</a:t>
                </a:r>
              </a:p>
              <a:p>
                <a:r>
                  <a:rPr lang="en-US" dirty="0"/>
                  <a:t>Filtering is used to separate (un)resolved scales</a:t>
                </a:r>
              </a:p>
              <a:p>
                <a:pPr lvl="1"/>
                <a:r>
                  <a:rPr lang="en-US" dirty="0"/>
                  <a:t>Conventionally done in spatial domain, but temporal filtering (TLES) may offer certain advantages [1]</a:t>
                </a:r>
              </a:p>
              <a:p>
                <a:r>
                  <a:rPr lang="en-US" dirty="0"/>
                  <a:t>Require a causal filter, such as the exponential kernel</a:t>
                </a:r>
              </a:p>
            </p:txBody>
          </p:sp>
        </mc:Choice>
        <mc:Fallback xmlns=""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470666"/>
                <a:ext cx="8496300" cy="2837566"/>
              </a:xfrm>
              <a:prstGeom prst="rect">
                <a:avLst/>
              </a:prstGeom>
              <a:blipFill>
                <a:blip r:embed="rId2"/>
                <a:stretch>
                  <a:fillRect l="-359" t="-3004" b="-8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2038566-66F8-4B2B-889B-BA9B1D0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276475" y="4252310"/>
            <a:ext cx="4591050" cy="88599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DCBC1D-BFCD-479B-B672-CD5F7C429842}"/>
              </a:ext>
            </a:extLst>
          </p:cNvPr>
          <p:cNvGrpSpPr/>
          <p:nvPr/>
        </p:nvGrpSpPr>
        <p:grpSpPr>
          <a:xfrm>
            <a:off x="1779343" y="5263744"/>
            <a:ext cx="5585314" cy="802793"/>
            <a:chOff x="1475643" y="5263744"/>
            <a:chExt cx="5585314" cy="8027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CA61D1A-9B21-4AF1-A459-7A8CAC11C3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9094" b="54800"/>
            <a:stretch/>
          </p:blipFill>
          <p:spPr>
            <a:xfrm>
              <a:off x="1475643" y="5334637"/>
              <a:ext cx="2676525" cy="7319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C1AA4E2-C921-46DE-9C14-E1D267F9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0744" y="5263744"/>
              <a:ext cx="1700213" cy="771525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029F8B3-99DF-4629-B0BB-2230A9A271A6}"/>
                </a:ext>
              </a:extLst>
            </p:cNvPr>
            <p:cNvCxnSpPr>
              <a:cxnSpLocks/>
            </p:cNvCxnSpPr>
            <p:nvPr/>
          </p:nvCxnSpPr>
          <p:spPr>
            <a:xfrm>
              <a:off x="4606279" y="5713140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789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04.05.2018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/>
              <a:t>TLES Theory: Closure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447100"/>
                <a:ext cx="8496300" cy="841577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This gives the filtered </a:t>
                </a:r>
                <a:r>
                  <a:rPr lang="en-US" dirty="0" err="1"/>
                  <a:t>Navier</a:t>
                </a:r>
                <a:r>
                  <a:rPr lang="en-US" dirty="0"/>
                  <a:t>-Stokes momentum equation,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temporal stress tensor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447100"/>
                <a:ext cx="8496300" cy="841577"/>
              </a:xfrm>
              <a:prstGeom prst="rect">
                <a:avLst/>
              </a:prstGeom>
              <a:blipFill>
                <a:blip r:embed="rId2"/>
                <a:stretch>
                  <a:fillRect l="-359" t="-10145" r="-1220" b="-94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5036"/>
          <a:stretch/>
        </p:blipFill>
        <p:spPr>
          <a:xfrm>
            <a:off x="2245995" y="2273600"/>
            <a:ext cx="4652010" cy="673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405" y="3074229"/>
            <a:ext cx="1901190" cy="316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7">
                <a:extLst>
                  <a:ext uri="{FF2B5EF4-FFF2-40B4-BE49-F238E27FC236}">
                    <a16:creationId xmlns:a16="http://schemas.microsoft.com/office/drawing/2014/main" id="{4873BBE1-B5EE-403D-8BA8-34330E397A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4876099"/>
                <a:ext cx="8496300" cy="4432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Apply differential filter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substitute</a:t>
                </a:r>
              </a:p>
            </p:txBody>
          </p:sp>
        </mc:Choice>
        <mc:Fallback xmlns="">
          <p:sp>
            <p:nvSpPr>
              <p:cNvPr id="12" name="Content Placeholder 7">
                <a:extLst>
                  <a:ext uri="{FF2B5EF4-FFF2-40B4-BE49-F238E27FC236}">
                    <a16:creationId xmlns:a16="http://schemas.microsoft.com/office/drawing/2014/main" id="{4873BBE1-B5EE-403D-8BA8-34330E397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4876099"/>
                <a:ext cx="8496300" cy="443246"/>
              </a:xfrm>
              <a:prstGeom prst="rect">
                <a:avLst/>
              </a:prstGeom>
              <a:blipFill>
                <a:blip r:embed="rId5"/>
                <a:stretch>
                  <a:fillRect l="-359" t="-21918" b="-232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5A70D6C-8EA7-4C8F-941A-390C73B7B7B8}"/>
              </a:ext>
            </a:extLst>
          </p:cNvPr>
          <p:cNvGrpSpPr/>
          <p:nvPr/>
        </p:nvGrpSpPr>
        <p:grpSpPr>
          <a:xfrm>
            <a:off x="1137195" y="5409104"/>
            <a:ext cx="6869611" cy="615463"/>
            <a:chOff x="797632" y="5611325"/>
            <a:chExt cx="6869611" cy="61546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8F8EA6-7DB4-4DAE-9071-3E2FC3EE43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9193" b="70396"/>
            <a:stretch/>
          </p:blipFill>
          <p:spPr>
            <a:xfrm>
              <a:off x="797632" y="5611325"/>
              <a:ext cx="2310354" cy="60343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CC8E9B8-32D3-48CF-A003-4A5BE07F4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50713" y="5636238"/>
              <a:ext cx="2716530" cy="59055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A5F4BD-EE04-4CD4-82B8-BEA873A3B8E5}"/>
                </a:ext>
              </a:extLst>
            </p:cNvPr>
            <p:cNvCxnSpPr>
              <a:cxnSpLocks/>
            </p:cNvCxnSpPr>
            <p:nvPr/>
          </p:nvCxnSpPr>
          <p:spPr>
            <a:xfrm>
              <a:off x="3871038" y="5957889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01EC6A8-D805-4B1E-A55D-98267BBE69BC}"/>
              </a:ext>
            </a:extLst>
          </p:cNvPr>
          <p:cNvGrpSpPr/>
          <p:nvPr/>
        </p:nvGrpSpPr>
        <p:grpSpPr>
          <a:xfrm>
            <a:off x="2200844" y="4062447"/>
            <a:ext cx="4742312" cy="627699"/>
            <a:chOff x="1988438" y="4167955"/>
            <a:chExt cx="4742312" cy="62769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7C5216-2CC8-423F-B1E9-D3ED70CC5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31490" y="4220344"/>
              <a:ext cx="1699260" cy="57531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0712DF9-72A5-455F-88E6-FDF73EEFA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88438" y="4167955"/>
              <a:ext cx="1360170" cy="617220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3949091-D6C3-442C-8BDC-58170098456A}"/>
                </a:ext>
              </a:extLst>
            </p:cNvPr>
            <p:cNvCxnSpPr>
              <a:cxnSpLocks/>
            </p:cNvCxnSpPr>
            <p:nvPr/>
          </p:nvCxnSpPr>
          <p:spPr>
            <a:xfrm>
              <a:off x="3990842" y="4541308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7">
                <a:extLst>
                  <a:ext uri="{FF2B5EF4-FFF2-40B4-BE49-F238E27FC236}">
                    <a16:creationId xmlns:a16="http://schemas.microsoft.com/office/drawing/2014/main" id="{9D727AAB-C6A7-43A5-8D83-5009A1ADA2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7990" y="3577772"/>
                <a:ext cx="8496300" cy="4432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Using the definition of the exponential filter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[2,3]</a:t>
                </a:r>
              </a:p>
            </p:txBody>
          </p:sp>
        </mc:Choice>
        <mc:Fallback>
          <p:sp>
            <p:nvSpPr>
              <p:cNvPr id="21" name="Content Placeholder 7">
                <a:extLst>
                  <a:ext uri="{FF2B5EF4-FFF2-40B4-BE49-F238E27FC236}">
                    <a16:creationId xmlns:a16="http://schemas.microsoft.com/office/drawing/2014/main" id="{9D727AAB-C6A7-43A5-8D83-5009A1ADA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90" y="3577772"/>
                <a:ext cx="8496300" cy="443246"/>
              </a:xfrm>
              <a:prstGeom prst="rect">
                <a:avLst/>
              </a:prstGeom>
              <a:blipFill>
                <a:blip r:embed="rId10"/>
                <a:stretch>
                  <a:fillRect l="-359" t="-21918" b="-232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5305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04.05.2018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Samuel Maloney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/>
              <a:t>Regularization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90923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Large filter widths are highly non-dissipative → unstable</a:t>
            </a:r>
          </a:p>
          <a:p>
            <a:r>
              <a:rPr lang="en-US" dirty="0"/>
              <a:t>Use of regularization term from </a:t>
            </a:r>
            <a:r>
              <a:rPr lang="en-US" dirty="0" err="1"/>
              <a:t>Åkervik</a:t>
            </a:r>
            <a:r>
              <a:rPr lang="en-US" dirty="0"/>
              <a:t> et al. [4]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56" y="2905858"/>
            <a:ext cx="1462088" cy="400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7"/>
              <p:cNvSpPr txBox="1">
                <a:spLocks/>
              </p:cNvSpPr>
              <p:nvPr/>
            </p:nvSpPr>
            <p:spPr>
              <a:xfrm>
                <a:off x="326781" y="3674483"/>
                <a:ext cx="8496300" cy="2185990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Addition of linear feedback term to momentum equation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filtered with filter width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Forces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towards slower varying solution, damps high-frequency changes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is a free control parameter </a:t>
                </a:r>
              </a:p>
            </p:txBody>
          </p:sp>
        </mc:Choice>
        <mc:Fallback xmlns="">
          <p:sp>
            <p:nvSpPr>
              <p:cNvPr id="12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81" y="3674483"/>
                <a:ext cx="8496300" cy="2185990"/>
              </a:xfrm>
              <a:prstGeom prst="rect">
                <a:avLst/>
              </a:prstGeom>
              <a:blipFill>
                <a:blip r:embed="rId3"/>
                <a:stretch>
                  <a:fillRect l="-431" t="-4190" b="-13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4975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04.05.2018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/>
              <a:t>Divergence Cleaning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624704"/>
                <a:ext cx="8496300" cy="2175718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Divergence of discretization is non-zero in general</a:t>
                </a:r>
              </a:p>
              <a:p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condition is not explicitly enforced</a:t>
                </a:r>
              </a:p>
              <a:p>
                <a:endParaRPr lang="en-US" dirty="0"/>
              </a:p>
              <a:p>
                <a:r>
                  <a:rPr lang="en-US" dirty="0"/>
                  <a:t> Zeroing of divergence via Projection Scheme [5] using Helmholtz-Hodge decomposition of filtered velocity</a:t>
                </a:r>
              </a:p>
            </p:txBody>
          </p:sp>
        </mc:Choice>
        <mc:Fallback xmlns=""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624704"/>
                <a:ext cx="8496300" cy="2175718"/>
              </a:xfrm>
              <a:prstGeom prst="rect">
                <a:avLst/>
              </a:prstGeom>
              <a:blipFill>
                <a:blip r:embed="rId2"/>
                <a:stretch>
                  <a:fillRect l="-359" t="-4213" b="-16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8FC796D-2078-4E0A-852E-C3CACDD4F9C1}"/>
              </a:ext>
            </a:extLst>
          </p:cNvPr>
          <p:cNvGrpSpPr/>
          <p:nvPr/>
        </p:nvGrpSpPr>
        <p:grpSpPr>
          <a:xfrm>
            <a:off x="1606289" y="3868612"/>
            <a:ext cx="5931423" cy="398920"/>
            <a:chOff x="1385002" y="4665452"/>
            <a:chExt cx="5931423" cy="3989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5002" y="4678609"/>
              <a:ext cx="2481263" cy="3857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B1BF0-559D-4698-9A5E-C614D5387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8100" y="4665452"/>
              <a:ext cx="1838325" cy="39528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1EEF058-7E35-4D97-AA2D-85730EC304E9}"/>
                </a:ext>
              </a:extLst>
            </p:cNvPr>
            <p:cNvCxnSpPr>
              <a:cxnSpLocks/>
            </p:cNvCxnSpPr>
            <p:nvPr/>
          </p:nvCxnSpPr>
          <p:spPr>
            <a:xfrm>
              <a:off x="4545876" y="4850033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7">
                <a:extLst>
                  <a:ext uri="{FF2B5EF4-FFF2-40B4-BE49-F238E27FC236}">
                    <a16:creationId xmlns:a16="http://schemas.microsoft.com/office/drawing/2014/main" id="{789832B6-C74B-4954-B250-15FEAB555F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782" y="4628325"/>
                <a:ext cx="8496300" cy="4432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Solve the Poisson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and correct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. Can be performed efficiently with iterative solvers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Content Placeholder 7">
                <a:extLst>
                  <a:ext uri="{FF2B5EF4-FFF2-40B4-BE49-F238E27FC236}">
                    <a16:creationId xmlns:a16="http://schemas.microsoft.com/office/drawing/2014/main" id="{789832B6-C74B-4954-B250-15FEAB555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82" y="4628325"/>
                <a:ext cx="8496300" cy="443246"/>
              </a:xfrm>
              <a:prstGeom prst="rect">
                <a:avLst/>
              </a:prstGeom>
              <a:blipFill>
                <a:blip r:embed="rId5"/>
                <a:stretch>
                  <a:fillRect l="-431" t="-19178" b="-1082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9DCA70D-AF07-473F-82E6-BE42D295E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4269" y="5581674"/>
            <a:ext cx="1795463" cy="3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38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296769"/>
            <a:ext cx="8496300" cy="149534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04.05.2018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/>
              <a:t>Velocity Profile Comparisons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608079"/>
                <a:ext cx="8496300" cy="167285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Line profiles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</m:sub>
                    </m:sSub>
                  </m:oMath>
                </a14:m>
                <a:r>
                  <a:rPr lang="en-US" dirty="0"/>
                  <a:t> field used for comparison</a:t>
                </a:r>
              </a:p>
              <a:p>
                <a:r>
                  <a:rPr lang="en-US" dirty="0"/>
                  <a:t>A baseline “DNS” simulation was run, using the same grid</a:t>
                </a:r>
              </a:p>
              <a:p>
                <a:r>
                  <a:rPr lang="en-US" dirty="0"/>
                  <a:t>Location of profile was chosen as the minimum of the recirculation vortex in the baseline simulation </a:t>
                </a:r>
              </a:p>
            </p:txBody>
          </p:sp>
        </mc:Choice>
        <mc:Fallback xmlns=""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608079"/>
                <a:ext cx="8496300" cy="1672856"/>
              </a:xfrm>
              <a:prstGeom prst="rect">
                <a:avLst/>
              </a:prstGeom>
              <a:blipFill>
                <a:blip r:embed="rId3"/>
                <a:stretch>
                  <a:fillRect l="-359" t="-5474" b="-620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4437" y="5738128"/>
                <a:ext cx="1600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=28.6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37" y="5738128"/>
                <a:ext cx="16006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829" y="3380077"/>
            <a:ext cx="107632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346" y="3322499"/>
            <a:ext cx="866775" cy="7667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3569" y="356212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width ratios: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1633" y="4830660"/>
                <a:ext cx="1542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=50.8 </m:t>
                      </m:r>
                      <m:r>
                        <m:rPr>
                          <m:sty m:val="p"/>
                        </m:rP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de-CH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33" y="4830660"/>
                <a:ext cx="15424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1585" y="4400853"/>
                <a:ext cx="1165704" cy="566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f>
                        <m:fPr>
                          <m:ctrlP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de-CH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5" y="4400853"/>
                <a:ext cx="1165704" cy="566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72000" y="4643420"/>
                <a:ext cx="1497718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f>
                        <m:fPr>
                          <m:ctrlP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de-CH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de-CH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43420"/>
                <a:ext cx="1497718" cy="648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44982" y="3487936"/>
                <a:ext cx="1835631" cy="517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=50800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982" y="3487936"/>
                <a:ext cx="1835631" cy="5177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8416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1D48C-B7C6-46E2-8BCB-8343E1D6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04.05.2018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61B2-D6BB-4F49-BCDA-9E832B9C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DF9DC-7FA3-4AFE-94FC-ACB35257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55F9815-2FD1-476B-8079-168A508377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23850" y="620714"/>
                <a:ext cx="8496300" cy="812432"/>
              </a:xfrm>
            </p:spPr>
            <p:txBody>
              <a:bodyPr/>
              <a:lstStyle/>
              <a:p>
                <a:pPr/>
                <a:r>
                  <a:rPr lang="en-US" dirty="0"/>
                  <a:t>Base TLES, and with Divergence Cleaning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55F9815-2FD1-476B-8079-168A50837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850" y="620714"/>
                <a:ext cx="8496300" cy="812432"/>
              </a:xfrm>
              <a:blipFill>
                <a:blip r:embed="rId2"/>
                <a:stretch>
                  <a:fillRect l="-861" t="-4511" b="-90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9" descr="Screen Clipping">
            <a:extLst>
              <a:ext uri="{FF2B5EF4-FFF2-40B4-BE49-F238E27FC236}">
                <a16:creationId xmlns:a16="http://schemas.microsoft.com/office/drawing/2014/main" id="{37C1AD26-DFE7-4AAE-ABC0-EDEBEA4F45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"/>
          <a:stretch/>
        </p:blipFill>
        <p:spPr>
          <a:xfrm>
            <a:off x="131885" y="2180262"/>
            <a:ext cx="4440115" cy="3117031"/>
          </a:xfrm>
        </p:spPr>
      </p:pic>
      <p:pic>
        <p:nvPicPr>
          <p:cNvPr id="10" name="Content Placeholder 7" descr="Screen Clipping">
            <a:extLst>
              <a:ext uri="{FF2B5EF4-FFF2-40B4-BE49-F238E27FC236}">
                <a16:creationId xmlns:a16="http://schemas.microsoft.com/office/drawing/2014/main" id="{7C05C69E-EE86-4BEA-B653-35CFC8AB3D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32" y="2180262"/>
            <a:ext cx="4435083" cy="3120348"/>
          </a:xfrm>
        </p:spPr>
      </p:pic>
    </p:spTree>
    <p:extLst>
      <p:ext uri="{BB962C8B-B14F-4D97-AF65-F5344CB8AC3E}">
        <p14:creationId xmlns:p14="http://schemas.microsoft.com/office/powerpoint/2010/main" val="20886026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04.05.2018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/>
              <a:t>TLES with Regularization</a:t>
            </a:r>
            <a:endParaRPr lang="de-CH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76" y="1664700"/>
            <a:ext cx="6472848" cy="45611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373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TLES with Regularization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sz="200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de-CH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2000" b="1" i="1" smtClean="0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de-CH" sz="20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𝐟𝐢𝐧𝐚𝐥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𝐃𝐍𝐒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𝐟𝐢𝐧𝐚𝐥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𝟑𝟎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de-CH" sz="2000" dirty="0"/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37371"/>
              </a:xfrm>
              <a:prstGeom prst="rect">
                <a:avLst/>
              </a:prstGeom>
              <a:blipFill>
                <a:blip r:embed="rId3"/>
                <a:stretch>
                  <a:fillRect l="-861" t="-2190" b="-656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6945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04.05.2018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Samuel Maloney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/>
              <a:t>TLES with Regularization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4783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/>
                  <a:t> Required for Stabilization</a:t>
                </a:r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478324"/>
              </a:xfrm>
              <a:prstGeom prst="rect">
                <a:avLst/>
              </a:prstGeom>
              <a:blipFill>
                <a:blip r:embed="rId2"/>
                <a:stretch>
                  <a:fillRect l="-861" t="-12821" b="-461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2347143"/>
                <a:ext cx="8496300" cy="3455780"/>
              </a:xfrm>
            </p:spPr>
            <p:txBody>
              <a:bodyPr/>
              <a:lstStyle/>
              <a:p>
                <a:r>
                  <a:rPr lang="en-US" dirty="0"/>
                  <a:t>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could stabilize any tested filter width</a:t>
                </a:r>
              </a:p>
              <a:p>
                <a:r>
                  <a:rPr lang="en-US" dirty="0"/>
                  <a:t>Can also stabilize larger time steps </a:t>
                </a:r>
              </a:p>
              <a:p>
                <a:r>
                  <a:rPr lang="en-US" dirty="0"/>
                  <a:t>However, time evolution becomes </a:t>
                </a:r>
                <a:r>
                  <a:rPr lang="en-US" i="1" dirty="0"/>
                  <a:t>very</a:t>
                </a:r>
                <a:r>
                  <a:rPr lang="en-US" dirty="0"/>
                  <a:t> slow!</a:t>
                </a:r>
              </a:p>
              <a:p>
                <a:r>
                  <a:rPr lang="en-US" dirty="0"/>
                  <a:t>Desirable to use 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achieves stability</a:t>
                </a:r>
              </a:p>
              <a:p>
                <a:pPr lvl="1"/>
                <a:r>
                  <a:rPr lang="en-US" dirty="0"/>
                  <a:t>Look for an observable relationship to other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Various parameter sets were checked for stability over the first 100 time steps</a:t>
                </a:r>
                <a:endParaRPr lang="en-US" b="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2347143"/>
                <a:ext cx="8496300" cy="3455780"/>
              </a:xfrm>
              <a:blipFill>
                <a:blip r:embed="rId3"/>
                <a:stretch>
                  <a:fillRect l="-359" t="-2469" r="-1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956" y="1666144"/>
            <a:ext cx="1462088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3857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olienmaster ETH Zuerich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praesentation_4zu3_ETH3" id="{DD3890B1-BFBC-462F-876C-83C71F2E97A4}" vid="{4DC572A7-F154-4BD7-BBD2-1715171E9D0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eth_praesentation_4zu3_ETH3</Template>
  <TotalTime>4575</TotalTime>
  <Words>660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Folienmaster ETH Zuerich</vt:lpstr>
      <vt:lpstr>Development of a regularization term in a TLES code in OpenFOAM</vt:lpstr>
      <vt:lpstr>TLES Introduction</vt:lpstr>
      <vt:lpstr>TLES Theory: Closure</vt:lpstr>
      <vt:lpstr>Regularization</vt:lpstr>
      <vt:lpstr>Divergence Cleaning</vt:lpstr>
      <vt:lpstr>Velocity Profile Comparisons</vt:lpstr>
      <vt:lpstr>Base TLES, and with Divergence Cleaning Δt=10^(-6),t_final=0.1</vt:lpstr>
      <vt:lpstr>TLES with Regularization</vt:lpstr>
      <vt:lpstr>TLES with Regularization</vt:lpstr>
      <vt:lpstr>PowerPoint Presentation</vt:lpstr>
      <vt:lpstr>Final Thoughts</vt:lpstr>
      <vt:lpstr>References</vt:lpstr>
      <vt:lpstr>Questions?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Maloney  Samuel</dc:creator>
  <cp:lastModifiedBy>Sam Maloney</cp:lastModifiedBy>
  <cp:revision>72</cp:revision>
  <cp:lastPrinted>2013-06-08T11:22:51Z</cp:lastPrinted>
  <dcterms:created xsi:type="dcterms:W3CDTF">2017-12-14T15:49:13Z</dcterms:created>
  <dcterms:modified xsi:type="dcterms:W3CDTF">2018-05-01T21:39:54Z</dcterms:modified>
</cp:coreProperties>
</file>