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68" r:id="rId4"/>
    <p:sldId id="266" r:id="rId5"/>
    <p:sldId id="267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65" r:id="rId14"/>
    <p:sldId id="257" r:id="rId15"/>
    <p:sldId id="258" r:id="rId16"/>
    <p:sldId id="259" r:id="rId17"/>
    <p:sldId id="261" r:id="rId18"/>
    <p:sldId id="264" r:id="rId19"/>
    <p:sldId id="262" r:id="rId20"/>
    <p:sldId id="263" r:id="rId21"/>
    <p:sldId id="269" r:id="rId22"/>
    <p:sldId id="270" r:id="rId23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pos="204">
          <p15:clr>
            <a:srgbClr val="A4A3A4"/>
          </p15:clr>
        </p15:guide>
        <p15:guide id="9" pos="5556">
          <p15:clr>
            <a:srgbClr val="A4A3A4"/>
          </p15:clr>
        </p15:guide>
        <p15:guide id="10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6395" autoAdjust="0"/>
  </p:normalViewPr>
  <p:slideViewPr>
    <p:cSldViewPr snapToGrid="0" snapToObjects="1">
      <p:cViewPr varScale="1">
        <p:scale>
          <a:sx n="115" d="100"/>
          <a:sy n="115" d="100"/>
        </p:scale>
        <p:origin x="264" y="108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pos="204"/>
        <p:guide pos="55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21.12.2017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Samuel Maloney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bg2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bg2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21.12.2017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Samuel Maloney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7498" y="6308725"/>
            <a:ext cx="3564501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CA" sz="800" b="0" noProof="0" dirty="0" smtClean="0"/>
              <a:t>Institute</a:t>
            </a:r>
            <a:r>
              <a:rPr lang="en-CA" sz="800" b="0" baseline="0" noProof="0" dirty="0" smtClean="0"/>
              <a:t> of Fluid Dynamics</a:t>
            </a:r>
            <a:endParaRPr lang="en-CA" sz="800" b="0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74" y="6407234"/>
            <a:ext cx="623529" cy="2743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Samuel </a:t>
            </a:r>
            <a:r>
              <a:rPr lang="en-US" b="1" dirty="0" smtClean="0"/>
              <a:t>Maloney, Seminar </a:t>
            </a:r>
            <a:r>
              <a:rPr lang="en-US" b="1" dirty="0"/>
              <a:t>in Fluid Dynamics for </a:t>
            </a:r>
            <a:r>
              <a:rPr lang="en-US" b="1" dirty="0" smtClean="0"/>
              <a:t>CSE</a:t>
            </a:r>
          </a:p>
          <a:p>
            <a:r>
              <a:rPr lang="en-US" dirty="0" smtClean="0"/>
              <a:t>Supervisor: Daniel </a:t>
            </a:r>
            <a:r>
              <a:rPr lang="en-US" dirty="0" err="1" smtClean="0"/>
              <a:t>Oberle</a:t>
            </a:r>
            <a:endParaRPr lang="en-US" dirty="0"/>
          </a:p>
          <a:p>
            <a:r>
              <a:rPr lang="en-US" dirty="0" smtClean="0"/>
              <a:t>Professor: Patrick Jenny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Samuel Maloney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Development of a regularization term in a TLES code in OpenFOAM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25331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Samuel Maloney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Regularization</a:t>
            </a:r>
            <a:endParaRPr lang="de-CH" dirty="0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23850" y="1807585"/>
            <a:ext cx="8496300" cy="909237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Large filter widths are highly non-dissipative → unstable</a:t>
            </a:r>
          </a:p>
          <a:p>
            <a:r>
              <a:rPr lang="en-US" dirty="0" smtClean="0"/>
              <a:t>Use of regularization term from </a:t>
            </a:r>
            <a:r>
              <a:rPr lang="en-US" dirty="0" err="1" smtClean="0"/>
              <a:t>Åkervik</a:t>
            </a:r>
            <a:r>
              <a:rPr lang="en-US" dirty="0" smtClean="0"/>
              <a:t> et al. [4]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956" y="2905858"/>
            <a:ext cx="1462088" cy="4000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7"/>
              <p:cNvSpPr txBox="1">
                <a:spLocks/>
              </p:cNvSpPr>
              <p:nvPr/>
            </p:nvSpPr>
            <p:spPr>
              <a:xfrm>
                <a:off x="326781" y="3674483"/>
                <a:ext cx="8496300" cy="2185990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Addition of linear forcing term to momentum equation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 smtClean="0"/>
                  <a:t> filtered with filter width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Forces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 smtClean="0"/>
                  <a:t> towards slower varying solution, damps high-frequency changes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 smtClean="0"/>
                  <a:t> is a free control parameter</a:t>
                </a:r>
                <a:r>
                  <a:rPr lang="en-US" dirty="0" smtClean="0"/>
                  <a:t> </a:t>
                </a:r>
                <a:endParaRPr lang="en-US" dirty="0" smtClean="0"/>
              </a:p>
            </p:txBody>
          </p:sp>
        </mc:Choice>
        <mc:Fallback>
          <p:sp>
            <p:nvSpPr>
              <p:cNvPr id="12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81" y="3674483"/>
                <a:ext cx="8496300" cy="2185990"/>
              </a:xfrm>
              <a:prstGeom prst="rect">
                <a:avLst/>
              </a:prstGeom>
              <a:blipFill>
                <a:blip r:embed="rId3"/>
                <a:stretch>
                  <a:fillRect l="-431" t="-4190" b="-139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4975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Divergence Cleaning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7"/>
              <p:cNvSpPr txBox="1">
                <a:spLocks/>
              </p:cNvSpPr>
              <p:nvPr/>
            </p:nvSpPr>
            <p:spPr>
              <a:xfrm>
                <a:off x="323850" y="1807586"/>
                <a:ext cx="8496300" cy="254460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Divergence of discretization is non-zero in general</a:t>
                </a:r>
              </a:p>
              <a:p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condition is not explicitly </a:t>
                </a:r>
                <a:r>
                  <a:rPr lang="en-US" dirty="0" smtClean="0"/>
                  <a:t>enforced</a:t>
                </a:r>
              </a:p>
              <a:p>
                <a:r>
                  <a:rPr lang="en-US" dirty="0" smtClean="0"/>
                  <a:t>Accrued divergence can be a source of </a:t>
                </a:r>
                <a:r>
                  <a:rPr lang="en-US" dirty="0"/>
                  <a:t>i</a:t>
                </a:r>
                <a:r>
                  <a:rPr lang="en-US" dirty="0" smtClean="0"/>
                  <a:t>nstability</a:t>
                </a:r>
              </a:p>
              <a:p>
                <a:endParaRPr lang="en-US" dirty="0"/>
              </a:p>
              <a:p>
                <a:r>
                  <a:rPr lang="en-US" dirty="0" smtClean="0"/>
                  <a:t> Zeroing of divergence with Projection Scheme [5] using Helmholtz-Hodge decomposition of filtered velocity</a:t>
                </a:r>
              </a:p>
            </p:txBody>
          </p:sp>
        </mc:Choice>
        <mc:Fallback>
          <p:sp>
            <p:nvSpPr>
              <p:cNvPr id="11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1807586"/>
                <a:ext cx="8496300" cy="2544606"/>
              </a:xfrm>
              <a:prstGeom prst="rect">
                <a:avLst/>
              </a:prstGeom>
              <a:blipFill>
                <a:blip r:embed="rId2"/>
                <a:stretch>
                  <a:fillRect l="-359" t="-3597" b="-359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369" y="4678609"/>
            <a:ext cx="2481263" cy="38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338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Divergence Cleaning</a:t>
            </a:r>
            <a:endParaRPr lang="de-CH" dirty="0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23850" y="1807586"/>
            <a:ext cx="8496300" cy="4432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Take the divergence of both sides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8" y="2312740"/>
            <a:ext cx="1838325" cy="3952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7"/>
              <p:cNvSpPr txBox="1">
                <a:spLocks/>
              </p:cNvSpPr>
              <p:nvPr/>
            </p:nvSpPr>
            <p:spPr>
              <a:xfrm>
                <a:off x="326782" y="3243663"/>
                <a:ext cx="8496300" cy="4432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Solve the Poisson equation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 smtClean="0"/>
                  <a:t> and correct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10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82" y="3243663"/>
                <a:ext cx="8496300" cy="443246"/>
              </a:xfrm>
              <a:prstGeom prst="rect">
                <a:avLst/>
              </a:prstGeom>
              <a:blipFill>
                <a:blip r:embed="rId3"/>
                <a:stretch>
                  <a:fillRect l="-431" t="-19178" b="-2602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269" y="3831249"/>
            <a:ext cx="1795463" cy="371475"/>
          </a:xfrm>
          <a:prstGeom prst="rect">
            <a:avLst/>
          </a:prstGeom>
        </p:spPr>
      </p:pic>
      <p:sp>
        <p:nvSpPr>
          <p:cNvPr id="12" name="Content Placeholder 7"/>
          <p:cNvSpPr txBox="1">
            <a:spLocks/>
          </p:cNvSpPr>
          <p:nvPr/>
        </p:nvSpPr>
        <p:spPr>
          <a:xfrm>
            <a:off x="329716" y="4697323"/>
            <a:ext cx="8496300" cy="4432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Can be performed efficiently with iterative solvers</a:t>
            </a:r>
          </a:p>
        </p:txBody>
      </p:sp>
    </p:spTree>
    <p:extLst>
      <p:ext uri="{BB962C8B-B14F-4D97-AF65-F5344CB8AC3E}">
        <p14:creationId xmlns:p14="http://schemas.microsoft.com/office/powerpoint/2010/main" val="2222766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4296769"/>
            <a:ext cx="8496300" cy="149534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Velocity Profile Comparisons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7"/>
              <p:cNvSpPr txBox="1">
                <a:spLocks/>
              </p:cNvSpPr>
              <p:nvPr/>
            </p:nvSpPr>
            <p:spPr>
              <a:xfrm>
                <a:off x="323850" y="1608079"/>
                <a:ext cx="8496300" cy="167285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Line profiles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mean</m:t>
                        </m:r>
                      </m:sub>
                    </m:sSub>
                  </m:oMath>
                </a14:m>
                <a:r>
                  <a:rPr lang="en-US" dirty="0" smtClean="0"/>
                  <a:t> field used for comparison</a:t>
                </a:r>
              </a:p>
              <a:p>
                <a:r>
                  <a:rPr lang="en-US" dirty="0" smtClean="0"/>
                  <a:t>A baseline “DNS” simulation was run, using the same grid</a:t>
                </a:r>
              </a:p>
              <a:p>
                <a:r>
                  <a:rPr lang="en-US" dirty="0" smtClean="0"/>
                  <a:t>Location of profile was chosen as the minimum of the recirculation vortex in the baseline simulation </a:t>
                </a:r>
              </a:p>
            </p:txBody>
          </p:sp>
        </mc:Choice>
        <mc:Fallback>
          <p:sp>
            <p:nvSpPr>
              <p:cNvPr id="11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1608079"/>
                <a:ext cx="8496300" cy="1672856"/>
              </a:xfrm>
              <a:prstGeom prst="rect">
                <a:avLst/>
              </a:prstGeom>
              <a:blipFill>
                <a:blip r:embed="rId3"/>
                <a:stretch>
                  <a:fillRect l="-359" t="-5474" b="-620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74437" y="5738128"/>
                <a:ext cx="1600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=28.6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37" y="5738128"/>
                <a:ext cx="16006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951" y="3380077"/>
            <a:ext cx="1076325" cy="733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0858" y="3322499"/>
            <a:ext cx="866775" cy="7667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48511" y="3562123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Define filter width ratios: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74841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>
              <a:xfrm>
                <a:off x="323850" y="620714"/>
                <a:ext cx="8496300" cy="812432"/>
              </a:xfrm>
            </p:spPr>
            <p:txBody>
              <a:bodyPr/>
              <a:lstStyle/>
              <a:p>
                <a:pPr/>
                <a:r>
                  <a:rPr lang="en-US" dirty="0" smtClean="0"/>
                  <a:t>Base TLES Method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𝐟𝐢𝐧𝐚𝐥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23850" y="620714"/>
                <a:ext cx="8496300" cy="812432"/>
              </a:xfrm>
              <a:blipFill>
                <a:blip r:embed="rId2"/>
                <a:stretch>
                  <a:fillRect l="-861" t="-4511" b="-902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"/>
          <a:stretch/>
        </p:blipFill>
        <p:spPr>
          <a:xfrm>
            <a:off x="1321913" y="1652953"/>
            <a:ext cx="6500175" cy="4563209"/>
          </a:xfrm>
        </p:spPr>
      </p:pic>
    </p:spTree>
    <p:extLst>
      <p:ext uri="{BB962C8B-B14F-4D97-AF65-F5344CB8AC3E}">
        <p14:creationId xmlns:p14="http://schemas.microsoft.com/office/powerpoint/2010/main" val="16638869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15</a:t>
            </a:fld>
            <a:endParaRPr lang="de-DE"/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097" y="1627336"/>
            <a:ext cx="6547807" cy="460677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5"/>
              <p:cNvSpPr txBox="1">
                <a:spLocks/>
              </p:cNvSpPr>
              <p:nvPr/>
            </p:nvSpPr>
            <p:spPr>
              <a:xfrm>
                <a:off x="323850" y="620714"/>
                <a:ext cx="8496300" cy="8124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140400" tIns="0" rIns="144000" bIns="0" rtlCol="0" anchor="b" anchorCtr="0">
                <a:noAutofit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2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:r>
                  <a:rPr lang="en-US" dirty="0" smtClean="0"/>
                  <a:t>TLES with Divergence Cleaning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200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𝐟𝐢𝐧𝐚𝐥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3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620714"/>
                <a:ext cx="8496300" cy="812432"/>
              </a:xfrm>
              <a:prstGeom prst="rect">
                <a:avLst/>
              </a:prstGeom>
              <a:blipFill>
                <a:blip r:embed="rId3"/>
                <a:stretch>
                  <a:fillRect l="-861" t="-4511" b="-902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260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TLES with Regularization</a:t>
            </a:r>
            <a:endParaRPr lang="de-CH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576" y="1664700"/>
            <a:ext cx="6472848" cy="45611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itle 5"/>
              <p:cNvSpPr txBox="1">
                <a:spLocks/>
              </p:cNvSpPr>
              <p:nvPr/>
            </p:nvSpPr>
            <p:spPr>
              <a:xfrm>
                <a:off x="323850" y="620714"/>
                <a:ext cx="8496300" cy="8373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140400" tIns="0" rIns="144000" bIns="0" rtlCol="0" anchor="b" anchorCtr="0">
                <a:noAutofit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2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:r>
                  <a:rPr lang="en-US" dirty="0" smtClean="0"/>
                  <a:t>TLES with Regularization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200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𝐟𝐢𝐧𝐚𝐥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𝐃𝐍𝐒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𝐟𝐢𝐧𝐚𝐥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𝟑𝟎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de-CH" sz="2000" dirty="0"/>
              </a:p>
            </p:txBody>
          </p:sp>
        </mc:Choice>
        <mc:Fallback>
          <p:sp>
            <p:nvSpPr>
              <p:cNvPr id="9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620714"/>
                <a:ext cx="8496300" cy="837371"/>
              </a:xfrm>
              <a:prstGeom prst="rect">
                <a:avLst/>
              </a:prstGeom>
              <a:blipFill>
                <a:blip r:embed="rId3"/>
                <a:stretch>
                  <a:fillRect l="-861" t="-3650" b="-656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6945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TLES with Regularization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5"/>
              <p:cNvSpPr txBox="1">
                <a:spLocks/>
              </p:cNvSpPr>
              <p:nvPr/>
            </p:nvSpPr>
            <p:spPr>
              <a:xfrm>
                <a:off x="323850" y="620714"/>
                <a:ext cx="8496300" cy="47832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140400" tIns="0" rIns="144000" bIns="0" rtlCol="0" anchor="b" anchorCtr="0">
                <a:noAutofit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2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Minimum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𝝌</m:t>
                    </m:r>
                  </m:oMath>
                </a14:m>
                <a:r>
                  <a:rPr lang="en-US" dirty="0" smtClean="0"/>
                  <a:t> Required for Stabilization</a:t>
                </a:r>
              </a:p>
            </p:txBody>
          </p:sp>
        </mc:Choice>
        <mc:Fallback xmlns="">
          <p:sp>
            <p:nvSpPr>
              <p:cNvPr id="9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620714"/>
                <a:ext cx="8496300" cy="478324"/>
              </a:xfrm>
              <a:prstGeom prst="rect">
                <a:avLst/>
              </a:prstGeom>
              <a:blipFill>
                <a:blip r:embed="rId2"/>
                <a:stretch>
                  <a:fillRect l="-861" t="-12821" b="-4615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323850" y="2215258"/>
                <a:ext cx="8496300" cy="3944473"/>
              </a:xfrm>
            </p:spPr>
            <p:txBody>
              <a:bodyPr/>
              <a:lstStyle/>
              <a:p>
                <a:r>
                  <a:rPr lang="en-US" dirty="0" smtClean="0"/>
                  <a:t>Use of filtered instead of de-convoluted field</a:t>
                </a:r>
              </a:p>
              <a:p>
                <a:r>
                  <a:rPr lang="en-US" dirty="0" smtClean="0"/>
                  <a:t>Large </a:t>
                </a:r>
                <a:r>
                  <a:rPr lang="en-US" dirty="0" smtClean="0"/>
                  <a:t>enough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 smtClean="0"/>
                  <a:t> could stabilize any tested filter width</a:t>
                </a:r>
              </a:p>
              <a:p>
                <a:r>
                  <a:rPr lang="en-US" dirty="0" smtClean="0"/>
                  <a:t>Can also stabilize larger time steps </a:t>
                </a:r>
              </a:p>
              <a:p>
                <a:r>
                  <a:rPr lang="en-US" dirty="0" smtClean="0"/>
                  <a:t>However, time evolution becomes </a:t>
                </a:r>
                <a:r>
                  <a:rPr lang="en-US" i="1" dirty="0" smtClean="0"/>
                  <a:t>very</a:t>
                </a:r>
                <a:r>
                  <a:rPr lang="en-US" dirty="0" smtClean="0"/>
                  <a:t> slow!</a:t>
                </a:r>
              </a:p>
              <a:p>
                <a:r>
                  <a:rPr lang="en-US" dirty="0" smtClean="0"/>
                  <a:t>Desirable to use minimum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which achieves stability</a:t>
                </a:r>
              </a:p>
              <a:p>
                <a:pPr lvl="1"/>
                <a:r>
                  <a:rPr lang="en-US" dirty="0" smtClean="0"/>
                  <a:t>Is there an observable relationship to other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Various parameter sets were checked for stability over the first 100 time steps</a:t>
                </a:r>
                <a:endParaRPr lang="en-US" b="0" dirty="0" smtClean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2215258"/>
                <a:ext cx="8496300" cy="3944473"/>
              </a:xfrm>
              <a:blipFill>
                <a:blip r:embed="rId3"/>
                <a:stretch>
                  <a:fillRect l="-359" t="-2164" r="-114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956" y="1534260"/>
            <a:ext cx="1462088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385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18</a:t>
            </a:fld>
            <a:endParaRPr lang="de-DE"/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TLES with Regularization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5"/>
              <p:cNvSpPr txBox="1">
                <a:spLocks/>
              </p:cNvSpPr>
              <p:nvPr/>
            </p:nvSpPr>
            <p:spPr>
              <a:xfrm>
                <a:off x="323850" y="620714"/>
                <a:ext cx="8496300" cy="8124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140400" tIns="0" rIns="144000" bIns="0" rtlCol="0" anchor="b" anchorCtr="0">
                <a:noAutofit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2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Minimum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𝝌</m:t>
                    </m:r>
                  </m:oMath>
                </a14:m>
                <a:r>
                  <a:rPr lang="en-US" dirty="0" smtClean="0"/>
                  <a:t> Required for Stabilization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200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p>
                      </m:sSup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de-CH" sz="2000" dirty="0"/>
              </a:p>
            </p:txBody>
          </p:sp>
        </mc:Choice>
        <mc:Fallback xmlns="">
          <p:sp>
            <p:nvSpPr>
              <p:cNvPr id="9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620714"/>
                <a:ext cx="8496300" cy="812432"/>
              </a:xfrm>
              <a:prstGeom prst="rect">
                <a:avLst/>
              </a:prstGeom>
              <a:blipFill>
                <a:blip r:embed="rId2"/>
                <a:stretch>
                  <a:fillRect l="-861" t="-5263" b="-37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826" y="2024063"/>
            <a:ext cx="5960348" cy="4210050"/>
          </a:xfrm>
        </p:spPr>
      </p:pic>
    </p:spTree>
    <p:extLst>
      <p:ext uri="{BB962C8B-B14F-4D97-AF65-F5344CB8AC3E}">
        <p14:creationId xmlns:p14="http://schemas.microsoft.com/office/powerpoint/2010/main" val="409661061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19</a:t>
            </a:fld>
            <a:endParaRPr lang="de-DE"/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TLES with Regularization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5"/>
              <p:cNvSpPr txBox="1">
                <a:spLocks/>
              </p:cNvSpPr>
              <p:nvPr/>
            </p:nvSpPr>
            <p:spPr>
              <a:xfrm>
                <a:off x="323850" y="620714"/>
                <a:ext cx="8496300" cy="8124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140400" tIns="0" rIns="144000" bIns="0" rtlCol="0" anchor="b" anchorCtr="0">
                <a:noAutofit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2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Minimum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𝝌</m:t>
                    </m:r>
                  </m:oMath>
                </a14:m>
                <a:r>
                  <a:rPr lang="en-US" dirty="0" smtClean="0"/>
                  <a:t> Required for Stabilization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200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p>
                      </m:sSup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de-CH" sz="2000" dirty="0"/>
              </a:p>
            </p:txBody>
          </p:sp>
        </mc:Choice>
        <mc:Fallback xmlns="">
          <p:sp>
            <p:nvSpPr>
              <p:cNvPr id="9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620714"/>
                <a:ext cx="8496300" cy="812432"/>
              </a:xfrm>
              <a:prstGeom prst="rect">
                <a:avLst/>
              </a:prstGeom>
              <a:blipFill>
                <a:blip r:embed="rId2"/>
                <a:stretch>
                  <a:fillRect l="-861" t="-5263" b="-37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72" y="2024063"/>
            <a:ext cx="5975855" cy="4210050"/>
          </a:xfrm>
        </p:spPr>
      </p:pic>
    </p:spTree>
    <p:extLst>
      <p:ext uri="{BB962C8B-B14F-4D97-AF65-F5344CB8AC3E}">
        <p14:creationId xmlns:p14="http://schemas.microsoft.com/office/powerpoint/2010/main" val="318118116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TLES Introduction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7"/>
              <p:cNvSpPr txBox="1">
                <a:spLocks/>
              </p:cNvSpPr>
              <p:nvPr/>
            </p:nvSpPr>
            <p:spPr>
              <a:xfrm>
                <a:off x="323850" y="1807585"/>
                <a:ext cx="8496300" cy="4501141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scaling prohibits DNS for high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LES is a commonly used class of methods</a:t>
                </a:r>
                <a:endParaRPr lang="en-US" dirty="0"/>
              </a:p>
              <a:p>
                <a:pPr lvl="1"/>
                <a:r>
                  <a:rPr lang="en-US" dirty="0" smtClean="0"/>
                  <a:t>Only large features resolved, allowing coarser mesh</a:t>
                </a:r>
              </a:p>
              <a:p>
                <a:pPr lvl="1"/>
                <a:r>
                  <a:rPr lang="en-US" dirty="0" smtClean="0"/>
                  <a:t>Effect of small features must be modelled → requires closure</a:t>
                </a:r>
                <a:endParaRPr lang="en-US" dirty="0" smtClean="0"/>
              </a:p>
              <a:p>
                <a:r>
                  <a:rPr lang="en-US" dirty="0" smtClean="0"/>
                  <a:t>Filtering is used to separate (un)resolved scales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Conventionally done in spatial domain, but temporal filtering may offer certain advantages</a:t>
                </a:r>
              </a:p>
              <a:p>
                <a:r>
                  <a:rPr lang="en-US" dirty="0" smtClean="0"/>
                  <a:t>Implicit </a:t>
                </a:r>
                <a:r>
                  <a:rPr lang="en-US" dirty="0"/>
                  <a:t>a</a:t>
                </a:r>
                <a:r>
                  <a:rPr lang="en-US" dirty="0" smtClean="0"/>
                  <a:t>ssumption that removal of high frequency components will also remove high wavenumber features</a:t>
                </a:r>
                <a:endParaRPr lang="en-US" dirty="0"/>
              </a:p>
            </p:txBody>
          </p:sp>
        </mc:Choice>
        <mc:Fallback>
          <p:sp>
            <p:nvSpPr>
              <p:cNvPr id="11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1807585"/>
                <a:ext cx="8496300" cy="4501141"/>
              </a:xfrm>
              <a:prstGeom prst="rect">
                <a:avLst/>
              </a:prstGeom>
              <a:blipFill>
                <a:blip r:embed="rId2"/>
                <a:stretch>
                  <a:fillRect l="-359" t="-203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2789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20</a:t>
            </a:fld>
            <a:endParaRPr lang="de-DE"/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TLES with Regularization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5"/>
              <p:cNvSpPr txBox="1">
                <a:spLocks/>
              </p:cNvSpPr>
              <p:nvPr/>
            </p:nvSpPr>
            <p:spPr>
              <a:xfrm>
                <a:off x="323850" y="620714"/>
                <a:ext cx="8496300" cy="8124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140400" tIns="0" rIns="144000" bIns="0" rtlCol="0" anchor="b" anchorCtr="0">
                <a:noAutofit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2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Minimum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𝝌</m:t>
                    </m:r>
                  </m:oMath>
                </a14:m>
                <a:r>
                  <a:rPr lang="en-US" dirty="0" smtClean="0"/>
                  <a:t> Required for Stabilization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200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de-CH" sz="2000" dirty="0"/>
              </a:p>
            </p:txBody>
          </p:sp>
        </mc:Choice>
        <mc:Fallback xmlns="">
          <p:sp>
            <p:nvSpPr>
              <p:cNvPr id="9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620714"/>
                <a:ext cx="8496300" cy="812432"/>
              </a:xfrm>
              <a:prstGeom prst="rect">
                <a:avLst/>
              </a:prstGeom>
              <a:blipFill>
                <a:blip r:embed="rId2"/>
                <a:stretch>
                  <a:fillRect l="-861" t="-4511" b="-37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86" y="2024063"/>
            <a:ext cx="5970027" cy="4210050"/>
          </a:xfrm>
        </p:spPr>
      </p:pic>
    </p:spTree>
    <p:extLst>
      <p:ext uri="{BB962C8B-B14F-4D97-AF65-F5344CB8AC3E}">
        <p14:creationId xmlns:p14="http://schemas.microsoft.com/office/powerpoint/2010/main" val="337528940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23850" y="1688122"/>
                <a:ext cx="8496300" cy="4545987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arenBoth"/>
                </a:pPr>
                <a:r>
                  <a:rPr lang="en-US" sz="2000" dirty="0" smtClean="0"/>
                  <a:t>C. Pruett, “Temporal large-eddy simulation: theory and implementation,” </a:t>
                </a:r>
                <a:r>
                  <a:rPr lang="en-US" sz="2000" dirty="0" err="1"/>
                  <a:t>Theor</a:t>
                </a:r>
                <a:r>
                  <a:rPr lang="en-US" sz="2000" dirty="0"/>
                  <a:t>. </a:t>
                </a:r>
                <a:r>
                  <a:rPr lang="en-US" sz="2000" dirty="0" err="1" smtClean="0"/>
                  <a:t>Comput</a:t>
                </a:r>
                <a:r>
                  <a:rPr lang="en-US" sz="2000" dirty="0" smtClean="0"/>
                  <a:t>. </a:t>
                </a:r>
                <a:r>
                  <a:rPr lang="nl-NL" sz="2000" dirty="0" err="1" smtClean="0"/>
                  <a:t>Fluid</a:t>
                </a:r>
                <a:r>
                  <a:rPr lang="nl-NL" sz="2000" dirty="0" smtClean="0"/>
                  <a:t> </a:t>
                </a:r>
                <a:r>
                  <a:rPr lang="nl-NL" sz="2000" dirty="0"/>
                  <a:t>Dyn. 22, 275 (2008).</a:t>
                </a:r>
              </a:p>
              <a:p>
                <a:pPr marL="457200" indent="-457200">
                  <a:buFont typeface="+mj-lt"/>
                  <a:buAutoNum type="arabicParenBoth"/>
                </a:pPr>
                <a:r>
                  <a:rPr lang="en-US" sz="2000" dirty="0" smtClean="0"/>
                  <a:t>S</a:t>
                </a:r>
                <a:r>
                  <a:rPr lang="en-US" sz="2000" dirty="0"/>
                  <a:t>. </a:t>
                </a:r>
                <a:r>
                  <a:rPr lang="en-US" sz="2000" dirty="0" err="1"/>
                  <a:t>Stolz</a:t>
                </a:r>
                <a:r>
                  <a:rPr lang="en-US" sz="2000" dirty="0"/>
                  <a:t>, N.A. Adams, and L. </a:t>
                </a:r>
                <a:r>
                  <a:rPr lang="en-US" sz="2000" dirty="0" err="1"/>
                  <a:t>Kleiser</a:t>
                </a:r>
                <a:r>
                  <a:rPr lang="en-US" sz="2000" dirty="0"/>
                  <a:t>, “An approximate deconvolution model for </a:t>
                </a:r>
                <a:r>
                  <a:rPr lang="en-US" sz="2000" dirty="0" smtClean="0"/>
                  <a:t>large eddy simulation </a:t>
                </a:r>
                <a:r>
                  <a:rPr lang="en-US" sz="2000" dirty="0"/>
                  <a:t>with application to incompressible wall-bounded flows,” Phys. Fluids </a:t>
                </a:r>
                <a:r>
                  <a:rPr lang="en-US" sz="2000" dirty="0" smtClean="0"/>
                  <a:t>13, </a:t>
                </a:r>
                <a:r>
                  <a:rPr lang="de-CH" sz="2000" dirty="0" smtClean="0"/>
                  <a:t>997 </a:t>
                </a:r>
                <a:r>
                  <a:rPr lang="de-CH" sz="2000" dirty="0"/>
                  <a:t>(2001</a:t>
                </a:r>
                <a:r>
                  <a:rPr lang="de-CH" sz="2000" dirty="0" smtClean="0"/>
                  <a:t>).</a:t>
                </a:r>
              </a:p>
              <a:p>
                <a:pPr marL="457200" indent="-457200">
                  <a:buFont typeface="+mj-lt"/>
                  <a:buAutoNum type="arabicParenBoth"/>
                </a:pPr>
                <a:r>
                  <a:rPr lang="en-US" sz="2000" dirty="0"/>
                  <a:t>P. Jenny, “Unsteady RANS closure,” Unpublished (2016</a:t>
                </a:r>
                <a:r>
                  <a:rPr lang="en-US" sz="2000" dirty="0" smtClean="0"/>
                  <a:t>).</a:t>
                </a:r>
                <a:endParaRPr lang="de-CH" sz="2000" dirty="0"/>
              </a:p>
              <a:p>
                <a:pPr marL="457200" indent="-457200">
                  <a:buFont typeface="+mj-lt"/>
                  <a:buAutoNum type="arabicParenBoth"/>
                </a:pPr>
                <a:r>
                  <a:rPr lang="de-CH" sz="2000" dirty="0" smtClean="0"/>
                  <a:t>A</a:t>
                </a:r>
                <a:r>
                  <a:rPr lang="de-CH" sz="2000" dirty="0"/>
                  <a:t>. </a:t>
                </a:r>
                <a:r>
                  <a:rPr lang="de-CH" sz="2000" dirty="0" err="1"/>
                  <a:t>Åkervik</a:t>
                </a:r>
                <a:r>
                  <a:rPr lang="de-CH" sz="2000" dirty="0"/>
                  <a:t>, L Brandt, D. S. </a:t>
                </a:r>
                <a:r>
                  <a:rPr lang="de-CH" sz="2000" dirty="0" err="1"/>
                  <a:t>Henningson</a:t>
                </a:r>
                <a:r>
                  <a:rPr lang="de-CH" sz="2000" dirty="0"/>
                  <a:t>, J. </a:t>
                </a:r>
                <a:r>
                  <a:rPr lang="de-CH" sz="2000" dirty="0" err="1"/>
                  <a:t>Hoepffner</a:t>
                </a:r>
                <a:r>
                  <a:rPr lang="de-CH" sz="2000" dirty="0"/>
                  <a:t>, O. </a:t>
                </a:r>
                <a:r>
                  <a:rPr lang="de-CH" sz="2000" dirty="0" err="1"/>
                  <a:t>Marxen</a:t>
                </a:r>
                <a:r>
                  <a:rPr lang="de-CH" sz="2000" dirty="0"/>
                  <a:t>, </a:t>
                </a:r>
                <a:r>
                  <a:rPr lang="de-CH" sz="2000" dirty="0" err="1"/>
                  <a:t>and</a:t>
                </a:r>
                <a:r>
                  <a:rPr lang="de-CH" sz="2000" dirty="0"/>
                  <a:t> </a:t>
                </a:r>
                <a:r>
                  <a:rPr lang="de-CH" sz="2000" dirty="0" smtClean="0"/>
                  <a:t>P. </a:t>
                </a:r>
                <a:r>
                  <a:rPr lang="en-US" sz="2000" dirty="0" err="1" smtClean="0"/>
                  <a:t>Schlatter</a:t>
                </a:r>
                <a:r>
                  <a:rPr lang="en-US" sz="2000" dirty="0"/>
                  <a:t>, “Steady solutions of the </a:t>
                </a:r>
                <a:r>
                  <a:rPr lang="en-US" sz="2000" dirty="0" err="1"/>
                  <a:t>Navier</a:t>
                </a:r>
                <a:r>
                  <a:rPr lang="en-US" sz="2000" dirty="0"/>
                  <a:t>-Stokes equations by selective frequency damping</a:t>
                </a:r>
                <a:r>
                  <a:rPr lang="en-US" sz="2000" dirty="0" smtClean="0"/>
                  <a:t>,” Phys</a:t>
                </a:r>
                <a:r>
                  <a:rPr lang="en-US" sz="2000" dirty="0"/>
                  <a:t>. Fluids 18, 068102 (2006).</a:t>
                </a:r>
              </a:p>
              <a:p>
                <a:pPr marL="457200" indent="-457200">
                  <a:buFont typeface="+mj-lt"/>
                  <a:buAutoNum type="arabicParenBoth"/>
                </a:pPr>
                <a:r>
                  <a:rPr lang="en-US" sz="2000" dirty="0" smtClean="0"/>
                  <a:t>G</a:t>
                </a:r>
                <a:r>
                  <a:rPr lang="en-US" sz="2000" dirty="0"/>
                  <a:t>. </a:t>
                </a:r>
                <a:r>
                  <a:rPr lang="en-US" sz="2000" dirty="0" err="1"/>
                  <a:t>Tóth</a:t>
                </a:r>
                <a:r>
                  <a:rPr lang="en-US" sz="2000" dirty="0"/>
                  <a:t>, “The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 smtClean="0"/>
                  <a:t> Constraint </a:t>
                </a:r>
                <a:r>
                  <a:rPr lang="en-US" sz="2000" dirty="0"/>
                  <a:t>in Shock-Capturing </a:t>
                </a:r>
                <a:r>
                  <a:rPr lang="en-US" sz="2000" dirty="0" err="1"/>
                  <a:t>Magnetohydrodynamics</a:t>
                </a:r>
                <a:r>
                  <a:rPr lang="en-US" sz="2000" dirty="0"/>
                  <a:t> Codes</a:t>
                </a:r>
                <a:r>
                  <a:rPr lang="en-US" sz="2000" dirty="0" smtClean="0"/>
                  <a:t>,” J</a:t>
                </a:r>
                <a:r>
                  <a:rPr lang="en-US" sz="2000" dirty="0"/>
                  <a:t>. </a:t>
                </a:r>
                <a:r>
                  <a:rPr lang="en-US" sz="2000" dirty="0" err="1"/>
                  <a:t>Comput</a:t>
                </a:r>
                <a:r>
                  <a:rPr lang="en-US" sz="2000" dirty="0"/>
                  <a:t>. Fluids 161, 605 (2000).</a:t>
                </a:r>
                <a:endParaRPr lang="de-CH" sz="2000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1688122"/>
                <a:ext cx="8496300" cy="4545987"/>
              </a:xfrm>
              <a:blipFill>
                <a:blip r:embed="rId2"/>
                <a:stretch>
                  <a:fillRect l="-72" t="-1609" r="-72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Samuel Maloney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87117"/>
          </a:xfrm>
        </p:spPr>
        <p:txBody>
          <a:bodyPr/>
          <a:lstStyle/>
          <a:p>
            <a:r>
              <a:rPr lang="en-US" dirty="0" smtClean="0"/>
              <a:t>Bibliography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77787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836270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TLES Motivation</a:t>
            </a:r>
            <a:endParaRPr lang="de-CH" dirty="0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23850" y="1807585"/>
            <a:ext cx="8496300" cy="4501141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Potential Advantages of TLES over LES [1]:</a:t>
            </a:r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Natural linkage to RANS (also uses time filtering)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Experimental Data often acquired in time domain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Commutation </a:t>
            </a:r>
            <a:r>
              <a:rPr lang="en-US" dirty="0"/>
              <a:t>error is problematic for spatial filtering on finite </a:t>
            </a:r>
            <a:r>
              <a:rPr lang="en-US" dirty="0" smtClean="0"/>
              <a:t>domains or highly stretched grids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Filter width should be significantly larger than grid spacing for LES, often not possible in practice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More amenable </a:t>
            </a:r>
            <a:r>
              <a:rPr lang="en-US" dirty="0"/>
              <a:t>to time-dependent point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6090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TLES Theory: Filtering</a:t>
            </a:r>
            <a:endParaRPr lang="de-CH" dirty="0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23850" y="1807585"/>
            <a:ext cx="8496300" cy="487207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Require a causal filter</a:t>
            </a:r>
            <a:endParaRPr lang="en-US" dirty="0" smtClean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326781" y="3428295"/>
            <a:ext cx="8496300" cy="487207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use the exponential filter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6" y="2177325"/>
            <a:ext cx="4591050" cy="8859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3980282"/>
            <a:ext cx="52578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332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TLES Theory: Filtering</a:t>
            </a:r>
            <a:endParaRPr lang="de-CH" dirty="0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23850" y="1807585"/>
            <a:ext cx="8496300" cy="487207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Second-order, with the transfer function</a:t>
            </a:r>
            <a:endParaRPr lang="en-US" dirty="0" smtClean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326781" y="3401919"/>
            <a:ext cx="8496300" cy="487207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Integral form needs storage of all previous values</a:t>
            </a: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8" y="2213828"/>
            <a:ext cx="2676525" cy="7667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894" y="3949945"/>
            <a:ext cx="1700213" cy="771525"/>
          </a:xfrm>
          <a:prstGeom prst="rect">
            <a:avLst/>
          </a:prstGeom>
        </p:spPr>
      </p:pic>
      <p:sp>
        <p:nvSpPr>
          <p:cNvPr id="14" name="Content Placeholder 7"/>
          <p:cNvSpPr txBox="1">
            <a:spLocks/>
          </p:cNvSpPr>
          <p:nvPr/>
        </p:nvSpPr>
        <p:spPr>
          <a:xfrm>
            <a:off x="329883" y="5077805"/>
            <a:ext cx="8496300" cy="487207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Differential form only subject to time integration scheme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72040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TLES Theory: Closure Problem</a:t>
            </a:r>
            <a:endParaRPr lang="de-CH" dirty="0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23850" y="1807585"/>
            <a:ext cx="8496300" cy="487207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Filtering </a:t>
            </a:r>
            <a:r>
              <a:rPr lang="en-US" dirty="0" err="1" smtClean="0"/>
              <a:t>Navier</a:t>
            </a:r>
            <a:r>
              <a:rPr lang="en-US" dirty="0" smtClean="0"/>
              <a:t>-Stokes equations gives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494" y="2303757"/>
            <a:ext cx="5815013" cy="1871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756" y="5140420"/>
            <a:ext cx="2376488" cy="3952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7"/>
              <p:cNvSpPr txBox="1">
                <a:spLocks/>
              </p:cNvSpPr>
              <p:nvPr/>
            </p:nvSpPr>
            <p:spPr>
              <a:xfrm>
                <a:off x="323850" y="4577681"/>
                <a:ext cx="8496300" cy="487207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is the </a:t>
                </a:r>
                <a:r>
                  <a:rPr lang="en-US" i="1" dirty="0" smtClean="0"/>
                  <a:t>temporal stress tensor</a:t>
                </a:r>
                <a:endParaRPr lang="en-US" dirty="0" smtClean="0"/>
              </a:p>
            </p:txBody>
          </p:sp>
        </mc:Choice>
        <mc:Fallback>
          <p:sp>
            <p:nvSpPr>
              <p:cNvPr id="15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4577681"/>
                <a:ext cx="8496300" cy="487207"/>
              </a:xfrm>
              <a:prstGeom prst="rect">
                <a:avLst/>
              </a:prstGeom>
              <a:blipFill>
                <a:blip r:embed="rId4"/>
                <a:stretch>
                  <a:fillRect l="-359" t="-20000" b="-125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530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TLES Theory: Exact Deconvolution</a:t>
            </a:r>
            <a:endParaRPr lang="de-CH" dirty="0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23850" y="1807585"/>
            <a:ext cx="8496300" cy="2351177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Stolz</a:t>
            </a:r>
            <a:r>
              <a:rPr lang="en-US" dirty="0" smtClean="0"/>
              <a:t> and Adams [2] developed an approximate deconvolution model (ADM) for LES</a:t>
            </a:r>
            <a:endParaRPr lang="en-US" dirty="0"/>
          </a:p>
          <a:p>
            <a:pPr lvl="1"/>
            <a:r>
              <a:rPr lang="en-US" dirty="0" smtClean="0"/>
              <a:t>Uses linear combination of multiply filtered quantities</a:t>
            </a:r>
          </a:p>
          <a:p>
            <a:pPr lvl="1"/>
            <a:r>
              <a:rPr lang="en-US" dirty="0" smtClean="0"/>
              <a:t>Extended to TLES by Pruett [1] as temporal ADM (TADM)</a:t>
            </a:r>
            <a:endParaRPr lang="en-US" dirty="0" smtClean="0"/>
          </a:p>
          <a:p>
            <a:r>
              <a:rPr lang="en-US" dirty="0" smtClean="0"/>
              <a:t>Prof. Jenny [3] proposed an exact deconvolution fo</a:t>
            </a:r>
            <a:r>
              <a:rPr lang="en-US" dirty="0" smtClean="0"/>
              <a:t>r the exponential filter (TEDM)</a:t>
            </a:r>
            <a:endParaRPr lang="en-US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2209618" y="4459897"/>
            <a:ext cx="4841812" cy="771525"/>
            <a:chOff x="2209618" y="4240090"/>
            <a:chExt cx="4841812" cy="77152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7355" y="4292477"/>
              <a:ext cx="2124075" cy="71913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9618" y="4240090"/>
              <a:ext cx="1700213" cy="77152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313917" y="4513546"/>
                  <a:ext cx="2580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3917" y="4513546"/>
                  <a:ext cx="25808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1905" r="-952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62633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TLES Theory: Exact Deconvolution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7"/>
              <p:cNvSpPr txBox="1">
                <a:spLocks/>
              </p:cNvSpPr>
              <p:nvPr/>
            </p:nvSpPr>
            <p:spPr>
              <a:xfrm>
                <a:off x="323850" y="1807586"/>
                <a:ext cx="8496300" cy="4432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Apply differential filter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and substitute</a:t>
                </a:r>
              </a:p>
            </p:txBody>
          </p:sp>
        </mc:Choice>
        <mc:Fallback>
          <p:sp>
            <p:nvSpPr>
              <p:cNvPr id="11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1807586"/>
                <a:ext cx="8496300" cy="443246"/>
              </a:xfrm>
              <a:prstGeom prst="rect">
                <a:avLst/>
              </a:prstGeom>
              <a:blipFill>
                <a:blip r:embed="rId2"/>
                <a:stretch>
                  <a:fillRect l="-359" t="-22222" b="-25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63" y="2542808"/>
            <a:ext cx="7077075" cy="254793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721144" y="5654559"/>
            <a:ext cx="3701712" cy="399894"/>
            <a:chOff x="2058532" y="5601807"/>
            <a:chExt cx="3701712" cy="39989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83756" y="5606413"/>
              <a:ext cx="2376488" cy="395288"/>
            </a:xfrm>
            <a:prstGeom prst="rect">
              <a:avLst/>
            </a:prstGeom>
            <a:ln>
              <a:noFill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2058532" y="5601807"/>
              <a:ext cx="13901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Remember:</a:t>
              </a:r>
              <a:endParaRPr lang="de-CH" dirty="0"/>
            </a:p>
          </p:txBody>
        </p:sp>
      </p:grpSp>
    </p:spTree>
    <p:extLst>
      <p:ext uri="{BB962C8B-B14F-4D97-AF65-F5344CB8AC3E}">
        <p14:creationId xmlns:p14="http://schemas.microsoft.com/office/powerpoint/2010/main" val="975241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TLES Theory: Exact Deconvolution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7"/>
              <p:cNvSpPr txBox="1">
                <a:spLocks/>
              </p:cNvSpPr>
              <p:nvPr/>
            </p:nvSpPr>
            <p:spPr>
              <a:xfrm>
                <a:off x="323850" y="1807586"/>
                <a:ext cx="8496300" cy="4432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Thus giving an equation for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11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1807586"/>
                <a:ext cx="8496300" cy="443246"/>
              </a:xfrm>
              <a:prstGeom prst="rect">
                <a:avLst/>
              </a:prstGeom>
              <a:blipFill>
                <a:blip r:embed="rId2"/>
                <a:stretch>
                  <a:fillRect l="-359" t="-22222" b="-25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169" y="2690812"/>
            <a:ext cx="3395663" cy="7381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7"/>
              <p:cNvSpPr txBox="1">
                <a:spLocks/>
              </p:cNvSpPr>
              <p:nvPr/>
            </p:nvSpPr>
            <p:spPr>
              <a:xfrm>
                <a:off x="326782" y="3999799"/>
                <a:ext cx="8496300" cy="800800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Can be solved in alternation with the evolution equation fo</a:t>
                </a:r>
                <a:r>
                  <a:rPr lang="en-US" dirty="0" smtClean="0"/>
                  <a:t>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 smtClean="0"/>
                  <a:t> to advance the system</a:t>
                </a:r>
              </a:p>
            </p:txBody>
          </p:sp>
        </mc:Choice>
        <mc:Fallback>
          <p:sp>
            <p:nvSpPr>
              <p:cNvPr id="10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82" y="3999799"/>
                <a:ext cx="8496300" cy="800800"/>
              </a:xfrm>
              <a:prstGeom prst="rect">
                <a:avLst/>
              </a:prstGeom>
              <a:blipFill>
                <a:blip r:embed="rId4"/>
                <a:stretch>
                  <a:fillRect l="-431" t="-10687" b="-1603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6098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master ETH Zuerich">
  <a:themeElements>
    <a:clrScheme name="ETH Zuerich - Fachwelt">
      <a:dk1>
        <a:sysClr val="windowText" lastClr="000000"/>
      </a:dk1>
      <a:lt1>
        <a:sysClr val="window" lastClr="FFFFFF"/>
      </a:lt1>
      <a:dk2>
        <a:srgbClr val="72791C"/>
      </a:dk2>
      <a:lt2>
        <a:srgbClr val="1269B0"/>
      </a:lt2>
      <a:accent1>
        <a:srgbClr val="91056A"/>
      </a:accent1>
      <a:accent2>
        <a:srgbClr val="6F6F64"/>
      </a:accent2>
      <a:accent3>
        <a:srgbClr val="A8322D"/>
      </a:accent3>
      <a:accent4>
        <a:srgbClr val="007A96"/>
      </a:accent4>
      <a:accent5>
        <a:srgbClr val="956013"/>
      </a:accent5>
      <a:accent6>
        <a:srgbClr val="FFFFFF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th_praesentation_4zu3_ETH3" id="{DD3890B1-BFBC-462F-876C-83C71F2E97A4}" vid="{4DC572A7-F154-4BD7-BBD2-1715171E9D0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eth_praesentation_4zu3_ETH3</Template>
  <TotalTime>0</TotalTime>
  <Words>657</Words>
  <Application>Microsoft Office PowerPoint</Application>
  <PresentationFormat>On-screen Show (4:3)</PresentationFormat>
  <Paragraphs>159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Wingdings</vt:lpstr>
      <vt:lpstr>Folienmaster ETH Zuerich</vt:lpstr>
      <vt:lpstr>Development of a regularization term in a TLES code in OpenFOAM</vt:lpstr>
      <vt:lpstr>TLES Introduction</vt:lpstr>
      <vt:lpstr>TLES Motivation</vt:lpstr>
      <vt:lpstr>TLES Theory: Filtering</vt:lpstr>
      <vt:lpstr>TLES Theory: Filtering</vt:lpstr>
      <vt:lpstr>TLES Theory: Closure Problem</vt:lpstr>
      <vt:lpstr>TLES Theory: Exact Deconvolution</vt:lpstr>
      <vt:lpstr>TLES Theory: Exact Deconvolution</vt:lpstr>
      <vt:lpstr>TLES Theory: Exact Deconvolution</vt:lpstr>
      <vt:lpstr>Regularization</vt:lpstr>
      <vt:lpstr>Divergence Cleaning</vt:lpstr>
      <vt:lpstr>Divergence Cleaning</vt:lpstr>
      <vt:lpstr>Velocity Profile Comparisons</vt:lpstr>
      <vt:lpstr>Base TLES Method Δt=10^(-6),t_final=0.1</vt:lpstr>
      <vt:lpstr>PowerPoint Presentation</vt:lpstr>
      <vt:lpstr>TLES with Regularization</vt:lpstr>
      <vt:lpstr>TLES with Regularization</vt:lpstr>
      <vt:lpstr>TLES with Regularization</vt:lpstr>
      <vt:lpstr>TLES with Regularization</vt:lpstr>
      <vt:lpstr>TLES with Regularization</vt:lpstr>
      <vt:lpstr>Bibliography</vt:lpstr>
      <vt:lpstr>Questions?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Maloney  Samuel</dc:creator>
  <cp:lastModifiedBy>Maloney  Samuel</cp:lastModifiedBy>
  <cp:revision>41</cp:revision>
  <cp:lastPrinted>2013-06-08T11:22:51Z</cp:lastPrinted>
  <dcterms:created xsi:type="dcterms:W3CDTF">2017-12-14T15:49:13Z</dcterms:created>
  <dcterms:modified xsi:type="dcterms:W3CDTF">2017-12-18T16:57:30Z</dcterms:modified>
</cp:coreProperties>
</file>