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6" r:id="rId2"/>
    <p:sldId id="268" r:id="rId3"/>
    <p:sldId id="270" r:id="rId4"/>
    <p:sldId id="275" r:id="rId5"/>
    <p:sldId id="272" r:id="rId6"/>
    <p:sldId id="271" r:id="rId7"/>
    <p:sldId id="269" r:id="rId8"/>
    <p:sldId id="280" r:id="rId9"/>
    <p:sldId id="274" r:id="rId10"/>
    <p:sldId id="277" r:id="rId11"/>
    <p:sldId id="281" r:id="rId12"/>
    <p:sldId id="278" r:id="rId13"/>
    <p:sldId id="285" r:id="rId14"/>
    <p:sldId id="284" r:id="rId15"/>
    <p:sldId id="273" r:id="rId16"/>
    <p:sldId id="282" r:id="rId17"/>
    <p:sldId id="279" r:id="rId18"/>
    <p:sldId id="286" r:id="rId19"/>
    <p:sldId id="287" r:id="rId20"/>
    <p:sldId id="288" r:id="rId21"/>
    <p:sldId id="289" r:id="rId22"/>
    <p:sldId id="276" r:id="rId23"/>
    <p:sldId id="267" r:id="rId2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82" y="7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11.10.2018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11.10.2018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329152B-7DB2-4EFE-8426-8F9FC8BC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11.10.2018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33C885E-CD18-47B1-B220-90F76F6F4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11.10.2018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D22028BA-576E-4BFB-AC24-DC8022A92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11.10.2018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B1A4323-48CD-4054-8B4E-309D25012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bg2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11.10.2018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45FCD88F-53AA-4D63-8502-503900ABB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11.10.2018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2ECB541-3E35-469F-8B79-BFC2E17C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F9464FC-2902-420D-BE66-072EC9CDE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11.10.2018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34D8FF5A-34B4-448F-9EBB-E236F8A4D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11.10.2018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4FD5DB4-4D06-47F7-93CC-C40D18564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A0CD1D-213E-4CDA-8AEE-204BA8C03F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87"/>
          <a:stretch/>
        </p:blipFill>
        <p:spPr>
          <a:xfrm>
            <a:off x="330074" y="6413377"/>
            <a:ext cx="742588" cy="272446"/>
          </a:xfrm>
          <a:prstGeom prst="rect">
            <a:avLst/>
          </a:prstGeom>
        </p:spPr>
      </p:pic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11.10.2018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1121794" y="6308725"/>
            <a:ext cx="3564501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0" dirty="0"/>
              <a:t>Seminar for Applied Mathematics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FC5ED89-3E34-4717-831F-9B5AA64FE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0" y="5085158"/>
            <a:ext cx="8496300" cy="1152129"/>
          </a:xfrm>
        </p:spPr>
        <p:txBody>
          <a:bodyPr anchor="ctr"/>
          <a:lstStyle/>
          <a:p>
            <a:r>
              <a:rPr lang="en-CA" b="1" dirty="0"/>
              <a:t>Samuel Maloney, work for MSc Thesis in RW/CSE</a:t>
            </a:r>
          </a:p>
          <a:p>
            <a:r>
              <a:rPr lang="en-CA" dirty="0"/>
              <a:t>Supervisors: Prof. Dr. Siddhartha Mishra and Dr. Roger Käppeli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533CC-C8EB-41FA-995F-5D40CE1A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77E6-AD81-4A26-9372-FB115A46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35A07E-83B6-491B-907D-9F37D90F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656158"/>
          </a:xfrm>
        </p:spPr>
        <p:txBody>
          <a:bodyPr/>
          <a:lstStyle/>
          <a:p>
            <a:r>
              <a:rPr lang="en-US" dirty="0"/>
              <a:t>Well-Balanced Methods for Computation of the Standing Accretion Shock Instability (SASI)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34687-D16B-48EE-AB59-79F322A85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75403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CFB90-481A-4FDB-927C-A91DBE57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12.10.2018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5155E-8E3F-4664-BC11-4AE3DEEB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8980E8-9DBD-4B9F-941E-D09AB72C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Time-Marching Scheme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606E9-D93C-44B5-B771-AF0D08E7C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151F09-B50E-4D4D-86A1-8D387114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585" y="2499063"/>
            <a:ext cx="4354830" cy="16344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0D386D1-FA46-4003-BFBE-5682E6AFFB09}"/>
              </a:ext>
            </a:extLst>
          </p:cNvPr>
          <p:cNvGrpSpPr/>
          <p:nvPr/>
        </p:nvGrpSpPr>
        <p:grpSpPr>
          <a:xfrm>
            <a:off x="2662559" y="1854043"/>
            <a:ext cx="3818883" cy="373380"/>
            <a:chOff x="2793389" y="1854043"/>
            <a:chExt cx="3818883" cy="3733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E54860D-4539-49B1-BDEF-35E2205FE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389" y="1854043"/>
              <a:ext cx="1520190" cy="3733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B0EE5B-4D14-45DA-A98C-105D8F7DF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1122" y="1868330"/>
              <a:ext cx="1581150" cy="35052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61E613D-4E74-46F9-82FD-D80E9F19F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505" y="4489649"/>
            <a:ext cx="6396990" cy="381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9A6679-2875-477D-A3E2-11140A943A1C}"/>
              </a:ext>
            </a:extLst>
          </p:cNvPr>
          <p:cNvSpPr txBox="1"/>
          <p:nvPr/>
        </p:nvSpPr>
        <p:spPr>
          <a:xfrm>
            <a:off x="783206" y="5131291"/>
            <a:ext cx="7588359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dirty="0"/>
              <a:t>Low storage Runge-</a:t>
            </a:r>
            <a:r>
              <a:rPr lang="en-CA" dirty="0" err="1"/>
              <a:t>Kutta</a:t>
            </a:r>
            <a:r>
              <a:rPr lang="en-CA" dirty="0"/>
              <a:t>: 4 stages, 2</a:t>
            </a:r>
            <a:r>
              <a:rPr lang="en-CA" baseline="30000" dirty="0"/>
              <a:t>nd</a:t>
            </a:r>
            <a:r>
              <a:rPr lang="en-CA" dirty="0"/>
              <a:t> order accurate, maximizes CFL</a:t>
            </a:r>
          </a:p>
          <a:p>
            <a:pPr algn="ctr">
              <a:lnSpc>
                <a:spcPct val="150000"/>
              </a:lnSpc>
            </a:pPr>
            <a:r>
              <a:rPr lang="en-CA" dirty="0"/>
              <a:t>number [Lallemand1990] and strong stability preserving (SSP) [Shu1988]</a:t>
            </a:r>
          </a:p>
        </p:txBody>
      </p:sp>
    </p:spTree>
    <p:extLst>
      <p:ext uri="{BB962C8B-B14F-4D97-AF65-F5344CB8AC3E}">
        <p14:creationId xmlns:p14="http://schemas.microsoft.com/office/powerpoint/2010/main" val="33941850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1FF1FC-7B21-4BA1-8A1F-34B4250FF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352" y="1672766"/>
            <a:ext cx="5631150" cy="427446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109C2-230E-41AD-8CE5-80DDC401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12.10.2018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379CB-73D4-477A-AB34-0F503086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31CEF7-8CD4-4A65-88B6-40F17E35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Test Problem				       </a:t>
            </a:r>
            <a:r>
              <a:rPr lang="en-CA" sz="2000" b="0" dirty="0"/>
              <a:t>[image:Sato2009]</a:t>
            </a:r>
            <a:endParaRPr lang="en-CA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9212-31DC-4FD5-9D4F-8A1ED5960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8885EE-B44A-406A-A13B-491E21780D98}"/>
              </a:ext>
            </a:extLst>
          </p:cNvPr>
          <p:cNvGrpSpPr/>
          <p:nvPr/>
        </p:nvGrpSpPr>
        <p:grpSpPr>
          <a:xfrm>
            <a:off x="829320" y="2262053"/>
            <a:ext cx="1095172" cy="3064549"/>
            <a:chOff x="829320" y="2262053"/>
            <a:chExt cx="1095172" cy="3064549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CDA1A176-7481-416A-A282-A1D1BB145C3F}"/>
                </a:ext>
              </a:extLst>
            </p:cNvPr>
            <p:cNvSpPr/>
            <p:nvPr/>
          </p:nvSpPr>
          <p:spPr>
            <a:xfrm>
              <a:off x="1242873" y="3018407"/>
              <a:ext cx="273802" cy="2308195"/>
            </a:xfrm>
            <a:prstGeom prst="downArrow">
              <a:avLst>
                <a:gd name="adj1" fmla="val 16666"/>
                <a:gd name="adj2" fmla="val 11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3E45D1-3912-4969-8B5C-A2A951CB8993}"/>
                </a:ext>
              </a:extLst>
            </p:cNvPr>
            <p:cNvSpPr txBox="1"/>
            <p:nvPr/>
          </p:nvSpPr>
          <p:spPr>
            <a:xfrm>
              <a:off x="829320" y="2262053"/>
              <a:ext cx="1095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Direction</a:t>
              </a:r>
            </a:p>
            <a:p>
              <a:pPr algn="ctr"/>
              <a:r>
                <a:rPr lang="en-CA" dirty="0"/>
                <a:t>of flow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4D626C-EF80-4047-820F-2379F126C6A5}"/>
              </a:ext>
            </a:extLst>
          </p:cNvPr>
          <p:cNvSpPr txBox="1"/>
          <p:nvPr/>
        </p:nvSpPr>
        <p:spPr>
          <a:xfrm>
            <a:off x="3062796" y="201524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supersonic</a:t>
            </a:r>
          </a:p>
        </p:txBody>
      </p:sp>
    </p:spTree>
    <p:extLst>
      <p:ext uri="{BB962C8B-B14F-4D97-AF65-F5344CB8AC3E}">
        <p14:creationId xmlns:p14="http://schemas.microsoft.com/office/powerpoint/2010/main" val="22606931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0E1DE-D1DD-4C26-88EC-82177365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12.10.2018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3087F-45E0-454B-970A-F3111E26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9822EC-6120-4CBD-AD7D-6D57B489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Sub Problem 1 – Initial Conditions</a:t>
            </a:r>
            <a:endParaRPr lang="en-CA" sz="2000" b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9E04D-B60E-4EAB-8041-FF846D7FF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39761E6-DE8F-46AB-911F-2AE52CB42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143" y="1473200"/>
            <a:ext cx="6909714" cy="476091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CD139DC-C804-4B76-A032-A499A1EA3D81}"/>
              </a:ext>
            </a:extLst>
          </p:cNvPr>
          <p:cNvGrpSpPr/>
          <p:nvPr/>
        </p:nvGrpSpPr>
        <p:grpSpPr>
          <a:xfrm>
            <a:off x="5472418" y="2883035"/>
            <a:ext cx="2308195" cy="783233"/>
            <a:chOff x="-430733" y="3584371"/>
            <a:chExt cx="2308195" cy="783233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1585D74-DFF8-4798-9D05-A6EF2C2DB4B6}"/>
                </a:ext>
              </a:extLst>
            </p:cNvPr>
            <p:cNvSpPr/>
            <p:nvPr/>
          </p:nvSpPr>
          <p:spPr>
            <a:xfrm rot="5400000">
              <a:off x="586464" y="3076605"/>
              <a:ext cx="273802" cy="2308195"/>
            </a:xfrm>
            <a:prstGeom prst="downArrow">
              <a:avLst>
                <a:gd name="adj1" fmla="val 16666"/>
                <a:gd name="adj2" fmla="val 11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BD32DE-B41B-4458-B7CC-5925971FD9EA}"/>
                </a:ext>
              </a:extLst>
            </p:cNvPr>
            <p:cNvSpPr txBox="1"/>
            <p:nvPr/>
          </p:nvSpPr>
          <p:spPr>
            <a:xfrm>
              <a:off x="175779" y="3584371"/>
              <a:ext cx="1095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Direction</a:t>
              </a:r>
            </a:p>
            <a:p>
              <a:pPr algn="ctr"/>
              <a:r>
                <a:rPr lang="en-CA" dirty="0"/>
                <a:t>of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1443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6911127-CB4E-4F53-8832-66CDE8F72F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850" y="1626062"/>
            <a:ext cx="4103688" cy="457742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0E1DE-D1DD-4C26-88EC-82177365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12.10.2018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3087F-45E0-454B-970A-F3111E26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89822EC-6120-4CBD-AD7D-6D57B48923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/>
              <a:lstStyle/>
              <a:p>
                <a:r>
                  <a:rPr lang="en-CA" dirty="0"/>
                  <a:t>Sub Problem 1 – Equilibrium	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=1,     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endParaRPr lang="en-CA" sz="2000" b="0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89822EC-6120-4CBD-AD7D-6D57B4892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9E04D-B60E-4EAB-8041-FF846D7FF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30BD3EB-091B-4F37-BCD3-CC4D7AB94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16463" y="1648929"/>
            <a:ext cx="4103687" cy="45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56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B0EE789-6EA7-401C-B9D8-4036A2B652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2764" y="1671638"/>
            <a:ext cx="3891085" cy="45656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B6733-C1F8-4F0F-829A-7BB6A06C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12.10.2018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6DB32-21DD-4AC3-8975-7F7BD600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5CCCB80-9FED-46A1-9FAE-9C2E590A44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/>
              <a:lstStyle/>
              <a:p>
                <a:r>
                  <a:rPr lang="en-CA" dirty="0"/>
                  <a:t>Sub Problem 1 – Perturbed		</a:t>
                </a:r>
                <a14:m>
                  <m:oMath xmlns:m="http://schemas.openxmlformats.org/officeDocument/2006/math">
                    <m:r>
                      <a:rPr lang="en-CA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13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001</m:t>
                    </m:r>
                  </m:oMath>
                </a14:m>
                <a:endParaRPr lang="en-CA" sz="2000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5CCCB80-9FED-46A1-9FAE-9C2E590A4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11EC0-3026-4E6F-A76C-7907CD041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9E54F97-ADA1-4C2A-9E8E-87AA6A741B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23850" y="1632286"/>
            <a:ext cx="4103688" cy="45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04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FAB54-8459-4BA0-9990-E0A1C743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12.10.2018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77B37-54C3-434B-865A-49C1BC50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A6F403-3188-4C5C-8B5B-0C7D805A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Second Order Extension</a:t>
            </a:r>
            <a:r>
              <a:rPr lang="en-CA" b="0" dirty="0"/>
              <a:t> 		  </a:t>
            </a:r>
            <a:r>
              <a:rPr lang="en-CA" sz="2000" b="0" dirty="0"/>
              <a:t>[images:Käppeli2014]</a:t>
            </a:r>
            <a:endParaRPr lang="en-CA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C77B6-AB7D-4AFD-AC71-A9D7F4572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2C2C7-775B-4DEA-8A7A-2C5C41731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14"/>
          <a:stretch/>
        </p:blipFill>
        <p:spPr>
          <a:xfrm>
            <a:off x="490537" y="1992574"/>
            <a:ext cx="3966053" cy="3867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9CBE4C-27F3-4B56-921F-2318F015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83" t="33203" r="-174" b="32649"/>
          <a:stretch/>
        </p:blipFill>
        <p:spPr>
          <a:xfrm>
            <a:off x="4760420" y="4627485"/>
            <a:ext cx="3893043" cy="13205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6561E-14AE-45B8-9A68-C8E7DC4D610C}"/>
                  </a:ext>
                </a:extLst>
              </p:cNvPr>
              <p:cNvSpPr txBox="1"/>
              <p:nvPr/>
            </p:nvSpPr>
            <p:spPr>
              <a:xfrm>
                <a:off x="4764511" y="2968030"/>
                <a:ext cx="317311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6561E-14AE-45B8-9A68-C8E7DC4D6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511" y="2968030"/>
                <a:ext cx="3173113" cy="385555"/>
              </a:xfrm>
              <a:prstGeom prst="rect">
                <a:avLst/>
              </a:prstGeom>
              <a:blipFill>
                <a:blip r:embed="rId3"/>
                <a:stretch>
                  <a:fillRect l="-1731" r="-2692" b="-301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504E3-449E-456A-BD61-B57EF1143ABA}"/>
                  </a:ext>
                </a:extLst>
              </p:cNvPr>
              <p:cNvSpPr txBox="1"/>
              <p:nvPr/>
            </p:nvSpPr>
            <p:spPr>
              <a:xfrm>
                <a:off x="4311376" y="2073095"/>
                <a:ext cx="4103559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504E3-449E-456A-BD61-B57EF1143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76" y="2073095"/>
                <a:ext cx="4103559" cy="385555"/>
              </a:xfrm>
              <a:prstGeom prst="rect">
                <a:avLst/>
              </a:prstGeom>
              <a:blipFill>
                <a:blip r:embed="rId4"/>
                <a:stretch>
                  <a:fillRect l="-1189" b="-2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3DD39E7-D2B2-4E6B-9BC5-170A140DD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521" y="3865625"/>
            <a:ext cx="3224784" cy="2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124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FAB54-8459-4BA0-9990-E0A1C743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12.10.2018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77B37-54C3-434B-865A-49C1BC50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A6F403-3188-4C5C-8B5B-0C7D805A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Second Order Extension</a:t>
            </a:r>
            <a:endParaRPr lang="en-CA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C77B6-AB7D-4AFD-AC71-A9D7F4572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CBE4C-27F3-4B56-921F-2318F015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83" t="33203" r="-174" b="32649"/>
          <a:stretch/>
        </p:blipFill>
        <p:spPr>
          <a:xfrm>
            <a:off x="2625479" y="4920450"/>
            <a:ext cx="3893043" cy="132055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036F00D-7DED-4E44-A43A-5EE62202D895}"/>
              </a:ext>
            </a:extLst>
          </p:cNvPr>
          <p:cNvGrpSpPr/>
          <p:nvPr/>
        </p:nvGrpSpPr>
        <p:grpSpPr>
          <a:xfrm>
            <a:off x="562039" y="3041086"/>
            <a:ext cx="8019922" cy="312896"/>
            <a:chOff x="562039" y="2481794"/>
            <a:chExt cx="8019922" cy="3128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3C80D14-1C47-4464-8834-3A21B34E7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039" y="2490366"/>
              <a:ext cx="3733324" cy="30432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273D35-1FC0-49BC-9636-A5554F38A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7221" y="2481794"/>
              <a:ext cx="3634740" cy="31289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5BE08-080E-4827-A8C4-5A9E13D66CD5}"/>
              </a:ext>
            </a:extLst>
          </p:cNvPr>
          <p:cNvGrpSpPr/>
          <p:nvPr/>
        </p:nvGrpSpPr>
        <p:grpSpPr>
          <a:xfrm>
            <a:off x="733663" y="1857652"/>
            <a:ext cx="7676674" cy="780098"/>
            <a:chOff x="733663" y="2665521"/>
            <a:chExt cx="7676674" cy="78009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933DF4E-B40D-436E-AC61-F032D2382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663" y="2665521"/>
              <a:ext cx="7676674" cy="78009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96683-A51A-43D5-97C7-9459AD8652AB}"/>
                </a:ext>
              </a:extLst>
            </p:cNvPr>
            <p:cNvSpPr txBox="1"/>
            <p:nvPr/>
          </p:nvSpPr>
          <p:spPr>
            <a:xfrm>
              <a:off x="1784412" y="2793435"/>
              <a:ext cx="10732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limiter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B12DF6-FA1F-417C-8E38-52242CA0FF0E}"/>
                  </a:ext>
                </a:extLst>
              </p:cNvPr>
              <p:cNvSpPr txBox="1"/>
              <p:nvPr/>
            </p:nvSpPr>
            <p:spPr>
              <a:xfrm>
                <a:off x="714662" y="3806521"/>
                <a:ext cx="771467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2400" b="0" i="0" smtClean="0">
                          <a:latin typeface="Cambria Math" panose="02040503050406030204" pitchFamily="18" charset="0"/>
                        </a:rPr>
                        <m:t>limiter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B12DF6-FA1F-417C-8E38-52242CA0F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62" y="3806521"/>
                <a:ext cx="7714676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55204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01CE-C668-4E02-952B-372C3B64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12.10.2018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AF478-90F9-4243-A5DE-EF83C09F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D7175D6-1A31-4545-A3B9-4FC9EF4800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/>
              <a:lstStyle/>
              <a:p>
                <a:r>
                  <a:rPr lang="en-CA" dirty="0"/>
                  <a:t>Sub Problem 1 – 2</a:t>
                </a:r>
                <a:r>
                  <a:rPr lang="en-CA" baseline="30000" dirty="0"/>
                  <a:t>nd</a:t>
                </a:r>
                <a:r>
                  <a:rPr lang="en-CA" dirty="0"/>
                  <a:t> Order		</a:t>
                </a:r>
                <a14:m>
                  <m:oMath xmlns:m="http://schemas.openxmlformats.org/officeDocument/2006/math">
                    <m:r>
                      <a:rPr lang="en-CA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368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001</m:t>
                    </m:r>
                  </m:oMath>
                </a14:m>
                <a:endParaRPr lang="en-CA" sz="2000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D7175D6-1A31-4545-A3B9-4FC9EF480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BC94-C635-4486-926C-4B992A940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C8CD5C9-4443-46BB-B390-DA6B3C7BDA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3850" y="1622246"/>
            <a:ext cx="4103688" cy="4585059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C431965-3A9C-4210-85AC-38F529370D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16463" y="1651976"/>
            <a:ext cx="4103687" cy="45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1993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01CE-C668-4E02-952B-372C3B64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12.10.2018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AF478-90F9-4243-A5DE-EF83C09F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D7175D6-1A31-4545-A3B9-4FC9EF4800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/>
              <a:lstStyle/>
              <a:p>
                <a:r>
                  <a:rPr lang="en-CA" dirty="0"/>
                  <a:t>Sub Problem 1 – 2</a:t>
                </a:r>
                <a:r>
                  <a:rPr lang="en-CA" baseline="30000" dirty="0"/>
                  <a:t>nd</a:t>
                </a:r>
                <a:r>
                  <a:rPr lang="en-CA" dirty="0"/>
                  <a:t> Order		</a:t>
                </a:r>
                <a14:m>
                  <m:oMath xmlns:m="http://schemas.openxmlformats.org/officeDocument/2006/math">
                    <m:r>
                      <a:rPr lang="en-CA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=8.73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6,      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endParaRPr lang="en-CA" sz="2000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D7175D6-1A31-4545-A3B9-4FC9EF480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BC94-C635-4486-926C-4B992A940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C49355-0DE3-48D8-BDC4-B83D2D0432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8527" y="1627248"/>
            <a:ext cx="4074333" cy="456565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3BA11D7-5BFA-4167-A310-95CAEC7AF2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42185" y="1671638"/>
            <a:ext cx="4052243" cy="45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581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7D014B-DE86-4A85-8F75-648A74588C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850" y="1631611"/>
            <a:ext cx="4103688" cy="456632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4B1246-54AC-4D20-9FA3-7D223BC958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0793" y="1671638"/>
            <a:ext cx="4095027" cy="45656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01CE-C668-4E02-952B-372C3B64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12.10.2018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AF478-90F9-4243-A5DE-EF83C09F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D7175D6-1A31-4545-A3B9-4FC9EF4800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/>
              <a:lstStyle/>
              <a:p>
                <a:r>
                  <a:rPr lang="en-CA" dirty="0"/>
                  <a:t>Sub Problem 1 – 2</a:t>
                </a:r>
                <a:r>
                  <a:rPr lang="en-CA" baseline="30000" dirty="0"/>
                  <a:t>nd</a:t>
                </a:r>
                <a:r>
                  <a:rPr lang="en-CA" dirty="0"/>
                  <a:t> Order		</a:t>
                </a:r>
                <a14:m>
                  <m:oMath xmlns:m="http://schemas.openxmlformats.org/officeDocument/2006/math">
                    <m:r>
                      <a:rPr lang="en-CA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13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14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001</m:t>
                    </m:r>
                  </m:oMath>
                </a14:m>
                <a:endParaRPr lang="en-CA" sz="2000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D7175D6-1A31-4545-A3B9-4FC9EF480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BC94-C635-4486-926C-4B992A940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6655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92DF7-7B1A-4559-894F-FD99305F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Accretion shocks in several astrophysical phenomena</a:t>
            </a:r>
          </a:p>
          <a:p>
            <a:pPr lvl="1"/>
            <a:r>
              <a:rPr lang="en-CA" dirty="0"/>
              <a:t>star formation, white dwarf/neutron stars, core-collapse supernovae</a:t>
            </a:r>
          </a:p>
          <a:p>
            <a:r>
              <a:rPr lang="en-CA" dirty="0"/>
              <a:t>Unlike planar shocks, geometry could trap perturbations</a:t>
            </a:r>
          </a:p>
          <a:p>
            <a:r>
              <a:rPr lang="en-CA" dirty="0"/>
              <a:t>Potential instability could be of interest in driving the evolution of core-collapse supernovae </a:t>
            </a:r>
            <a:r>
              <a:rPr lang="en-CA" sz="2000" dirty="0"/>
              <a:t>[Blondin2003]</a:t>
            </a:r>
          </a:p>
          <a:p>
            <a:r>
              <a:rPr lang="en-CA" dirty="0"/>
              <a:t>An advective-acoustic feedback cycle has been hypothesized as a candidate </a:t>
            </a:r>
            <a:r>
              <a:rPr lang="en-CA" sz="2000" dirty="0"/>
              <a:t>[Foglizzo2009, Sato2009]</a:t>
            </a:r>
          </a:p>
          <a:p>
            <a:pPr lvl="1"/>
            <a:r>
              <a:rPr lang="en-CA" dirty="0"/>
              <a:t>Used an external potential to model fluid deceleration</a:t>
            </a:r>
          </a:p>
          <a:p>
            <a:pPr lvl="1"/>
            <a:r>
              <a:rPr lang="en-CA" dirty="0"/>
              <a:t>Should be amenable to a well-balanced method [Käppeli2014]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6198C-B4F3-4924-88EC-EC4287E8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12.10.2018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8393A-7768-4D4D-B5EA-02E70118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FD7EF9-196D-4E07-92A8-76976C2E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Standing Accretion Shock Instability (SASI)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0B0A-C0D1-4A30-8B31-46CA260A2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Samuel Maloney</a:t>
            </a:r>
          </a:p>
        </p:txBody>
      </p:sp>
    </p:spTree>
    <p:extLst>
      <p:ext uri="{BB962C8B-B14F-4D97-AF65-F5344CB8AC3E}">
        <p14:creationId xmlns:p14="http://schemas.microsoft.com/office/powerpoint/2010/main" val="375459760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43EB94-12ED-4451-AB47-E1E04E65E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262" y="1592263"/>
            <a:ext cx="5151475" cy="471646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1E2DE-D489-436C-A164-B86DFAC8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12.10.2018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7F86E-1C49-4311-A00D-1E04877D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9641D7-8F48-4658-A37C-F386B153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Comparison to Paper Results</a:t>
            </a:r>
            <a:r>
              <a:rPr lang="en-CA" sz="2000" b="0" dirty="0"/>
              <a:t>	          [image:Sato2009]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FC272-5B2E-4628-8C45-1DD8569E0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74093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A007A9-576B-4FDE-8639-4225F484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Convergence study</a:t>
            </a:r>
          </a:p>
          <a:p>
            <a:r>
              <a:rPr lang="en-CA" dirty="0"/>
              <a:t>Clean up code</a:t>
            </a:r>
          </a:p>
          <a:p>
            <a:pPr lvl="1"/>
            <a:r>
              <a:rPr lang="en-CA" dirty="0"/>
              <a:t>Improve use of </a:t>
            </a:r>
            <a:r>
              <a:rPr lang="en-CA" dirty="0" err="1"/>
              <a:t>OpenFOAM’s</a:t>
            </a:r>
            <a:r>
              <a:rPr lang="en-CA" dirty="0"/>
              <a:t> generalizability</a:t>
            </a:r>
          </a:p>
          <a:p>
            <a:pPr lvl="1"/>
            <a:r>
              <a:rPr lang="en-CA" dirty="0"/>
              <a:t>Separate as stand alone library plug-in</a:t>
            </a:r>
          </a:p>
          <a:p>
            <a:pPr lvl="1"/>
            <a:r>
              <a:rPr lang="en-CA" dirty="0"/>
              <a:t>Possible optimizations</a:t>
            </a:r>
          </a:p>
          <a:p>
            <a:r>
              <a:rPr lang="en-CA" dirty="0"/>
              <a:t>Simulate the full test problem</a:t>
            </a:r>
          </a:p>
          <a:p>
            <a:pPr lvl="1"/>
            <a:r>
              <a:rPr lang="en-CA" dirty="0"/>
              <a:t>Attempt on an annular geometry if time permits</a:t>
            </a:r>
          </a:p>
          <a:p>
            <a:endParaRPr lang="en-CA" dirty="0"/>
          </a:p>
          <a:p>
            <a:r>
              <a:rPr lang="en-CA" dirty="0"/>
              <a:t>And of course, write it all down!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CB199-7F21-407C-B919-85008BFC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12.10.2018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8621A-B44A-4937-A365-BC2E2009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B2EEAC-9C7A-42D8-82C2-7A80C146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Next Steps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F4B71-F793-4699-B289-A0EEA5F7B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51731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B5269B-6E26-4BF4-B4D7-72507819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44578"/>
            <a:ext cx="8496300" cy="44895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J. M. </a:t>
            </a:r>
            <a:r>
              <a:rPr lang="en-US" sz="1600" dirty="0" err="1"/>
              <a:t>Blondin</a:t>
            </a:r>
            <a:r>
              <a:rPr lang="en-US" sz="1600" dirty="0"/>
              <a:t>, A. </a:t>
            </a:r>
            <a:r>
              <a:rPr lang="en-US" sz="1600" dirty="0" err="1"/>
              <a:t>Mezzacappa</a:t>
            </a:r>
            <a:r>
              <a:rPr lang="en-US" sz="1600" dirty="0"/>
              <a:t>, C. </a:t>
            </a:r>
            <a:r>
              <a:rPr lang="en-US" sz="1600" dirty="0" err="1"/>
              <a:t>DeMarino</a:t>
            </a:r>
            <a:r>
              <a:rPr lang="en-US" sz="1600" dirty="0"/>
              <a:t>. Stability of standing accretion shocks, with an eye toward core-collapse supernovae. </a:t>
            </a:r>
            <a:r>
              <a:rPr lang="en-US" sz="1600" i="1" dirty="0"/>
              <a:t>The Astrophysical Journal</a:t>
            </a:r>
            <a:r>
              <a:rPr lang="en-US" sz="1600" dirty="0"/>
              <a:t>, 584(2):971–980, February 2003.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T. </a:t>
            </a:r>
            <a:r>
              <a:rPr lang="en-US" sz="1600" dirty="0" err="1"/>
              <a:t>Foglizzo</a:t>
            </a:r>
            <a:r>
              <a:rPr lang="en-US" sz="1600" dirty="0"/>
              <a:t>. A simple toy model of the advective-acoustic instability. I. Perturbative approach. </a:t>
            </a:r>
            <a:r>
              <a:rPr lang="en-US" sz="1600" i="1" dirty="0"/>
              <a:t>The Astrophysical Journal</a:t>
            </a:r>
            <a:r>
              <a:rPr lang="en-US" sz="1600" dirty="0"/>
              <a:t>, 694(2):820–832, March 2009.</a:t>
            </a:r>
            <a:endParaRPr lang="en-CA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J. Sato, T. </a:t>
            </a:r>
            <a:r>
              <a:rPr lang="en-US" sz="1600" dirty="0" err="1"/>
              <a:t>Foglizzo</a:t>
            </a:r>
            <a:r>
              <a:rPr lang="en-US" sz="1600" dirty="0"/>
              <a:t>, S. </a:t>
            </a:r>
            <a:r>
              <a:rPr lang="en-US" sz="1600" dirty="0" err="1"/>
              <a:t>Fromang</a:t>
            </a:r>
            <a:r>
              <a:rPr lang="en-US" sz="1600" dirty="0"/>
              <a:t>. A simple toy model of the advective-acoustic instability. II. Numerical simulations. </a:t>
            </a:r>
            <a:r>
              <a:rPr lang="en-US" sz="1600" i="1" dirty="0"/>
              <a:t>The Astrophysical Journal</a:t>
            </a:r>
            <a:r>
              <a:rPr lang="en-US" sz="1600" dirty="0"/>
              <a:t>, 694(2):833–841, March 2009.</a:t>
            </a:r>
            <a:endParaRPr lang="en-CA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R. </a:t>
            </a:r>
            <a:r>
              <a:rPr lang="en-US" sz="1600" dirty="0" err="1"/>
              <a:t>Käppeli</a:t>
            </a:r>
            <a:r>
              <a:rPr lang="en-US" sz="1600" dirty="0"/>
              <a:t>, S. Mishra. Well-balanced schemes for the Euler equations with gravitation. </a:t>
            </a:r>
            <a:r>
              <a:rPr lang="en-US" sz="1600" i="1" dirty="0"/>
              <a:t>Journal of Computational Physics</a:t>
            </a:r>
            <a:r>
              <a:rPr lang="en-US" sz="1600" dirty="0"/>
              <a:t>, 259:199–219, February 2014.</a:t>
            </a:r>
            <a:endParaRPr lang="en-CA" sz="1600" dirty="0"/>
          </a:p>
          <a:p>
            <a:pPr marL="457200" indent="-457200">
              <a:buFont typeface="+mj-lt"/>
              <a:buAutoNum type="arabicPeriod"/>
            </a:pPr>
            <a:r>
              <a:rPr lang="en-CA" sz="1600" dirty="0"/>
              <a:t>M. </a:t>
            </a:r>
            <a:r>
              <a:rPr lang="en-CA" sz="1600" dirty="0" err="1"/>
              <a:t>Lallemand</a:t>
            </a:r>
            <a:r>
              <a:rPr lang="en-CA" sz="1600" dirty="0"/>
              <a:t>. </a:t>
            </a:r>
            <a:r>
              <a:rPr lang="en-CA" sz="1600" i="1" dirty="0"/>
              <a:t>Dissipative Properties of Runge-</a:t>
            </a:r>
            <a:r>
              <a:rPr lang="en-CA" sz="1600" i="1" dirty="0" err="1"/>
              <a:t>Kutta</a:t>
            </a:r>
            <a:r>
              <a:rPr lang="en-CA" sz="1600" i="1" dirty="0"/>
              <a:t> Schemes with Upwind Spatial Approximation for the Euler Equations</a:t>
            </a:r>
            <a:r>
              <a:rPr lang="en-CA" sz="1600" dirty="0"/>
              <a:t>. PhD thesis, Rapport de Recherche 1179, INRIA Sophia-Antipolis, </a:t>
            </a:r>
            <a:r>
              <a:rPr lang="en-CA" sz="1600" dirty="0" err="1"/>
              <a:t>Valbonne</a:t>
            </a:r>
            <a:r>
              <a:rPr lang="en-CA" sz="1600" dirty="0"/>
              <a:t>, January 1990.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Chi-Wang Shu and Stanley </a:t>
            </a:r>
            <a:r>
              <a:rPr lang="en-US" sz="1600" dirty="0" err="1"/>
              <a:t>Osher</a:t>
            </a:r>
            <a:r>
              <a:rPr lang="en-US" sz="1600" dirty="0"/>
              <a:t>. Efficient implementation of essentially non-oscillatory shock-capturing schemes. </a:t>
            </a:r>
            <a:r>
              <a:rPr lang="en-US" sz="1600" i="1" dirty="0"/>
              <a:t>Journal of Computational Physics</a:t>
            </a:r>
            <a:r>
              <a:rPr lang="en-US" sz="1600" dirty="0"/>
              <a:t>, 77(2):439–471, August 1988.</a:t>
            </a:r>
            <a:endParaRPr lang="en-CA" sz="1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CE5C9-3395-4416-A315-F2CE5CB8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12.10.2018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CEF0B-8A75-4E07-ADB8-BF9D52F1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2F3C70-8928-4BB2-8DA7-70655F71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References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90835-D444-4D64-AFD6-3DB79018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24775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BA5127B-A941-41A8-9DC2-0CA140FE1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Thank you for listening!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CB5529-22B6-438C-BA4A-6EE018518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554741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E9268F-F9C1-4AAE-A592-E3F0CE97E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888" y="1802119"/>
            <a:ext cx="4848225" cy="24574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3460C-1CB2-4B0B-B3AC-B7E51C6E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75556-C6A9-4B24-BBF7-8F94C41E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4310EF-281B-4677-9AA6-55395685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Euler Equations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C7B01-95A0-45DD-B944-CD7F457B8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A276BB-A82F-4B45-8768-321EA10F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29" y="5269291"/>
            <a:ext cx="2081213" cy="766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F359C-C54A-4B15-9D8C-9CF9E1388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46" y="5488365"/>
            <a:ext cx="1533525" cy="3286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A9F72E-23E0-40A2-9A56-E5099CF539F1}"/>
              </a:ext>
            </a:extLst>
          </p:cNvPr>
          <p:cNvSpPr txBox="1"/>
          <p:nvPr/>
        </p:nvSpPr>
        <p:spPr>
          <a:xfrm>
            <a:off x="2183399" y="4660260"/>
            <a:ext cx="47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With the Energy and Equation of State (EOS)</a:t>
            </a:r>
          </a:p>
        </p:txBody>
      </p:sp>
    </p:spTree>
    <p:extLst>
      <p:ext uri="{BB962C8B-B14F-4D97-AF65-F5344CB8AC3E}">
        <p14:creationId xmlns:p14="http://schemas.microsoft.com/office/powerpoint/2010/main" val="1616655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CB879-AF4C-4803-9FB0-756E83EE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9675C-B001-4CB2-8DEF-221950C8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EDAAF-717D-43C3-87E4-04DC9476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A More Convenient Form (1D)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FE017-2EF0-4A66-9061-1CB082455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B7DCD1-BCE9-4861-8ACB-45FDEC953D4D}"/>
              </a:ext>
            </a:extLst>
          </p:cNvPr>
          <p:cNvGrpSpPr/>
          <p:nvPr/>
        </p:nvGrpSpPr>
        <p:grpSpPr>
          <a:xfrm>
            <a:off x="329677" y="1837059"/>
            <a:ext cx="8484647" cy="1157288"/>
            <a:chOff x="91951" y="3550443"/>
            <a:chExt cx="8484647" cy="11572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F9A36E-9BE0-4C0A-86DD-44BD6E144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8248"/>
            <a:stretch/>
          </p:blipFill>
          <p:spPr>
            <a:xfrm>
              <a:off x="91951" y="3550443"/>
              <a:ext cx="1914402" cy="115728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B8A51B-2C21-42C4-B1D0-D22CDF5C4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14"/>
            <a:stretch/>
          </p:blipFill>
          <p:spPr>
            <a:xfrm>
              <a:off x="2320215" y="3550443"/>
              <a:ext cx="6256383" cy="115728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7C652D-58A6-473E-9F77-D2F789E85C24}"/>
              </a:ext>
            </a:extLst>
          </p:cNvPr>
          <p:cNvSpPr txBox="1"/>
          <p:nvPr/>
        </p:nvSpPr>
        <p:spPr>
          <a:xfrm>
            <a:off x="2254699" y="4849627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With the primitive vector and ideal gas EOS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654C93-59E0-469D-968F-17E2C478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652" y="5414134"/>
            <a:ext cx="2076450" cy="404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C6B3B2-19A8-4693-B98C-C329E513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175" y="5530927"/>
            <a:ext cx="2076450" cy="35718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DD81D7E-E833-4D31-8AA6-1FF65D687CAB}"/>
              </a:ext>
            </a:extLst>
          </p:cNvPr>
          <p:cNvGrpSpPr/>
          <p:nvPr/>
        </p:nvGrpSpPr>
        <p:grpSpPr>
          <a:xfrm>
            <a:off x="1533316" y="3451996"/>
            <a:ext cx="6077368" cy="938206"/>
            <a:chOff x="3540479" y="1703090"/>
            <a:chExt cx="6077368" cy="9382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AA99EE-4AC6-46DF-BA09-26C1D9AA9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0479" y="1797218"/>
              <a:ext cx="2009775" cy="82391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B15D603-4F32-4A15-BAD5-41FD17A9381B}"/>
                    </a:ext>
                  </a:extLst>
                </p:cNvPr>
                <p:cNvSpPr txBox="1"/>
                <p:nvPr/>
              </p:nvSpPr>
              <p:spPr>
                <a:xfrm>
                  <a:off x="6123621" y="1703090"/>
                  <a:ext cx="3494226" cy="9382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⇒"/>
                            <m:vertJc m:val="bot"/>
                            <m:ctrlPr>
                              <a:rPr lang="en-CA" sz="26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  <m:brk m:alnAt="2"/>
                              </m:rPr>
                              <a:rPr lang="en-CA" sz="2600" b="0" i="0" smtClean="0">
                                <a:latin typeface="Cambria Math" panose="02040503050406030204" pitchFamily="18" charset="0"/>
                              </a:rPr>
                              <m:t>steady</m:t>
                            </m:r>
                            <m:r>
                              <a:rPr lang="en-CA" sz="26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2600" b="0" i="0" smtClean="0">
                                <a:latin typeface="Cambria Math" panose="02040503050406030204" pitchFamily="18" charset="0"/>
                              </a:rPr>
                              <m:t>state</m:t>
                            </m:r>
                          </m:e>
                        </m:groupCh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borderBox>
                          <m:borderBox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borderBoxPr>
                          <m:e>
                            <m:f>
                              <m:f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sz="2600" b="1" i="1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num>
                              <m:den>
                                <m:r>
                                  <a:rPr lang="en-CA" sz="2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limUpp>
                              <m:limUpp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lim>
                                <m:r>
                                  <a:rPr lang="en-CA" sz="2600" b="1" i="1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lim>
                            </m:limUpp>
                            <m:r>
                              <a:rPr lang="en-CA" sz="2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borderBox>
                      </m:oMath>
                    </m:oMathPara>
                  </a14:m>
                  <a:endParaRPr lang="en-CA" sz="260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B15D603-4F32-4A15-BAD5-41FD17A93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621" y="1703090"/>
                  <a:ext cx="3494226" cy="93820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938002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7CA4AD-2F44-4A8F-B7C3-FD8F45D25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024064"/>
            <a:ext cx="4362445" cy="4210046"/>
          </a:xfrm>
        </p:spPr>
        <p:txBody>
          <a:bodyPr/>
          <a:lstStyle/>
          <a:p>
            <a:r>
              <a:rPr lang="en-CA" dirty="0"/>
              <a:t>Finite Volume Method (FVM)</a:t>
            </a:r>
          </a:p>
          <a:p>
            <a:r>
              <a:rPr lang="en-CA" dirty="0"/>
              <a:t>Solve for cell averages</a:t>
            </a:r>
          </a:p>
          <a:p>
            <a:pPr lvl="1"/>
            <a:r>
              <a:rPr lang="en-CA" dirty="0"/>
              <a:t>Reconstruct to faces</a:t>
            </a:r>
          </a:p>
          <a:p>
            <a:pPr lvl="1"/>
            <a:r>
              <a:rPr lang="en-CA" dirty="0"/>
              <a:t>Solve Riemann problems</a:t>
            </a:r>
          </a:p>
          <a:p>
            <a:endParaRPr lang="en-CA" dirty="0"/>
          </a:p>
          <a:p>
            <a:r>
              <a:rPr lang="en-CA" dirty="0"/>
              <a:t>However, we desire a better reconstruction for steady states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DB3B6-1D87-42D8-8BF3-732039CA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66ED7-9BAE-4468-90A2-955D3876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747175-FAAC-43AF-92E0-5E4BE128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 anchor="ctr"/>
          <a:lstStyle/>
          <a:p>
            <a:r>
              <a:rPr lang="en-CA" dirty="0"/>
              <a:t>Numerical Method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4C52A-28D0-40FC-AFA7-D261263F5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Samuel Maloney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FDD7FF-59CE-46DA-AA7E-18B7997F1136}"/>
              </a:ext>
            </a:extLst>
          </p:cNvPr>
          <p:cNvGrpSpPr/>
          <p:nvPr/>
        </p:nvGrpSpPr>
        <p:grpSpPr>
          <a:xfrm>
            <a:off x="4776182" y="1556513"/>
            <a:ext cx="3924177" cy="4153668"/>
            <a:chOff x="5024760" y="1556513"/>
            <a:chExt cx="3924177" cy="41536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A70685D-5C29-43CE-AA57-3784664D9647}"/>
                </a:ext>
              </a:extLst>
            </p:cNvPr>
            <p:cNvCxnSpPr/>
            <p:nvPr/>
          </p:nvCxnSpPr>
          <p:spPr>
            <a:xfrm flipV="1">
              <a:off x="5326602" y="1908699"/>
              <a:ext cx="0" cy="368423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FBEF77B-2740-4219-88A4-6FD4ED7088A3}"/>
                </a:ext>
              </a:extLst>
            </p:cNvPr>
            <p:cNvCxnSpPr/>
            <p:nvPr/>
          </p:nvCxnSpPr>
          <p:spPr>
            <a:xfrm>
              <a:off x="5024761" y="5273336"/>
              <a:ext cx="3684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A78328-05E7-40FB-AF2F-7423D4FAB345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09" y="2698815"/>
              <a:ext cx="0" cy="257525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752642-A29A-461C-AB52-B040D6FAE531}"/>
                </a:ext>
              </a:extLst>
            </p:cNvPr>
            <p:cNvCxnSpPr>
              <a:cxnSpLocks/>
            </p:cNvCxnSpPr>
            <p:nvPr/>
          </p:nvCxnSpPr>
          <p:spPr>
            <a:xfrm>
              <a:off x="6233616" y="2700045"/>
              <a:ext cx="0" cy="257525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E0C8B7-699F-4EC9-B6A4-57AA2E7CC4DA}"/>
                </a:ext>
              </a:extLst>
            </p:cNvPr>
            <p:cNvCxnSpPr>
              <a:cxnSpLocks/>
            </p:cNvCxnSpPr>
            <p:nvPr/>
          </p:nvCxnSpPr>
          <p:spPr>
            <a:xfrm>
              <a:off x="6945309" y="2701276"/>
              <a:ext cx="0" cy="257525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BD708E-0B65-4368-95C2-57E31E928F6A}"/>
                </a:ext>
              </a:extLst>
            </p:cNvPr>
            <p:cNvCxnSpPr>
              <a:cxnSpLocks/>
            </p:cNvCxnSpPr>
            <p:nvPr/>
          </p:nvCxnSpPr>
          <p:spPr>
            <a:xfrm>
              <a:off x="7655523" y="2701277"/>
              <a:ext cx="0" cy="257525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ADF355-E737-4F9C-B76B-30758148A536}"/>
                </a:ext>
              </a:extLst>
            </p:cNvPr>
            <p:cNvCxnSpPr>
              <a:cxnSpLocks/>
            </p:cNvCxnSpPr>
            <p:nvPr/>
          </p:nvCxnSpPr>
          <p:spPr>
            <a:xfrm>
              <a:off x="8367216" y="2702508"/>
              <a:ext cx="0" cy="257525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08283A-39BC-41B6-886A-9750A0D82026}"/>
                </a:ext>
              </a:extLst>
            </p:cNvPr>
            <p:cNvCxnSpPr/>
            <p:nvPr/>
          </p:nvCxnSpPr>
          <p:spPr>
            <a:xfrm>
              <a:off x="5521909" y="3495436"/>
              <a:ext cx="711545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61989C-6449-487E-81B7-AF63CF5104C0}"/>
                </a:ext>
              </a:extLst>
            </p:cNvPr>
            <p:cNvCxnSpPr/>
            <p:nvPr/>
          </p:nvCxnSpPr>
          <p:spPr>
            <a:xfrm>
              <a:off x="6233604" y="3605818"/>
              <a:ext cx="711545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25FC0E-21B6-4038-986F-85A077B81457}"/>
                </a:ext>
              </a:extLst>
            </p:cNvPr>
            <p:cNvCxnSpPr/>
            <p:nvPr/>
          </p:nvCxnSpPr>
          <p:spPr>
            <a:xfrm>
              <a:off x="6943818" y="4395933"/>
              <a:ext cx="711545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30D4ED-9575-4BE4-B4A5-CE75F3A606A0}"/>
                </a:ext>
              </a:extLst>
            </p:cNvPr>
            <p:cNvCxnSpPr/>
            <p:nvPr/>
          </p:nvCxnSpPr>
          <p:spPr>
            <a:xfrm>
              <a:off x="7654031" y="4751034"/>
              <a:ext cx="711545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28639B-A262-46C6-90DD-4063D2CE0F68}"/>
                </a:ext>
              </a:extLst>
            </p:cNvPr>
            <p:cNvCxnSpPr>
              <a:cxnSpLocks/>
            </p:cNvCxnSpPr>
            <p:nvPr/>
          </p:nvCxnSpPr>
          <p:spPr>
            <a:xfrm>
              <a:off x="6233616" y="3495436"/>
              <a:ext cx="713173" cy="220741"/>
            </a:xfrm>
            <a:prstGeom prst="line">
              <a:avLst/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8FE6DB5-21A7-4932-8598-A7268A08F2BD}"/>
                </a:ext>
              </a:extLst>
            </p:cNvPr>
            <p:cNvCxnSpPr>
              <a:cxnSpLocks/>
            </p:cNvCxnSpPr>
            <p:nvPr/>
          </p:nvCxnSpPr>
          <p:spPr>
            <a:xfrm>
              <a:off x="5816350" y="1898420"/>
              <a:ext cx="300365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F355D0-6ED4-4C1B-9DCD-6C862B2DFB4D}"/>
                </a:ext>
              </a:extLst>
            </p:cNvPr>
            <p:cNvCxnSpPr>
              <a:cxnSpLocks/>
            </p:cNvCxnSpPr>
            <p:nvPr/>
          </p:nvCxnSpPr>
          <p:spPr>
            <a:xfrm>
              <a:off x="5817829" y="2157352"/>
              <a:ext cx="300365" cy="0"/>
            </a:xfrm>
            <a:prstGeom prst="line">
              <a:avLst/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B683BB-9698-43B1-A571-BEA3774BBA2F}"/>
                </a:ext>
              </a:extLst>
            </p:cNvPr>
            <p:cNvSpPr txBox="1"/>
            <p:nvPr/>
          </p:nvSpPr>
          <p:spPr>
            <a:xfrm>
              <a:off x="6152889" y="1738210"/>
              <a:ext cx="1627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cell average value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9DF1932-9B9E-46EA-99C3-32A8D9F9B385}"/>
                </a:ext>
              </a:extLst>
            </p:cNvPr>
            <p:cNvSpPr txBox="1"/>
            <p:nvPr/>
          </p:nvSpPr>
          <p:spPr>
            <a:xfrm>
              <a:off x="6154369" y="2000951"/>
              <a:ext cx="236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limited linear reconstruction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1097EC5-52C3-4D45-86A4-72E8BDCF6A69}"/>
                    </a:ext>
                  </a:extLst>
                </p:cNvPr>
                <p:cNvSpPr txBox="1"/>
                <p:nvPr/>
              </p:nvSpPr>
              <p:spPr>
                <a:xfrm>
                  <a:off x="6393661" y="5233395"/>
                  <a:ext cx="2312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16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1097EC5-52C3-4D45-86A4-72E8BDCF6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661" y="5233395"/>
                  <a:ext cx="231282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7895" r="-5263" b="-170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05D24ED-E9CF-47D0-B5A1-435D743688F3}"/>
                    </a:ext>
                  </a:extLst>
                </p:cNvPr>
                <p:cNvSpPr txBox="1"/>
                <p:nvPr/>
              </p:nvSpPr>
              <p:spPr>
                <a:xfrm>
                  <a:off x="7165602" y="5234875"/>
                  <a:ext cx="4268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CA" sz="16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05D24ED-E9CF-47D0-B5A1-435D74368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602" y="5234875"/>
                  <a:ext cx="426848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5714" r="-1429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0B958B-55BB-49D6-8AB5-59C521AFBF22}"/>
                    </a:ext>
                  </a:extLst>
                </p:cNvPr>
                <p:cNvSpPr txBox="1"/>
                <p:nvPr/>
              </p:nvSpPr>
              <p:spPr>
                <a:xfrm>
                  <a:off x="6717228" y="5334501"/>
                  <a:ext cx="428835" cy="375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CA" sz="16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0B958B-55BB-49D6-8AB5-59C521AFB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228" y="5334501"/>
                  <a:ext cx="428835" cy="375680"/>
                </a:xfrm>
                <a:prstGeom prst="rect">
                  <a:avLst/>
                </a:prstGeom>
                <a:blipFill>
                  <a:blip r:embed="rId4"/>
                  <a:stretch>
                    <a:fillRect l="-4286" r="-2857" b="-1290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772FF0B-6C09-4007-926F-7C3F9939AB90}"/>
                    </a:ext>
                  </a:extLst>
                </p:cNvPr>
                <p:cNvSpPr txBox="1"/>
                <p:nvPr/>
              </p:nvSpPr>
              <p:spPr>
                <a:xfrm>
                  <a:off x="8754397" y="5108223"/>
                  <a:ext cx="1945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772FF0B-6C09-4007-926F-7C3F9939A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397" y="5108223"/>
                  <a:ext cx="19454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625" r="-9375" b="-222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8DEE6E2-890E-4727-B73A-7BFD3B5A94EB}"/>
                    </a:ext>
                  </a:extLst>
                </p:cNvPr>
                <p:cNvSpPr txBox="1"/>
                <p:nvPr/>
              </p:nvSpPr>
              <p:spPr>
                <a:xfrm>
                  <a:off x="5024760" y="1556513"/>
                  <a:ext cx="577047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8DEE6E2-890E-4727-B73A-7BFD3B5A9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760" y="1556513"/>
                  <a:ext cx="577047" cy="276998"/>
                </a:xfrm>
                <a:prstGeom prst="rect">
                  <a:avLst/>
                </a:prstGeom>
                <a:blipFill>
                  <a:blip r:embed="rId6"/>
                  <a:stretch>
                    <a:fillRect l="-3158" r="-11579" b="-3478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145396-E2E9-4736-AFEF-1ABFF1CF30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4934" y="3374979"/>
              <a:ext cx="711855" cy="456322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2CAB2B-2E8F-4CE2-83C1-D234BE4E720F}"/>
                </a:ext>
              </a:extLst>
            </p:cNvPr>
            <p:cNvCxnSpPr>
              <a:cxnSpLocks/>
            </p:cNvCxnSpPr>
            <p:nvPr/>
          </p:nvCxnSpPr>
          <p:spPr>
            <a:xfrm>
              <a:off x="6946789" y="4112548"/>
              <a:ext cx="708734" cy="581722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09BD7AF-32EA-43F8-B784-DB4BF97107E7}"/>
                </a:ext>
              </a:extLst>
            </p:cNvPr>
            <p:cNvCxnSpPr>
              <a:cxnSpLocks/>
            </p:cNvCxnSpPr>
            <p:nvPr/>
          </p:nvCxnSpPr>
          <p:spPr>
            <a:xfrm>
              <a:off x="5821639" y="2416432"/>
              <a:ext cx="300365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FD3C4D-D0A4-4C20-A4EC-E2C0C3E636F0}"/>
                </a:ext>
              </a:extLst>
            </p:cNvPr>
            <p:cNvSpPr txBox="1"/>
            <p:nvPr/>
          </p:nvSpPr>
          <p:spPr>
            <a:xfrm>
              <a:off x="6154369" y="2260031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unbounded linear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9590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AC84D-FD10-4236-AC9F-AAFD1740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2D816-8CCE-4A4D-872F-63849428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5F11CD-DFE0-4AD5-A961-DD30FAA3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Steady States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617E8-982D-42A7-954A-57D2F9262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3A65C-D6DC-4788-B480-D6D6731F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56" y="2637492"/>
            <a:ext cx="4662488" cy="942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CD556-68BB-4560-80BA-24518BC7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88" y="4200589"/>
            <a:ext cx="1724025" cy="904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C5BC30-A32A-4AA8-9B34-A822FC9345D8}"/>
              </a:ext>
            </a:extLst>
          </p:cNvPr>
          <p:cNvSpPr txBox="1"/>
          <p:nvPr/>
        </p:nvSpPr>
        <p:spPr>
          <a:xfrm>
            <a:off x="1545050" y="1615731"/>
            <a:ext cx="6053900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dirty="0"/>
              <a:t>Weak solutions; require </a:t>
            </a:r>
            <a:r>
              <a:rPr lang="en-CA" i="1" dirty="0"/>
              <a:t>entropy condition</a:t>
            </a:r>
            <a:r>
              <a:rPr lang="en-CA" dirty="0"/>
              <a:t> for uniqueness.</a:t>
            </a:r>
          </a:p>
          <a:p>
            <a:pPr algn="ctr">
              <a:lnSpc>
                <a:spcPct val="150000"/>
              </a:lnSpc>
            </a:pPr>
            <a:r>
              <a:rPr lang="en-CA" dirty="0"/>
              <a:t>For our case, </a:t>
            </a:r>
            <a:r>
              <a:rPr lang="en-CA" i="1" dirty="0"/>
              <a:t>isentropic flow → Bernoulli constant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88E3B8-DED4-49CE-A388-52E960D3B6C4}"/>
              </a:ext>
            </a:extLst>
          </p:cNvPr>
          <p:cNvSpPr txBox="1"/>
          <p:nvPr/>
        </p:nvSpPr>
        <p:spPr>
          <a:xfrm>
            <a:off x="3363977" y="373750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With specific enthalpy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4131C-D21C-40EF-8E8F-17F1F557002C}"/>
              </a:ext>
            </a:extLst>
          </p:cNvPr>
          <p:cNvSpPr txBox="1"/>
          <p:nvPr/>
        </p:nvSpPr>
        <p:spPr>
          <a:xfrm>
            <a:off x="2043103" y="5450890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Use this constant to compute the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0771498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63B9D-5BAB-4C40-AB14-88D7DD7F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F2D41-831E-4597-8095-7FE4490C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DB1861-8C27-4E27-BE56-7C6EBF23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Well-Balanced Scheme</a:t>
            </a:r>
            <a:endParaRPr lang="en-CA" b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720C-050D-4B9C-97BB-E4B28E0B1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0E7169-C252-4E6C-9871-E8FA977D8801}"/>
              </a:ext>
            </a:extLst>
          </p:cNvPr>
          <p:cNvGrpSpPr/>
          <p:nvPr/>
        </p:nvGrpSpPr>
        <p:grpSpPr>
          <a:xfrm>
            <a:off x="1847269" y="2485517"/>
            <a:ext cx="5449462" cy="369562"/>
            <a:chOff x="1824361" y="2094900"/>
            <a:chExt cx="5449462" cy="3695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B7DB36-3F39-45BF-B300-BBF9F29C0D9C}"/>
                    </a:ext>
                  </a:extLst>
                </p:cNvPr>
                <p:cNvSpPr txBox="1"/>
                <p:nvPr/>
              </p:nvSpPr>
              <p:spPr>
                <a:xfrm>
                  <a:off x="1824361" y="2095130"/>
                  <a:ext cx="22146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const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B7DB36-3F39-45BF-B300-BBF9F29C0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361" y="2095130"/>
                  <a:ext cx="221464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479" r="-2204" b="-3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F2E4D9A-E049-45CB-B5AA-C7085D327D0A}"/>
                    </a:ext>
                  </a:extLst>
                </p:cNvPr>
                <p:cNvSpPr txBox="1"/>
                <p:nvPr/>
              </p:nvSpPr>
              <p:spPr>
                <a:xfrm>
                  <a:off x="4711775" y="2094900"/>
                  <a:ext cx="25620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F2E4D9A-E049-45CB-B5AA-C7085D327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775" y="2094900"/>
                  <a:ext cx="25620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43" r="-238" b="-3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E57010-98E3-4EE7-88B8-5F2806F15C16}"/>
                  </a:ext>
                </a:extLst>
              </p:cNvPr>
              <p:cNvSpPr txBox="1"/>
              <p:nvPr/>
            </p:nvSpPr>
            <p:spPr>
              <a:xfrm>
                <a:off x="2053266" y="3957221"/>
                <a:ext cx="5037468" cy="80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E57010-98E3-4EE7-88B8-5F2806F1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266" y="3957221"/>
                <a:ext cx="5037468" cy="803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B8EFF29-0B2A-41B2-981A-248A155AC46E}"/>
              </a:ext>
            </a:extLst>
          </p:cNvPr>
          <p:cNvSpPr txBox="1"/>
          <p:nvPr/>
        </p:nvSpPr>
        <p:spPr>
          <a:xfrm>
            <a:off x="3145937" y="1855428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 few additional constants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D5BAD-B575-4349-B28D-60A885BC2275}"/>
              </a:ext>
            </a:extLst>
          </p:cNvPr>
          <p:cNvSpPr txBox="1"/>
          <p:nvPr/>
        </p:nvSpPr>
        <p:spPr>
          <a:xfrm>
            <a:off x="1523730" y="332912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Recast Bernoulli constant as function of just one unknown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242039-84FD-487F-915F-703C33196BDE}"/>
                  </a:ext>
                </a:extLst>
              </p:cNvPr>
              <p:cNvSpPr txBox="1"/>
              <p:nvPr/>
            </p:nvSpPr>
            <p:spPr>
              <a:xfrm>
                <a:off x="2056906" y="5228946"/>
                <a:ext cx="5005474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dirty="0"/>
                  <a:t>Iteratively solve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/>
                  <a:t> at the cell interfaces,</a:t>
                </a:r>
              </a:p>
              <a:p>
                <a:pPr algn="ctr"/>
                <a:r>
                  <a:rPr lang="en-CA" dirty="0"/>
                  <a:t>then compute other primitives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242039-84FD-487F-915F-703C33196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06" y="5228946"/>
                <a:ext cx="5005474" cy="668516"/>
              </a:xfrm>
              <a:prstGeom prst="rect">
                <a:avLst/>
              </a:prstGeom>
              <a:blipFill>
                <a:blip r:embed="rId5"/>
                <a:stretch>
                  <a:fillRect l="-608" t="-5505" r="-608" b="-146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8077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0B3E7-54FA-4CF6-941F-5D58BD46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9E57A-1635-48DA-AAF4-96E858C0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7B1B77-DD0B-4834-B70A-946BBDD5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Discretization of the Source Terms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2C75C-8E42-4543-BAB2-67BECF6C0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AC0423-958D-4E11-B6DD-5B53E437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3263744"/>
            <a:ext cx="7269480" cy="1307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8C470E-24A2-47BA-8522-BF98DF67B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598" y="4956289"/>
            <a:ext cx="1868805" cy="12301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C3AFE5-239D-47EF-9431-85CEB2A0AC19}"/>
                  </a:ext>
                </a:extLst>
              </p:cNvPr>
              <p:cNvSpPr txBox="1"/>
              <p:nvPr/>
            </p:nvSpPr>
            <p:spPr>
              <a:xfrm>
                <a:off x="520474" y="1684967"/>
                <a:ext cx="8103052" cy="1384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CA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CA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CA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lang="en-CA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CA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CA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sup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C3AFE5-239D-47EF-9431-85CEB2A0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74" y="1684967"/>
                <a:ext cx="8103052" cy="13841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409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B638F5-8BB7-42C9-880E-6E87B36E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45697"/>
            <a:ext cx="8496300" cy="4210046"/>
          </a:xfrm>
        </p:spPr>
        <p:txBody>
          <a:bodyPr/>
          <a:lstStyle/>
          <a:p>
            <a:r>
              <a:rPr lang="en-CA" dirty="0"/>
              <a:t>foam-extend-4.0 fork of </a:t>
            </a:r>
            <a:r>
              <a:rPr lang="en-CA" dirty="0" err="1"/>
              <a:t>OpenFOAM</a:t>
            </a:r>
            <a:endParaRPr lang="en-CA" dirty="0"/>
          </a:p>
          <a:p>
            <a:pPr lvl="1"/>
            <a:r>
              <a:rPr lang="en-CA" dirty="0" err="1"/>
              <a:t>dbnsFoam</a:t>
            </a:r>
            <a:r>
              <a:rPr lang="en-CA" dirty="0"/>
              <a:t> solver</a:t>
            </a:r>
          </a:p>
          <a:p>
            <a:pPr lvl="1"/>
            <a:r>
              <a:rPr lang="en-CA" dirty="0"/>
              <a:t>Several limiters and Riemann solvers already implemented</a:t>
            </a:r>
          </a:p>
          <a:p>
            <a:r>
              <a:rPr lang="en-CA" dirty="0"/>
              <a:t>Written in C++</a:t>
            </a:r>
          </a:p>
          <a:p>
            <a:r>
              <a:rPr lang="en-CA" dirty="0"/>
              <a:t>Provides a lot of general field manipulation capability</a:t>
            </a:r>
          </a:p>
          <a:p>
            <a:r>
              <a:rPr lang="en-CA" dirty="0"/>
              <a:t>Uses a very general FVM mesh description</a:t>
            </a:r>
          </a:p>
          <a:p>
            <a:pPr lvl="1"/>
            <a:r>
              <a:rPr lang="en-CA" dirty="0"/>
              <a:t>Few restrictions on number and orientation of cell faces</a:t>
            </a:r>
          </a:p>
          <a:p>
            <a:r>
              <a:rPr lang="en-CA" dirty="0"/>
              <a:t>Runtime selection of many parameters</a:t>
            </a:r>
          </a:p>
          <a:p>
            <a:endParaRPr lang="en-CA" dirty="0"/>
          </a:p>
          <a:p>
            <a:r>
              <a:rPr lang="en-CA" dirty="0"/>
              <a:t>But it’s large and complicated (&gt;1 000 000 lines of code!)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D1E60-7155-4CF0-A9C7-7D10F530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EDAB7-B255-4165-977C-7C78A85C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BB61E-1553-4D6F-AE9A-51DDF209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Implementation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B21D2-A955-4DF2-9826-1916B0755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9063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olienmaster ETH Zuerich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praesentation_4zu3_ETH3" id="{DD3890B1-BFBC-462F-876C-83C71F2E97A4}" vid="{4DC572A7-F154-4BD7-BBD2-1715171E9D0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eth_praesentation_4zu3_ETH3</Template>
  <TotalTime>12699</TotalTime>
  <Words>787</Words>
  <Application>Microsoft Office PowerPoint</Application>
  <PresentationFormat>On-screen Show (4:3)</PresentationFormat>
  <Paragraphs>164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Folienmaster ETH Zuerich</vt:lpstr>
      <vt:lpstr>Well-Balanced Methods for Computation of the Standing Accretion Shock Instability (SASI)</vt:lpstr>
      <vt:lpstr>Standing Accretion Shock Instability (SASI)</vt:lpstr>
      <vt:lpstr>Euler Equations</vt:lpstr>
      <vt:lpstr>A More Convenient Form (1D)</vt:lpstr>
      <vt:lpstr>Numerical Method</vt:lpstr>
      <vt:lpstr>Steady States</vt:lpstr>
      <vt:lpstr>Well-Balanced Scheme</vt:lpstr>
      <vt:lpstr>Discretization of the Source Terms</vt:lpstr>
      <vt:lpstr>Implementation</vt:lpstr>
      <vt:lpstr>Time-Marching Scheme</vt:lpstr>
      <vt:lpstr>Test Problem           [image:Sato2009]</vt:lpstr>
      <vt:lpstr>Sub Problem 1 – Initial Conditions</vt:lpstr>
      <vt:lpstr>Sub Problem 1 – Equilibrium t=1,      dt=0.001</vt:lpstr>
      <vt:lpstr>Sub Problem 1 – Perturbed  t=13.14,      dt=0.001</vt:lpstr>
      <vt:lpstr>Second Order Extension     [images:Käppeli2014]</vt:lpstr>
      <vt:lpstr>Second Order Extension</vt:lpstr>
      <vt:lpstr>Sub Problem 1 – 2nd Order  t=4.368,      dt=0.001</vt:lpstr>
      <vt:lpstr>Sub Problem 1 – 2nd Order  t=8.736,      dt=0.001</vt:lpstr>
      <vt:lpstr>Sub Problem 1 – 2nd Order  t=13.14,      dt=0.001</vt:lpstr>
      <vt:lpstr>Comparison to Paper Results           [image:Sato2009]</vt:lpstr>
      <vt:lpstr>Next Steps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Maloney</dc:creator>
  <cp:lastModifiedBy>Sam Maloney</cp:lastModifiedBy>
  <cp:revision>82</cp:revision>
  <cp:lastPrinted>2013-06-08T11:22:51Z</cp:lastPrinted>
  <dcterms:created xsi:type="dcterms:W3CDTF">2018-10-05T14:00:29Z</dcterms:created>
  <dcterms:modified xsi:type="dcterms:W3CDTF">2018-10-14T18:21:19Z</dcterms:modified>
</cp:coreProperties>
</file>