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0" r:id="rId5"/>
    <p:sldId id="270" r:id="rId6"/>
    <p:sldId id="261" r:id="rId7"/>
    <p:sldId id="271" r:id="rId8"/>
    <p:sldId id="273" r:id="rId9"/>
    <p:sldId id="274" r:id="rId10"/>
    <p:sldId id="268" r:id="rId11"/>
    <p:sldId id="269" r:id="rId12"/>
    <p:sldId id="266" r:id="rId13"/>
    <p:sldId id="262" r:id="rId14"/>
    <p:sldId id="275" r:id="rId15"/>
    <p:sldId id="272"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750"/>
  </p:normalViewPr>
  <p:slideViewPr>
    <p:cSldViewPr snapToGrid="0">
      <p:cViewPr varScale="1">
        <p:scale>
          <a:sx n="129" d="100"/>
          <a:sy n="129" d="100"/>
        </p:scale>
        <p:origin x="48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6E287-F106-574D-8DDB-820A08733989}" type="datetimeFigureOut">
              <a:rPr lang="en-BE" smtClean="0"/>
              <a:t>22/05/2024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D7785-77C0-2149-90F0-D88CBBD80F19}" type="slidenum">
              <a:rPr lang="en-BE" smtClean="0"/>
              <a:t>‹#›</a:t>
            </a:fld>
            <a:endParaRPr lang="en-BE"/>
          </a:p>
        </p:txBody>
      </p:sp>
    </p:spTree>
    <p:extLst>
      <p:ext uri="{BB962C8B-B14F-4D97-AF65-F5344CB8AC3E}">
        <p14:creationId xmlns:p14="http://schemas.microsoft.com/office/powerpoint/2010/main" val="251919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C9D7785-77C0-2149-90F0-D88CBBD80F19}" type="slidenum">
              <a:rPr lang="en-BE" smtClean="0"/>
              <a:t>2</a:t>
            </a:fld>
            <a:endParaRPr lang="en-BE"/>
          </a:p>
        </p:txBody>
      </p:sp>
    </p:spTree>
    <p:extLst>
      <p:ext uri="{BB962C8B-B14F-4D97-AF65-F5344CB8AC3E}">
        <p14:creationId xmlns:p14="http://schemas.microsoft.com/office/powerpoint/2010/main" val="16442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A7D0-DFEC-6651-47E8-B3D5A52D1926}"/>
              </a:ext>
            </a:extLst>
          </p:cNvPr>
          <p:cNvSpPr>
            <a:spLocks noGrp="1"/>
          </p:cNvSpPr>
          <p:nvPr>
            <p:ph type="ctrTitle"/>
          </p:nvPr>
        </p:nvSpPr>
        <p:spPr>
          <a:xfrm>
            <a:off x="79629" y="883175"/>
            <a:ext cx="10857185" cy="3642263"/>
          </a:xfrm>
        </p:spPr>
        <p:txBody>
          <a:bodyPr/>
          <a:lstStyle/>
          <a:p>
            <a:r>
              <a:rPr lang="en-BE" dirty="0"/>
              <a:t>Network Psychometrics:</a:t>
            </a:r>
            <a:br>
              <a:rPr lang="en-BE" dirty="0"/>
            </a:br>
            <a:r>
              <a:rPr lang="en-BE" dirty="0"/>
              <a:t>Using network analysis to model personality</a:t>
            </a:r>
          </a:p>
        </p:txBody>
      </p:sp>
      <p:sp>
        <p:nvSpPr>
          <p:cNvPr id="5" name="TextBox 4">
            <a:extLst>
              <a:ext uri="{FF2B5EF4-FFF2-40B4-BE49-F238E27FC236}">
                <a16:creationId xmlns:a16="http://schemas.microsoft.com/office/drawing/2014/main" id="{C4449EAD-EF25-67AB-2F81-B951F371439D}"/>
              </a:ext>
            </a:extLst>
          </p:cNvPr>
          <p:cNvSpPr txBox="1"/>
          <p:nvPr/>
        </p:nvSpPr>
        <p:spPr>
          <a:xfrm>
            <a:off x="9948842" y="6488668"/>
            <a:ext cx="2974428" cy="369332"/>
          </a:xfrm>
          <a:prstGeom prst="rect">
            <a:avLst/>
          </a:prstGeom>
          <a:noFill/>
        </p:spPr>
        <p:txBody>
          <a:bodyPr wrap="square" rtlCol="0">
            <a:spAutoFit/>
          </a:bodyPr>
          <a:lstStyle/>
          <a:p>
            <a:r>
              <a:rPr lang="en-BE" dirty="0"/>
              <a:t>Sam McManagan</a:t>
            </a:r>
          </a:p>
        </p:txBody>
      </p:sp>
    </p:spTree>
    <p:extLst>
      <p:ext uri="{BB962C8B-B14F-4D97-AF65-F5344CB8AC3E}">
        <p14:creationId xmlns:p14="http://schemas.microsoft.com/office/powerpoint/2010/main" val="403033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5713-2599-D88C-0822-F02A60F7634A}"/>
              </a:ext>
            </a:extLst>
          </p:cNvPr>
          <p:cNvSpPr>
            <a:spLocks noGrp="1"/>
          </p:cNvSpPr>
          <p:nvPr>
            <p:ph type="title"/>
          </p:nvPr>
        </p:nvSpPr>
        <p:spPr>
          <a:xfrm>
            <a:off x="645130" y="274043"/>
            <a:ext cx="9404723" cy="1060771"/>
          </a:xfrm>
        </p:spPr>
        <p:txBody>
          <a:bodyPr/>
          <a:lstStyle/>
          <a:p>
            <a:r>
              <a:rPr lang="en-BE" dirty="0"/>
              <a:t>Questions with Highest Degree</a:t>
            </a:r>
          </a:p>
        </p:txBody>
      </p:sp>
      <p:sp>
        <p:nvSpPr>
          <p:cNvPr id="3" name="Content Placeholder 2">
            <a:extLst>
              <a:ext uri="{FF2B5EF4-FFF2-40B4-BE49-F238E27FC236}">
                <a16:creationId xmlns:a16="http://schemas.microsoft.com/office/drawing/2014/main" id="{6DF883E6-8BFC-9373-13DE-7D2CBD662CCF}"/>
              </a:ext>
            </a:extLst>
          </p:cNvPr>
          <p:cNvSpPr>
            <a:spLocks noGrp="1"/>
          </p:cNvSpPr>
          <p:nvPr>
            <p:ph idx="1"/>
          </p:nvPr>
        </p:nvSpPr>
        <p:spPr>
          <a:xfrm>
            <a:off x="756471" y="1177159"/>
            <a:ext cx="8946541" cy="4661337"/>
          </a:xfrm>
        </p:spPr>
        <p:txBody>
          <a:bodyPr>
            <a:normAutofit/>
          </a:bodyPr>
          <a:lstStyle/>
          <a:p>
            <a:r>
              <a:rPr lang="en-GB" dirty="0"/>
              <a:t>I am very shy in social situations. Degree: 24.23 </a:t>
            </a:r>
          </a:p>
          <a:p>
            <a:r>
              <a:rPr lang="en-GB" dirty="0"/>
              <a:t>I am the life of the party. Degree: 23.09 </a:t>
            </a:r>
          </a:p>
          <a:p>
            <a:r>
              <a:rPr lang="en-GB" dirty="0"/>
              <a:t>I am skilled in handling social situations. Degree: 22.81 </a:t>
            </a:r>
          </a:p>
          <a:p>
            <a:r>
              <a:rPr lang="en-GB" dirty="0"/>
              <a:t>I talk to a lot of different people at parties. Degree: 22.71 </a:t>
            </a:r>
          </a:p>
          <a:p>
            <a:r>
              <a:rPr lang="en-GB" dirty="0"/>
              <a:t>I feel a sense of worthlessness or hopelessness. Degree: 22.65 </a:t>
            </a:r>
          </a:p>
          <a:p>
            <a:r>
              <a:rPr lang="en-GB" dirty="0"/>
              <a:t>I see myself as a good leader. Degree: 22.02 </a:t>
            </a:r>
          </a:p>
          <a:p>
            <a:r>
              <a:rPr lang="en-GB" dirty="0"/>
              <a:t>I take charge. Degree: 21.28 </a:t>
            </a:r>
          </a:p>
          <a:p>
            <a:r>
              <a:rPr lang="en-GB" dirty="0"/>
              <a:t>I love to be the </a:t>
            </a:r>
            <a:r>
              <a:rPr lang="en-GB" dirty="0" err="1"/>
              <a:t>center</a:t>
            </a:r>
            <a:r>
              <a:rPr lang="en-GB" dirty="0"/>
              <a:t> of attention. Degree: 21.18 </a:t>
            </a:r>
          </a:p>
          <a:p>
            <a:r>
              <a:rPr lang="en-GB" dirty="0"/>
              <a:t>I seem to derive less enjoyment from interacting with people than others do. Degree: 21.02 </a:t>
            </a:r>
          </a:p>
          <a:p>
            <a:r>
              <a:rPr lang="en-GB" dirty="0"/>
              <a:t>I am often in a bad mood. Degree: 20.99</a:t>
            </a:r>
          </a:p>
        </p:txBody>
      </p:sp>
      <p:sp>
        <p:nvSpPr>
          <p:cNvPr id="4" name="TextBox 3">
            <a:extLst>
              <a:ext uri="{FF2B5EF4-FFF2-40B4-BE49-F238E27FC236}">
                <a16:creationId xmlns:a16="http://schemas.microsoft.com/office/drawing/2014/main" id="{014C1024-439C-1C95-4531-837EC5B84C70}"/>
              </a:ext>
            </a:extLst>
          </p:cNvPr>
          <p:cNvSpPr txBox="1"/>
          <p:nvPr/>
        </p:nvSpPr>
        <p:spPr>
          <a:xfrm>
            <a:off x="756471" y="6214625"/>
            <a:ext cx="6779173" cy="369332"/>
          </a:xfrm>
          <a:prstGeom prst="rect">
            <a:avLst/>
          </a:prstGeom>
          <a:noFill/>
        </p:spPr>
        <p:txBody>
          <a:bodyPr wrap="square" rtlCol="0">
            <a:spAutoFit/>
          </a:bodyPr>
          <a:lstStyle/>
          <a:p>
            <a:r>
              <a:rPr lang="en-BE" dirty="0"/>
              <a:t>8 questions associated with extraversion, 2 with neuroticism</a:t>
            </a:r>
          </a:p>
        </p:txBody>
      </p:sp>
    </p:spTree>
    <p:extLst>
      <p:ext uri="{BB962C8B-B14F-4D97-AF65-F5344CB8AC3E}">
        <p14:creationId xmlns:p14="http://schemas.microsoft.com/office/powerpoint/2010/main" val="297307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7D41-A249-A90B-31AB-51B56B74562D}"/>
              </a:ext>
            </a:extLst>
          </p:cNvPr>
          <p:cNvSpPr>
            <a:spLocks noGrp="1"/>
          </p:cNvSpPr>
          <p:nvPr>
            <p:ph type="title"/>
          </p:nvPr>
        </p:nvSpPr>
        <p:spPr>
          <a:xfrm>
            <a:off x="430925" y="452718"/>
            <a:ext cx="9619910" cy="1400530"/>
          </a:xfrm>
        </p:spPr>
        <p:txBody>
          <a:bodyPr/>
          <a:lstStyle/>
          <a:p>
            <a:r>
              <a:rPr lang="en-BE" dirty="0"/>
              <a:t>Questions with Highest Betweenness</a:t>
            </a:r>
          </a:p>
        </p:txBody>
      </p:sp>
      <p:sp>
        <p:nvSpPr>
          <p:cNvPr id="3" name="Content Placeholder 2">
            <a:extLst>
              <a:ext uri="{FF2B5EF4-FFF2-40B4-BE49-F238E27FC236}">
                <a16:creationId xmlns:a16="http://schemas.microsoft.com/office/drawing/2014/main" id="{BD8F5FEC-D373-C44C-847C-C66328953762}"/>
              </a:ext>
            </a:extLst>
          </p:cNvPr>
          <p:cNvSpPr>
            <a:spLocks noGrp="1"/>
          </p:cNvSpPr>
          <p:nvPr>
            <p:ph idx="1"/>
          </p:nvPr>
        </p:nvSpPr>
        <p:spPr>
          <a:xfrm>
            <a:off x="1103312" y="1429408"/>
            <a:ext cx="8946541" cy="5297214"/>
          </a:xfrm>
        </p:spPr>
        <p:txBody>
          <a:bodyPr>
            <a:normAutofit/>
          </a:bodyPr>
          <a:lstStyle/>
          <a:p>
            <a:r>
              <a:rPr lang="en-GB" dirty="0"/>
              <a:t>I feel emotions with extreme intensity. Betweenness: 0.065 </a:t>
            </a:r>
          </a:p>
          <a:p>
            <a:r>
              <a:rPr lang="en-GB" dirty="0"/>
              <a:t>I have frequent mood swings. Betweenness: 0.059 </a:t>
            </a:r>
          </a:p>
          <a:p>
            <a:r>
              <a:rPr lang="en-GB" dirty="0"/>
              <a:t>I like to solve complex problems. Betweenness: 0.058 </a:t>
            </a:r>
          </a:p>
          <a:p>
            <a:r>
              <a:rPr lang="en-GB" dirty="0"/>
              <a:t>I feel a sense of worthlessness or hopelessness. Betweenness: 0.053 </a:t>
            </a:r>
          </a:p>
          <a:p>
            <a:r>
              <a:rPr lang="en-GB" dirty="0"/>
              <a:t>I have a </a:t>
            </a:r>
            <a:r>
              <a:rPr lang="en-GB" dirty="0" err="1"/>
              <a:t>colorful</a:t>
            </a:r>
            <a:r>
              <a:rPr lang="en-GB" dirty="0"/>
              <a:t> and dramatic way of talking about things. Betweenness: 0.049 </a:t>
            </a:r>
          </a:p>
          <a:p>
            <a:r>
              <a:rPr lang="en-GB" dirty="0"/>
              <a:t>I am very shy in social situations. Betweenness: 0.046 </a:t>
            </a:r>
          </a:p>
          <a:p>
            <a:r>
              <a:rPr lang="en-GB" dirty="0"/>
              <a:t>I see myself as a good leader. Betweenness: 0.044 </a:t>
            </a:r>
          </a:p>
          <a:p>
            <a:r>
              <a:rPr lang="en-GB" dirty="0"/>
              <a:t>I am easily intimidated. Betweenness: 0.036 </a:t>
            </a:r>
          </a:p>
          <a:p>
            <a:r>
              <a:rPr lang="en-GB" dirty="0"/>
              <a:t>I panic easily. Betweenness: 0.034 </a:t>
            </a:r>
          </a:p>
          <a:p>
            <a:r>
              <a:rPr lang="en-GB" dirty="0"/>
              <a:t>I feel that life has no meaning. Betweenness: 0.032</a:t>
            </a:r>
            <a:endParaRPr lang="en-BE" dirty="0"/>
          </a:p>
        </p:txBody>
      </p:sp>
      <p:sp>
        <p:nvSpPr>
          <p:cNvPr id="4" name="TextBox 3">
            <a:extLst>
              <a:ext uri="{FF2B5EF4-FFF2-40B4-BE49-F238E27FC236}">
                <a16:creationId xmlns:a16="http://schemas.microsoft.com/office/drawing/2014/main" id="{31B18571-3BE4-B7C9-E042-3509170407DF}"/>
              </a:ext>
            </a:extLst>
          </p:cNvPr>
          <p:cNvSpPr txBox="1"/>
          <p:nvPr/>
        </p:nvSpPr>
        <p:spPr>
          <a:xfrm>
            <a:off x="735495" y="6390861"/>
            <a:ext cx="9700591" cy="369332"/>
          </a:xfrm>
          <a:prstGeom prst="rect">
            <a:avLst/>
          </a:prstGeom>
          <a:noFill/>
        </p:spPr>
        <p:txBody>
          <a:bodyPr wrap="square" rtlCol="0">
            <a:spAutoFit/>
          </a:bodyPr>
          <a:lstStyle/>
          <a:p>
            <a:r>
              <a:rPr lang="en-BE" dirty="0"/>
              <a:t>6 questions associated with neuroticism, 3 with extraversion and 1 with openness</a:t>
            </a:r>
          </a:p>
        </p:txBody>
      </p:sp>
    </p:spTree>
    <p:extLst>
      <p:ext uri="{BB962C8B-B14F-4D97-AF65-F5344CB8AC3E}">
        <p14:creationId xmlns:p14="http://schemas.microsoft.com/office/powerpoint/2010/main" val="335836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B0E-D238-FA53-1BBB-9FB55FA38FB8}"/>
              </a:ext>
            </a:extLst>
          </p:cNvPr>
          <p:cNvSpPr>
            <a:spLocks noGrp="1"/>
          </p:cNvSpPr>
          <p:nvPr>
            <p:ph type="title"/>
          </p:nvPr>
        </p:nvSpPr>
        <p:spPr/>
        <p:txBody>
          <a:bodyPr/>
          <a:lstStyle/>
          <a:p>
            <a:r>
              <a:rPr lang="en-BE" dirty="0"/>
              <a:t>The Results: Influential nodes</a:t>
            </a:r>
          </a:p>
        </p:txBody>
      </p:sp>
      <p:sp>
        <p:nvSpPr>
          <p:cNvPr id="3" name="Content Placeholder 2">
            <a:extLst>
              <a:ext uri="{FF2B5EF4-FFF2-40B4-BE49-F238E27FC236}">
                <a16:creationId xmlns:a16="http://schemas.microsoft.com/office/drawing/2014/main" id="{73E6495F-4C5C-9E22-5ED0-6361064A83F2}"/>
              </a:ext>
            </a:extLst>
          </p:cNvPr>
          <p:cNvSpPr>
            <a:spLocks noGrp="1"/>
          </p:cNvSpPr>
          <p:nvPr>
            <p:ph idx="1"/>
          </p:nvPr>
        </p:nvSpPr>
        <p:spPr>
          <a:xfrm>
            <a:off x="479089" y="1402989"/>
            <a:ext cx="9251319" cy="4195481"/>
          </a:xfrm>
        </p:spPr>
        <p:txBody>
          <a:bodyPr/>
          <a:lstStyle/>
          <a:p>
            <a:r>
              <a:rPr lang="en-BE" dirty="0"/>
              <a:t>Nearly all nodes with highest degree and betweenness came from questions that would be associated with extraversion and neuroticism latent factors</a:t>
            </a:r>
          </a:p>
          <a:p>
            <a:r>
              <a:rPr lang="en-BE" dirty="0"/>
              <a:t>Suggests that these factors are central aspects of an individual’s personality</a:t>
            </a:r>
          </a:p>
          <a:p>
            <a:r>
              <a:rPr lang="en-BE" dirty="0"/>
              <a:t>Large part of this may have to do with the fact that these latent variables are the most represented in the network</a:t>
            </a:r>
          </a:p>
        </p:txBody>
      </p:sp>
    </p:spTree>
    <p:extLst>
      <p:ext uri="{BB962C8B-B14F-4D97-AF65-F5344CB8AC3E}">
        <p14:creationId xmlns:p14="http://schemas.microsoft.com/office/powerpoint/2010/main" val="99196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EE38-C767-FD31-72AA-0D7DFA90704B}"/>
              </a:ext>
            </a:extLst>
          </p:cNvPr>
          <p:cNvSpPr>
            <a:spLocks noGrp="1"/>
          </p:cNvSpPr>
          <p:nvPr>
            <p:ph type="title"/>
          </p:nvPr>
        </p:nvSpPr>
        <p:spPr>
          <a:xfrm>
            <a:off x="646111" y="452718"/>
            <a:ext cx="9404723" cy="987199"/>
          </a:xfrm>
        </p:spPr>
        <p:txBody>
          <a:bodyPr/>
          <a:lstStyle/>
          <a:p>
            <a:r>
              <a:rPr lang="en-BE" dirty="0"/>
              <a:t>The Resulting Network: Clusters</a:t>
            </a:r>
          </a:p>
        </p:txBody>
      </p:sp>
      <p:sp>
        <p:nvSpPr>
          <p:cNvPr id="3" name="Content Placeholder 2">
            <a:extLst>
              <a:ext uri="{FF2B5EF4-FFF2-40B4-BE49-F238E27FC236}">
                <a16:creationId xmlns:a16="http://schemas.microsoft.com/office/drawing/2014/main" id="{B14D183E-B7D9-8D12-AB13-6EA93356FE71}"/>
              </a:ext>
            </a:extLst>
          </p:cNvPr>
          <p:cNvSpPr>
            <a:spLocks noGrp="1"/>
          </p:cNvSpPr>
          <p:nvPr>
            <p:ph idx="1"/>
          </p:nvPr>
        </p:nvSpPr>
        <p:spPr>
          <a:xfrm>
            <a:off x="1008719" y="1439917"/>
            <a:ext cx="8946541" cy="4965365"/>
          </a:xfrm>
        </p:spPr>
        <p:txBody>
          <a:bodyPr>
            <a:normAutofit fontScale="92500" lnSpcReduction="20000"/>
          </a:bodyPr>
          <a:lstStyle/>
          <a:p>
            <a:r>
              <a:rPr lang="en-BE" dirty="0"/>
              <a:t>Alpha = 1.5: 82 questions remain in main personality network, 63 questions with no correlations. Clusters resembling extraversion, neuroticism and agreeableness part of main model. Also clusters resembling humility-honesty, sprituality and revenge-seeking thoughts and behaviours. However, questions relating to openness all disconnected with no correlations, and conscientiousness remains disconnected from main personality network (10 connected questions all relating to conscientiousness). A disconnected impulsivity subcomponent also present. Too much excluded. Modularity .60.</a:t>
            </a:r>
          </a:p>
          <a:p>
            <a:r>
              <a:rPr lang="en-BE" dirty="0"/>
              <a:t>Alpha = .95. Lowest alpha value where all Big Five Factors are represented as a  cluster in a single network. Model contains 162 of the 181 questions. </a:t>
            </a:r>
            <a:r>
              <a:rPr lang="en-GB" dirty="0"/>
              <a:t>E</a:t>
            </a:r>
            <a:r>
              <a:rPr lang="en-BE" dirty="0"/>
              <a:t>xtra clusters resembling spirtuality, introspection, spending habits also found. Questions relating to impulsivity, </a:t>
            </a:r>
            <a:r>
              <a:rPr lang="en-GB" dirty="0"/>
              <a:t>Machiavellianism and the honesty-humility factor from the HEXACO model found in agreeableness cluster. Modularity: .40.</a:t>
            </a:r>
          </a:p>
          <a:p>
            <a:r>
              <a:rPr lang="en-BE" dirty="0"/>
              <a:t>Alpha = .36 The final model. Only five clusters, each loosely related to the Big Five Factors. </a:t>
            </a:r>
            <a:r>
              <a:rPr lang="en-GB" dirty="0"/>
              <a:t>Agreeableness includes the Machiavellianism and spirituality factors, and impulsivity merges with conscientiousness. Openness merges with verbal and reasoning aptitudes. Modularity: .21</a:t>
            </a:r>
          </a:p>
          <a:p>
            <a:endParaRPr lang="en-BE" dirty="0"/>
          </a:p>
        </p:txBody>
      </p:sp>
    </p:spTree>
    <p:extLst>
      <p:ext uri="{BB962C8B-B14F-4D97-AF65-F5344CB8AC3E}">
        <p14:creationId xmlns:p14="http://schemas.microsoft.com/office/powerpoint/2010/main" val="134979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2E41-C5D2-F399-843B-4FF8DE3CF32C}"/>
              </a:ext>
            </a:extLst>
          </p:cNvPr>
          <p:cNvSpPr>
            <a:spLocks noGrp="1"/>
          </p:cNvSpPr>
          <p:nvPr>
            <p:ph type="title"/>
          </p:nvPr>
        </p:nvSpPr>
        <p:spPr/>
        <p:txBody>
          <a:bodyPr/>
          <a:lstStyle/>
          <a:p>
            <a:r>
              <a:rPr lang="en-BE" dirty="0"/>
              <a:t>Visualizing Clusters</a:t>
            </a:r>
          </a:p>
        </p:txBody>
      </p:sp>
      <p:pic>
        <p:nvPicPr>
          <p:cNvPr id="4" name="Picture 3">
            <a:extLst>
              <a:ext uri="{FF2B5EF4-FFF2-40B4-BE49-F238E27FC236}">
                <a16:creationId xmlns:a16="http://schemas.microsoft.com/office/drawing/2014/main" id="{3E0DBF87-EFFD-095C-6195-08F6FF3C811D}"/>
              </a:ext>
            </a:extLst>
          </p:cNvPr>
          <p:cNvPicPr>
            <a:picLocks noChangeAspect="1"/>
          </p:cNvPicPr>
          <p:nvPr/>
        </p:nvPicPr>
        <p:blipFill>
          <a:blip r:embed="rId2"/>
          <a:stretch>
            <a:fillRect/>
          </a:stretch>
        </p:blipFill>
        <p:spPr>
          <a:xfrm>
            <a:off x="467140" y="1179121"/>
            <a:ext cx="6656456" cy="5037318"/>
          </a:xfrm>
          <a:prstGeom prst="rect">
            <a:avLst/>
          </a:prstGeom>
        </p:spPr>
      </p:pic>
    </p:spTree>
    <p:extLst>
      <p:ext uri="{BB962C8B-B14F-4D97-AF65-F5344CB8AC3E}">
        <p14:creationId xmlns:p14="http://schemas.microsoft.com/office/powerpoint/2010/main" val="298214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1A69-71A0-6637-A64A-6229AA8AADA5}"/>
              </a:ext>
            </a:extLst>
          </p:cNvPr>
          <p:cNvSpPr>
            <a:spLocks noGrp="1"/>
          </p:cNvSpPr>
          <p:nvPr>
            <p:ph type="title"/>
          </p:nvPr>
        </p:nvSpPr>
        <p:spPr/>
        <p:txBody>
          <a:bodyPr/>
          <a:lstStyle/>
          <a:p>
            <a:r>
              <a:rPr lang="en-BE" dirty="0"/>
              <a:t>Some Takeaways from the Resulting Model</a:t>
            </a:r>
          </a:p>
        </p:txBody>
      </p:sp>
      <p:sp>
        <p:nvSpPr>
          <p:cNvPr id="3" name="Content Placeholder 2">
            <a:extLst>
              <a:ext uri="{FF2B5EF4-FFF2-40B4-BE49-F238E27FC236}">
                <a16:creationId xmlns:a16="http://schemas.microsoft.com/office/drawing/2014/main" id="{D82478CE-398E-D135-70EE-190D2AB9FB82}"/>
              </a:ext>
            </a:extLst>
          </p:cNvPr>
          <p:cNvSpPr>
            <a:spLocks noGrp="1"/>
          </p:cNvSpPr>
          <p:nvPr>
            <p:ph idx="1"/>
          </p:nvPr>
        </p:nvSpPr>
        <p:spPr>
          <a:xfrm>
            <a:off x="1103312" y="1853248"/>
            <a:ext cx="9782861" cy="4778558"/>
          </a:xfrm>
        </p:spPr>
        <p:txBody>
          <a:bodyPr>
            <a:normAutofit/>
          </a:bodyPr>
          <a:lstStyle/>
          <a:p>
            <a:r>
              <a:rPr lang="en-BE" dirty="0"/>
              <a:t>Openness and conscientiousness the first two clusters to break away from the main personality network. This is unusual, as traditionally the two highest correlating pairs of factors are agreeableness and openness, and agreeableness and conscientiousness</a:t>
            </a:r>
          </a:p>
          <a:p>
            <a:r>
              <a:rPr lang="en-BE" dirty="0"/>
              <a:t>Extraversion and neuroticism questions seem to play central roles in the personality network. However, this may also be due to these factors being the best represented factors within the network</a:t>
            </a:r>
          </a:p>
          <a:p>
            <a:r>
              <a:rPr lang="en-BE" dirty="0"/>
              <a:t>Viewing personality as just five or six factors may not give a complete picture, other adjacent personality facets arise in our network, and may be considered in future models</a:t>
            </a:r>
          </a:p>
          <a:p>
            <a:r>
              <a:rPr lang="en-BE" dirty="0"/>
              <a:t>Changing which correlations are included and excluded through the lasso lambda parameter brings about significant changes in the model.</a:t>
            </a:r>
          </a:p>
          <a:p>
            <a:r>
              <a:rPr lang="en-BE" dirty="0"/>
              <a:t>Modularity score of the chosen model is quite poor (.20)</a:t>
            </a:r>
          </a:p>
        </p:txBody>
      </p:sp>
    </p:spTree>
    <p:extLst>
      <p:ext uri="{BB962C8B-B14F-4D97-AF65-F5344CB8AC3E}">
        <p14:creationId xmlns:p14="http://schemas.microsoft.com/office/powerpoint/2010/main" val="385620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BBA9-46C0-5716-AFDC-A9A7A416254B}"/>
              </a:ext>
            </a:extLst>
          </p:cNvPr>
          <p:cNvSpPr>
            <a:spLocks noGrp="1"/>
          </p:cNvSpPr>
          <p:nvPr>
            <p:ph type="title"/>
          </p:nvPr>
        </p:nvSpPr>
        <p:spPr>
          <a:xfrm>
            <a:off x="298174" y="452718"/>
            <a:ext cx="9752661" cy="1400530"/>
          </a:xfrm>
        </p:spPr>
        <p:txBody>
          <a:bodyPr/>
          <a:lstStyle/>
          <a:p>
            <a:r>
              <a:rPr lang="en-BE" dirty="0"/>
              <a:t>Commenting on Reliability &amp; Validity,</a:t>
            </a:r>
          </a:p>
        </p:txBody>
      </p:sp>
      <p:sp>
        <p:nvSpPr>
          <p:cNvPr id="3" name="Content Placeholder 2">
            <a:extLst>
              <a:ext uri="{FF2B5EF4-FFF2-40B4-BE49-F238E27FC236}">
                <a16:creationId xmlns:a16="http://schemas.microsoft.com/office/drawing/2014/main" id="{0A43D378-3D40-8DF3-A182-67A22C67ACD9}"/>
              </a:ext>
            </a:extLst>
          </p:cNvPr>
          <p:cNvSpPr>
            <a:spLocks noGrp="1"/>
          </p:cNvSpPr>
          <p:nvPr>
            <p:ph idx="1"/>
          </p:nvPr>
        </p:nvSpPr>
        <p:spPr>
          <a:xfrm>
            <a:off x="701233" y="1331259"/>
            <a:ext cx="9516193" cy="5367715"/>
          </a:xfrm>
        </p:spPr>
        <p:txBody>
          <a:bodyPr>
            <a:normAutofit/>
          </a:bodyPr>
          <a:lstStyle/>
          <a:p>
            <a:r>
              <a:rPr lang="en-BE" dirty="0"/>
              <a:t>Replicability a big topic of discussion in network psychometrics.</a:t>
            </a:r>
          </a:p>
          <a:p>
            <a:r>
              <a:rPr lang="en-BE" dirty="0"/>
              <a:t>Partial correlations between so many variables brings about issues with replicability- due to high sampling variance and not directly related to reliability (Williams, 2022)</a:t>
            </a:r>
          </a:p>
          <a:p>
            <a:r>
              <a:rPr lang="en-BE" dirty="0"/>
              <a:t>The fact that each node is only measured by one item/question is likely resulting in poor reliability (Herrera-Bennett &amp; Rhemtulla, 2021).</a:t>
            </a:r>
          </a:p>
          <a:p>
            <a:r>
              <a:rPr lang="en-BE" dirty="0"/>
              <a:t>Convergent and discriminant validity usually a key desire in traditional psychometric techniques. As displayed by modularity scores, these forms of validity were not maximized here.</a:t>
            </a:r>
          </a:p>
          <a:p>
            <a:r>
              <a:rPr lang="en-BE" dirty="0"/>
              <a:t>Biggest issue with model is where to draw the line. Countless questions that can be viewed as relating to one’s personality- which to include?</a:t>
            </a:r>
          </a:p>
          <a:p>
            <a:r>
              <a:rPr lang="en-BE" dirty="0"/>
              <a:t>For these reasons, although network analysis allows for a model of personality probably more suitable to its structure, it comes with its own issues of reliability and validity.</a:t>
            </a:r>
          </a:p>
          <a:p>
            <a:endParaRPr lang="en-BE" dirty="0"/>
          </a:p>
        </p:txBody>
      </p:sp>
    </p:spTree>
    <p:extLst>
      <p:ext uri="{BB962C8B-B14F-4D97-AF65-F5344CB8AC3E}">
        <p14:creationId xmlns:p14="http://schemas.microsoft.com/office/powerpoint/2010/main" val="422735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4316-D37A-5425-1347-39519998FB80}"/>
              </a:ext>
            </a:extLst>
          </p:cNvPr>
          <p:cNvSpPr>
            <a:spLocks noGrp="1"/>
          </p:cNvSpPr>
          <p:nvPr>
            <p:ph type="title"/>
          </p:nvPr>
        </p:nvSpPr>
        <p:spPr/>
        <p:txBody>
          <a:bodyPr/>
          <a:lstStyle/>
          <a:p>
            <a:r>
              <a:rPr lang="en-BE" dirty="0"/>
              <a:t>Expanding on This Research: Future Possibilities</a:t>
            </a:r>
          </a:p>
        </p:txBody>
      </p:sp>
      <p:sp>
        <p:nvSpPr>
          <p:cNvPr id="3" name="Content Placeholder 2">
            <a:extLst>
              <a:ext uri="{FF2B5EF4-FFF2-40B4-BE49-F238E27FC236}">
                <a16:creationId xmlns:a16="http://schemas.microsoft.com/office/drawing/2014/main" id="{F77A749C-BE55-46AC-2207-D0368EF46C70}"/>
              </a:ext>
            </a:extLst>
          </p:cNvPr>
          <p:cNvSpPr>
            <a:spLocks noGrp="1"/>
          </p:cNvSpPr>
          <p:nvPr>
            <p:ph idx="1"/>
          </p:nvPr>
        </p:nvSpPr>
        <p:spPr>
          <a:xfrm>
            <a:off x="1103312" y="1853249"/>
            <a:ext cx="9233384" cy="4766212"/>
          </a:xfrm>
        </p:spPr>
        <p:txBody>
          <a:bodyPr>
            <a:normAutofit/>
          </a:bodyPr>
          <a:lstStyle/>
          <a:p>
            <a:r>
              <a:rPr lang="en-BE" dirty="0"/>
              <a:t>Use questionnaires with a much wider range of questions, and see if more novel clusters arise that have not been taken into account in traditional clusters. This can be used in an exploratory manner before reliable and valid network models are built</a:t>
            </a:r>
          </a:p>
          <a:p>
            <a:r>
              <a:rPr lang="en-BE" dirty="0"/>
              <a:t>Incorporate some degree of convergent and discriminant validity into the model- possible subfacets of factors as nodes instead of individual nodes. This will both improve the reliability of the model, and deal with the issue of limitless (Costatini &amp; Perugini, 2012).</a:t>
            </a:r>
          </a:p>
          <a:p>
            <a:r>
              <a:rPr lang="en-BE" dirty="0"/>
              <a:t>This would represent a middle ground between the model in the current analysis and traditional models, and would address issues with both</a:t>
            </a:r>
          </a:p>
          <a:p>
            <a:r>
              <a:rPr lang="en-BE" dirty="0"/>
              <a:t>Temporal studies assessing personality networks of different ages. to see how one’s personality develops overtime</a:t>
            </a:r>
          </a:p>
        </p:txBody>
      </p:sp>
    </p:spTree>
    <p:extLst>
      <p:ext uri="{BB962C8B-B14F-4D97-AF65-F5344CB8AC3E}">
        <p14:creationId xmlns:p14="http://schemas.microsoft.com/office/powerpoint/2010/main" val="270055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5DFD-E352-76F9-CBB3-32DD3CAEC258}"/>
              </a:ext>
            </a:extLst>
          </p:cNvPr>
          <p:cNvSpPr>
            <a:spLocks noGrp="1"/>
          </p:cNvSpPr>
          <p:nvPr>
            <p:ph type="title"/>
          </p:nvPr>
        </p:nvSpPr>
        <p:spPr>
          <a:xfrm>
            <a:off x="139216" y="104849"/>
            <a:ext cx="9404723" cy="1400530"/>
          </a:xfrm>
        </p:spPr>
        <p:txBody>
          <a:bodyPr/>
          <a:lstStyle/>
          <a:p>
            <a:r>
              <a:rPr lang="en-BE" dirty="0"/>
              <a:t>References</a:t>
            </a:r>
          </a:p>
        </p:txBody>
      </p:sp>
      <p:sp>
        <p:nvSpPr>
          <p:cNvPr id="3" name="Content Placeholder 2">
            <a:extLst>
              <a:ext uri="{FF2B5EF4-FFF2-40B4-BE49-F238E27FC236}">
                <a16:creationId xmlns:a16="http://schemas.microsoft.com/office/drawing/2014/main" id="{975F7FD8-86CA-F00D-381B-E2543DE76809}"/>
              </a:ext>
            </a:extLst>
          </p:cNvPr>
          <p:cNvSpPr>
            <a:spLocks noGrp="1"/>
          </p:cNvSpPr>
          <p:nvPr>
            <p:ph idx="1"/>
          </p:nvPr>
        </p:nvSpPr>
        <p:spPr>
          <a:xfrm>
            <a:off x="218662" y="864704"/>
            <a:ext cx="9831192" cy="5605670"/>
          </a:xfrm>
        </p:spPr>
        <p:txBody>
          <a:bodyPr>
            <a:normAutofit fontScale="77500" lnSpcReduction="20000"/>
          </a:bodyPr>
          <a:lstStyle/>
          <a:p>
            <a:r>
              <a:rPr lang="en-GB" dirty="0" err="1"/>
              <a:t>Borsboom</a:t>
            </a:r>
            <a:r>
              <a:rPr lang="en-GB" dirty="0"/>
              <a:t> D, </a:t>
            </a:r>
            <a:r>
              <a:rPr lang="en-GB" dirty="0" err="1"/>
              <a:t>Mellenbergh</a:t>
            </a:r>
            <a:r>
              <a:rPr lang="en-GB" dirty="0"/>
              <a:t> GJ, van Heerden J. The theoretical status of latent variables. </a:t>
            </a:r>
            <a:r>
              <a:rPr lang="en-GB" dirty="0" err="1"/>
              <a:t>Psychol</a:t>
            </a:r>
            <a:r>
              <a:rPr lang="en-GB" dirty="0"/>
              <a:t> Rev. 2003 Apr;110(2):203-219. </a:t>
            </a:r>
            <a:r>
              <a:rPr lang="en-GB" dirty="0" err="1"/>
              <a:t>doi</a:t>
            </a:r>
            <a:r>
              <a:rPr lang="en-GB" dirty="0"/>
              <a:t>: 10.1037/0033-295X.110.2.203. PMID: 12747522.</a:t>
            </a:r>
          </a:p>
          <a:p>
            <a:r>
              <a:rPr lang="en-GB" dirty="0"/>
              <a:t>Christensen AP, Garrido LE, Guerra-Peña K, Golino H. Comparing community detection algorithms in psychometric networks: A Monte Carlo simulation. </a:t>
            </a:r>
            <a:r>
              <a:rPr lang="en-GB" dirty="0" err="1"/>
              <a:t>Behavior</a:t>
            </a:r>
            <a:r>
              <a:rPr lang="en-GB" dirty="0"/>
              <a:t> Research Methods. 2024 Mar;56(3):1485-1505. DOI: 10.3758/s13428-023-02106-4. PMID: 37326769.</a:t>
            </a:r>
          </a:p>
          <a:p>
            <a:r>
              <a:rPr lang="en-GB" dirty="0"/>
              <a:t>Christensen, A. P., Golino, H., &amp; Silvia, P. J. (2020). A Psychometric Network Perspective on the Validity and Validation of Personality Trait Questionnaires. European Journal of Personality, 34(6), 1095-1108.</a:t>
            </a:r>
          </a:p>
          <a:p>
            <a:r>
              <a:rPr lang="en-GB" dirty="0" err="1"/>
              <a:t>Costantini</a:t>
            </a:r>
            <a:r>
              <a:rPr lang="en-GB" dirty="0"/>
              <a:t>, G., &amp; </a:t>
            </a:r>
            <a:r>
              <a:rPr lang="en-GB" dirty="0" err="1"/>
              <a:t>Perugini</a:t>
            </a:r>
            <a:r>
              <a:rPr lang="en-GB" dirty="0"/>
              <a:t>, M. (2012). The Definition of Components and the Use of Formal Indexes are Key Steps for a Successful Application of Network Analysis in Personality Psychology. European Journal of Personality, 26(4), 434-435. https://</a:t>
            </a:r>
            <a:r>
              <a:rPr lang="en-GB" dirty="0" err="1"/>
              <a:t>doi.org</a:t>
            </a:r>
            <a:r>
              <a:rPr lang="en-GB" dirty="0"/>
              <a:t>/10.1002/per.1869</a:t>
            </a:r>
          </a:p>
          <a:p>
            <a:r>
              <a:rPr lang="en-GB" dirty="0" err="1"/>
              <a:t>Croux</a:t>
            </a:r>
            <a:r>
              <a:rPr lang="en-GB" dirty="0"/>
              <a:t>, Christophe and </a:t>
            </a:r>
            <a:r>
              <a:rPr lang="en-GB" dirty="0" err="1"/>
              <a:t>Oellerer</a:t>
            </a:r>
            <a:r>
              <a:rPr lang="en-GB" dirty="0"/>
              <a:t>, Viktoria, Robust and Sparse Estimation of the Inverse Covariance Matrix Using Rank Correlation Measures (June 2015). </a:t>
            </a:r>
          </a:p>
          <a:p>
            <a:r>
              <a:rPr lang="en-GB" dirty="0" err="1"/>
              <a:t>Epskamp</a:t>
            </a:r>
            <a:r>
              <a:rPr lang="en-GB" dirty="0"/>
              <a:t>, S. (2017). Network psychometrics. [Thesis, fully internal, Universiteit van Amsterdam]. </a:t>
            </a:r>
          </a:p>
          <a:p>
            <a:r>
              <a:rPr lang="en-GB" dirty="0" err="1"/>
              <a:t>Foygel</a:t>
            </a:r>
            <a:r>
              <a:rPr lang="en-GB" dirty="0"/>
              <a:t>, R., &amp; </a:t>
            </a:r>
            <a:r>
              <a:rPr lang="en-GB" dirty="0" err="1"/>
              <a:t>Drton</a:t>
            </a:r>
            <a:r>
              <a:rPr lang="en-GB" dirty="0"/>
              <a:t>, M. (2010). Extended Bayesian information criteria for Gaussian graphical models. Advances in Neural Information Processing Systems, 23, 2020–2028 </a:t>
            </a:r>
          </a:p>
          <a:p>
            <a:r>
              <a:rPr lang="en-GB" dirty="0"/>
              <a:t>Herrera-Bennett, A. C., &amp; </a:t>
            </a:r>
            <a:r>
              <a:rPr lang="en-GB" dirty="0" err="1"/>
              <a:t>Rhemtulla</a:t>
            </a:r>
            <a:r>
              <a:rPr lang="en-GB" dirty="0"/>
              <a:t>, M. (2021, July 12). Network Replicability &amp; Generalizability: Exploring the Effects of Sampling Variability, Scale Variability, and Node Reliability. https://</a:t>
            </a:r>
            <a:r>
              <a:rPr lang="en-GB" dirty="0" err="1"/>
              <a:t>doi.org</a:t>
            </a:r>
            <a:r>
              <a:rPr lang="en-GB" dirty="0"/>
              <a:t>/10.31234/</a:t>
            </a:r>
            <a:r>
              <a:rPr lang="en-GB" dirty="0" err="1"/>
              <a:t>osf.io</a:t>
            </a:r>
            <a:r>
              <a:rPr lang="en-GB" dirty="0"/>
              <a:t>/7vkm8</a:t>
            </a:r>
          </a:p>
          <a:p>
            <a:r>
              <a:rPr lang="en-GB" dirty="0"/>
              <a:t>Williams DR. Learning to live with sampling variability: Expected replicability in partial correlation networks. </a:t>
            </a:r>
            <a:r>
              <a:rPr lang="en-GB" dirty="0" err="1"/>
              <a:t>Psychol</a:t>
            </a:r>
            <a:r>
              <a:rPr lang="en-GB" dirty="0"/>
              <a:t> Methods. 2022 Aug;27(4):606-621. </a:t>
            </a:r>
            <a:r>
              <a:rPr lang="en-GB" dirty="0" err="1"/>
              <a:t>doi</a:t>
            </a:r>
            <a:r>
              <a:rPr lang="en-GB" dirty="0"/>
              <a:t>: 10.1037/met0000417. </a:t>
            </a:r>
            <a:r>
              <a:rPr lang="en-GB" dirty="0" err="1"/>
              <a:t>Epub</a:t>
            </a:r>
            <a:r>
              <a:rPr lang="en-GB" dirty="0"/>
              <a:t> 2022 Jan 31. PMID: 35099239.</a:t>
            </a:r>
            <a:br>
              <a:rPr lang="en-GB" dirty="0"/>
            </a:br>
            <a:endParaRPr lang="en-BE" dirty="0"/>
          </a:p>
        </p:txBody>
      </p:sp>
    </p:spTree>
    <p:extLst>
      <p:ext uri="{BB962C8B-B14F-4D97-AF65-F5344CB8AC3E}">
        <p14:creationId xmlns:p14="http://schemas.microsoft.com/office/powerpoint/2010/main" val="181281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7BC1-076E-3B8B-9B91-5283C5B4BBC8}"/>
              </a:ext>
            </a:extLst>
          </p:cNvPr>
          <p:cNvSpPr>
            <a:spLocks noGrp="1"/>
          </p:cNvSpPr>
          <p:nvPr>
            <p:ph type="title"/>
          </p:nvPr>
        </p:nvSpPr>
        <p:spPr/>
        <p:txBody>
          <a:bodyPr/>
          <a:lstStyle/>
          <a:p>
            <a:r>
              <a:rPr lang="en-BE" dirty="0"/>
              <a:t>Traditional Personality Models</a:t>
            </a:r>
          </a:p>
        </p:txBody>
      </p:sp>
      <p:sp>
        <p:nvSpPr>
          <p:cNvPr id="3" name="Content Placeholder 2">
            <a:extLst>
              <a:ext uri="{FF2B5EF4-FFF2-40B4-BE49-F238E27FC236}">
                <a16:creationId xmlns:a16="http://schemas.microsoft.com/office/drawing/2014/main" id="{484C7B7A-9780-1A2C-B58B-429D6D35C393}"/>
              </a:ext>
            </a:extLst>
          </p:cNvPr>
          <p:cNvSpPr>
            <a:spLocks noGrp="1"/>
          </p:cNvSpPr>
          <p:nvPr>
            <p:ph idx="1"/>
          </p:nvPr>
        </p:nvSpPr>
        <p:spPr/>
        <p:txBody>
          <a:bodyPr>
            <a:normAutofit lnSpcReduction="10000"/>
          </a:bodyPr>
          <a:lstStyle/>
          <a:p>
            <a:r>
              <a:rPr lang="en-BE" dirty="0"/>
              <a:t>Employ factor analysis techniques to derive unseen ’latent’ variables from these personality questionnaires</a:t>
            </a:r>
          </a:p>
          <a:p>
            <a:r>
              <a:rPr lang="en-BE" dirty="0"/>
              <a:t>Two main personality models currently use are the Big Five and the HEXACO model</a:t>
            </a:r>
          </a:p>
          <a:p>
            <a:r>
              <a:rPr lang="en-BE" dirty="0"/>
              <a:t>The Big Five model is composed of five latent personality factors; openness (to new experiences, artistic), conscientousness (orderliness and industriousness), extraversion (sociability and outgoingness), agreeableness (compassion) and neuroticism (negative emotions), each measured by a separate scale</a:t>
            </a:r>
          </a:p>
          <a:p>
            <a:r>
              <a:rPr lang="en-BE" dirty="0"/>
              <a:t>The HEXACO model is a newer version which comprises of these five factors too, as well as an honesty-humility factor</a:t>
            </a:r>
          </a:p>
          <a:p>
            <a:r>
              <a:rPr lang="en-BE" dirty="0"/>
              <a:t>Some of the most empirically supported and reliable constructs in psychology, but also quite rigid in their depiction of personality</a:t>
            </a:r>
          </a:p>
          <a:p>
            <a:pPr marL="0" indent="0">
              <a:buNone/>
            </a:pPr>
            <a:endParaRPr lang="en-BE" dirty="0"/>
          </a:p>
        </p:txBody>
      </p:sp>
    </p:spTree>
    <p:extLst>
      <p:ext uri="{BB962C8B-B14F-4D97-AF65-F5344CB8AC3E}">
        <p14:creationId xmlns:p14="http://schemas.microsoft.com/office/powerpoint/2010/main" val="134392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2FB9-A627-D1AB-D006-AB7C53538529}"/>
              </a:ext>
            </a:extLst>
          </p:cNvPr>
          <p:cNvSpPr>
            <a:spLocks noGrp="1"/>
          </p:cNvSpPr>
          <p:nvPr>
            <p:ph type="title"/>
          </p:nvPr>
        </p:nvSpPr>
        <p:spPr/>
        <p:txBody>
          <a:bodyPr/>
          <a:lstStyle/>
          <a:p>
            <a:r>
              <a:rPr lang="en-BE" dirty="0"/>
              <a:t>Network Psychometrics: A New Approach</a:t>
            </a:r>
          </a:p>
        </p:txBody>
      </p:sp>
      <p:sp>
        <p:nvSpPr>
          <p:cNvPr id="3" name="Content Placeholder 2">
            <a:extLst>
              <a:ext uri="{FF2B5EF4-FFF2-40B4-BE49-F238E27FC236}">
                <a16:creationId xmlns:a16="http://schemas.microsoft.com/office/drawing/2014/main" id="{2F3CE12F-1CB5-88C7-0FBE-5274665250E3}"/>
              </a:ext>
            </a:extLst>
          </p:cNvPr>
          <p:cNvSpPr>
            <a:spLocks noGrp="1"/>
          </p:cNvSpPr>
          <p:nvPr>
            <p:ph idx="1"/>
          </p:nvPr>
        </p:nvSpPr>
        <p:spPr/>
        <p:txBody>
          <a:bodyPr>
            <a:normAutofit lnSpcReduction="10000"/>
          </a:bodyPr>
          <a:lstStyle/>
          <a:p>
            <a:pPr>
              <a:buFont typeface="Wingdings" pitchFamily="2" charset="2"/>
              <a:buChar char="Ø"/>
            </a:pPr>
            <a:endParaRPr lang="en-BE" dirty="0"/>
          </a:p>
          <a:p>
            <a:pPr>
              <a:buFont typeface="Wingdings" pitchFamily="2" charset="2"/>
              <a:buChar char="Ø"/>
            </a:pPr>
            <a:r>
              <a:rPr lang="en-BE" dirty="0"/>
              <a:t>These traditional models are encased within classical test theory, and have not been updated with the introduction of new methodologies and theories (Christensen et al., 2020)</a:t>
            </a:r>
          </a:p>
          <a:p>
            <a:pPr>
              <a:buFont typeface="Wingdings" pitchFamily="2" charset="2"/>
              <a:buChar char="Ø"/>
            </a:pPr>
            <a:r>
              <a:rPr lang="en-BE" dirty="0"/>
              <a:t>Dispute over the existence of these latent variables existing (Borsboom et al., 2003). Even if latent variables only represent shared variance between questions, doesn’t allow for intricate relationships between factors to be taken into account.</a:t>
            </a:r>
          </a:p>
          <a:p>
            <a:pPr>
              <a:buFont typeface="Wingdings" pitchFamily="2" charset="2"/>
              <a:buChar char="Ø"/>
            </a:pPr>
            <a:r>
              <a:rPr lang="en-BE" dirty="0"/>
              <a:t>Is it accurate to say an individual’s whole personality is encompassed within these five/six latent factors?</a:t>
            </a:r>
          </a:p>
          <a:p>
            <a:pPr>
              <a:buFont typeface="Wingdings" pitchFamily="2" charset="2"/>
              <a:buChar char="Ø"/>
            </a:pPr>
            <a:r>
              <a:rPr lang="en-BE" dirty="0"/>
              <a:t>Network analysis offers a new approach to traditional psychometric methods.</a:t>
            </a:r>
          </a:p>
        </p:txBody>
      </p:sp>
    </p:spTree>
    <p:extLst>
      <p:ext uri="{BB962C8B-B14F-4D97-AF65-F5344CB8AC3E}">
        <p14:creationId xmlns:p14="http://schemas.microsoft.com/office/powerpoint/2010/main" val="398096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F7BA-71B7-2596-147C-6B123334BE04}"/>
              </a:ext>
            </a:extLst>
          </p:cNvPr>
          <p:cNvSpPr>
            <a:spLocks noGrp="1"/>
          </p:cNvSpPr>
          <p:nvPr>
            <p:ph type="title"/>
          </p:nvPr>
        </p:nvSpPr>
        <p:spPr/>
        <p:txBody>
          <a:bodyPr/>
          <a:lstStyle/>
          <a:p>
            <a:r>
              <a:rPr lang="en-BE" dirty="0"/>
              <a:t>Why Model Personality as a Network?</a:t>
            </a:r>
          </a:p>
        </p:txBody>
      </p:sp>
      <p:sp>
        <p:nvSpPr>
          <p:cNvPr id="3" name="Content Placeholder 2">
            <a:extLst>
              <a:ext uri="{FF2B5EF4-FFF2-40B4-BE49-F238E27FC236}">
                <a16:creationId xmlns:a16="http://schemas.microsoft.com/office/drawing/2014/main" id="{5FAD6D6D-A7B3-7398-82E3-A775C97DD7BB}"/>
              </a:ext>
            </a:extLst>
          </p:cNvPr>
          <p:cNvSpPr>
            <a:spLocks noGrp="1"/>
          </p:cNvSpPr>
          <p:nvPr>
            <p:ph idx="1"/>
          </p:nvPr>
        </p:nvSpPr>
        <p:spPr/>
        <p:txBody>
          <a:bodyPr>
            <a:normAutofit lnSpcReduction="10000"/>
          </a:bodyPr>
          <a:lstStyle/>
          <a:p>
            <a:r>
              <a:rPr lang="en-BE" dirty="0"/>
              <a:t>Provides a much more nuanced view of personality compared to traditiional methods</a:t>
            </a:r>
          </a:p>
          <a:p>
            <a:r>
              <a:rPr lang="en-BE" dirty="0"/>
              <a:t>Relationship between everything is taken into account within the model </a:t>
            </a:r>
          </a:p>
          <a:p>
            <a:r>
              <a:rPr lang="en-BE" dirty="0"/>
              <a:t>Likely more accruately reflects the true nature of personality, as an interconnected network of thoughts, behaviours and emotions. Some of these aspects may cluster together, but still remain interconnected with other areas of a complete personality network</a:t>
            </a:r>
          </a:p>
          <a:p>
            <a:r>
              <a:rPr lang="en-BE" dirty="0"/>
              <a:t>Model can be hierarchical (global and local structures can be assessed)</a:t>
            </a:r>
          </a:p>
          <a:p>
            <a:r>
              <a:rPr lang="en-BE" dirty="0"/>
              <a:t>Can take into account more adjacent and less central pieces of an individual’s personality, to expand the model past five or six vaiables</a:t>
            </a:r>
          </a:p>
        </p:txBody>
      </p:sp>
    </p:spTree>
    <p:extLst>
      <p:ext uri="{BB962C8B-B14F-4D97-AF65-F5344CB8AC3E}">
        <p14:creationId xmlns:p14="http://schemas.microsoft.com/office/powerpoint/2010/main" val="326630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4A2A-9BBC-2DC5-23A2-CBAB46D18923}"/>
              </a:ext>
            </a:extLst>
          </p:cNvPr>
          <p:cNvSpPr>
            <a:spLocks noGrp="1"/>
          </p:cNvSpPr>
          <p:nvPr>
            <p:ph type="title"/>
          </p:nvPr>
        </p:nvSpPr>
        <p:spPr/>
        <p:txBody>
          <a:bodyPr/>
          <a:lstStyle/>
          <a:p>
            <a:r>
              <a:rPr lang="en-BE" dirty="0"/>
              <a:t>Current Analysis: The Data</a:t>
            </a:r>
          </a:p>
        </p:txBody>
      </p:sp>
      <p:sp>
        <p:nvSpPr>
          <p:cNvPr id="3" name="Content Placeholder 2">
            <a:extLst>
              <a:ext uri="{FF2B5EF4-FFF2-40B4-BE49-F238E27FC236}">
                <a16:creationId xmlns:a16="http://schemas.microsoft.com/office/drawing/2014/main" id="{6F8418F1-FA2A-C868-0B4F-FCF38D6F8A0C}"/>
              </a:ext>
            </a:extLst>
          </p:cNvPr>
          <p:cNvSpPr>
            <a:spLocks noGrp="1"/>
          </p:cNvSpPr>
          <p:nvPr>
            <p:ph idx="1"/>
          </p:nvPr>
        </p:nvSpPr>
        <p:spPr/>
        <p:txBody>
          <a:bodyPr/>
          <a:lstStyle/>
          <a:p>
            <a:r>
              <a:rPr lang="en-GB" dirty="0"/>
              <a:t>Data was from the Analog to Multiple Broadband Inventories collected online in 2019 with an interactive personality test. </a:t>
            </a:r>
          </a:p>
          <a:p>
            <a:r>
              <a:rPr lang="en-BE" dirty="0"/>
              <a:t>Dataset consisted of 2,017 responses to 181 7-point likert scale questions relating to aspects of an individual’s personality (e.g, “I rarely worry”).</a:t>
            </a:r>
          </a:p>
          <a:p>
            <a:r>
              <a:rPr lang="en-BE" dirty="0"/>
              <a:t>Not based specifically off of a previous personality model, so results would not be baked into analysis</a:t>
            </a:r>
          </a:p>
          <a:p>
            <a:r>
              <a:rPr lang="en-BE" dirty="0"/>
              <a:t>Thus, the dataset was desgined for exploratory purposes in personality research</a:t>
            </a:r>
          </a:p>
          <a:p>
            <a:endParaRPr lang="en-BE" dirty="0"/>
          </a:p>
        </p:txBody>
      </p:sp>
    </p:spTree>
    <p:extLst>
      <p:ext uri="{BB962C8B-B14F-4D97-AF65-F5344CB8AC3E}">
        <p14:creationId xmlns:p14="http://schemas.microsoft.com/office/powerpoint/2010/main" val="58062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4BB5-508C-BDC2-E704-B89C9870EC09}"/>
              </a:ext>
            </a:extLst>
          </p:cNvPr>
          <p:cNvSpPr>
            <a:spLocks noGrp="1"/>
          </p:cNvSpPr>
          <p:nvPr>
            <p:ph type="title"/>
          </p:nvPr>
        </p:nvSpPr>
        <p:spPr>
          <a:xfrm>
            <a:off x="596347" y="472598"/>
            <a:ext cx="10531365" cy="541195"/>
          </a:xfrm>
        </p:spPr>
        <p:txBody>
          <a:bodyPr/>
          <a:lstStyle/>
          <a:p>
            <a:r>
              <a:rPr lang="en-BE" dirty="0"/>
              <a:t>Current Analysis: Building the Model</a:t>
            </a:r>
          </a:p>
        </p:txBody>
      </p:sp>
      <p:sp>
        <p:nvSpPr>
          <p:cNvPr id="3" name="Content Placeholder 2">
            <a:extLst>
              <a:ext uri="{FF2B5EF4-FFF2-40B4-BE49-F238E27FC236}">
                <a16:creationId xmlns:a16="http://schemas.microsoft.com/office/drawing/2014/main" id="{4A603822-1017-A2E7-6FB3-9D5A217CDA2A}"/>
              </a:ext>
            </a:extLst>
          </p:cNvPr>
          <p:cNvSpPr>
            <a:spLocks noGrp="1"/>
          </p:cNvSpPr>
          <p:nvPr>
            <p:ph idx="1"/>
          </p:nvPr>
        </p:nvSpPr>
        <p:spPr>
          <a:xfrm>
            <a:off x="338959" y="1331259"/>
            <a:ext cx="10531365" cy="5526741"/>
          </a:xfrm>
        </p:spPr>
        <p:txBody>
          <a:bodyPr>
            <a:normAutofit/>
          </a:bodyPr>
          <a:lstStyle/>
          <a:p>
            <a:r>
              <a:rPr lang="en-BE" dirty="0"/>
              <a:t>Spearman partial correlations between questions computed. This leaves us with a random markov field where each node is conditionally independent from any node it is not connected to. </a:t>
            </a:r>
          </a:p>
          <a:p>
            <a:r>
              <a:rPr lang="en-BE" dirty="0"/>
              <a:t>LASSO regularization applied to remove trivial correlations (LASSO alpha the main tunable parameter of the model, controlling model sparsity). Thus, no single solution is gained from this method, but instead a range of solutions. </a:t>
            </a:r>
          </a:p>
          <a:p>
            <a:r>
              <a:rPr lang="en-BE" dirty="0"/>
              <a:t>How to pick best alpha value? Minimizing the extended bayesian information criterion (EBIC) is a common method (Epskamp, 2017). EBIC is an extension of BIC that adds an extra parameter (gamma) to penalize model complexity. EBIC gamma set to 0.5 for preference of parsimonious models as recommended by Foygel and Drton (2010). </a:t>
            </a:r>
          </a:p>
          <a:p>
            <a:r>
              <a:rPr lang="en-GB" dirty="0"/>
              <a:t>EBIC model selection only requires an estimate of the covariance matrix and not the raw data, meaning correlation matrices </a:t>
            </a:r>
            <a:r>
              <a:rPr lang="en-IE" dirty="0"/>
              <a:t>with ordinal data can be used, covariance matrix estimated as recommended by </a:t>
            </a:r>
            <a:r>
              <a:rPr lang="en-IE" dirty="0" err="1"/>
              <a:t>Croux</a:t>
            </a:r>
            <a:r>
              <a:rPr lang="en-IE" dirty="0"/>
              <a:t> and </a:t>
            </a:r>
            <a:r>
              <a:rPr lang="en-IE" dirty="0" err="1"/>
              <a:t>Ollerer</a:t>
            </a:r>
            <a:r>
              <a:rPr lang="en-IE" dirty="0"/>
              <a:t> (2015).</a:t>
            </a:r>
            <a:endParaRPr lang="en-BE" dirty="0"/>
          </a:p>
        </p:txBody>
      </p:sp>
    </p:spTree>
    <p:extLst>
      <p:ext uri="{BB962C8B-B14F-4D97-AF65-F5344CB8AC3E}">
        <p14:creationId xmlns:p14="http://schemas.microsoft.com/office/powerpoint/2010/main" val="271569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E87F-ECDC-9A91-6A0C-7BF7A5155546}"/>
              </a:ext>
            </a:extLst>
          </p:cNvPr>
          <p:cNvSpPr>
            <a:spLocks noGrp="1"/>
          </p:cNvSpPr>
          <p:nvPr>
            <p:ph type="title"/>
          </p:nvPr>
        </p:nvSpPr>
        <p:spPr>
          <a:xfrm>
            <a:off x="-69574" y="333448"/>
            <a:ext cx="11088688" cy="1400530"/>
          </a:xfrm>
        </p:spPr>
        <p:txBody>
          <a:bodyPr/>
          <a:lstStyle/>
          <a:p>
            <a:r>
              <a:rPr lang="en-BE" dirty="0"/>
              <a:t>Current Analysis: Assessing the Model</a:t>
            </a:r>
          </a:p>
        </p:txBody>
      </p:sp>
      <p:sp>
        <p:nvSpPr>
          <p:cNvPr id="3" name="Content Placeholder 2">
            <a:extLst>
              <a:ext uri="{FF2B5EF4-FFF2-40B4-BE49-F238E27FC236}">
                <a16:creationId xmlns:a16="http://schemas.microsoft.com/office/drawing/2014/main" id="{5469508D-C38B-DD75-8AC8-DC5BFF1FE2CC}"/>
              </a:ext>
            </a:extLst>
          </p:cNvPr>
          <p:cNvSpPr>
            <a:spLocks noGrp="1"/>
          </p:cNvSpPr>
          <p:nvPr>
            <p:ph idx="1"/>
          </p:nvPr>
        </p:nvSpPr>
        <p:spPr>
          <a:xfrm>
            <a:off x="1103312" y="1282148"/>
            <a:ext cx="8946541" cy="5242404"/>
          </a:xfrm>
        </p:spPr>
        <p:txBody>
          <a:bodyPr>
            <a:normAutofit lnSpcReduction="10000"/>
          </a:bodyPr>
          <a:lstStyle/>
          <a:p>
            <a:r>
              <a:rPr lang="en-BE" dirty="0"/>
              <a:t>Model with optimal regularization will be assessed as main model. However, models with other alpha values will also be assessed to see how the structure of the model is affected the more regularization is allowed, </a:t>
            </a:r>
            <a:r>
              <a:rPr lang="en-GB" dirty="0"/>
              <a:t>and to see</a:t>
            </a:r>
            <a:r>
              <a:rPr lang="en-BE" dirty="0"/>
              <a:t> which clusters are the first to breakdown.</a:t>
            </a:r>
          </a:p>
          <a:p>
            <a:r>
              <a:rPr lang="en-BE" dirty="0"/>
              <a:t>If regularization results in network disconnectedness, the largest fully connected part of the network will be taken as the personality model</a:t>
            </a:r>
          </a:p>
          <a:p>
            <a:r>
              <a:rPr lang="en-BE" dirty="0"/>
              <a:t>Centrality measures (degree and betweenness) computed to determine most influential nodes in the network</a:t>
            </a:r>
          </a:p>
          <a:p>
            <a:r>
              <a:rPr lang="en-BE" dirty="0"/>
              <a:t>Clustering using the Leiden algorithm to see if results are comparable to existing models. Louvain algorithm pairs well with GLASSO (Christensen et al., 2024), Leiden to address issues with Louvain method disconnected clusters.</a:t>
            </a:r>
          </a:p>
          <a:p>
            <a:r>
              <a:rPr lang="en-BE" dirty="0"/>
              <a:t>Modularity scores will be calculated for each cluster solution of each alpha value to assess clustering quality.</a:t>
            </a:r>
          </a:p>
        </p:txBody>
      </p:sp>
    </p:spTree>
    <p:extLst>
      <p:ext uri="{BB962C8B-B14F-4D97-AF65-F5344CB8AC3E}">
        <p14:creationId xmlns:p14="http://schemas.microsoft.com/office/powerpoint/2010/main" val="172303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33BE-EBEF-56D4-E3D6-6ECA815BDE0A}"/>
              </a:ext>
            </a:extLst>
          </p:cNvPr>
          <p:cNvSpPr>
            <a:spLocks noGrp="1"/>
          </p:cNvSpPr>
          <p:nvPr>
            <p:ph type="title"/>
          </p:nvPr>
        </p:nvSpPr>
        <p:spPr/>
        <p:txBody>
          <a:bodyPr/>
          <a:lstStyle/>
          <a:p>
            <a:r>
              <a:rPr lang="en-BE" dirty="0"/>
              <a:t>Thre Results: The Model</a:t>
            </a:r>
          </a:p>
        </p:txBody>
      </p:sp>
      <p:sp>
        <p:nvSpPr>
          <p:cNvPr id="3" name="Content Placeholder 2">
            <a:extLst>
              <a:ext uri="{FF2B5EF4-FFF2-40B4-BE49-F238E27FC236}">
                <a16:creationId xmlns:a16="http://schemas.microsoft.com/office/drawing/2014/main" id="{597765D6-158F-1602-AC99-C0CF017334D3}"/>
              </a:ext>
            </a:extLst>
          </p:cNvPr>
          <p:cNvSpPr>
            <a:spLocks noGrp="1"/>
          </p:cNvSpPr>
          <p:nvPr>
            <p:ph idx="1"/>
          </p:nvPr>
        </p:nvSpPr>
        <p:spPr>
          <a:xfrm>
            <a:off x="1103312" y="2052918"/>
            <a:ext cx="4889715" cy="4195481"/>
          </a:xfrm>
        </p:spPr>
        <p:txBody>
          <a:bodyPr/>
          <a:lstStyle/>
          <a:p>
            <a:r>
              <a:rPr lang="en-BE" dirty="0"/>
              <a:t>EBIC scores resulted in picking the model with a regularization alpha value of .36.</a:t>
            </a:r>
          </a:p>
          <a:p>
            <a:r>
              <a:rPr lang="en-BE" dirty="0"/>
              <a:t>In this model, all 181 of the questions remain connected to the main network</a:t>
            </a:r>
          </a:p>
          <a:p>
            <a:r>
              <a:rPr lang="en-BE" dirty="0"/>
              <a:t>16,177 of the 16,290 edges are retained, network is almost fully connected, not much regularization taken place</a:t>
            </a:r>
          </a:p>
        </p:txBody>
      </p:sp>
      <p:pic>
        <p:nvPicPr>
          <p:cNvPr id="5" name="Picture 4">
            <a:extLst>
              <a:ext uri="{FF2B5EF4-FFF2-40B4-BE49-F238E27FC236}">
                <a16:creationId xmlns:a16="http://schemas.microsoft.com/office/drawing/2014/main" id="{A39F5F39-BF62-0455-B731-604A7CF36BC7}"/>
              </a:ext>
            </a:extLst>
          </p:cNvPr>
          <p:cNvPicPr>
            <a:picLocks noChangeAspect="1"/>
          </p:cNvPicPr>
          <p:nvPr/>
        </p:nvPicPr>
        <p:blipFill>
          <a:blip r:embed="rId2"/>
          <a:stretch>
            <a:fillRect/>
          </a:stretch>
        </p:blipFill>
        <p:spPr>
          <a:xfrm>
            <a:off x="5993027" y="1655160"/>
            <a:ext cx="5461000" cy="4178300"/>
          </a:xfrm>
          <a:prstGeom prst="rect">
            <a:avLst/>
          </a:prstGeom>
        </p:spPr>
      </p:pic>
    </p:spTree>
    <p:extLst>
      <p:ext uri="{BB962C8B-B14F-4D97-AF65-F5344CB8AC3E}">
        <p14:creationId xmlns:p14="http://schemas.microsoft.com/office/powerpoint/2010/main" val="347554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C8F6-FEC0-B7BF-3623-274647EB17D1}"/>
              </a:ext>
            </a:extLst>
          </p:cNvPr>
          <p:cNvSpPr>
            <a:spLocks noGrp="1"/>
          </p:cNvSpPr>
          <p:nvPr>
            <p:ph type="title"/>
          </p:nvPr>
        </p:nvSpPr>
        <p:spPr/>
        <p:txBody>
          <a:bodyPr/>
          <a:lstStyle/>
          <a:p>
            <a:r>
              <a:rPr lang="en-BE" dirty="0"/>
              <a:t>Visualizing the Network</a:t>
            </a:r>
          </a:p>
        </p:txBody>
      </p:sp>
      <p:sp>
        <p:nvSpPr>
          <p:cNvPr id="3" name="Content Placeholder 2">
            <a:extLst>
              <a:ext uri="{FF2B5EF4-FFF2-40B4-BE49-F238E27FC236}">
                <a16:creationId xmlns:a16="http://schemas.microsoft.com/office/drawing/2014/main" id="{BC99A6F8-95E8-C1F2-BCB8-9E2F85F8D1BE}"/>
              </a:ext>
            </a:extLst>
          </p:cNvPr>
          <p:cNvSpPr>
            <a:spLocks noGrp="1"/>
          </p:cNvSpPr>
          <p:nvPr>
            <p:ph idx="1"/>
          </p:nvPr>
        </p:nvSpPr>
        <p:spPr>
          <a:xfrm>
            <a:off x="1103312" y="2052918"/>
            <a:ext cx="3419261" cy="4195481"/>
          </a:xfrm>
        </p:spPr>
        <p:txBody>
          <a:bodyPr/>
          <a:lstStyle/>
          <a:p>
            <a:r>
              <a:rPr lang="en-BE" dirty="0"/>
              <a:t>Red edges represent negative partial correlations, green lines represent positive ones</a:t>
            </a:r>
          </a:p>
          <a:p>
            <a:r>
              <a:rPr lang="en-BE" dirty="0"/>
              <a:t>181 nodes represent the questions</a:t>
            </a:r>
          </a:p>
          <a:p>
            <a:r>
              <a:rPr lang="en-BE" dirty="0"/>
              <a:t>Graph is almost fully connected</a:t>
            </a:r>
          </a:p>
        </p:txBody>
      </p:sp>
      <p:pic>
        <p:nvPicPr>
          <p:cNvPr id="4" name="Picture 3">
            <a:extLst>
              <a:ext uri="{FF2B5EF4-FFF2-40B4-BE49-F238E27FC236}">
                <a16:creationId xmlns:a16="http://schemas.microsoft.com/office/drawing/2014/main" id="{A0037DB7-C9AC-EA40-E1D9-4F164B2D08A1}"/>
              </a:ext>
            </a:extLst>
          </p:cNvPr>
          <p:cNvPicPr>
            <a:picLocks noChangeAspect="1"/>
          </p:cNvPicPr>
          <p:nvPr/>
        </p:nvPicPr>
        <p:blipFill>
          <a:blip r:embed="rId2"/>
          <a:stretch>
            <a:fillRect/>
          </a:stretch>
        </p:blipFill>
        <p:spPr>
          <a:xfrm>
            <a:off x="5576582" y="1689099"/>
            <a:ext cx="6032500" cy="4559300"/>
          </a:xfrm>
          <a:prstGeom prst="rect">
            <a:avLst/>
          </a:prstGeom>
        </p:spPr>
      </p:pic>
    </p:spTree>
    <p:extLst>
      <p:ext uri="{BB962C8B-B14F-4D97-AF65-F5344CB8AC3E}">
        <p14:creationId xmlns:p14="http://schemas.microsoft.com/office/powerpoint/2010/main" val="651176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2183</TotalTime>
  <Words>2134</Words>
  <Application>Microsoft Macintosh PowerPoint</Application>
  <PresentationFormat>Widescreen</PresentationFormat>
  <Paragraphs>106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Century Gothic</vt:lpstr>
      <vt:lpstr>Wingdings</vt:lpstr>
      <vt:lpstr>Wingdings 3</vt:lpstr>
      <vt:lpstr>Ion</vt:lpstr>
      <vt:lpstr>Network Psychometrics: Using network analysis to model personality</vt:lpstr>
      <vt:lpstr>Traditional Personality Models</vt:lpstr>
      <vt:lpstr>Network Psychometrics: A New Approach</vt:lpstr>
      <vt:lpstr>Why Model Personality as a Network?</vt:lpstr>
      <vt:lpstr>Current Analysis: The Data</vt:lpstr>
      <vt:lpstr>Current Analysis: Building the Model</vt:lpstr>
      <vt:lpstr>Current Analysis: Assessing the Model</vt:lpstr>
      <vt:lpstr>Thre Results: The Model</vt:lpstr>
      <vt:lpstr>Visualizing the Network</vt:lpstr>
      <vt:lpstr>Questions with Highest Degree</vt:lpstr>
      <vt:lpstr>Questions with Highest Betweenness</vt:lpstr>
      <vt:lpstr>The Results: Influential nodes</vt:lpstr>
      <vt:lpstr>The Resulting Network: Clusters</vt:lpstr>
      <vt:lpstr>Visualizing Clusters</vt:lpstr>
      <vt:lpstr>Some Takeaways from the Resulting Model</vt:lpstr>
      <vt:lpstr>Commenting on Reliability &amp; Validity,</vt:lpstr>
      <vt:lpstr>Expanding on This Research: Future Possibilities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McManagan</dc:creator>
  <cp:lastModifiedBy>Sam McManagan</cp:lastModifiedBy>
  <cp:revision>4</cp:revision>
  <dcterms:created xsi:type="dcterms:W3CDTF">2024-05-21T09:46:43Z</dcterms:created>
  <dcterms:modified xsi:type="dcterms:W3CDTF">2024-05-22T22:09:48Z</dcterms:modified>
</cp:coreProperties>
</file>