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675" autoAdjust="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Moore" userId="1913f963d1af5321" providerId="LiveId" clId="{82D16C06-B669-44B4-B6CC-B7AB14B02B6D}"/>
    <pc:docChg chg="custSel modSld">
      <pc:chgData name="Sam Moore" userId="1913f963d1af5321" providerId="LiveId" clId="{82D16C06-B669-44B4-B6CC-B7AB14B02B6D}" dt="2023-04-04T09:55:43.124" v="3206" actId="20577"/>
      <pc:docMkLst>
        <pc:docMk/>
      </pc:docMkLst>
      <pc:sldChg chg="modSp mod modNotesTx">
        <pc:chgData name="Sam Moore" userId="1913f963d1af5321" providerId="LiveId" clId="{82D16C06-B669-44B4-B6CC-B7AB14B02B6D}" dt="2023-04-04T09:39:31.327" v="92" actId="20577"/>
        <pc:sldMkLst>
          <pc:docMk/>
          <pc:sldMk cId="3123099172" sldId="256"/>
        </pc:sldMkLst>
        <pc:spChg chg="mod">
          <ac:chgData name="Sam Moore" userId="1913f963d1af5321" providerId="LiveId" clId="{82D16C06-B669-44B4-B6CC-B7AB14B02B6D}" dt="2023-04-04T08:59:16.948" v="0" actId="20577"/>
          <ac:spMkLst>
            <pc:docMk/>
            <pc:sldMk cId="3123099172" sldId="256"/>
            <ac:spMk id="2" creationId="{5E80EBB5-2CD5-01AF-B804-2232A27380AD}"/>
          </ac:spMkLst>
        </pc:spChg>
      </pc:sldChg>
      <pc:sldChg chg="modNotesTx">
        <pc:chgData name="Sam Moore" userId="1913f963d1af5321" providerId="LiveId" clId="{82D16C06-B669-44B4-B6CC-B7AB14B02B6D}" dt="2023-04-04T09:40:00.172" v="201" actId="20577"/>
        <pc:sldMkLst>
          <pc:docMk/>
          <pc:sldMk cId="2411050326" sldId="257"/>
        </pc:sldMkLst>
      </pc:sldChg>
      <pc:sldChg chg="modNotesTx">
        <pc:chgData name="Sam Moore" userId="1913f963d1af5321" providerId="LiveId" clId="{82D16C06-B669-44B4-B6CC-B7AB14B02B6D}" dt="2023-04-04T09:43:46.559" v="1099" actId="20577"/>
        <pc:sldMkLst>
          <pc:docMk/>
          <pc:sldMk cId="1139901313" sldId="259"/>
        </pc:sldMkLst>
      </pc:sldChg>
      <pc:sldChg chg="modSp mod modNotesTx">
        <pc:chgData name="Sam Moore" userId="1913f963d1af5321" providerId="LiveId" clId="{82D16C06-B669-44B4-B6CC-B7AB14B02B6D}" dt="2023-04-04T09:44:52.655" v="1218" actId="20577"/>
        <pc:sldMkLst>
          <pc:docMk/>
          <pc:sldMk cId="3333695188" sldId="260"/>
        </pc:sldMkLst>
        <pc:spChg chg="mod">
          <ac:chgData name="Sam Moore" userId="1913f963d1af5321" providerId="LiveId" clId="{82D16C06-B669-44B4-B6CC-B7AB14B02B6D}" dt="2023-04-04T09:00:02.962" v="32" actId="20577"/>
          <ac:spMkLst>
            <pc:docMk/>
            <pc:sldMk cId="3333695188" sldId="260"/>
            <ac:spMk id="3" creationId="{26555986-65AB-9161-A17B-E92DEE61C457}"/>
          </ac:spMkLst>
        </pc:spChg>
      </pc:sldChg>
      <pc:sldChg chg="modSp mod modNotesTx">
        <pc:chgData name="Sam Moore" userId="1913f963d1af5321" providerId="LiveId" clId="{82D16C06-B669-44B4-B6CC-B7AB14B02B6D}" dt="2023-04-04T09:46:35.443" v="1638" actId="20577"/>
        <pc:sldMkLst>
          <pc:docMk/>
          <pc:sldMk cId="3407771992" sldId="261"/>
        </pc:sldMkLst>
        <pc:spChg chg="mod">
          <ac:chgData name="Sam Moore" userId="1913f963d1af5321" providerId="LiveId" clId="{82D16C06-B669-44B4-B6CC-B7AB14B02B6D}" dt="2023-04-04T09:00:46.038" v="84" actId="20577"/>
          <ac:spMkLst>
            <pc:docMk/>
            <pc:sldMk cId="3407771992" sldId="261"/>
            <ac:spMk id="3" creationId="{3D9D1030-039C-81DE-AF8B-6F736348512F}"/>
          </ac:spMkLst>
        </pc:spChg>
      </pc:sldChg>
      <pc:sldChg chg="modNotesTx">
        <pc:chgData name="Sam Moore" userId="1913f963d1af5321" providerId="LiveId" clId="{82D16C06-B669-44B4-B6CC-B7AB14B02B6D}" dt="2023-04-04T09:47:53.258" v="1802" actId="20577"/>
        <pc:sldMkLst>
          <pc:docMk/>
          <pc:sldMk cId="3378643357" sldId="262"/>
        </pc:sldMkLst>
      </pc:sldChg>
      <pc:sldChg chg="modNotesTx">
        <pc:chgData name="Sam Moore" userId="1913f963d1af5321" providerId="LiveId" clId="{82D16C06-B669-44B4-B6CC-B7AB14B02B6D}" dt="2023-04-04T09:55:43.124" v="3206" actId="20577"/>
        <pc:sldMkLst>
          <pc:docMk/>
          <pc:sldMk cId="3646929309" sldId="264"/>
        </pc:sldMkLst>
      </pc:sldChg>
      <pc:sldChg chg="modNotesTx">
        <pc:chgData name="Sam Moore" userId="1913f963d1af5321" providerId="LiveId" clId="{82D16C06-B669-44B4-B6CC-B7AB14B02B6D}" dt="2023-04-04T09:52:40.908" v="3093" actId="20577"/>
        <pc:sldMkLst>
          <pc:docMk/>
          <pc:sldMk cId="114029971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80B93-E767-4054-8DC7-BBC724B279C5}" type="datetimeFigureOut">
              <a:rPr lang="en-GB" smtClean="0"/>
              <a:t>04/04/2023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0D02A-4F2E-443A-990F-33A4A3052730}" type="slidenum">
              <a:rPr lang="en-GB" smtClean="0"/>
              <a:t>‹#›</a:t>
            </a:fld>
            <a:endParaRPr lang="en-GB"/>
          </a:p>
        </p:txBody>
      </p:sp>
    </p:spTree>
    <p:extLst>
      <p:ext uri="{BB962C8B-B14F-4D97-AF65-F5344CB8AC3E}">
        <p14:creationId xmlns:p14="http://schemas.microsoft.com/office/powerpoint/2010/main" val="322146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Hello!</a:t>
            </a:r>
            <a:endParaRPr lang="en-GB" dirty="0"/>
          </a:p>
        </p:txBody>
      </p:sp>
      <p:sp>
        <p:nvSpPr>
          <p:cNvPr id="4" name="Slide Number Placeholder 3"/>
          <p:cNvSpPr>
            <a:spLocks noGrp="1"/>
          </p:cNvSpPr>
          <p:nvPr>
            <p:ph type="sldNum" sz="quarter" idx="5"/>
          </p:nvPr>
        </p:nvSpPr>
        <p:spPr/>
        <p:txBody>
          <a:bodyPr/>
          <a:lstStyle/>
          <a:p>
            <a:fld id="{AFE0D02A-4F2E-443A-990F-33A4A3052730}" type="slidenum">
              <a:rPr lang="en-GB" smtClean="0"/>
              <a:t>1</a:t>
            </a:fld>
            <a:endParaRPr lang="en-GB"/>
          </a:p>
        </p:txBody>
      </p:sp>
    </p:spTree>
    <p:extLst>
      <p:ext uri="{BB962C8B-B14F-4D97-AF65-F5344CB8AC3E}">
        <p14:creationId xmlns:p14="http://schemas.microsoft.com/office/powerpoint/2010/main" val="5271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 about the points on the screen – we’ll go through </a:t>
            </a:r>
            <a:endParaRPr lang="en-GB" dirty="0"/>
          </a:p>
        </p:txBody>
      </p:sp>
      <p:sp>
        <p:nvSpPr>
          <p:cNvPr id="4" name="Slide Number Placeholder 3"/>
          <p:cNvSpPr>
            <a:spLocks noGrp="1"/>
          </p:cNvSpPr>
          <p:nvPr>
            <p:ph type="sldNum" sz="quarter" idx="5"/>
          </p:nvPr>
        </p:nvSpPr>
        <p:spPr/>
        <p:txBody>
          <a:bodyPr/>
          <a:lstStyle/>
          <a:p>
            <a:fld id="{AFE0D02A-4F2E-443A-990F-33A4A3052730}" type="slidenum">
              <a:rPr lang="en-GB" smtClean="0"/>
              <a:t>2</a:t>
            </a:fld>
            <a:endParaRPr lang="en-GB"/>
          </a:p>
        </p:txBody>
      </p:sp>
    </p:spTree>
    <p:extLst>
      <p:ext uri="{BB962C8B-B14F-4D97-AF65-F5344CB8AC3E}">
        <p14:creationId xmlns:p14="http://schemas.microsoft.com/office/powerpoint/2010/main" val="121701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Households = 34% of traders on the NASDAQ one of the biggest stock markets in the world but a lot of retail investors lose money and a lot of this is because they don’t have a plan – I’ve been in to trading and investing the last 5 years and I’ve spent hours </a:t>
            </a:r>
            <a:r>
              <a:rPr lang="en-AU" dirty="0" err="1"/>
              <a:t>backtesting</a:t>
            </a:r>
            <a:r>
              <a:rPr lang="en-AU" dirty="0"/>
              <a:t> different strategies and I wanted to build something I would use myself and so I came up with idea Trade Track.</a:t>
            </a:r>
          </a:p>
          <a:p>
            <a:endParaRPr lang="en-AU" dirty="0"/>
          </a:p>
          <a:p>
            <a:r>
              <a:rPr lang="en-AU" dirty="0"/>
              <a:t>If you have investments on </a:t>
            </a:r>
            <a:r>
              <a:rPr lang="en-AU" dirty="0" err="1"/>
              <a:t>commsec</a:t>
            </a:r>
            <a:r>
              <a:rPr lang="en-AU" dirty="0"/>
              <a:t> you can clearly see your portfolio and actively trade but what if you’re using multiple brokers? Which I do. So I wanted a centralised web app where I can log both my real investments but then also will be useful for quickly adding up my results and giving me visual data on how my performance is going.</a:t>
            </a:r>
            <a:endParaRPr lang="en-GB" dirty="0"/>
          </a:p>
        </p:txBody>
      </p:sp>
      <p:sp>
        <p:nvSpPr>
          <p:cNvPr id="4" name="Slide Number Placeholder 3"/>
          <p:cNvSpPr>
            <a:spLocks noGrp="1"/>
          </p:cNvSpPr>
          <p:nvPr>
            <p:ph type="sldNum" sz="quarter" idx="5"/>
          </p:nvPr>
        </p:nvSpPr>
        <p:spPr/>
        <p:txBody>
          <a:bodyPr/>
          <a:lstStyle/>
          <a:p>
            <a:fld id="{AFE0D02A-4F2E-443A-990F-33A4A3052730}" type="slidenum">
              <a:rPr lang="en-GB" smtClean="0"/>
              <a:t>4</a:t>
            </a:fld>
            <a:endParaRPr lang="en-GB"/>
          </a:p>
        </p:txBody>
      </p:sp>
    </p:spTree>
    <p:extLst>
      <p:ext uri="{BB962C8B-B14F-4D97-AF65-F5344CB8AC3E}">
        <p14:creationId xmlns:p14="http://schemas.microsoft.com/office/powerpoint/2010/main" val="2141955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Calculates quickly rather than me sitting there adding up all these items </a:t>
            </a:r>
            <a:endParaRPr lang="en-GB" dirty="0"/>
          </a:p>
        </p:txBody>
      </p:sp>
      <p:sp>
        <p:nvSpPr>
          <p:cNvPr id="4" name="Slide Number Placeholder 3"/>
          <p:cNvSpPr>
            <a:spLocks noGrp="1"/>
          </p:cNvSpPr>
          <p:nvPr>
            <p:ph type="sldNum" sz="quarter" idx="5"/>
          </p:nvPr>
        </p:nvSpPr>
        <p:spPr/>
        <p:txBody>
          <a:bodyPr/>
          <a:lstStyle/>
          <a:p>
            <a:fld id="{AFE0D02A-4F2E-443A-990F-33A4A3052730}" type="slidenum">
              <a:rPr lang="en-GB" smtClean="0"/>
              <a:t>5</a:t>
            </a:fld>
            <a:endParaRPr lang="en-GB"/>
          </a:p>
        </p:txBody>
      </p:sp>
    </p:spTree>
    <p:extLst>
      <p:ext uri="{BB962C8B-B14F-4D97-AF65-F5344CB8AC3E}">
        <p14:creationId xmlns:p14="http://schemas.microsoft.com/office/powerpoint/2010/main" val="426050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we think of investing we think of Global Banks many of whom are struggling at the moment but household investors make up a large proportion of traders as we saw on slide 1 and many (up to 74% in a lot of cases) are losing money – some of this is lack of knowledge, lack of a plan and because they don’t actively keep track of their past performance.</a:t>
            </a:r>
          </a:p>
          <a:p>
            <a:endParaRPr lang="en-AU" dirty="0"/>
          </a:p>
          <a:p>
            <a:r>
              <a:rPr lang="en-AU" dirty="0"/>
              <a:t>Critical years</a:t>
            </a:r>
            <a:endParaRPr lang="en-GB" dirty="0"/>
          </a:p>
        </p:txBody>
      </p:sp>
      <p:sp>
        <p:nvSpPr>
          <p:cNvPr id="4" name="Slide Number Placeholder 3"/>
          <p:cNvSpPr>
            <a:spLocks noGrp="1"/>
          </p:cNvSpPr>
          <p:nvPr>
            <p:ph type="sldNum" sz="quarter" idx="5"/>
          </p:nvPr>
        </p:nvSpPr>
        <p:spPr/>
        <p:txBody>
          <a:bodyPr/>
          <a:lstStyle/>
          <a:p>
            <a:fld id="{AFE0D02A-4F2E-443A-990F-33A4A3052730}" type="slidenum">
              <a:rPr lang="en-GB" smtClean="0"/>
              <a:t>6</a:t>
            </a:fld>
            <a:endParaRPr lang="en-GB"/>
          </a:p>
        </p:txBody>
      </p:sp>
    </p:spTree>
    <p:extLst>
      <p:ext uri="{BB962C8B-B14F-4D97-AF65-F5344CB8AC3E}">
        <p14:creationId xmlns:p14="http://schemas.microsoft.com/office/powerpoint/2010/main" val="267649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who could potentially use this app:</a:t>
            </a:r>
          </a:p>
          <a:p>
            <a:endParaRPr lang="en-AU" dirty="0"/>
          </a:p>
          <a:p>
            <a:r>
              <a:rPr lang="en-AU" dirty="0"/>
              <a:t>People like you and I – retail investors and traders</a:t>
            </a:r>
          </a:p>
          <a:p>
            <a:endParaRPr lang="en-AU" dirty="0"/>
          </a:p>
          <a:p>
            <a:r>
              <a:rPr lang="en-AU" dirty="0"/>
              <a:t>Those working in the finance industry </a:t>
            </a:r>
          </a:p>
          <a:p>
            <a:endParaRPr lang="en-AU" dirty="0"/>
          </a:p>
          <a:p>
            <a:r>
              <a:rPr lang="en-AU" dirty="0"/>
              <a:t>Superannuation funds </a:t>
            </a:r>
            <a:endParaRPr lang="en-GB" dirty="0"/>
          </a:p>
        </p:txBody>
      </p:sp>
      <p:sp>
        <p:nvSpPr>
          <p:cNvPr id="4" name="Slide Number Placeholder 3"/>
          <p:cNvSpPr>
            <a:spLocks noGrp="1"/>
          </p:cNvSpPr>
          <p:nvPr>
            <p:ph type="sldNum" sz="quarter" idx="5"/>
          </p:nvPr>
        </p:nvSpPr>
        <p:spPr/>
        <p:txBody>
          <a:bodyPr/>
          <a:lstStyle/>
          <a:p>
            <a:fld id="{AFE0D02A-4F2E-443A-990F-33A4A3052730}" type="slidenum">
              <a:rPr lang="en-GB" smtClean="0"/>
              <a:t>7</a:t>
            </a:fld>
            <a:endParaRPr lang="en-GB"/>
          </a:p>
        </p:txBody>
      </p:sp>
    </p:spTree>
    <p:extLst>
      <p:ext uri="{BB962C8B-B14F-4D97-AF65-F5344CB8AC3E}">
        <p14:creationId xmlns:p14="http://schemas.microsoft.com/office/powerpoint/2010/main" val="51919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t>User can login or sign up</a:t>
            </a:r>
          </a:p>
          <a:p>
            <a:pPr marL="171450" indent="-171450">
              <a:buFontTx/>
              <a:buChar char="-"/>
            </a:pPr>
            <a:endParaRPr lang="en-AU" dirty="0"/>
          </a:p>
          <a:p>
            <a:pPr marL="171450" indent="-171450">
              <a:buFontTx/>
              <a:buChar char="-"/>
            </a:pPr>
            <a:r>
              <a:rPr lang="en-AU" dirty="0"/>
              <a:t>Frontend done in react</a:t>
            </a:r>
          </a:p>
          <a:p>
            <a:pPr marL="171450" indent="-171450">
              <a:buFontTx/>
              <a:buChar char="-"/>
            </a:pPr>
            <a:endParaRPr lang="en-AU" dirty="0"/>
          </a:p>
          <a:p>
            <a:pPr marL="171450" indent="-171450">
              <a:buFontTx/>
              <a:buChar char="-"/>
            </a:pPr>
            <a:r>
              <a:rPr lang="en-AU" dirty="0"/>
              <a:t>Backend uses node and express with </a:t>
            </a:r>
            <a:r>
              <a:rPr lang="en-AU" dirty="0" err="1"/>
              <a:t>mongodb</a:t>
            </a:r>
            <a:r>
              <a:rPr lang="en-AU" dirty="0"/>
              <a:t> for the databases </a:t>
            </a:r>
          </a:p>
          <a:p>
            <a:pPr marL="171450" indent="-171450">
              <a:buFontTx/>
              <a:buChar char="-"/>
            </a:pPr>
            <a:endParaRPr lang="en-AU" dirty="0"/>
          </a:p>
          <a:p>
            <a:pPr marL="171450" indent="-171450">
              <a:buFontTx/>
              <a:buChar char="-"/>
            </a:pPr>
            <a:r>
              <a:rPr lang="en-AU" dirty="0"/>
              <a:t>The API is an interesting one – there are lots out there but I couldn’t find one that just gave me the list of all the stocks I want to add to like an inventory for the user to choose – maybe I didn’t look hard enough but I decided to just make my own API and then add it to mongo </a:t>
            </a:r>
            <a:r>
              <a:rPr lang="en-AU" dirty="0" err="1"/>
              <a:t>db</a:t>
            </a:r>
            <a:r>
              <a:rPr lang="en-AU" dirty="0"/>
              <a:t> </a:t>
            </a:r>
          </a:p>
          <a:p>
            <a:pPr marL="171450" indent="-171450">
              <a:buFontTx/>
              <a:buChar char="-"/>
            </a:pPr>
            <a:endParaRPr lang="en-AU" dirty="0"/>
          </a:p>
          <a:p>
            <a:pPr marL="171450" indent="-171450">
              <a:buFontTx/>
              <a:buChar char="-"/>
            </a:pPr>
            <a:r>
              <a:rPr lang="en-AU" dirty="0"/>
              <a:t>So I downloaded the data from the NASDAQ website and then converted that from a csv file into a JSON and then used the insert many function with mongoose to chuck them all into my database.</a:t>
            </a:r>
          </a:p>
          <a:p>
            <a:pPr marL="171450" indent="-171450">
              <a:buFontTx/>
              <a:buChar char="-"/>
            </a:pPr>
            <a:endParaRPr lang="en-AU" dirty="0"/>
          </a:p>
          <a:p>
            <a:pPr marL="171450" indent="-171450">
              <a:buFontTx/>
              <a:buChar char="-"/>
            </a:pPr>
            <a:r>
              <a:rPr lang="en-AU" dirty="0"/>
              <a:t>This has the advantage that I have all the NASDAQ and NYSE stocks – over 7500 of them – which includes not only US stocks but stocks from around the world. But the disadvantage that it relies on me (at the moment) to manually download the csv and upload it as a JSON file. There is an API I want to use to get live trade data but I’m still working on this part and it’s not necessarily necessary for me to record my </a:t>
            </a:r>
            <a:r>
              <a:rPr lang="en-AU" dirty="0" err="1"/>
              <a:t>backtesting</a:t>
            </a:r>
            <a:r>
              <a:rPr lang="en-AU" dirty="0"/>
              <a:t>. So maybe when I get my big investor for this website they can help fund me to use a professional API.</a:t>
            </a:r>
            <a:endParaRPr lang="en-GB" dirty="0"/>
          </a:p>
        </p:txBody>
      </p:sp>
      <p:sp>
        <p:nvSpPr>
          <p:cNvPr id="4" name="Slide Number Placeholder 3"/>
          <p:cNvSpPr>
            <a:spLocks noGrp="1"/>
          </p:cNvSpPr>
          <p:nvPr>
            <p:ph type="sldNum" sz="quarter" idx="5"/>
          </p:nvPr>
        </p:nvSpPr>
        <p:spPr/>
        <p:txBody>
          <a:bodyPr/>
          <a:lstStyle/>
          <a:p>
            <a:fld id="{AFE0D02A-4F2E-443A-990F-33A4A3052730}" type="slidenum">
              <a:rPr lang="en-GB" smtClean="0"/>
              <a:t>9</a:t>
            </a:fld>
            <a:endParaRPr lang="en-GB"/>
          </a:p>
        </p:txBody>
      </p:sp>
    </p:spTree>
    <p:extLst>
      <p:ext uri="{BB962C8B-B14F-4D97-AF65-F5344CB8AC3E}">
        <p14:creationId xmlns:p14="http://schemas.microsoft.com/office/powerpoint/2010/main" val="807320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Split into two kind of designs – </a:t>
            </a:r>
            <a:r>
              <a:rPr lang="en-AU" dirty="0" err="1"/>
              <a:t>LogIn</a:t>
            </a:r>
            <a:r>
              <a:rPr lang="en-AU" dirty="0"/>
              <a:t>/Signup and then the main site with a nav bar etc.</a:t>
            </a:r>
            <a:endParaRPr lang="en-GB" dirty="0"/>
          </a:p>
        </p:txBody>
      </p:sp>
      <p:sp>
        <p:nvSpPr>
          <p:cNvPr id="4" name="Slide Number Placeholder 3"/>
          <p:cNvSpPr>
            <a:spLocks noGrp="1"/>
          </p:cNvSpPr>
          <p:nvPr>
            <p:ph type="sldNum" sz="quarter" idx="5"/>
          </p:nvPr>
        </p:nvSpPr>
        <p:spPr/>
        <p:txBody>
          <a:bodyPr/>
          <a:lstStyle/>
          <a:p>
            <a:fld id="{AFE0D02A-4F2E-443A-990F-33A4A3052730}" type="slidenum">
              <a:rPr lang="en-GB" smtClean="0"/>
              <a:t>12</a:t>
            </a:fld>
            <a:endParaRPr lang="en-GB"/>
          </a:p>
        </p:txBody>
      </p:sp>
    </p:spTree>
    <p:extLst>
      <p:ext uri="{BB962C8B-B14F-4D97-AF65-F5344CB8AC3E}">
        <p14:creationId xmlns:p14="http://schemas.microsoft.com/office/powerpoint/2010/main" val="1192344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4/4/2023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4/4/2023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usinessinsider.com/personal-finance/how-to-plan-for-retirement-in-10-years-2019-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EBB5-2CD5-01AF-B804-2232A27380AD}"/>
              </a:ext>
            </a:extLst>
          </p:cNvPr>
          <p:cNvSpPr>
            <a:spLocks noGrp="1"/>
          </p:cNvSpPr>
          <p:nvPr>
            <p:ph type="ctrTitle"/>
          </p:nvPr>
        </p:nvSpPr>
        <p:spPr/>
        <p:txBody>
          <a:bodyPr/>
          <a:lstStyle/>
          <a:p>
            <a:r>
              <a:rPr lang="en-AU" dirty="0"/>
              <a:t>Trade Track</a:t>
            </a:r>
            <a:endParaRPr lang="en-GB" dirty="0"/>
          </a:p>
        </p:txBody>
      </p:sp>
      <p:sp>
        <p:nvSpPr>
          <p:cNvPr id="4" name="TextBox 3">
            <a:extLst>
              <a:ext uri="{FF2B5EF4-FFF2-40B4-BE49-F238E27FC236}">
                <a16:creationId xmlns:a16="http://schemas.microsoft.com/office/drawing/2014/main" id="{63319DDB-1FAF-B467-347E-00D2AB1700EA}"/>
              </a:ext>
            </a:extLst>
          </p:cNvPr>
          <p:cNvSpPr txBox="1"/>
          <p:nvPr/>
        </p:nvSpPr>
        <p:spPr>
          <a:xfrm>
            <a:off x="7363328" y="4360244"/>
            <a:ext cx="1540042" cy="369332"/>
          </a:xfrm>
          <a:prstGeom prst="rect">
            <a:avLst/>
          </a:prstGeom>
          <a:noFill/>
        </p:spPr>
        <p:txBody>
          <a:bodyPr wrap="square" rtlCol="0">
            <a:spAutoFit/>
          </a:bodyPr>
          <a:lstStyle/>
          <a:p>
            <a:r>
              <a:rPr lang="en-AU" dirty="0"/>
              <a:t>4</a:t>
            </a:r>
            <a:r>
              <a:rPr lang="en-AU" baseline="30000" dirty="0"/>
              <a:t>th</a:t>
            </a:r>
            <a:r>
              <a:rPr lang="en-AU" dirty="0"/>
              <a:t> April 2023</a:t>
            </a:r>
            <a:endParaRPr lang="en-GB" dirty="0"/>
          </a:p>
        </p:txBody>
      </p:sp>
    </p:spTree>
    <p:extLst>
      <p:ext uri="{BB962C8B-B14F-4D97-AF65-F5344CB8AC3E}">
        <p14:creationId xmlns:p14="http://schemas.microsoft.com/office/powerpoint/2010/main" val="312309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65C5E3-1B7C-7F6F-B8DA-AF6167C1020F}"/>
              </a:ext>
            </a:extLst>
          </p:cNvPr>
          <p:cNvSpPr>
            <a:spLocks noGrp="1"/>
          </p:cNvSpPr>
          <p:nvPr>
            <p:ph type="title"/>
          </p:nvPr>
        </p:nvSpPr>
        <p:spPr/>
        <p:txBody>
          <a:bodyPr/>
          <a:lstStyle/>
          <a:p>
            <a:r>
              <a:rPr lang="en-AU" dirty="0"/>
              <a:t>Database Diagram</a:t>
            </a:r>
            <a:endParaRPr lang="en-GB" dirty="0"/>
          </a:p>
        </p:txBody>
      </p:sp>
      <p:pic>
        <p:nvPicPr>
          <p:cNvPr id="3" name="Picture 2">
            <a:extLst>
              <a:ext uri="{FF2B5EF4-FFF2-40B4-BE49-F238E27FC236}">
                <a16:creationId xmlns:a16="http://schemas.microsoft.com/office/drawing/2014/main" id="{907BE54F-1C92-F314-06C5-1CDF42FAC8BD}"/>
              </a:ext>
            </a:extLst>
          </p:cNvPr>
          <p:cNvPicPr>
            <a:picLocks noChangeAspect="1"/>
          </p:cNvPicPr>
          <p:nvPr/>
        </p:nvPicPr>
        <p:blipFill>
          <a:blip r:embed="rId2"/>
          <a:stretch>
            <a:fillRect/>
          </a:stretch>
        </p:blipFill>
        <p:spPr>
          <a:xfrm>
            <a:off x="4917040" y="921811"/>
            <a:ext cx="5517280" cy="5551692"/>
          </a:xfrm>
          <a:prstGeom prst="rect">
            <a:avLst/>
          </a:prstGeom>
        </p:spPr>
      </p:pic>
    </p:spTree>
    <p:extLst>
      <p:ext uri="{BB962C8B-B14F-4D97-AF65-F5344CB8AC3E}">
        <p14:creationId xmlns:p14="http://schemas.microsoft.com/office/powerpoint/2010/main" val="410288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2A61-8C79-0575-BAA4-464A3E1B6424}"/>
              </a:ext>
            </a:extLst>
          </p:cNvPr>
          <p:cNvSpPr>
            <a:spLocks noGrp="1"/>
          </p:cNvSpPr>
          <p:nvPr>
            <p:ph type="title"/>
          </p:nvPr>
        </p:nvSpPr>
        <p:spPr>
          <a:xfrm>
            <a:off x="535942" y="673018"/>
            <a:ext cx="9613861" cy="1080938"/>
          </a:xfrm>
        </p:spPr>
        <p:txBody>
          <a:bodyPr/>
          <a:lstStyle/>
          <a:p>
            <a:r>
              <a:rPr lang="en-AU" dirty="0"/>
              <a:t>User Stories</a:t>
            </a:r>
            <a:br>
              <a:rPr lang="en-AU" dirty="0"/>
            </a:br>
            <a:r>
              <a:rPr lang="en-AU" sz="1800" dirty="0"/>
              <a:t>Retail Investors/Traders</a:t>
            </a:r>
            <a:endParaRPr lang="en-GB" dirty="0"/>
          </a:p>
        </p:txBody>
      </p:sp>
      <p:graphicFrame>
        <p:nvGraphicFramePr>
          <p:cNvPr id="4" name="Table 4">
            <a:extLst>
              <a:ext uri="{FF2B5EF4-FFF2-40B4-BE49-F238E27FC236}">
                <a16:creationId xmlns:a16="http://schemas.microsoft.com/office/drawing/2014/main" id="{A533A5C0-A70A-73D5-7604-205E5DAA7F23}"/>
              </a:ext>
            </a:extLst>
          </p:cNvPr>
          <p:cNvGraphicFramePr>
            <a:graphicFrameLocks noGrp="1"/>
          </p:cNvGraphicFramePr>
          <p:nvPr>
            <p:ph idx="1"/>
            <p:extLst>
              <p:ext uri="{D42A27DB-BD31-4B8C-83A1-F6EECF244321}">
                <p14:modId xmlns:p14="http://schemas.microsoft.com/office/powerpoint/2010/main" val="2145533594"/>
              </p:ext>
            </p:extLst>
          </p:nvPr>
        </p:nvGraphicFramePr>
        <p:xfrm>
          <a:off x="200526" y="1871848"/>
          <a:ext cx="11790947" cy="4821941"/>
        </p:xfrm>
        <a:graphic>
          <a:graphicData uri="http://schemas.openxmlformats.org/drawingml/2006/table">
            <a:tbl>
              <a:tblPr firstRow="1" bandRow="1">
                <a:tableStyleId>{5C22544A-7EE6-4342-B048-85BDC9FD1C3A}</a:tableStyleId>
              </a:tblPr>
              <a:tblGrid>
                <a:gridCol w="352925">
                  <a:extLst>
                    <a:ext uri="{9D8B030D-6E8A-4147-A177-3AD203B41FA5}">
                      <a16:colId xmlns:a16="http://schemas.microsoft.com/office/drawing/2014/main" val="3085865206"/>
                    </a:ext>
                  </a:extLst>
                </a:gridCol>
                <a:gridCol w="2227483">
                  <a:extLst>
                    <a:ext uri="{9D8B030D-6E8A-4147-A177-3AD203B41FA5}">
                      <a16:colId xmlns:a16="http://schemas.microsoft.com/office/drawing/2014/main" val="3193664356"/>
                    </a:ext>
                  </a:extLst>
                </a:gridCol>
                <a:gridCol w="4956244">
                  <a:extLst>
                    <a:ext uri="{9D8B030D-6E8A-4147-A177-3AD203B41FA5}">
                      <a16:colId xmlns:a16="http://schemas.microsoft.com/office/drawing/2014/main" val="2909555763"/>
                    </a:ext>
                  </a:extLst>
                </a:gridCol>
                <a:gridCol w="892472">
                  <a:extLst>
                    <a:ext uri="{9D8B030D-6E8A-4147-A177-3AD203B41FA5}">
                      <a16:colId xmlns:a16="http://schemas.microsoft.com/office/drawing/2014/main" val="1806879752"/>
                    </a:ext>
                  </a:extLst>
                </a:gridCol>
                <a:gridCol w="3361823">
                  <a:extLst>
                    <a:ext uri="{9D8B030D-6E8A-4147-A177-3AD203B41FA5}">
                      <a16:colId xmlns:a16="http://schemas.microsoft.com/office/drawing/2014/main" val="1472795124"/>
                    </a:ext>
                  </a:extLst>
                </a:gridCol>
              </a:tblGrid>
              <a:tr h="616928">
                <a:tc>
                  <a:txBody>
                    <a:bodyPr/>
                    <a:lstStyle/>
                    <a:p>
                      <a:r>
                        <a:rPr lang="en-AU" sz="1400" dirty="0"/>
                        <a:t>#</a:t>
                      </a:r>
                      <a:endParaRPr lang="en-GB" sz="1400" dirty="0"/>
                    </a:p>
                  </a:txBody>
                  <a:tcPr/>
                </a:tc>
                <a:tc>
                  <a:txBody>
                    <a:bodyPr/>
                    <a:lstStyle/>
                    <a:p>
                      <a:r>
                        <a:rPr lang="en-AU" sz="1400" dirty="0"/>
                        <a:t>User Story Title</a:t>
                      </a:r>
                      <a:endParaRPr lang="en-GB" sz="1400" dirty="0"/>
                    </a:p>
                  </a:txBody>
                  <a:tcPr/>
                </a:tc>
                <a:tc>
                  <a:txBody>
                    <a:bodyPr/>
                    <a:lstStyle/>
                    <a:p>
                      <a:r>
                        <a:rPr lang="en-AU" sz="1400" dirty="0"/>
                        <a:t>User Story Description</a:t>
                      </a:r>
                      <a:endParaRPr lang="en-GB" sz="1400" dirty="0"/>
                    </a:p>
                  </a:txBody>
                  <a:tcPr/>
                </a:tc>
                <a:tc>
                  <a:txBody>
                    <a:bodyPr/>
                    <a:lstStyle/>
                    <a:p>
                      <a:r>
                        <a:rPr lang="en-AU" sz="1400" dirty="0"/>
                        <a:t>Priority</a:t>
                      </a:r>
                      <a:endParaRPr lang="en-GB" sz="1400" dirty="0"/>
                    </a:p>
                  </a:txBody>
                  <a:tcPr/>
                </a:tc>
                <a:tc>
                  <a:txBody>
                    <a:bodyPr/>
                    <a:lstStyle/>
                    <a:p>
                      <a:r>
                        <a:rPr lang="en-AU" sz="1400" dirty="0"/>
                        <a:t>Comments</a:t>
                      </a:r>
                      <a:endParaRPr lang="en-GB" sz="1400" dirty="0"/>
                    </a:p>
                  </a:txBody>
                  <a:tcPr/>
                </a:tc>
                <a:extLst>
                  <a:ext uri="{0D108BD9-81ED-4DB2-BD59-A6C34878D82A}">
                    <a16:rowId xmlns:a16="http://schemas.microsoft.com/office/drawing/2014/main" val="1590936933"/>
                  </a:ext>
                </a:extLst>
              </a:tr>
              <a:tr h="662005">
                <a:tc>
                  <a:txBody>
                    <a:bodyPr/>
                    <a:lstStyle/>
                    <a:p>
                      <a:r>
                        <a:rPr lang="en-AU" sz="1400" dirty="0"/>
                        <a:t>1</a:t>
                      </a:r>
                      <a:endParaRPr lang="en-GB" sz="1400" dirty="0"/>
                    </a:p>
                  </a:txBody>
                  <a:tcPr/>
                </a:tc>
                <a:tc>
                  <a:txBody>
                    <a:bodyPr/>
                    <a:lstStyle/>
                    <a:p>
                      <a:r>
                        <a:rPr lang="en-AU" sz="1400" dirty="0"/>
                        <a:t>Register/Sign-Up</a:t>
                      </a:r>
                      <a:endParaRPr lang="en-GB" sz="1400" dirty="0"/>
                    </a:p>
                  </a:txBody>
                  <a:tcPr/>
                </a:tc>
                <a:tc>
                  <a:txBody>
                    <a:bodyPr/>
                    <a:lstStyle/>
                    <a:p>
                      <a:r>
                        <a:rPr lang="en-AU" sz="1400" dirty="0"/>
                        <a:t>If I need to sign up to use the product, it should be easy to follow and contain relevant data fields</a:t>
                      </a:r>
                      <a:endParaRPr lang="en-GB" sz="1400" dirty="0"/>
                    </a:p>
                  </a:txBody>
                  <a:tcPr/>
                </a:tc>
                <a:tc>
                  <a:txBody>
                    <a:bodyPr/>
                    <a:lstStyle/>
                    <a:p>
                      <a:r>
                        <a:rPr lang="en-AU" sz="1400" dirty="0"/>
                        <a:t>1</a:t>
                      </a:r>
                      <a:endParaRPr lang="en-GB" sz="1400" dirty="0"/>
                    </a:p>
                  </a:txBody>
                  <a:tcPr/>
                </a:tc>
                <a:tc>
                  <a:txBody>
                    <a:bodyPr/>
                    <a:lstStyle/>
                    <a:p>
                      <a:r>
                        <a:rPr lang="en-AU" sz="1400" dirty="0"/>
                        <a:t>Widely used Sign-Up/Login form – familiar to Users</a:t>
                      </a:r>
                      <a:endParaRPr lang="en-GB" sz="1400" dirty="0"/>
                    </a:p>
                  </a:txBody>
                  <a:tcPr/>
                </a:tc>
                <a:extLst>
                  <a:ext uri="{0D108BD9-81ED-4DB2-BD59-A6C34878D82A}">
                    <a16:rowId xmlns:a16="http://schemas.microsoft.com/office/drawing/2014/main" val="1406344173"/>
                  </a:ext>
                </a:extLst>
              </a:tr>
              <a:tr h="545432">
                <a:tc>
                  <a:txBody>
                    <a:bodyPr/>
                    <a:lstStyle/>
                    <a:p>
                      <a:r>
                        <a:rPr lang="en-AU" sz="1400" dirty="0"/>
                        <a:t>2</a:t>
                      </a:r>
                      <a:endParaRPr lang="en-GB" sz="1400" dirty="0"/>
                    </a:p>
                  </a:txBody>
                  <a:tcPr/>
                </a:tc>
                <a:tc>
                  <a:txBody>
                    <a:bodyPr/>
                    <a:lstStyle/>
                    <a:p>
                      <a:r>
                        <a:rPr lang="en-AU" sz="1400" dirty="0"/>
                        <a:t>Investments</a:t>
                      </a:r>
                      <a:endParaRPr lang="en-GB" sz="1400" dirty="0"/>
                    </a:p>
                  </a:txBody>
                  <a:tcPr/>
                </a:tc>
                <a:tc>
                  <a:txBody>
                    <a:bodyPr/>
                    <a:lstStyle/>
                    <a:p>
                      <a:r>
                        <a:rPr lang="en-AU" sz="1400" dirty="0"/>
                        <a:t>I want to be able to add all of my investments to the site</a:t>
                      </a:r>
                      <a:endParaRPr lang="en-GB" sz="1400" dirty="0"/>
                    </a:p>
                  </a:txBody>
                  <a:tcPr/>
                </a:tc>
                <a:tc>
                  <a:txBody>
                    <a:bodyPr/>
                    <a:lstStyle/>
                    <a:p>
                      <a:r>
                        <a:rPr lang="en-AU" sz="1400" dirty="0"/>
                        <a:t>2</a:t>
                      </a:r>
                      <a:endParaRPr lang="en-GB" sz="1400" dirty="0"/>
                    </a:p>
                  </a:txBody>
                  <a:tcPr/>
                </a:tc>
                <a:tc>
                  <a:txBody>
                    <a:bodyPr/>
                    <a:lstStyle/>
                    <a:p>
                      <a:r>
                        <a:rPr lang="en-AU" sz="1400" dirty="0"/>
                        <a:t>App has an initial database of all NASDAQ and NYSE stocks – over 7500 options</a:t>
                      </a:r>
                      <a:endParaRPr lang="en-GB" sz="1400" dirty="0"/>
                    </a:p>
                  </a:txBody>
                  <a:tcPr/>
                </a:tc>
                <a:extLst>
                  <a:ext uri="{0D108BD9-81ED-4DB2-BD59-A6C34878D82A}">
                    <a16:rowId xmlns:a16="http://schemas.microsoft.com/office/drawing/2014/main" val="278611566"/>
                  </a:ext>
                </a:extLst>
              </a:tr>
              <a:tr h="616928">
                <a:tc>
                  <a:txBody>
                    <a:bodyPr/>
                    <a:lstStyle/>
                    <a:p>
                      <a:r>
                        <a:rPr lang="en-AU" sz="1400" dirty="0"/>
                        <a:t>3</a:t>
                      </a:r>
                      <a:endParaRPr lang="en-GB" sz="1400" dirty="0"/>
                    </a:p>
                  </a:txBody>
                  <a:tcPr/>
                </a:tc>
                <a:tc>
                  <a:txBody>
                    <a:bodyPr/>
                    <a:lstStyle/>
                    <a:p>
                      <a:r>
                        <a:rPr lang="en-AU" sz="1400" dirty="0"/>
                        <a:t>Investment not there</a:t>
                      </a:r>
                      <a:endParaRPr lang="en-GB" sz="1400" dirty="0"/>
                    </a:p>
                  </a:txBody>
                  <a:tcPr/>
                </a:tc>
                <a:tc>
                  <a:txBody>
                    <a:bodyPr/>
                    <a:lstStyle/>
                    <a:p>
                      <a:r>
                        <a:rPr lang="en-AU" sz="1400" dirty="0"/>
                        <a:t>My investment is on another Stock Exchange other than the NASDAQ/NYSE</a:t>
                      </a:r>
                      <a:endParaRPr lang="en-GB" sz="1400" dirty="0"/>
                    </a:p>
                  </a:txBody>
                  <a:tcPr/>
                </a:tc>
                <a:tc>
                  <a:txBody>
                    <a:bodyPr/>
                    <a:lstStyle/>
                    <a:p>
                      <a:r>
                        <a:rPr lang="en-AU" sz="1400" dirty="0"/>
                        <a:t>3</a:t>
                      </a:r>
                      <a:endParaRPr lang="en-GB" sz="1400" dirty="0"/>
                    </a:p>
                  </a:txBody>
                  <a:tcPr/>
                </a:tc>
                <a:tc>
                  <a:txBody>
                    <a:bodyPr/>
                    <a:lstStyle/>
                    <a:p>
                      <a:r>
                        <a:rPr lang="en-AU" sz="1400" dirty="0"/>
                        <a:t>Easy to use form that enables users to add their investment options</a:t>
                      </a:r>
                      <a:endParaRPr lang="en-GB" sz="1400" dirty="0"/>
                    </a:p>
                  </a:txBody>
                  <a:tcPr/>
                </a:tc>
                <a:extLst>
                  <a:ext uri="{0D108BD9-81ED-4DB2-BD59-A6C34878D82A}">
                    <a16:rowId xmlns:a16="http://schemas.microsoft.com/office/drawing/2014/main" val="2935510010"/>
                  </a:ext>
                </a:extLst>
              </a:tr>
              <a:tr h="616928">
                <a:tc>
                  <a:txBody>
                    <a:bodyPr/>
                    <a:lstStyle/>
                    <a:p>
                      <a:r>
                        <a:rPr lang="en-AU" sz="1400" dirty="0"/>
                        <a:t>4</a:t>
                      </a:r>
                      <a:endParaRPr lang="en-GB" sz="1400" dirty="0"/>
                    </a:p>
                  </a:txBody>
                  <a:tcPr/>
                </a:tc>
                <a:tc>
                  <a:txBody>
                    <a:bodyPr/>
                    <a:lstStyle/>
                    <a:p>
                      <a:r>
                        <a:rPr lang="en-AU" sz="1400" dirty="0"/>
                        <a:t>Save Investments and see both active and closed</a:t>
                      </a:r>
                      <a:endParaRPr lang="en-GB" sz="1400" dirty="0"/>
                    </a:p>
                  </a:txBody>
                  <a:tcPr/>
                </a:tc>
                <a:tc>
                  <a:txBody>
                    <a:bodyPr/>
                    <a:lstStyle/>
                    <a:p>
                      <a:r>
                        <a:rPr lang="en-AU" sz="1400" dirty="0"/>
                        <a:t>I want to be able to save my investments and differentiate between active and closed investments and trades</a:t>
                      </a:r>
                      <a:endParaRPr lang="en-GB" sz="1400" dirty="0"/>
                    </a:p>
                  </a:txBody>
                  <a:tcPr/>
                </a:tc>
                <a:tc>
                  <a:txBody>
                    <a:bodyPr/>
                    <a:lstStyle/>
                    <a:p>
                      <a:r>
                        <a:rPr lang="en-AU" sz="1400" dirty="0"/>
                        <a:t>4</a:t>
                      </a:r>
                      <a:endParaRPr lang="en-GB" sz="1400" dirty="0"/>
                    </a:p>
                  </a:txBody>
                  <a:tcPr/>
                </a:tc>
                <a:tc>
                  <a:txBody>
                    <a:bodyPr/>
                    <a:lstStyle/>
                    <a:p>
                      <a:r>
                        <a:rPr lang="en-AU" sz="1400" dirty="0"/>
                        <a:t>Investments for each user saved to a database and displayed through front-end</a:t>
                      </a:r>
                      <a:endParaRPr lang="en-GB" sz="1400" dirty="0"/>
                    </a:p>
                  </a:txBody>
                  <a:tcPr/>
                </a:tc>
                <a:extLst>
                  <a:ext uri="{0D108BD9-81ED-4DB2-BD59-A6C34878D82A}">
                    <a16:rowId xmlns:a16="http://schemas.microsoft.com/office/drawing/2014/main" val="3497471701"/>
                  </a:ext>
                </a:extLst>
              </a:tr>
              <a:tr h="616928">
                <a:tc>
                  <a:txBody>
                    <a:bodyPr/>
                    <a:lstStyle/>
                    <a:p>
                      <a:r>
                        <a:rPr lang="en-AU" sz="1400" dirty="0"/>
                        <a:t>5</a:t>
                      </a:r>
                      <a:endParaRPr lang="en-GB" sz="1400" dirty="0"/>
                    </a:p>
                  </a:txBody>
                  <a:tcPr/>
                </a:tc>
                <a:tc>
                  <a:txBody>
                    <a:bodyPr/>
                    <a:lstStyle/>
                    <a:p>
                      <a:r>
                        <a:rPr lang="en-AU" sz="1400" dirty="0"/>
                        <a:t>Calculation/Total</a:t>
                      </a:r>
                      <a:endParaRPr lang="en-GB" sz="1400" dirty="0"/>
                    </a:p>
                  </a:txBody>
                  <a:tcPr/>
                </a:tc>
                <a:tc>
                  <a:txBody>
                    <a:bodyPr/>
                    <a:lstStyle/>
                    <a:p>
                      <a:r>
                        <a:rPr lang="en-AU" sz="1400" dirty="0"/>
                        <a:t>I want to see the current value of my investments for both Buy and Sell positions as well as the total of my active and closed trades/investments</a:t>
                      </a:r>
                      <a:endParaRPr lang="en-GB" sz="1400" dirty="0"/>
                    </a:p>
                  </a:txBody>
                  <a:tcPr/>
                </a:tc>
                <a:tc>
                  <a:txBody>
                    <a:bodyPr/>
                    <a:lstStyle/>
                    <a:p>
                      <a:r>
                        <a:rPr lang="en-AU" sz="1400" dirty="0"/>
                        <a:t>5</a:t>
                      </a:r>
                      <a:endParaRPr lang="en-GB" sz="1400" dirty="0"/>
                    </a:p>
                  </a:txBody>
                  <a:tcPr/>
                </a:tc>
                <a:tc>
                  <a:txBody>
                    <a:bodyPr/>
                    <a:lstStyle/>
                    <a:p>
                      <a:r>
                        <a:rPr lang="en-AU" sz="1400" dirty="0"/>
                        <a:t>Total of trades included in front-end display</a:t>
                      </a:r>
                      <a:endParaRPr lang="en-GB" sz="1400" dirty="0"/>
                    </a:p>
                  </a:txBody>
                  <a:tcPr/>
                </a:tc>
                <a:extLst>
                  <a:ext uri="{0D108BD9-81ED-4DB2-BD59-A6C34878D82A}">
                    <a16:rowId xmlns:a16="http://schemas.microsoft.com/office/drawing/2014/main" val="3726910630"/>
                  </a:ext>
                </a:extLst>
              </a:tr>
              <a:tr h="616928">
                <a:tc>
                  <a:txBody>
                    <a:bodyPr/>
                    <a:lstStyle/>
                    <a:p>
                      <a:r>
                        <a:rPr lang="en-AU" sz="1400" dirty="0"/>
                        <a:t>6</a:t>
                      </a:r>
                      <a:endParaRPr lang="en-GB" sz="1400" dirty="0"/>
                    </a:p>
                  </a:txBody>
                  <a:tcPr/>
                </a:tc>
                <a:tc>
                  <a:txBody>
                    <a:bodyPr/>
                    <a:lstStyle/>
                    <a:p>
                      <a:r>
                        <a:rPr lang="en-AU" sz="1400" dirty="0"/>
                        <a:t>Data Visualisation</a:t>
                      </a:r>
                      <a:endParaRPr lang="en-GB" sz="1400" dirty="0"/>
                    </a:p>
                  </a:txBody>
                  <a:tcPr/>
                </a:tc>
                <a:tc>
                  <a:txBody>
                    <a:bodyPr/>
                    <a:lstStyle/>
                    <a:p>
                      <a:r>
                        <a:rPr lang="en-AU" sz="1400" dirty="0"/>
                        <a:t>I want to see some graphs and use other data visualisation tools to understand how my investments are performing, with a dashboard included</a:t>
                      </a:r>
                      <a:endParaRPr lang="en-GB" sz="1400" dirty="0"/>
                    </a:p>
                  </a:txBody>
                  <a:tcPr/>
                </a:tc>
                <a:tc>
                  <a:txBody>
                    <a:bodyPr/>
                    <a:lstStyle/>
                    <a:p>
                      <a:r>
                        <a:rPr lang="en-AU" sz="1400" dirty="0"/>
                        <a:t>6</a:t>
                      </a:r>
                      <a:endParaRPr lang="en-GB" sz="1400" dirty="0"/>
                    </a:p>
                  </a:txBody>
                  <a:tcPr/>
                </a:tc>
                <a:tc>
                  <a:txBody>
                    <a:bodyPr/>
                    <a:lstStyle/>
                    <a:p>
                      <a:r>
                        <a:rPr lang="en-AU" sz="1400" dirty="0"/>
                        <a:t>Beginning of this feature has been included – more to come in future versions.</a:t>
                      </a:r>
                      <a:endParaRPr lang="en-GB" sz="1400" dirty="0"/>
                    </a:p>
                  </a:txBody>
                  <a:tcPr/>
                </a:tc>
                <a:extLst>
                  <a:ext uri="{0D108BD9-81ED-4DB2-BD59-A6C34878D82A}">
                    <a16:rowId xmlns:a16="http://schemas.microsoft.com/office/drawing/2014/main" val="3889583677"/>
                  </a:ext>
                </a:extLst>
              </a:tr>
            </a:tbl>
          </a:graphicData>
        </a:graphic>
      </p:graphicFrame>
    </p:spTree>
    <p:extLst>
      <p:ext uri="{BB962C8B-B14F-4D97-AF65-F5344CB8AC3E}">
        <p14:creationId xmlns:p14="http://schemas.microsoft.com/office/powerpoint/2010/main" val="405849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9C03-E775-B6DB-3D40-30ED0B0F082A}"/>
              </a:ext>
            </a:extLst>
          </p:cNvPr>
          <p:cNvSpPr>
            <a:spLocks noGrp="1"/>
          </p:cNvSpPr>
          <p:nvPr>
            <p:ph type="title"/>
          </p:nvPr>
        </p:nvSpPr>
        <p:spPr/>
        <p:txBody>
          <a:bodyPr/>
          <a:lstStyle/>
          <a:p>
            <a:r>
              <a:rPr lang="en-AU" dirty="0"/>
              <a:t>User Stories &amp; Flow</a:t>
            </a:r>
            <a:endParaRPr lang="en-GB" dirty="0"/>
          </a:p>
        </p:txBody>
      </p:sp>
      <p:pic>
        <p:nvPicPr>
          <p:cNvPr id="5" name="Picture 4">
            <a:extLst>
              <a:ext uri="{FF2B5EF4-FFF2-40B4-BE49-F238E27FC236}">
                <a16:creationId xmlns:a16="http://schemas.microsoft.com/office/drawing/2014/main" id="{DD0D3F40-3B0B-6A22-E783-5935D979A287}"/>
              </a:ext>
            </a:extLst>
          </p:cNvPr>
          <p:cNvPicPr>
            <a:picLocks noChangeAspect="1"/>
          </p:cNvPicPr>
          <p:nvPr/>
        </p:nvPicPr>
        <p:blipFill>
          <a:blip r:embed="rId3"/>
          <a:stretch>
            <a:fillRect/>
          </a:stretch>
        </p:blipFill>
        <p:spPr>
          <a:xfrm>
            <a:off x="1096881" y="1590026"/>
            <a:ext cx="9052959" cy="5078489"/>
          </a:xfrm>
          <a:prstGeom prst="rect">
            <a:avLst/>
          </a:prstGeom>
        </p:spPr>
      </p:pic>
    </p:spTree>
    <p:extLst>
      <p:ext uri="{BB962C8B-B14F-4D97-AF65-F5344CB8AC3E}">
        <p14:creationId xmlns:p14="http://schemas.microsoft.com/office/powerpoint/2010/main" val="114029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6487-43DE-BFF7-C6E8-AEDD09616A6E}"/>
              </a:ext>
            </a:extLst>
          </p:cNvPr>
          <p:cNvSpPr>
            <a:spLocks noGrp="1"/>
          </p:cNvSpPr>
          <p:nvPr>
            <p:ph type="title"/>
          </p:nvPr>
        </p:nvSpPr>
        <p:spPr/>
        <p:txBody>
          <a:bodyPr/>
          <a:lstStyle/>
          <a:p>
            <a:r>
              <a:rPr lang="en-AU" dirty="0"/>
              <a:t>Design </a:t>
            </a:r>
            <a:endParaRPr lang="en-GB" dirty="0"/>
          </a:p>
        </p:txBody>
      </p:sp>
      <p:sp>
        <p:nvSpPr>
          <p:cNvPr id="3" name="Content Placeholder 2">
            <a:extLst>
              <a:ext uri="{FF2B5EF4-FFF2-40B4-BE49-F238E27FC236}">
                <a16:creationId xmlns:a16="http://schemas.microsoft.com/office/drawing/2014/main" id="{2DCCDB64-FCE1-3222-4F6C-05661E526B2F}"/>
              </a:ext>
            </a:extLst>
          </p:cNvPr>
          <p:cNvSpPr>
            <a:spLocks noGrp="1"/>
          </p:cNvSpPr>
          <p:nvPr>
            <p:ph idx="1"/>
          </p:nvPr>
        </p:nvSpPr>
        <p:spPr/>
        <p:txBody>
          <a:bodyPr/>
          <a:lstStyle/>
          <a:p>
            <a:r>
              <a:rPr lang="en-AU" dirty="0"/>
              <a:t>Figma – Dashboard </a:t>
            </a:r>
            <a:endParaRPr lang="en-GB" dirty="0"/>
          </a:p>
        </p:txBody>
      </p:sp>
      <p:pic>
        <p:nvPicPr>
          <p:cNvPr id="5" name="Picture 4">
            <a:extLst>
              <a:ext uri="{FF2B5EF4-FFF2-40B4-BE49-F238E27FC236}">
                <a16:creationId xmlns:a16="http://schemas.microsoft.com/office/drawing/2014/main" id="{00C5F235-6E48-272A-E22B-A4B44F19970D}"/>
              </a:ext>
            </a:extLst>
          </p:cNvPr>
          <p:cNvPicPr>
            <a:picLocks noChangeAspect="1"/>
          </p:cNvPicPr>
          <p:nvPr/>
        </p:nvPicPr>
        <p:blipFill>
          <a:blip r:embed="rId2"/>
          <a:stretch>
            <a:fillRect/>
          </a:stretch>
        </p:blipFill>
        <p:spPr>
          <a:xfrm>
            <a:off x="427260" y="2847975"/>
            <a:ext cx="5316315" cy="3429000"/>
          </a:xfrm>
          <a:prstGeom prst="rect">
            <a:avLst/>
          </a:prstGeom>
        </p:spPr>
      </p:pic>
      <p:pic>
        <p:nvPicPr>
          <p:cNvPr id="7" name="Picture 6">
            <a:extLst>
              <a:ext uri="{FF2B5EF4-FFF2-40B4-BE49-F238E27FC236}">
                <a16:creationId xmlns:a16="http://schemas.microsoft.com/office/drawing/2014/main" id="{D3106C06-0038-1528-CDC8-ABCBE58873CB}"/>
              </a:ext>
            </a:extLst>
          </p:cNvPr>
          <p:cNvPicPr>
            <a:picLocks noChangeAspect="1"/>
          </p:cNvPicPr>
          <p:nvPr/>
        </p:nvPicPr>
        <p:blipFill>
          <a:blip r:embed="rId3"/>
          <a:stretch>
            <a:fillRect/>
          </a:stretch>
        </p:blipFill>
        <p:spPr>
          <a:xfrm>
            <a:off x="6241096" y="2847975"/>
            <a:ext cx="5270583" cy="3429000"/>
          </a:xfrm>
          <a:prstGeom prst="rect">
            <a:avLst/>
          </a:prstGeom>
        </p:spPr>
      </p:pic>
    </p:spTree>
    <p:extLst>
      <p:ext uri="{BB962C8B-B14F-4D97-AF65-F5344CB8AC3E}">
        <p14:creationId xmlns:p14="http://schemas.microsoft.com/office/powerpoint/2010/main" val="141466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3C50-543D-ABA1-2082-B1AB75EA0FF4}"/>
              </a:ext>
            </a:extLst>
          </p:cNvPr>
          <p:cNvSpPr>
            <a:spLocks noGrp="1"/>
          </p:cNvSpPr>
          <p:nvPr>
            <p:ph type="title"/>
          </p:nvPr>
        </p:nvSpPr>
        <p:spPr/>
        <p:txBody>
          <a:bodyPr/>
          <a:lstStyle/>
          <a:p>
            <a:r>
              <a:rPr lang="en-AU" dirty="0"/>
              <a:t>Other Requirements</a:t>
            </a:r>
            <a:br>
              <a:rPr lang="en-AU" dirty="0"/>
            </a:br>
            <a:r>
              <a:rPr lang="en-AU" sz="1800" dirty="0"/>
              <a:t>Non-functional requirements</a:t>
            </a:r>
            <a:endParaRPr lang="en-GB" dirty="0"/>
          </a:p>
        </p:txBody>
      </p:sp>
      <p:sp>
        <p:nvSpPr>
          <p:cNvPr id="3" name="Content Placeholder 2">
            <a:extLst>
              <a:ext uri="{FF2B5EF4-FFF2-40B4-BE49-F238E27FC236}">
                <a16:creationId xmlns:a16="http://schemas.microsoft.com/office/drawing/2014/main" id="{F9F36598-A23E-06CD-4357-E884964D164D}"/>
              </a:ext>
            </a:extLst>
          </p:cNvPr>
          <p:cNvSpPr>
            <a:spLocks noGrp="1"/>
          </p:cNvSpPr>
          <p:nvPr>
            <p:ph idx="1"/>
          </p:nvPr>
        </p:nvSpPr>
        <p:spPr/>
        <p:txBody>
          <a:bodyPr/>
          <a:lstStyle/>
          <a:p>
            <a:r>
              <a:rPr lang="en-AU" dirty="0"/>
              <a:t>Security – Login to see your investments (Future: Session Timeout and Password Encryption</a:t>
            </a:r>
          </a:p>
          <a:p>
            <a:r>
              <a:rPr lang="en-AU" dirty="0"/>
              <a:t>Easy to use</a:t>
            </a:r>
          </a:p>
          <a:p>
            <a:r>
              <a:rPr lang="en-AU" dirty="0"/>
              <a:t>Responsive</a:t>
            </a:r>
          </a:p>
          <a:p>
            <a:r>
              <a:rPr lang="en-AU" dirty="0"/>
              <a:t>Organisation – MVC Structure, Separated Front-End and Back-End, GitHub</a:t>
            </a:r>
          </a:p>
          <a:p>
            <a:pPr marL="457200" lvl="1" indent="0">
              <a:buNone/>
            </a:pPr>
            <a:endParaRPr lang="en-GB" dirty="0"/>
          </a:p>
        </p:txBody>
      </p:sp>
    </p:spTree>
    <p:extLst>
      <p:ext uri="{BB962C8B-B14F-4D97-AF65-F5344CB8AC3E}">
        <p14:creationId xmlns:p14="http://schemas.microsoft.com/office/powerpoint/2010/main" val="307763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90DA-49BB-0D7E-7D60-C0AE1D840B79}"/>
              </a:ext>
            </a:extLst>
          </p:cNvPr>
          <p:cNvSpPr>
            <a:spLocks noGrp="1"/>
          </p:cNvSpPr>
          <p:nvPr>
            <p:ph type="title"/>
          </p:nvPr>
        </p:nvSpPr>
        <p:spPr/>
        <p:txBody>
          <a:bodyPr/>
          <a:lstStyle/>
          <a:p>
            <a:r>
              <a:rPr lang="en-AU" dirty="0"/>
              <a:t>Project Planning</a:t>
            </a:r>
          </a:p>
        </p:txBody>
      </p:sp>
      <p:sp>
        <p:nvSpPr>
          <p:cNvPr id="3" name="Content Placeholder 2">
            <a:extLst>
              <a:ext uri="{FF2B5EF4-FFF2-40B4-BE49-F238E27FC236}">
                <a16:creationId xmlns:a16="http://schemas.microsoft.com/office/drawing/2014/main" id="{378972B4-EA57-7181-82BB-0CF61B0E38DB}"/>
              </a:ext>
            </a:extLst>
          </p:cNvPr>
          <p:cNvSpPr>
            <a:spLocks noGrp="1"/>
          </p:cNvSpPr>
          <p:nvPr>
            <p:ph idx="1"/>
          </p:nvPr>
        </p:nvSpPr>
        <p:spPr/>
        <p:txBody>
          <a:bodyPr/>
          <a:lstStyle/>
          <a:p>
            <a:r>
              <a:rPr lang="en-AU" dirty="0"/>
              <a:t>Initial Idea – Requirements – Design in Figma</a:t>
            </a:r>
          </a:p>
          <a:p>
            <a:r>
              <a:rPr lang="en-AU" dirty="0"/>
              <a:t>Build base Front-End design dashboard shell</a:t>
            </a:r>
          </a:p>
          <a:p>
            <a:r>
              <a:rPr lang="en-AU" dirty="0"/>
              <a:t>Back-End functions and API implementation</a:t>
            </a:r>
          </a:p>
          <a:p>
            <a:r>
              <a:rPr lang="en-AU" dirty="0"/>
              <a:t>Testing of functionality </a:t>
            </a:r>
          </a:p>
          <a:p>
            <a:r>
              <a:rPr lang="en-AU" dirty="0"/>
              <a:t>Ready to use version </a:t>
            </a:r>
          </a:p>
          <a:p>
            <a:r>
              <a:rPr lang="en-AU" dirty="0"/>
              <a:t>Future Versions</a:t>
            </a:r>
          </a:p>
          <a:p>
            <a:endParaRPr lang="en-AU" dirty="0"/>
          </a:p>
        </p:txBody>
      </p:sp>
    </p:spTree>
    <p:extLst>
      <p:ext uri="{BB962C8B-B14F-4D97-AF65-F5344CB8AC3E}">
        <p14:creationId xmlns:p14="http://schemas.microsoft.com/office/powerpoint/2010/main" val="256661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E62B-00EB-0338-5DB9-B1A81C26CA57}"/>
              </a:ext>
            </a:extLst>
          </p:cNvPr>
          <p:cNvSpPr>
            <a:spLocks noGrp="1"/>
          </p:cNvSpPr>
          <p:nvPr>
            <p:ph type="title"/>
          </p:nvPr>
        </p:nvSpPr>
        <p:spPr/>
        <p:txBody>
          <a:bodyPr/>
          <a:lstStyle/>
          <a:p>
            <a:r>
              <a:rPr lang="en-AU" dirty="0"/>
              <a:t>Implementation</a:t>
            </a:r>
          </a:p>
        </p:txBody>
      </p:sp>
      <p:sp>
        <p:nvSpPr>
          <p:cNvPr id="3" name="Content Placeholder 2">
            <a:extLst>
              <a:ext uri="{FF2B5EF4-FFF2-40B4-BE49-F238E27FC236}">
                <a16:creationId xmlns:a16="http://schemas.microsoft.com/office/drawing/2014/main" id="{90F64481-A40C-B747-31BC-283598A5B578}"/>
              </a:ext>
            </a:extLst>
          </p:cNvPr>
          <p:cNvSpPr>
            <a:spLocks noGrp="1"/>
          </p:cNvSpPr>
          <p:nvPr>
            <p:ph idx="1"/>
          </p:nvPr>
        </p:nvSpPr>
        <p:spPr/>
        <p:txBody>
          <a:bodyPr>
            <a:normAutofit fontScale="92500" lnSpcReduction="20000"/>
          </a:bodyPr>
          <a:lstStyle/>
          <a:p>
            <a:r>
              <a:rPr lang="en-AU" dirty="0"/>
              <a:t>Responsive Design</a:t>
            </a:r>
          </a:p>
          <a:p>
            <a:r>
              <a:rPr lang="en-AU" dirty="0"/>
              <a:t>GitHub Repo – easy to install dependencies and run both Front-End and Back-End simultaneously – README instructions to do this.</a:t>
            </a:r>
          </a:p>
          <a:p>
            <a:endParaRPr lang="en-AU" dirty="0"/>
          </a:p>
          <a:p>
            <a:endParaRPr lang="en-AU" dirty="0"/>
          </a:p>
          <a:p>
            <a:pPr marL="0" indent="0">
              <a:buNone/>
            </a:pPr>
            <a:r>
              <a:rPr lang="en-AU" dirty="0"/>
              <a:t>Future Versions:</a:t>
            </a:r>
          </a:p>
          <a:p>
            <a:r>
              <a:rPr lang="en-AU" dirty="0"/>
              <a:t>Auto update of share prices/live prices</a:t>
            </a:r>
          </a:p>
          <a:p>
            <a:r>
              <a:rPr lang="en-AU" dirty="0"/>
              <a:t>Docker</a:t>
            </a:r>
          </a:p>
          <a:p>
            <a:r>
              <a:rPr lang="en-AU" dirty="0"/>
              <a:t>Hosting – AWS, EC2</a:t>
            </a:r>
          </a:p>
          <a:p>
            <a:r>
              <a:rPr lang="en-AU" dirty="0"/>
              <a:t>Data Visualisation</a:t>
            </a:r>
          </a:p>
        </p:txBody>
      </p:sp>
    </p:spTree>
    <p:extLst>
      <p:ext uri="{BB962C8B-B14F-4D97-AF65-F5344CB8AC3E}">
        <p14:creationId xmlns:p14="http://schemas.microsoft.com/office/powerpoint/2010/main" val="111184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6055-71C1-CC04-184D-6070E7CBB90A}"/>
              </a:ext>
            </a:extLst>
          </p:cNvPr>
          <p:cNvSpPr>
            <a:spLocks noGrp="1"/>
          </p:cNvSpPr>
          <p:nvPr>
            <p:ph type="ctrTitle"/>
          </p:nvPr>
        </p:nvSpPr>
        <p:spPr/>
        <p:txBody>
          <a:bodyPr/>
          <a:lstStyle/>
          <a:p>
            <a:r>
              <a:rPr lang="en-AU" dirty="0"/>
              <a:t>Application Review</a:t>
            </a:r>
          </a:p>
        </p:txBody>
      </p:sp>
      <p:sp>
        <p:nvSpPr>
          <p:cNvPr id="3" name="Subtitle 2">
            <a:extLst>
              <a:ext uri="{FF2B5EF4-FFF2-40B4-BE49-F238E27FC236}">
                <a16:creationId xmlns:a16="http://schemas.microsoft.com/office/drawing/2014/main" id="{3FABF9E2-A97F-0DAF-8E66-0EAD0AEC3440}"/>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79272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3D37-B667-0D09-0637-31381AAA266F}"/>
              </a:ext>
            </a:extLst>
          </p:cNvPr>
          <p:cNvSpPr>
            <a:spLocks noGrp="1"/>
          </p:cNvSpPr>
          <p:nvPr>
            <p:ph type="title"/>
          </p:nvPr>
        </p:nvSpPr>
        <p:spPr/>
        <p:txBody>
          <a:bodyPr/>
          <a:lstStyle/>
          <a:p>
            <a:r>
              <a:rPr lang="en-AU" dirty="0"/>
              <a:t>Core Technology Used</a:t>
            </a:r>
          </a:p>
        </p:txBody>
      </p:sp>
      <p:pic>
        <p:nvPicPr>
          <p:cNvPr id="5" name="Picture 4">
            <a:extLst>
              <a:ext uri="{FF2B5EF4-FFF2-40B4-BE49-F238E27FC236}">
                <a16:creationId xmlns:a16="http://schemas.microsoft.com/office/drawing/2014/main" id="{9C6A9D9C-40AD-EA54-179B-0395110D868E}"/>
              </a:ext>
            </a:extLst>
          </p:cNvPr>
          <p:cNvPicPr>
            <a:picLocks noChangeAspect="1"/>
          </p:cNvPicPr>
          <p:nvPr/>
        </p:nvPicPr>
        <p:blipFill>
          <a:blip r:embed="rId2"/>
          <a:stretch>
            <a:fillRect/>
          </a:stretch>
        </p:blipFill>
        <p:spPr>
          <a:xfrm>
            <a:off x="1136395" y="2209737"/>
            <a:ext cx="6470400" cy="1590675"/>
          </a:xfrm>
          <a:prstGeom prst="rect">
            <a:avLst/>
          </a:prstGeom>
        </p:spPr>
      </p:pic>
      <p:pic>
        <p:nvPicPr>
          <p:cNvPr id="1026" name="Picture 2" descr="react-ui · GitHub Topics · GitHub">
            <a:extLst>
              <a:ext uri="{FF2B5EF4-FFF2-40B4-BE49-F238E27FC236}">
                <a16:creationId xmlns:a16="http://schemas.microsoft.com/office/drawing/2014/main" id="{2491C409-7EB1-EA2D-C872-05ECBC61A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795" y="2209737"/>
            <a:ext cx="2687388"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8 MongoDB GUI Tools to Use in 2023">
            <a:extLst>
              <a:ext uri="{FF2B5EF4-FFF2-40B4-BE49-F238E27FC236}">
                <a16:creationId xmlns:a16="http://schemas.microsoft.com/office/drawing/2014/main" id="{9687DF37-CFD6-8752-3153-C20A2A71B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395" y="3800412"/>
            <a:ext cx="239077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I: The React component library you always wanted">
            <a:extLst>
              <a:ext uri="{FF2B5EF4-FFF2-40B4-BE49-F238E27FC236}">
                <a16:creationId xmlns:a16="http://schemas.microsoft.com/office/drawing/2014/main" id="{593CA5E8-872B-2FD0-9412-79DC0CBB32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3382" y="3581337"/>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logo PNG transparent image download, size: 1125x417px">
            <a:extLst>
              <a:ext uri="{FF2B5EF4-FFF2-40B4-BE49-F238E27FC236}">
                <a16:creationId xmlns:a16="http://schemas.microsoft.com/office/drawing/2014/main" id="{6C518F0B-FD42-E409-4E59-3254A6E09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6982" y="3775075"/>
            <a:ext cx="3247675" cy="1196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ostman logo">
            <a:extLst>
              <a:ext uri="{FF2B5EF4-FFF2-40B4-BE49-F238E27FC236}">
                <a16:creationId xmlns:a16="http://schemas.microsoft.com/office/drawing/2014/main" id="{BB16A7C5-1D63-3B8E-3361-40B8B53074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5882" y="3743325"/>
            <a:ext cx="1638300"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756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25BA-4BFF-29DD-1FF1-53D022DC9C3E}"/>
              </a:ext>
            </a:extLst>
          </p:cNvPr>
          <p:cNvSpPr>
            <a:spLocks noGrp="1"/>
          </p:cNvSpPr>
          <p:nvPr>
            <p:ph type="title"/>
          </p:nvPr>
        </p:nvSpPr>
        <p:spPr/>
        <p:txBody>
          <a:bodyPr/>
          <a:lstStyle/>
          <a:p>
            <a:r>
              <a:rPr lang="en-AU" dirty="0"/>
              <a:t>API Source</a:t>
            </a:r>
          </a:p>
        </p:txBody>
      </p:sp>
      <p:pic>
        <p:nvPicPr>
          <p:cNvPr id="2050" name="Picture 2" descr="Image result for nasdaq logo">
            <a:extLst>
              <a:ext uri="{FF2B5EF4-FFF2-40B4-BE49-F238E27FC236}">
                <a16:creationId xmlns:a16="http://schemas.microsoft.com/office/drawing/2014/main" id="{4D7C2493-E82B-46EF-EE73-75552555B2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3758" y="2353756"/>
            <a:ext cx="2702242" cy="20266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lpha Vantage: We build accessible and easy to use APIs for financial  market data. | Y Combinator">
            <a:extLst>
              <a:ext uri="{FF2B5EF4-FFF2-40B4-BE49-F238E27FC236}">
                <a16:creationId xmlns:a16="http://schemas.microsoft.com/office/drawing/2014/main" id="{B512B22C-2CA2-220F-9C6E-463CF833D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0" y="2353756"/>
            <a:ext cx="3607011" cy="20266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json logo">
            <a:extLst>
              <a:ext uri="{FF2B5EF4-FFF2-40B4-BE49-F238E27FC236}">
                <a16:creationId xmlns:a16="http://schemas.microsoft.com/office/drawing/2014/main" id="{FE49654E-2D4E-C34F-A55E-6EA979676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4740" y="4002088"/>
            <a:ext cx="11811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sv logo">
            <a:extLst>
              <a:ext uri="{FF2B5EF4-FFF2-40B4-BE49-F238E27FC236}">
                <a16:creationId xmlns:a16="http://schemas.microsoft.com/office/drawing/2014/main" id="{51094B16-2FED-2DA8-05C5-968CD2D4CC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5840" y="4002088"/>
            <a:ext cx="113347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05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9661-D4E4-98C6-8A73-CD1946BCA3A9}"/>
              </a:ext>
            </a:extLst>
          </p:cNvPr>
          <p:cNvSpPr>
            <a:spLocks noGrp="1"/>
          </p:cNvSpPr>
          <p:nvPr>
            <p:ph type="title"/>
          </p:nvPr>
        </p:nvSpPr>
        <p:spPr/>
        <p:txBody>
          <a:bodyPr/>
          <a:lstStyle/>
          <a:p>
            <a:r>
              <a:rPr lang="en-AU" dirty="0"/>
              <a:t>Overview</a:t>
            </a:r>
            <a:endParaRPr lang="en-GB" dirty="0"/>
          </a:p>
        </p:txBody>
      </p:sp>
      <p:sp>
        <p:nvSpPr>
          <p:cNvPr id="3" name="Content Placeholder 2">
            <a:extLst>
              <a:ext uri="{FF2B5EF4-FFF2-40B4-BE49-F238E27FC236}">
                <a16:creationId xmlns:a16="http://schemas.microsoft.com/office/drawing/2014/main" id="{E6534FCF-A072-F424-C5AA-7CC23926737A}"/>
              </a:ext>
            </a:extLst>
          </p:cNvPr>
          <p:cNvSpPr>
            <a:spLocks noGrp="1"/>
          </p:cNvSpPr>
          <p:nvPr>
            <p:ph idx="1"/>
          </p:nvPr>
        </p:nvSpPr>
        <p:spPr/>
        <p:txBody>
          <a:bodyPr/>
          <a:lstStyle/>
          <a:p>
            <a:r>
              <a:rPr lang="en-AU" sz="2000" dirty="0"/>
              <a:t>Introduction</a:t>
            </a:r>
          </a:p>
          <a:p>
            <a:pPr marL="457200" lvl="1" indent="0">
              <a:buNone/>
            </a:pPr>
            <a:r>
              <a:rPr lang="en-AU" dirty="0"/>
              <a:t>Purpose and Opportunity</a:t>
            </a:r>
          </a:p>
          <a:p>
            <a:r>
              <a:rPr lang="en-AU" sz="2000" dirty="0"/>
              <a:t>Industry</a:t>
            </a:r>
          </a:p>
          <a:p>
            <a:r>
              <a:rPr lang="en-AU" sz="2000" dirty="0"/>
              <a:t>Stakeholders</a:t>
            </a:r>
          </a:p>
          <a:p>
            <a:r>
              <a:rPr lang="en-AU" sz="2000" dirty="0"/>
              <a:t>Project Description</a:t>
            </a:r>
          </a:p>
          <a:p>
            <a:r>
              <a:rPr lang="en-AU" sz="2000" dirty="0"/>
              <a:t>Project Planning</a:t>
            </a:r>
          </a:p>
          <a:p>
            <a:r>
              <a:rPr lang="en-AU" sz="2000" dirty="0"/>
              <a:t>Implementation</a:t>
            </a:r>
          </a:p>
          <a:p>
            <a:r>
              <a:rPr lang="en-AU" sz="2000" dirty="0"/>
              <a:t>Future Updates</a:t>
            </a:r>
          </a:p>
          <a:p>
            <a:endParaRPr lang="en-AU" dirty="0"/>
          </a:p>
          <a:p>
            <a:endParaRPr lang="en-GB" dirty="0"/>
          </a:p>
        </p:txBody>
      </p:sp>
    </p:spTree>
    <p:extLst>
      <p:ext uri="{BB962C8B-B14F-4D97-AF65-F5344CB8AC3E}">
        <p14:creationId xmlns:p14="http://schemas.microsoft.com/office/powerpoint/2010/main" val="2411050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BD1702-F557-ACDC-607B-8C2A78AC427A}"/>
              </a:ext>
            </a:extLst>
          </p:cNvPr>
          <p:cNvSpPr>
            <a:spLocks noGrp="1"/>
          </p:cNvSpPr>
          <p:nvPr>
            <p:ph type="title"/>
          </p:nvPr>
        </p:nvSpPr>
        <p:spPr>
          <a:xfrm>
            <a:off x="680321" y="2063262"/>
            <a:ext cx="3739279" cy="2661052"/>
          </a:xfrm>
        </p:spPr>
        <p:txBody>
          <a:bodyPr>
            <a:normAutofit/>
          </a:bodyPr>
          <a:lstStyle/>
          <a:p>
            <a:pPr algn="r"/>
            <a:r>
              <a:rPr lang="en-AU" sz="4100">
                <a:solidFill>
                  <a:srgbClr val="FFFFFF"/>
                </a:solidFill>
              </a:rPr>
              <a:t>Demonstration</a:t>
            </a:r>
          </a:p>
        </p:txBody>
      </p:sp>
      <p:sp>
        <p:nvSpPr>
          <p:cNvPr id="3" name="Content Placeholder 2">
            <a:extLst>
              <a:ext uri="{FF2B5EF4-FFF2-40B4-BE49-F238E27FC236}">
                <a16:creationId xmlns:a16="http://schemas.microsoft.com/office/drawing/2014/main" id="{EB4E8E00-6666-2168-F726-F2FFCC6693AD}"/>
              </a:ext>
            </a:extLst>
          </p:cNvPr>
          <p:cNvSpPr>
            <a:spLocks noGrp="1"/>
          </p:cNvSpPr>
          <p:nvPr>
            <p:ph idx="1"/>
          </p:nvPr>
        </p:nvSpPr>
        <p:spPr>
          <a:xfrm>
            <a:off x="5287995" y="661106"/>
            <a:ext cx="6257362" cy="5503101"/>
          </a:xfrm>
        </p:spPr>
        <p:txBody>
          <a:bodyPr anchor="ctr">
            <a:normAutofit/>
          </a:bodyPr>
          <a:lstStyle/>
          <a:p>
            <a:endParaRPr lang="en-AU" sz="2000">
              <a:solidFill>
                <a:srgbClr val="FFFFFF"/>
              </a:solidFill>
            </a:endParaRPr>
          </a:p>
        </p:txBody>
      </p:sp>
    </p:spTree>
    <p:extLst>
      <p:ext uri="{BB962C8B-B14F-4D97-AF65-F5344CB8AC3E}">
        <p14:creationId xmlns:p14="http://schemas.microsoft.com/office/powerpoint/2010/main" val="1906148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90688F-7AFB-FD35-DD88-AB2C5C375EFC}"/>
              </a:ext>
            </a:extLst>
          </p:cNvPr>
          <p:cNvSpPr>
            <a:spLocks noGrp="1"/>
          </p:cNvSpPr>
          <p:nvPr>
            <p:ph type="ctrTitle"/>
          </p:nvPr>
        </p:nvSpPr>
        <p:spPr/>
        <p:txBody>
          <a:bodyPr/>
          <a:lstStyle/>
          <a:p>
            <a:r>
              <a:rPr lang="en-AU" dirty="0"/>
              <a:t>Introduction</a:t>
            </a:r>
            <a:endParaRPr lang="en-GB" dirty="0"/>
          </a:p>
        </p:txBody>
      </p:sp>
    </p:spTree>
    <p:extLst>
      <p:ext uri="{BB962C8B-B14F-4D97-AF65-F5344CB8AC3E}">
        <p14:creationId xmlns:p14="http://schemas.microsoft.com/office/powerpoint/2010/main" val="216876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A3A7-ABC8-BB15-AEAF-40B171892F29}"/>
              </a:ext>
            </a:extLst>
          </p:cNvPr>
          <p:cNvSpPr>
            <a:spLocks noGrp="1"/>
          </p:cNvSpPr>
          <p:nvPr>
            <p:ph type="title"/>
          </p:nvPr>
        </p:nvSpPr>
        <p:spPr/>
        <p:txBody>
          <a:bodyPr/>
          <a:lstStyle/>
          <a:p>
            <a:r>
              <a:rPr lang="en-AU" dirty="0"/>
              <a:t>Context</a:t>
            </a:r>
            <a:endParaRPr lang="en-GB" dirty="0"/>
          </a:p>
        </p:txBody>
      </p:sp>
      <p:sp>
        <p:nvSpPr>
          <p:cNvPr id="3" name="Content Placeholder 2">
            <a:extLst>
              <a:ext uri="{FF2B5EF4-FFF2-40B4-BE49-F238E27FC236}">
                <a16:creationId xmlns:a16="http://schemas.microsoft.com/office/drawing/2014/main" id="{5F080DCE-461B-F121-DE68-8B9681069576}"/>
              </a:ext>
            </a:extLst>
          </p:cNvPr>
          <p:cNvSpPr>
            <a:spLocks noGrp="1"/>
          </p:cNvSpPr>
          <p:nvPr>
            <p:ph idx="1"/>
          </p:nvPr>
        </p:nvSpPr>
        <p:spPr/>
        <p:txBody>
          <a:bodyPr/>
          <a:lstStyle/>
          <a:p>
            <a:pPr marL="0" indent="0">
              <a:buNone/>
            </a:pPr>
            <a:r>
              <a:rPr lang="en-AU" dirty="0"/>
              <a:t>“Most Traders/Retail Investors lose money because they don’t have a plan” – Forbes</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GB" dirty="0"/>
          </a:p>
        </p:txBody>
      </p:sp>
      <p:pic>
        <p:nvPicPr>
          <p:cNvPr id="1026" name="Picture 2" descr="Who Counts as a Retail Investor? | Nasdaq">
            <a:extLst>
              <a:ext uri="{FF2B5EF4-FFF2-40B4-BE49-F238E27FC236}">
                <a16:creationId xmlns:a16="http://schemas.microsoft.com/office/drawing/2014/main" id="{5E26FF0D-E5C2-C4BA-B86B-26AFFA20A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237" y="3075974"/>
            <a:ext cx="5439526" cy="3362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0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FED1-1690-9968-12CE-21E7C4251B3A}"/>
              </a:ext>
            </a:extLst>
          </p:cNvPr>
          <p:cNvSpPr>
            <a:spLocks noGrp="1"/>
          </p:cNvSpPr>
          <p:nvPr>
            <p:ph type="title"/>
          </p:nvPr>
        </p:nvSpPr>
        <p:spPr/>
        <p:txBody>
          <a:bodyPr/>
          <a:lstStyle/>
          <a:p>
            <a:r>
              <a:rPr lang="en-AU" dirty="0"/>
              <a:t>Purpose</a:t>
            </a:r>
            <a:endParaRPr lang="en-GB" dirty="0"/>
          </a:p>
        </p:txBody>
      </p:sp>
      <p:sp>
        <p:nvSpPr>
          <p:cNvPr id="3" name="Content Placeholder 2">
            <a:extLst>
              <a:ext uri="{FF2B5EF4-FFF2-40B4-BE49-F238E27FC236}">
                <a16:creationId xmlns:a16="http://schemas.microsoft.com/office/drawing/2014/main" id="{26555986-65AB-9161-A17B-E92DEE61C457}"/>
              </a:ext>
            </a:extLst>
          </p:cNvPr>
          <p:cNvSpPr>
            <a:spLocks noGrp="1"/>
          </p:cNvSpPr>
          <p:nvPr>
            <p:ph idx="1"/>
          </p:nvPr>
        </p:nvSpPr>
        <p:spPr/>
        <p:txBody>
          <a:bodyPr/>
          <a:lstStyle/>
          <a:p>
            <a:r>
              <a:rPr lang="en-AU" dirty="0"/>
              <a:t>Track trades and investments</a:t>
            </a:r>
          </a:p>
          <a:p>
            <a:r>
              <a:rPr lang="en-AU" dirty="0"/>
              <a:t>Help plan </a:t>
            </a:r>
          </a:p>
          <a:p>
            <a:r>
              <a:rPr lang="en-AU" dirty="0"/>
              <a:t>Easy to use</a:t>
            </a:r>
          </a:p>
          <a:p>
            <a:r>
              <a:rPr lang="en-AU" dirty="0"/>
              <a:t>Calculations made easy</a:t>
            </a:r>
          </a:p>
          <a:p>
            <a:endParaRPr lang="en-AU" dirty="0"/>
          </a:p>
          <a:p>
            <a:endParaRPr lang="en-GB" dirty="0"/>
          </a:p>
        </p:txBody>
      </p:sp>
    </p:spTree>
    <p:extLst>
      <p:ext uri="{BB962C8B-B14F-4D97-AF65-F5344CB8AC3E}">
        <p14:creationId xmlns:p14="http://schemas.microsoft.com/office/powerpoint/2010/main" val="333369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02E0-D00A-889F-BFC4-473099FDE2FD}"/>
              </a:ext>
            </a:extLst>
          </p:cNvPr>
          <p:cNvSpPr>
            <a:spLocks noGrp="1"/>
          </p:cNvSpPr>
          <p:nvPr>
            <p:ph type="title"/>
          </p:nvPr>
        </p:nvSpPr>
        <p:spPr/>
        <p:txBody>
          <a:bodyPr/>
          <a:lstStyle/>
          <a:p>
            <a:r>
              <a:rPr lang="en-AU" dirty="0"/>
              <a:t>Industry Background</a:t>
            </a:r>
            <a:endParaRPr lang="en-GB" dirty="0"/>
          </a:p>
        </p:txBody>
      </p:sp>
      <p:sp>
        <p:nvSpPr>
          <p:cNvPr id="3" name="Content Placeholder 2">
            <a:extLst>
              <a:ext uri="{FF2B5EF4-FFF2-40B4-BE49-F238E27FC236}">
                <a16:creationId xmlns:a16="http://schemas.microsoft.com/office/drawing/2014/main" id="{3D9D1030-039C-81DE-AF8B-6F736348512F}"/>
              </a:ext>
            </a:extLst>
          </p:cNvPr>
          <p:cNvSpPr>
            <a:spLocks noGrp="1"/>
          </p:cNvSpPr>
          <p:nvPr>
            <p:ph idx="1"/>
          </p:nvPr>
        </p:nvSpPr>
        <p:spPr/>
        <p:txBody>
          <a:bodyPr/>
          <a:lstStyle/>
          <a:p>
            <a:r>
              <a:rPr lang="en-AU" dirty="0"/>
              <a:t>Domination from Global Banks</a:t>
            </a:r>
          </a:p>
          <a:p>
            <a:r>
              <a:rPr lang="en-AU" dirty="0"/>
              <a:t>34% of NASDAQ investors are household (retail) investors of which on average 74% lose money each year – due to lack of knowledge, lack of a plan and they don’t keep records of their trades.</a:t>
            </a:r>
          </a:p>
          <a:p>
            <a:r>
              <a:rPr lang="en-AU" dirty="0"/>
              <a:t>The ages of 18-26 are the most critical years to think about retirement investments</a:t>
            </a:r>
          </a:p>
          <a:p>
            <a:r>
              <a:rPr lang="en-US" dirty="0"/>
              <a:t>If two people invest $100 a month for </a:t>
            </a:r>
            <a:r>
              <a:rPr lang="en-US" dirty="0">
                <a:hlinkClick r:id="rId3">
                  <a:extLst>
                    <a:ext uri="{A12FA001-AC4F-418D-AE19-62706E023703}">
                      <ahyp:hlinkClr xmlns:ahyp="http://schemas.microsoft.com/office/drawing/2018/hyperlinkcolor" val="tx"/>
                    </a:ext>
                  </a:extLst>
                </a:hlinkClick>
              </a:rPr>
              <a:t>retirement</a:t>
            </a:r>
            <a:r>
              <a:rPr lang="en-US" dirty="0"/>
              <a:t>, but one starts at 25 and the other starts at 35, the early investor will have nearly twice as much in their bank account by age 65.</a:t>
            </a:r>
          </a:p>
          <a:p>
            <a:pPr marL="0" indent="0">
              <a:buNone/>
            </a:pPr>
            <a:endParaRPr lang="en-AU" dirty="0"/>
          </a:p>
          <a:p>
            <a:endParaRPr lang="en-GB" dirty="0"/>
          </a:p>
        </p:txBody>
      </p:sp>
    </p:spTree>
    <p:extLst>
      <p:ext uri="{BB962C8B-B14F-4D97-AF65-F5344CB8AC3E}">
        <p14:creationId xmlns:p14="http://schemas.microsoft.com/office/powerpoint/2010/main" val="340777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6368-61B9-F670-7E8B-552D799EB9D9}"/>
              </a:ext>
            </a:extLst>
          </p:cNvPr>
          <p:cNvSpPr>
            <a:spLocks noGrp="1"/>
          </p:cNvSpPr>
          <p:nvPr>
            <p:ph type="title"/>
          </p:nvPr>
        </p:nvSpPr>
        <p:spPr/>
        <p:txBody>
          <a:bodyPr/>
          <a:lstStyle/>
          <a:p>
            <a:r>
              <a:rPr lang="en-AU" dirty="0"/>
              <a:t>Stakeholders</a:t>
            </a:r>
            <a:endParaRPr lang="en-GB" dirty="0"/>
          </a:p>
        </p:txBody>
      </p:sp>
      <p:sp>
        <p:nvSpPr>
          <p:cNvPr id="3" name="Content Placeholder 2">
            <a:extLst>
              <a:ext uri="{FF2B5EF4-FFF2-40B4-BE49-F238E27FC236}">
                <a16:creationId xmlns:a16="http://schemas.microsoft.com/office/drawing/2014/main" id="{CB0C4232-A33F-67FE-361C-374250FE9B31}"/>
              </a:ext>
            </a:extLst>
          </p:cNvPr>
          <p:cNvSpPr>
            <a:spLocks noGrp="1"/>
          </p:cNvSpPr>
          <p:nvPr>
            <p:ph idx="1"/>
          </p:nvPr>
        </p:nvSpPr>
        <p:spPr/>
        <p:txBody>
          <a:bodyPr/>
          <a:lstStyle/>
          <a:p>
            <a:r>
              <a:rPr lang="en-AU" dirty="0"/>
              <a:t>Retail traders and investors</a:t>
            </a:r>
          </a:p>
          <a:p>
            <a:r>
              <a:rPr lang="en-AU" dirty="0"/>
              <a:t>Finance Industry</a:t>
            </a:r>
          </a:p>
          <a:p>
            <a:r>
              <a:rPr lang="en-AU" dirty="0"/>
              <a:t>Retirement Funds (Superannuation)</a:t>
            </a:r>
          </a:p>
          <a:p>
            <a:pPr marL="0" indent="0">
              <a:buNone/>
            </a:pPr>
            <a:endParaRPr lang="en-GB" dirty="0"/>
          </a:p>
        </p:txBody>
      </p:sp>
    </p:spTree>
    <p:extLst>
      <p:ext uri="{BB962C8B-B14F-4D97-AF65-F5344CB8AC3E}">
        <p14:creationId xmlns:p14="http://schemas.microsoft.com/office/powerpoint/2010/main" val="337864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787212-30E8-8916-CBEC-50AB83E48DFE}"/>
              </a:ext>
            </a:extLst>
          </p:cNvPr>
          <p:cNvSpPr>
            <a:spLocks noGrp="1"/>
          </p:cNvSpPr>
          <p:nvPr>
            <p:ph type="ctrTitle"/>
          </p:nvPr>
        </p:nvSpPr>
        <p:spPr/>
        <p:txBody>
          <a:bodyPr/>
          <a:lstStyle/>
          <a:p>
            <a:r>
              <a:rPr lang="en-AU" dirty="0"/>
              <a:t>Product Description</a:t>
            </a:r>
            <a:endParaRPr lang="en-GB" dirty="0"/>
          </a:p>
        </p:txBody>
      </p:sp>
      <p:sp>
        <p:nvSpPr>
          <p:cNvPr id="5" name="Subtitle 4">
            <a:extLst>
              <a:ext uri="{FF2B5EF4-FFF2-40B4-BE49-F238E27FC236}">
                <a16:creationId xmlns:a16="http://schemas.microsoft.com/office/drawing/2014/main" id="{366E8585-EF19-ABAB-F126-E3516244E92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3590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0D8D-15D5-38EE-CD60-61C1AF936C83}"/>
              </a:ext>
            </a:extLst>
          </p:cNvPr>
          <p:cNvSpPr>
            <a:spLocks noGrp="1"/>
          </p:cNvSpPr>
          <p:nvPr>
            <p:ph type="title"/>
          </p:nvPr>
        </p:nvSpPr>
        <p:spPr/>
        <p:txBody>
          <a:bodyPr/>
          <a:lstStyle/>
          <a:p>
            <a:r>
              <a:rPr lang="en-AU" dirty="0"/>
              <a:t>Architecture Diagram</a:t>
            </a:r>
            <a:endParaRPr lang="en-GB" dirty="0"/>
          </a:p>
        </p:txBody>
      </p:sp>
      <p:sp>
        <p:nvSpPr>
          <p:cNvPr id="3" name="Content Placeholder 2">
            <a:extLst>
              <a:ext uri="{FF2B5EF4-FFF2-40B4-BE49-F238E27FC236}">
                <a16:creationId xmlns:a16="http://schemas.microsoft.com/office/drawing/2014/main" id="{13CE397F-C133-498A-9DE4-5F74101D894E}"/>
              </a:ext>
            </a:extLst>
          </p:cNvPr>
          <p:cNvSpPr>
            <a:spLocks noGrp="1"/>
          </p:cNvSpPr>
          <p:nvPr>
            <p:ph idx="1"/>
          </p:nvPr>
        </p:nvSpPr>
        <p:spPr/>
        <p:txBody>
          <a:bodyPr/>
          <a:lstStyle/>
          <a:p>
            <a:pPr marL="0" indent="0">
              <a:buNone/>
            </a:pPr>
            <a:endParaRPr lang="en-GB" dirty="0"/>
          </a:p>
        </p:txBody>
      </p:sp>
      <p:pic>
        <p:nvPicPr>
          <p:cNvPr id="5" name="Picture 4">
            <a:extLst>
              <a:ext uri="{FF2B5EF4-FFF2-40B4-BE49-F238E27FC236}">
                <a16:creationId xmlns:a16="http://schemas.microsoft.com/office/drawing/2014/main" id="{6DA33E4B-B8D8-383D-4549-B045132AFF83}"/>
              </a:ext>
            </a:extLst>
          </p:cNvPr>
          <p:cNvPicPr>
            <a:picLocks noChangeAspect="1"/>
          </p:cNvPicPr>
          <p:nvPr/>
        </p:nvPicPr>
        <p:blipFill>
          <a:blip r:embed="rId3"/>
          <a:stretch>
            <a:fillRect/>
          </a:stretch>
        </p:blipFill>
        <p:spPr>
          <a:xfrm>
            <a:off x="528118" y="2054134"/>
            <a:ext cx="10139881" cy="4579832"/>
          </a:xfrm>
          <a:prstGeom prst="rect">
            <a:avLst/>
          </a:prstGeom>
        </p:spPr>
      </p:pic>
    </p:spTree>
    <p:extLst>
      <p:ext uri="{BB962C8B-B14F-4D97-AF65-F5344CB8AC3E}">
        <p14:creationId xmlns:p14="http://schemas.microsoft.com/office/powerpoint/2010/main" val="364692930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TM04033917[[fn=Berlin]]</Template>
  <TotalTime>2837</TotalTime>
  <Words>1065</Words>
  <Application>Microsoft Office PowerPoint</Application>
  <PresentationFormat>Widescreen</PresentationFormat>
  <Paragraphs>135</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Trebuchet MS</vt:lpstr>
      <vt:lpstr>Berlin</vt:lpstr>
      <vt:lpstr>Trade Track</vt:lpstr>
      <vt:lpstr>Overview</vt:lpstr>
      <vt:lpstr>Introduction</vt:lpstr>
      <vt:lpstr>Context</vt:lpstr>
      <vt:lpstr>Purpose</vt:lpstr>
      <vt:lpstr>Industry Background</vt:lpstr>
      <vt:lpstr>Stakeholders</vt:lpstr>
      <vt:lpstr>Product Description</vt:lpstr>
      <vt:lpstr>Architecture Diagram</vt:lpstr>
      <vt:lpstr>Database Diagram</vt:lpstr>
      <vt:lpstr>User Stories Retail Investors/Traders</vt:lpstr>
      <vt:lpstr>User Stories &amp; Flow</vt:lpstr>
      <vt:lpstr>Design </vt:lpstr>
      <vt:lpstr>Other Requirements Non-functional requirements</vt:lpstr>
      <vt:lpstr>Project Planning</vt:lpstr>
      <vt:lpstr>Implementation</vt:lpstr>
      <vt:lpstr>Application Review</vt:lpstr>
      <vt:lpstr>Core Technology Used</vt:lpstr>
      <vt:lpstr>API Source</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TradeTrack</dc:title>
  <dc:creator>Sam Moore</dc:creator>
  <cp:lastModifiedBy>Sam Moore</cp:lastModifiedBy>
  <cp:revision>3</cp:revision>
  <dcterms:created xsi:type="dcterms:W3CDTF">2023-04-03T21:36:13Z</dcterms:created>
  <dcterms:modified xsi:type="dcterms:W3CDTF">2023-04-05T23:32:52Z</dcterms:modified>
</cp:coreProperties>
</file>