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66" r:id="rId4"/>
    <p:sldId id="268" r:id="rId5"/>
    <p:sldId id="272" r:id="rId6"/>
    <p:sldId id="273" r:id="rId7"/>
    <p:sldId id="269" r:id="rId8"/>
    <p:sldId id="270" r:id="rId9"/>
    <p:sldId id="271" r:id="rId10"/>
    <p:sldId id="277" r:id="rId11"/>
    <p:sldId id="278" r:id="rId12"/>
    <p:sldId id="283" r:id="rId13"/>
    <p:sldId id="274" r:id="rId14"/>
    <p:sldId id="276" r:id="rId15"/>
    <p:sldId id="279" r:id="rId16"/>
    <p:sldId id="280" r:id="rId17"/>
    <p:sldId id="281" r:id="rId18"/>
    <p:sldId id="260" r:id="rId19"/>
    <p:sldId id="258" r:id="rId20"/>
    <p:sldId id="282" r:id="rId21"/>
    <p:sldId id="259" r:id="rId22"/>
    <p:sldId id="275" r:id="rId23"/>
    <p:sldId id="293" r:id="rId24"/>
    <p:sldId id="261" r:id="rId25"/>
    <p:sldId id="262" r:id="rId26"/>
    <p:sldId id="292" r:id="rId27"/>
    <p:sldId id="289" r:id="rId28"/>
    <p:sldId id="287" r:id="rId29"/>
    <p:sldId id="263" r:id="rId30"/>
    <p:sldId id="299" r:id="rId31"/>
    <p:sldId id="264" r:id="rId32"/>
    <p:sldId id="284" r:id="rId33"/>
    <p:sldId id="285" r:id="rId34"/>
    <p:sldId id="286" r:id="rId35"/>
    <p:sldId id="288" r:id="rId36"/>
    <p:sldId id="295" r:id="rId37"/>
    <p:sldId id="294" r:id="rId38"/>
    <p:sldId id="265" r:id="rId39"/>
    <p:sldId id="267" r:id="rId40"/>
    <p:sldId id="291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Thomas" userId="3b8386eb-fdf0-4b67-9e9c-c1a144028365" providerId="ADAL" clId="{5C3D8CA0-F3AB-4F4E-B8CD-A57AD22DDAE6}"/>
    <pc:docChg chg="custSel addSld modSld">
      <pc:chgData name="Samuel Thomas" userId="3b8386eb-fdf0-4b67-9e9c-c1a144028365" providerId="ADAL" clId="{5C3D8CA0-F3AB-4F4E-B8CD-A57AD22DDAE6}" dt="2024-01-23T11:45:35.794" v="99" actId="20577"/>
      <pc:docMkLst>
        <pc:docMk/>
      </pc:docMkLst>
      <pc:sldChg chg="modSp mod">
        <pc:chgData name="Samuel Thomas" userId="3b8386eb-fdf0-4b67-9e9c-c1a144028365" providerId="ADAL" clId="{5C3D8CA0-F3AB-4F4E-B8CD-A57AD22DDAE6}" dt="2024-01-23T11:43:36.984" v="0" actId="1076"/>
        <pc:sldMkLst>
          <pc:docMk/>
          <pc:sldMk cId="2460879388" sldId="258"/>
        </pc:sldMkLst>
        <pc:spChg chg="mod">
          <ac:chgData name="Samuel Thomas" userId="3b8386eb-fdf0-4b67-9e9c-c1a144028365" providerId="ADAL" clId="{5C3D8CA0-F3AB-4F4E-B8CD-A57AD22DDAE6}" dt="2024-01-23T11:43:36.984" v="0" actId="1076"/>
          <ac:spMkLst>
            <pc:docMk/>
            <pc:sldMk cId="2460879388" sldId="258"/>
            <ac:spMk id="3" creationId="{56283B0F-1077-B760-7874-994728A04D70}"/>
          </ac:spMkLst>
        </pc:spChg>
        <pc:spChg chg="mod">
          <ac:chgData name="Samuel Thomas" userId="3b8386eb-fdf0-4b67-9e9c-c1a144028365" providerId="ADAL" clId="{5C3D8CA0-F3AB-4F4E-B8CD-A57AD22DDAE6}" dt="2024-01-23T11:43:36.984" v="0" actId="1076"/>
          <ac:spMkLst>
            <pc:docMk/>
            <pc:sldMk cId="2460879388" sldId="258"/>
            <ac:spMk id="5" creationId="{A38F7F44-000A-0EF4-ACD9-C29EA3E2BFED}"/>
          </ac:spMkLst>
        </pc:spChg>
        <pc:spChg chg="mod">
          <ac:chgData name="Samuel Thomas" userId="3b8386eb-fdf0-4b67-9e9c-c1a144028365" providerId="ADAL" clId="{5C3D8CA0-F3AB-4F4E-B8CD-A57AD22DDAE6}" dt="2024-01-23T11:43:36.984" v="0" actId="1076"/>
          <ac:spMkLst>
            <pc:docMk/>
            <pc:sldMk cId="2460879388" sldId="258"/>
            <ac:spMk id="6" creationId="{4508813C-24E3-857D-46B0-CA4B276EAC26}"/>
          </ac:spMkLst>
        </pc:spChg>
      </pc:sldChg>
      <pc:sldChg chg="addSp delSp modSp new mod modClrScheme chgLayout">
        <pc:chgData name="Samuel Thomas" userId="3b8386eb-fdf0-4b67-9e9c-c1a144028365" providerId="ADAL" clId="{5C3D8CA0-F3AB-4F4E-B8CD-A57AD22DDAE6}" dt="2024-01-23T11:45:35.794" v="99" actId="20577"/>
        <pc:sldMkLst>
          <pc:docMk/>
          <pc:sldMk cId="2359959879" sldId="299"/>
        </pc:sldMkLst>
        <pc:spChg chg="del mod ord">
          <ac:chgData name="Samuel Thomas" userId="3b8386eb-fdf0-4b67-9e9c-c1a144028365" providerId="ADAL" clId="{5C3D8CA0-F3AB-4F4E-B8CD-A57AD22DDAE6}" dt="2024-01-23T11:44:20.154" v="2" actId="700"/>
          <ac:spMkLst>
            <pc:docMk/>
            <pc:sldMk cId="2359959879" sldId="299"/>
            <ac:spMk id="2" creationId="{5D261A25-CEF0-B1D3-EE4F-0FD274F76A3C}"/>
          </ac:spMkLst>
        </pc:spChg>
        <pc:spChg chg="del mod ord">
          <ac:chgData name="Samuel Thomas" userId="3b8386eb-fdf0-4b67-9e9c-c1a144028365" providerId="ADAL" clId="{5C3D8CA0-F3AB-4F4E-B8CD-A57AD22DDAE6}" dt="2024-01-23T11:44:20.154" v="2" actId="700"/>
          <ac:spMkLst>
            <pc:docMk/>
            <pc:sldMk cId="2359959879" sldId="299"/>
            <ac:spMk id="3" creationId="{87EF17E3-BA29-BAA6-7A16-E45C96B5F360}"/>
          </ac:spMkLst>
        </pc:spChg>
        <pc:spChg chg="add mod ord">
          <ac:chgData name="Samuel Thomas" userId="3b8386eb-fdf0-4b67-9e9c-c1a144028365" providerId="ADAL" clId="{5C3D8CA0-F3AB-4F4E-B8CD-A57AD22DDAE6}" dt="2024-01-23T11:44:20.154" v="2" actId="700"/>
          <ac:spMkLst>
            <pc:docMk/>
            <pc:sldMk cId="2359959879" sldId="299"/>
            <ac:spMk id="4" creationId="{0B6A79C1-51FA-8AC2-3FE9-BC4099001102}"/>
          </ac:spMkLst>
        </pc:spChg>
        <pc:spChg chg="add mod ord">
          <ac:chgData name="Samuel Thomas" userId="3b8386eb-fdf0-4b67-9e9c-c1a144028365" providerId="ADAL" clId="{5C3D8CA0-F3AB-4F4E-B8CD-A57AD22DDAE6}" dt="2024-01-23T11:45:35.794" v="99" actId="20577"/>
          <ac:spMkLst>
            <pc:docMk/>
            <pc:sldMk cId="2359959879" sldId="299"/>
            <ac:spMk id="5" creationId="{757AA153-4D57-38D8-1E5F-EDFCB734CA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A7F5-96E7-D603-7B6D-66647F175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6276D-61C6-2E44-363A-C8D877706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05AC-FCCC-208A-0016-368D627F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DF95-97D6-4B98-957B-98839539D40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F5ED-942B-6E0F-BDEA-4DB907AA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531C8-8236-2DA2-16AE-F026F820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6639-9F0D-49AC-B602-E511E828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35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0B3B-C146-FECE-6A7A-540F7414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2D2D9-A9A2-9C64-6FA8-2B4145504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B742F-F8DB-0C7C-FD75-13529339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DF95-97D6-4B98-957B-98839539D40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C191-1F3C-0AFD-4754-F768DBD3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E2D3-DB64-72BC-F507-14D6A15B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6639-9F0D-49AC-B602-E511E828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11325-8D0C-2AD4-CE8D-B194CC61E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9C94C-8B65-4253-F21F-6A81E4AB1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BBD4-18EF-7053-ADE5-BC270FFE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DF95-97D6-4B98-957B-98839539D40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82B-22BA-322F-EF55-A38F5B71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86DFE-8F9E-AF4F-A70A-8483FD35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6639-9F0D-49AC-B602-E511E828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91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4D83-475B-3F03-694B-8A91FC9F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D5C13-7362-8D72-2F8C-A4C3107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3016-C7A1-2569-469D-FC6010B3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DF95-97D6-4B98-957B-98839539D40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2342-A593-9328-0A34-5D97F02D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02FEF-9133-CE92-E3B3-9C141412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6639-9F0D-49AC-B602-E511E828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80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0D30-0D29-7D27-DCC0-BE432C40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10BB3-84BE-AA4B-3BBC-2FC61738D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6D4D-9DA8-77FC-2A85-24953A6A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DF95-97D6-4B98-957B-98839539D40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5EC3-CBAD-9ABA-D329-77C193B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45BC-9AFC-D856-58C7-A013367F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6639-9F0D-49AC-B602-E511E828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0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40F8-4D4B-06D2-BBA6-10077605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CA9A-278C-14CF-823F-78BC3A95C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F1181-BB25-25AA-CA8C-428A9205A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9C0A-9290-4FDD-44AB-25487294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DF95-97D6-4B98-957B-98839539D40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4A645-B30D-C5B4-A9E7-25057A4F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DD935-6D6A-8896-2D22-CE962561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6639-9F0D-49AC-B602-E511E828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93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54AC-3AB3-FF31-9096-F900CE86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17735-BC26-40FB-28AF-CC42A369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6FE1E-2165-1A50-07B5-B9C526EA8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D34DC-B76E-0BCF-A614-E77575C03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9FDF2-21E5-8224-DC85-E1F1F9BAF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88F5D-F3BB-9FB7-FAB7-22316DA2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DF95-97D6-4B98-957B-98839539D40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F43FD-5A49-C7DE-DA72-1F401934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CDC33-CF2D-51FD-F5BF-6540F169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6639-9F0D-49AC-B602-E511E828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42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6806-38DA-54B4-65E6-A5A922C2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017EE-F100-D103-B5D1-281528DA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DF95-97D6-4B98-957B-98839539D40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7DBA7-650A-AC0C-3FC2-15F3ED21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EC33E-E4E6-D6AE-BC51-8E5190EE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6639-9F0D-49AC-B602-E511E828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5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C1943-8412-BC7C-FCB4-8372F790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DF95-97D6-4B98-957B-98839539D40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DF91D-FC2E-111A-F423-1128285E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1F572-7221-5B9A-B2E6-798FF370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6639-9F0D-49AC-B602-E511E828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64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43BB-CEDD-DAEE-2A43-FD4A4569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C3FB-9015-C0FD-C241-575076186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E4CB1-CCAA-8E87-85F4-2E87EEDC4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98720-B24C-CC1D-D95E-D6BD3952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DF95-97D6-4B98-957B-98839539D40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A100C-DD40-96E0-01FB-F3339949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8DA28-2A47-E08C-5666-3AEAF2A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6639-9F0D-49AC-B602-E511E828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1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85D9-9546-7850-D709-E3ACCB89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CD58F-C9AB-203A-B220-47012DD8C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6B4F4-C0E6-9696-E3BB-7E4DBEA20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1B01D-0C6A-3F20-4963-F351369C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DF95-97D6-4B98-957B-98839539D40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AD9B9-FFEC-FEF4-B6A5-BB53FCC9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FC39A-26FD-D5DD-4A6D-850BA25B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6639-9F0D-49AC-B602-E511E828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03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E910D-BAB9-A664-1F30-29975549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F60D4-2555-4C3C-7357-2BB72B969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8963F-8ED0-7BDF-6F3E-B5877283B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BDF95-97D6-4B98-957B-98839539D40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9D20C-F176-8D5D-8EC2-57B9FE28C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3F25F-EBC0-0C30-1695-499EE336A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4F6639-9F0D-49AC-B602-E511E828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36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loaltonetworks.co.uk/cyberpedia/what-is-machine-lear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drnpkr/flowRecord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ibm.com/topics/random-forest#:~:text=Random%20forest%20is%20a%20commonly,both%20classification%20and%20regression%20problems.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stors.broadcom.com/news-releases/news-release-details/broadcom-introduces-industrys-first-switch-chip-neural-network" TargetMode="External"/><Relationship Id="rId7" Type="http://schemas.openxmlformats.org/officeDocument/2006/relationships/hyperlink" Target="https://scholar.google.com/scholar?hl=en&amp;as_sdt=0%2C5&amp;q=Machine+Learning+Network+Security&amp;btnG=" TargetMode="External"/><Relationship Id="rId2" Type="http://schemas.openxmlformats.org/officeDocument/2006/relationships/hyperlink" Target="https://www.paloaltonetworks.com/products/new/pan-os-10-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bstract/document/1410316/" TargetMode="External"/><Relationship Id="rId5" Type="http://schemas.openxmlformats.org/officeDocument/2006/relationships/hyperlink" Target="https://www.sdxcentral.com/articles/news/juniper-squeezes-out-ai-fueled-revenue-growth-but-girds-for-headwinds/2023/07/" TargetMode="External"/><Relationship Id="rId4" Type="http://schemas.openxmlformats.org/officeDocument/2006/relationships/hyperlink" Target="https://www.nokia.com/blog/sr-linux-and-chatgpt-combine-for-network-aiop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0080-44AC-059F-6DAA-4AD8FC6C6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in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97F4E-4D81-0BFC-7782-2C56BA3D3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Samuel Thomas</a:t>
            </a:r>
          </a:p>
        </p:txBody>
      </p:sp>
      <p:pic>
        <p:nvPicPr>
          <p:cNvPr id="1026" name="Picture 2" descr="Opticore IT - Network, Platform &amp; Project Management Services">
            <a:extLst>
              <a:ext uri="{FF2B5EF4-FFF2-40B4-BE49-F238E27FC236}">
                <a16:creationId xmlns:a16="http://schemas.microsoft.com/office/drawing/2014/main" id="{28356549-FF69-5221-F630-780E2C0C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8" y="272564"/>
            <a:ext cx="1476085" cy="151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45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L | Underfitting and overfitting">
            <a:extLst>
              <a:ext uri="{FF2B5EF4-FFF2-40B4-BE49-F238E27FC236}">
                <a16:creationId xmlns:a16="http://schemas.microsoft.com/office/drawing/2014/main" id="{154FD956-4C95-5A9E-292A-757A489C2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52425"/>
            <a:ext cx="78105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C9D4A3-8747-64B4-AF1B-952838804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19546"/>
              </p:ext>
            </p:extLst>
          </p:nvPr>
        </p:nvGraphicFramePr>
        <p:xfrm>
          <a:off x="2032000" y="3786716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213457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6051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Underfitting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9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Model is </a:t>
                      </a:r>
                      <a:r>
                        <a:rPr lang="en-GB" b="1" dirty="0"/>
                        <a:t>not specific enough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Model is not complex enough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Model is trained </a:t>
                      </a:r>
                      <a:r>
                        <a:rPr lang="en-GB" b="1" dirty="0"/>
                        <a:t>too specific </a:t>
                      </a:r>
                      <a:r>
                        <a:rPr lang="en-GB" dirty="0"/>
                        <a:t>on the test 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Model too 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63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68F272-BAB1-F69A-2B59-55FAAA574B0C}"/>
              </a:ext>
            </a:extLst>
          </p:cNvPr>
          <p:cNvSpPr txBox="1"/>
          <p:nvPr/>
        </p:nvSpPr>
        <p:spPr>
          <a:xfrm>
            <a:off x="4314825" y="5381625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How do we solve this?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71AAE-F3D1-572D-32F7-B43CB296598D}"/>
              </a:ext>
            </a:extLst>
          </p:cNvPr>
          <p:cNvSpPr txBox="1"/>
          <p:nvPr/>
        </p:nvSpPr>
        <p:spPr>
          <a:xfrm>
            <a:off x="142874" y="5381625"/>
            <a:ext cx="237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Example solution</a:t>
            </a:r>
            <a:r>
              <a:rPr lang="en-GB" dirty="0"/>
              <a:t>:</a:t>
            </a:r>
          </a:p>
          <a:p>
            <a:r>
              <a:rPr lang="en-GB" dirty="0"/>
              <a:t>Add more training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CA8D4E-CA0D-9E54-978E-1960FBE87E10}"/>
              </a:ext>
            </a:extLst>
          </p:cNvPr>
          <p:cNvCxnSpPr>
            <a:endCxn id="4" idx="1"/>
          </p:cNvCxnSpPr>
          <p:nvPr/>
        </p:nvCxnSpPr>
        <p:spPr>
          <a:xfrm flipV="1">
            <a:off x="942975" y="4429336"/>
            <a:ext cx="1089025" cy="952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verfitting and Methods of Addressing it - CFA, FRM, and Actuarial Exams  Study Notes">
            <a:extLst>
              <a:ext uri="{FF2B5EF4-FFF2-40B4-BE49-F238E27FC236}">
                <a16:creationId xmlns:a16="http://schemas.microsoft.com/office/drawing/2014/main" id="{C5ED752C-1040-D9C3-E1A9-10966251A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90515"/>
            <a:ext cx="10515600" cy="527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2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7108-9D86-AF14-9E49-124A2D92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feature?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86D8-7992-CDB1-9767-3D4B1D34C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“an individual </a:t>
            </a:r>
            <a:r>
              <a:rPr lang="en-GB" b="1" u="sng" dirty="0"/>
              <a:t>measurable</a:t>
            </a:r>
            <a:r>
              <a:rPr lang="en-GB" dirty="0"/>
              <a:t> property or characteristic of a phenomenon” – Wikipedia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Examples – People: Name, Age, Gender, BMI etc</a:t>
            </a:r>
          </a:p>
          <a:p>
            <a:pPr marL="0" indent="0">
              <a:buNone/>
            </a:pPr>
            <a:r>
              <a:rPr lang="en-GB" dirty="0"/>
              <a:t>Examples - Apples: Colour, Age, Type, Label, Discolouration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42" name="Picture 2" descr="Apple'​ or 'Orange'​ — Building Our First Machine Learning Model | by Ronit  Malik | Analytics Vidhya | Medium">
            <a:extLst>
              <a:ext uri="{FF2B5EF4-FFF2-40B4-BE49-F238E27FC236}">
                <a16:creationId xmlns:a16="http://schemas.microsoft.com/office/drawing/2014/main" id="{22E6FB07-C007-8D25-FD8D-D4080A51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79" y="4405370"/>
            <a:ext cx="3009901" cy="177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77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56A6BE-D85A-4D93-1BD0-71385AC4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Palo Alto – Conditions for 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EA11A-DED0-2DCF-0821-03E56D21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GB" b="1" i="0" dirty="0">
                <a:solidFill>
                  <a:srgbClr val="141414"/>
                </a:solidFill>
                <a:effectLst/>
                <a:latin typeface="+mj-lt"/>
              </a:rPr>
              <a:t>Conditions for Machine Learning</a:t>
            </a:r>
            <a:endParaRPr lang="en-GB" b="0" i="0" dirty="0">
              <a:solidFill>
                <a:srgbClr val="141414"/>
              </a:solidFill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en-GB" b="0" dirty="0">
                <a:solidFill>
                  <a:srgbClr val="141414"/>
                </a:solidFill>
                <a:effectLst/>
                <a:latin typeface="+mj-lt"/>
              </a:rPr>
              <a:t>The relevant data must be </a:t>
            </a:r>
            <a:r>
              <a:rPr lang="en-GB" dirty="0">
                <a:solidFill>
                  <a:srgbClr val="141414"/>
                </a:solidFill>
                <a:effectLst/>
                <a:latin typeface="+mj-lt"/>
              </a:rPr>
              <a:t>consolidated and accessible. </a:t>
            </a:r>
            <a:r>
              <a:rPr lang="en-GB" b="0" dirty="0">
                <a:solidFill>
                  <a:srgbClr val="141414"/>
                </a:solidFill>
                <a:effectLst/>
                <a:latin typeface="+mj-lt"/>
              </a:rPr>
              <a:t>Data includes text, images, computer clicks and social media postings.</a:t>
            </a:r>
          </a:p>
          <a:p>
            <a:pPr algn="l">
              <a:buFont typeface="+mj-lt"/>
              <a:buAutoNum type="arabicPeriod"/>
            </a:pPr>
            <a:r>
              <a:rPr lang="en-GB" b="0" dirty="0">
                <a:solidFill>
                  <a:srgbClr val="141414"/>
                </a:solidFill>
                <a:effectLst/>
                <a:latin typeface="+mj-lt"/>
              </a:rPr>
              <a:t>An algorithm must be developed to </a:t>
            </a:r>
            <a:r>
              <a:rPr lang="en-GB" b="0" dirty="0" err="1">
                <a:solidFill>
                  <a:srgbClr val="141414"/>
                </a:solidFill>
                <a:effectLst/>
                <a:latin typeface="+mj-lt"/>
              </a:rPr>
              <a:t>analyze</a:t>
            </a:r>
            <a:r>
              <a:rPr lang="en-GB" b="0" dirty="0">
                <a:solidFill>
                  <a:srgbClr val="141414"/>
                </a:solidFill>
                <a:effectLst/>
                <a:latin typeface="+mj-lt"/>
              </a:rPr>
              <a:t> the large amounts of data for similarities and patterns. Enough computational processing power must also be available for the program to comb through vast amounts of data.</a:t>
            </a:r>
          </a:p>
          <a:p>
            <a:pPr algn="l">
              <a:buFont typeface="+mj-lt"/>
              <a:buAutoNum type="arabicPeriod"/>
            </a:pPr>
            <a:r>
              <a:rPr lang="en-GB" b="0" dirty="0">
                <a:solidFill>
                  <a:srgbClr val="141414"/>
                </a:solidFill>
                <a:effectLst/>
                <a:latin typeface="+mj-lt"/>
              </a:rPr>
              <a:t>A basic set of rules must be provided to the machine to serve as guidelines.</a:t>
            </a:r>
            <a:br>
              <a:rPr lang="en-GB" b="0" dirty="0">
                <a:solidFill>
                  <a:srgbClr val="141414"/>
                </a:solidFill>
                <a:effectLst/>
                <a:latin typeface="+mj-lt"/>
              </a:rPr>
            </a:br>
            <a:br>
              <a:rPr lang="en-GB" b="0" dirty="0">
                <a:solidFill>
                  <a:srgbClr val="141414"/>
                </a:solidFill>
                <a:effectLst/>
                <a:latin typeface="+mj-lt"/>
              </a:rPr>
            </a:br>
            <a:r>
              <a:rPr lang="en-GB" b="0" dirty="0">
                <a:solidFill>
                  <a:srgbClr val="141414"/>
                </a:solidFill>
                <a:effectLst/>
                <a:latin typeface="+mj-lt"/>
                <a:hlinkClick r:id="rId2"/>
              </a:rPr>
              <a:t>https://www.paloaltonetworks.co.uk/cyberpedia/what-is-machine-learning</a:t>
            </a:r>
            <a:endParaRPr lang="en-GB" b="0" dirty="0">
              <a:solidFill>
                <a:srgbClr val="141414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31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D0CF-E2BC-D180-8AD7-0AB1D4AE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Simplified</a:t>
            </a:r>
            <a:r>
              <a:rPr lang="en-GB" dirty="0"/>
              <a:t> – Conditions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422C-4DE8-9748-9AF6-B54DB6EC2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Processing</a:t>
            </a:r>
            <a:r>
              <a:rPr lang="en-GB" dirty="0"/>
              <a:t> – sufficient power to crunch sufficient data</a:t>
            </a:r>
          </a:p>
          <a:p>
            <a:r>
              <a:rPr lang="en-GB" b="1" dirty="0"/>
              <a:t>Good data </a:t>
            </a:r>
            <a:r>
              <a:rPr lang="en-GB" dirty="0"/>
              <a:t>- sufficient number of features</a:t>
            </a:r>
            <a:endParaRPr lang="en-GB" b="1" dirty="0"/>
          </a:p>
          <a:p>
            <a:r>
              <a:rPr lang="en-GB" b="1" dirty="0"/>
              <a:t>Narrow application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19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DD2337-0F99-3AA2-A505-0984B886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Networking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9F80-CB13-9932-6BC6-4C0A632FD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DCE599-2470-0CAB-4A20-C46C8452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environment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28FDFD-286F-E318-0110-CFD9DE7C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7525" cy="4351338"/>
          </a:xfrm>
        </p:spPr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Notebook</a:t>
            </a:r>
          </a:p>
          <a:p>
            <a:endParaRPr lang="en-GB" dirty="0"/>
          </a:p>
          <a:p>
            <a:r>
              <a:rPr lang="en-GB" dirty="0"/>
              <a:t>Python Modules</a:t>
            </a:r>
          </a:p>
          <a:p>
            <a:pPr lvl="1"/>
            <a:r>
              <a:rPr lang="en-GB" dirty="0"/>
              <a:t>Sci-kit learn – delivers all ML algorithms </a:t>
            </a:r>
          </a:p>
          <a:p>
            <a:pPr lvl="1"/>
            <a:r>
              <a:rPr lang="en-GB" dirty="0" err="1"/>
              <a:t>Numpy</a:t>
            </a:r>
            <a:r>
              <a:rPr lang="en-GB" dirty="0"/>
              <a:t> – efficient mathematical operations</a:t>
            </a:r>
          </a:p>
          <a:p>
            <a:pPr lvl="1"/>
            <a:r>
              <a:rPr lang="en-GB" dirty="0"/>
              <a:t>Pandas – data tables</a:t>
            </a:r>
          </a:p>
          <a:p>
            <a:pPr lvl="1"/>
            <a:r>
              <a:rPr lang="en-GB" dirty="0"/>
              <a:t>Seaborn – data visualisation</a:t>
            </a:r>
          </a:p>
          <a:p>
            <a:pPr lvl="1"/>
            <a:r>
              <a:rPr lang="en-GB" dirty="0"/>
              <a:t>Matplotlib – data </a:t>
            </a:r>
            <a:r>
              <a:rPr lang="en-GB" dirty="0" err="1"/>
              <a:t>visulisation</a:t>
            </a:r>
            <a:endParaRPr lang="en-GB" dirty="0"/>
          </a:p>
          <a:p>
            <a:endParaRPr lang="en-GB" dirty="0"/>
          </a:p>
        </p:txBody>
      </p:sp>
      <p:pic>
        <p:nvPicPr>
          <p:cNvPr id="7170" name="Picture 2" descr="Project Jupyter - Wikipedia">
            <a:extLst>
              <a:ext uri="{FF2B5EF4-FFF2-40B4-BE49-F238E27FC236}">
                <a16:creationId xmlns:a16="http://schemas.microsoft.com/office/drawing/2014/main" id="{73CF4659-6698-D328-DC4E-6839EDEB1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669" y="1825625"/>
            <a:ext cx="1779093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cikit-learn - Wikipedia">
            <a:extLst>
              <a:ext uri="{FF2B5EF4-FFF2-40B4-BE49-F238E27FC236}">
                <a16:creationId xmlns:a16="http://schemas.microsoft.com/office/drawing/2014/main" id="{3BB1B102-696C-F10F-7900-535E94F7C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49" y="3714258"/>
            <a:ext cx="1876425" cy="101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andas (software) - Wikipedia">
            <a:extLst>
              <a:ext uri="{FF2B5EF4-FFF2-40B4-BE49-F238E27FC236}">
                <a16:creationId xmlns:a16="http://schemas.microsoft.com/office/drawing/2014/main" id="{3258B42F-1CCC-3FEB-9923-BEFBF120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71" y="5048250"/>
            <a:ext cx="2509888" cy="10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6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A8496-FFF4-DD51-2828-8C8FD199A8E2}"/>
              </a:ext>
            </a:extLst>
          </p:cNvPr>
          <p:cNvSpPr txBox="1"/>
          <p:nvPr/>
        </p:nvSpPr>
        <p:spPr>
          <a:xfrm>
            <a:off x="895350" y="990600"/>
            <a:ext cx="477202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pip install </a:t>
            </a:r>
            <a:r>
              <a:rPr lang="en-GB" dirty="0" err="1">
                <a:solidFill>
                  <a:schemeClr val="bg1"/>
                </a:solidFill>
              </a:rPr>
              <a:t>jupyerlab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jupyter</a:t>
            </a:r>
            <a:r>
              <a:rPr lang="en-GB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1E08D-D31A-4637-7D56-30341A5A9459}"/>
              </a:ext>
            </a:extLst>
          </p:cNvPr>
          <p:cNvSpPr txBox="1"/>
          <p:nvPr/>
        </p:nvSpPr>
        <p:spPr>
          <a:xfrm>
            <a:off x="895349" y="2143125"/>
            <a:ext cx="477202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pip install scikit-learn</a:t>
            </a:r>
          </a:p>
          <a:p>
            <a:r>
              <a:rPr lang="en-GB" dirty="0">
                <a:solidFill>
                  <a:schemeClr val="bg1"/>
                </a:solidFill>
              </a:rPr>
              <a:t>pip install </a:t>
            </a:r>
            <a:r>
              <a:rPr lang="en-GB" dirty="0" err="1">
                <a:solidFill>
                  <a:schemeClr val="bg1"/>
                </a:solidFill>
              </a:rPr>
              <a:t>numpy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pip install pandas</a:t>
            </a:r>
          </a:p>
          <a:p>
            <a:r>
              <a:rPr lang="en-GB" dirty="0">
                <a:solidFill>
                  <a:schemeClr val="bg1"/>
                </a:solidFill>
              </a:rPr>
              <a:t>pip install seaborn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506CB4-1010-D3AA-3183-9B234FE313B5}"/>
              </a:ext>
            </a:extLst>
          </p:cNvPr>
          <p:cNvCxnSpPr/>
          <p:nvPr/>
        </p:nvCxnSpPr>
        <p:spPr>
          <a:xfrm>
            <a:off x="895349" y="3990975"/>
            <a:ext cx="90011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79FF52-C853-FB2A-04B1-A98ECB23BF0C}"/>
              </a:ext>
            </a:extLst>
          </p:cNvPr>
          <p:cNvSpPr txBox="1"/>
          <p:nvPr/>
        </p:nvSpPr>
        <p:spPr>
          <a:xfrm>
            <a:off x="895349" y="4248150"/>
            <a:ext cx="94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Virtual </a:t>
            </a:r>
            <a:r>
              <a:rPr lang="en-GB" dirty="0" err="1"/>
              <a:t>Environmen</a:t>
            </a:r>
            <a:r>
              <a:rPr lang="en-GB" dirty="0"/>
              <a:t> - install Kernel with </a:t>
            </a:r>
            <a:r>
              <a:rPr lang="en-GB" dirty="0" err="1"/>
              <a:t>ipykernel</a:t>
            </a:r>
            <a:r>
              <a:rPr lang="en-GB" dirty="0"/>
              <a:t> and select in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8706A5-D9E9-7D4B-EC34-A9E5954F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881" y="4722256"/>
            <a:ext cx="3340493" cy="16785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4D62CA-9CC4-2C31-5E86-B67B52198FEA}"/>
              </a:ext>
            </a:extLst>
          </p:cNvPr>
          <p:cNvSpPr txBox="1"/>
          <p:nvPr/>
        </p:nvSpPr>
        <p:spPr>
          <a:xfrm>
            <a:off x="6096000" y="4943475"/>
            <a:ext cx="477202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</a:rPr>
              <a:t>&lt;within current environment&gt;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python -m </a:t>
            </a:r>
            <a:r>
              <a:rPr lang="en-GB" dirty="0" err="1">
                <a:solidFill>
                  <a:schemeClr val="bg1"/>
                </a:solidFill>
              </a:rPr>
              <a:t>ipykernel</a:t>
            </a:r>
            <a:r>
              <a:rPr lang="en-GB" dirty="0">
                <a:solidFill>
                  <a:schemeClr val="bg1"/>
                </a:solidFill>
              </a:rPr>
              <a:t> install --user --name &lt;NAME&gt;</a:t>
            </a:r>
          </a:p>
        </p:txBody>
      </p:sp>
    </p:spTree>
    <p:extLst>
      <p:ext uri="{BB962C8B-B14F-4D97-AF65-F5344CB8AC3E}">
        <p14:creationId xmlns:p14="http://schemas.microsoft.com/office/powerpoint/2010/main" val="34067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71FC1-8EA8-2BEC-7A54-4E03FEA3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97EF7-F608-D0DD-9575-A93C456B1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69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F7F44-000A-0EF4-ACD9-C29EA3E2BFED}"/>
              </a:ext>
            </a:extLst>
          </p:cNvPr>
          <p:cNvSpPr txBox="1"/>
          <p:nvPr/>
        </p:nvSpPr>
        <p:spPr>
          <a:xfrm>
            <a:off x="4711557" y="1658040"/>
            <a:ext cx="60949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“Real network data is challenging to obtain due to security and privacy issues. Also, production networks do not generate labelled flows, which is necessary for following a supervised ML learning method. 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8813C-24E3-857D-46B0-CA4B276EAC26}"/>
              </a:ext>
            </a:extLst>
          </p:cNvPr>
          <p:cNvSpPr txBox="1"/>
          <p:nvPr/>
        </p:nvSpPr>
        <p:spPr>
          <a:xfrm>
            <a:off x="4758907" y="3159386"/>
            <a:ext cx="6000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“However, as these feature sets are unique and often completely different than each other, researchers have been unable to evaluate their proposed learning models on multiple datasets using a specific set of features.”</a:t>
            </a:r>
          </a:p>
        </p:txBody>
      </p:sp>
      <p:pic>
        <p:nvPicPr>
          <p:cNvPr id="9218" name="Picture 2" descr="Emoji, thinking, wondering icon - Free download">
            <a:extLst>
              <a:ext uri="{FF2B5EF4-FFF2-40B4-BE49-F238E27FC236}">
                <a16:creationId xmlns:a16="http://schemas.microsoft.com/office/drawing/2014/main" id="{8D99B925-ED9B-E429-4F1C-53C7866CB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514600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283B0F-1077-B760-7874-994728A04D70}"/>
              </a:ext>
            </a:extLst>
          </p:cNvPr>
          <p:cNvSpPr txBox="1"/>
          <p:nvPr/>
        </p:nvSpPr>
        <p:spPr>
          <a:xfrm>
            <a:off x="5558184" y="4531165"/>
            <a:ext cx="5200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/>
              <a:t>NetFlow Datasets for Machine Learning-based Network Intrusion Detection Systems, </a:t>
            </a:r>
            <a:r>
              <a:rPr lang="en-GB" sz="1400" i="1" dirty="0" err="1"/>
              <a:t>Mohanad</a:t>
            </a:r>
            <a:r>
              <a:rPr lang="en-GB" sz="1400" i="1" dirty="0"/>
              <a:t> </a:t>
            </a:r>
            <a:r>
              <a:rPr lang="en-GB" sz="1400" i="1" dirty="0" err="1"/>
              <a:t>Sarhan</a:t>
            </a:r>
            <a:r>
              <a:rPr lang="en-GB" sz="1400" i="1" dirty="0"/>
              <a:t> et al, 2020</a:t>
            </a:r>
          </a:p>
        </p:txBody>
      </p:sp>
    </p:spTree>
    <p:extLst>
      <p:ext uri="{BB962C8B-B14F-4D97-AF65-F5344CB8AC3E}">
        <p14:creationId xmlns:p14="http://schemas.microsoft.com/office/powerpoint/2010/main" val="246087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8DD6-1C2E-E495-AC8D-D6A02CFC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0FF9-06AC-B677-DC2F-D3660166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303"/>
            <a:ext cx="10515600" cy="4351338"/>
          </a:xfrm>
        </p:spPr>
        <p:txBody>
          <a:bodyPr/>
          <a:lstStyle/>
          <a:p>
            <a:r>
              <a:rPr lang="en-GB" dirty="0"/>
              <a:t>Background</a:t>
            </a:r>
          </a:p>
          <a:p>
            <a:r>
              <a:rPr lang="en-GB" dirty="0"/>
              <a:t>Defining the problem</a:t>
            </a:r>
          </a:p>
          <a:p>
            <a:r>
              <a:rPr lang="en-GB" dirty="0"/>
              <a:t>Finding a dataset</a:t>
            </a:r>
          </a:p>
          <a:p>
            <a:r>
              <a:rPr lang="en-GB" dirty="0"/>
              <a:t>Analysing the data</a:t>
            </a:r>
          </a:p>
          <a:p>
            <a:r>
              <a:rPr lang="en-GB" dirty="0"/>
              <a:t>Data processing</a:t>
            </a:r>
          </a:p>
          <a:p>
            <a:r>
              <a:rPr lang="en-GB" dirty="0"/>
              <a:t>Classification algorithms</a:t>
            </a:r>
          </a:p>
          <a:p>
            <a:r>
              <a:rPr lang="en-GB" dirty="0"/>
              <a:t>Results and discussion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BE194-88EC-8EB4-680E-F8E9229FD5F0}"/>
              </a:ext>
            </a:extLst>
          </p:cNvPr>
          <p:cNvSpPr/>
          <p:nvPr/>
        </p:nvSpPr>
        <p:spPr>
          <a:xfrm>
            <a:off x="731520" y="2247900"/>
            <a:ext cx="7208520" cy="34061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ACD0-2598-4DEF-44E9-C7846E03E3AB}"/>
              </a:ext>
            </a:extLst>
          </p:cNvPr>
          <p:cNvSpPr txBox="1"/>
          <p:nvPr/>
        </p:nvSpPr>
        <p:spPr>
          <a:xfrm>
            <a:off x="8078296" y="3631286"/>
            <a:ext cx="221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Working example – Networks specific</a:t>
            </a:r>
          </a:p>
        </p:txBody>
      </p:sp>
    </p:spTree>
    <p:extLst>
      <p:ext uri="{BB962C8B-B14F-4D97-AF65-F5344CB8AC3E}">
        <p14:creationId xmlns:p14="http://schemas.microsoft.com/office/powerpoint/2010/main" val="36932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B1C33-0186-3EB7-BE9F-AC9C2D53E619}"/>
              </a:ext>
            </a:extLst>
          </p:cNvPr>
          <p:cNvSpPr txBox="1"/>
          <p:nvPr/>
        </p:nvSpPr>
        <p:spPr>
          <a:xfrm>
            <a:off x="4438650" y="3059668"/>
            <a:ext cx="3314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Ideas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54C4F-991F-97F1-1A49-41233DA0192D}"/>
              </a:ext>
            </a:extLst>
          </p:cNvPr>
          <p:cNvSpPr txBox="1"/>
          <p:nvPr/>
        </p:nvSpPr>
        <p:spPr>
          <a:xfrm>
            <a:off x="1771650" y="1533525"/>
            <a:ext cx="3095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Separate VPN traffic from non VPN traffic (HTTPS) – and identify the traffic within the VPN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FA6B1-314D-B567-7157-FF98F479C764}"/>
              </a:ext>
            </a:extLst>
          </p:cNvPr>
          <p:cNvSpPr txBox="1"/>
          <p:nvPr/>
        </p:nvSpPr>
        <p:spPr>
          <a:xfrm>
            <a:off x="1771649" y="4281398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Application recognition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26AB5-74E7-FA40-E605-E4FF303DBE5A}"/>
              </a:ext>
            </a:extLst>
          </p:cNvPr>
          <p:cNvSpPr txBox="1"/>
          <p:nvPr/>
        </p:nvSpPr>
        <p:spPr>
          <a:xfrm>
            <a:off x="4548187" y="5171896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Malicious traffic recognition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81BEA-8470-DD8C-3D43-AB6002790339}"/>
              </a:ext>
            </a:extLst>
          </p:cNvPr>
          <p:cNvSpPr txBox="1"/>
          <p:nvPr/>
        </p:nvSpPr>
        <p:spPr>
          <a:xfrm>
            <a:off x="7177087" y="4281398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Device failure conditions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8C5FE1-5295-A262-DE66-4E7D1465DB25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863340" y="2636520"/>
            <a:ext cx="575310" cy="607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766460-7B83-A44B-3CD9-A56B3274028C}"/>
              </a:ext>
            </a:extLst>
          </p:cNvPr>
          <p:cNvCxnSpPr>
            <a:stCxn id="4" idx="1"/>
          </p:cNvCxnSpPr>
          <p:nvPr/>
        </p:nvCxnSpPr>
        <p:spPr>
          <a:xfrm flipH="1">
            <a:off x="3794760" y="3244334"/>
            <a:ext cx="643890" cy="103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8940B1-1121-C7A9-A92F-69ACF987F8F8}"/>
              </a:ext>
            </a:extLst>
          </p:cNvPr>
          <p:cNvCxnSpPr>
            <a:stCxn id="4" idx="2"/>
          </p:cNvCxnSpPr>
          <p:nvPr/>
        </p:nvCxnSpPr>
        <p:spPr>
          <a:xfrm>
            <a:off x="6096000" y="3429000"/>
            <a:ext cx="0" cy="1539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1034DC-EC35-FF70-7DF4-FF6707F8BE94}"/>
              </a:ext>
            </a:extLst>
          </p:cNvPr>
          <p:cNvCxnSpPr>
            <a:stCxn id="4" idx="3"/>
          </p:cNvCxnSpPr>
          <p:nvPr/>
        </p:nvCxnSpPr>
        <p:spPr>
          <a:xfrm>
            <a:off x="7753350" y="3244334"/>
            <a:ext cx="605790" cy="103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14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E8B7B-FE6A-5205-CDA9-337ADB7E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90C33-C80A-A6ED-F752-6E027081C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864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6BA36D-F431-73FA-B29B-7DC63542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76B594-2D6A-E8C7-356E-9A391E90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Relatively clean</a:t>
            </a:r>
          </a:p>
          <a:p>
            <a:r>
              <a:rPr lang="en-GB" dirty="0"/>
              <a:t>Consistent features</a:t>
            </a:r>
          </a:p>
          <a:p>
            <a:r>
              <a:rPr lang="en-GB" dirty="0"/>
              <a:t>Narrow application</a:t>
            </a:r>
          </a:p>
          <a:p>
            <a:r>
              <a:rPr lang="en-GB" dirty="0"/>
              <a:t>Large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https://www.kaggle.com/datasets/jsrojas/labeled-network-traffic-flows-114-applications</a:t>
            </a:r>
          </a:p>
        </p:txBody>
      </p:sp>
    </p:spTree>
    <p:extLst>
      <p:ext uri="{BB962C8B-B14F-4D97-AF65-F5344CB8AC3E}">
        <p14:creationId xmlns:p14="http://schemas.microsoft.com/office/powerpoint/2010/main" val="3147586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ABBD-17AD-8D83-660F-61160E8C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601E-281C-4E7F-790E-8D166018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661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GitHub Repo: </a:t>
            </a:r>
            <a:r>
              <a:rPr lang="en-GB" dirty="0">
                <a:hlinkClick r:id="rId2"/>
              </a:rPr>
              <a:t>https://github.com/drnpkr/flowRecorder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A5744-EBCB-89C2-95BA-24A58EA27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43" y="2468880"/>
            <a:ext cx="4278601" cy="37414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E99053-1475-E277-3480-CC56E3529F7F}"/>
              </a:ext>
            </a:extLst>
          </p:cNvPr>
          <p:cNvCxnSpPr/>
          <p:nvPr/>
        </p:nvCxnSpPr>
        <p:spPr>
          <a:xfrm flipH="1">
            <a:off x="3482340" y="3116580"/>
            <a:ext cx="4800600" cy="373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C6750D-ED3F-0498-0596-1B476295C634}"/>
              </a:ext>
            </a:extLst>
          </p:cNvPr>
          <p:cNvCxnSpPr/>
          <p:nvPr/>
        </p:nvCxnSpPr>
        <p:spPr>
          <a:xfrm flipH="1" flipV="1">
            <a:off x="3055620" y="4069080"/>
            <a:ext cx="4869180" cy="472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D73544-0005-DF99-0D96-9D2C704871F8}"/>
              </a:ext>
            </a:extLst>
          </p:cNvPr>
          <p:cNvCxnSpPr/>
          <p:nvPr/>
        </p:nvCxnSpPr>
        <p:spPr>
          <a:xfrm flipH="1" flipV="1">
            <a:off x="3238500" y="4396740"/>
            <a:ext cx="4686300" cy="144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7E394E-E268-C9C4-9D34-DB836FEFDEA4}"/>
              </a:ext>
            </a:extLst>
          </p:cNvPr>
          <p:cNvSpPr txBox="1"/>
          <p:nvPr/>
        </p:nvSpPr>
        <p:spPr>
          <a:xfrm>
            <a:off x="8656320" y="3642360"/>
            <a:ext cx="23164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Simple, but also enough options to be useful</a:t>
            </a:r>
          </a:p>
        </p:txBody>
      </p:sp>
    </p:spTree>
    <p:extLst>
      <p:ext uri="{BB962C8B-B14F-4D97-AF65-F5344CB8AC3E}">
        <p14:creationId xmlns:p14="http://schemas.microsoft.com/office/powerpoint/2010/main" val="2667192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CB678C-E715-EA88-8326-C7DD7C3D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Analysing 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551E0-92E1-20E6-229D-B0818E7AA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Understand data significance and anticipate processing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13795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727EB8-2743-F9F8-6E14-4BE6CE9C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7E2144-4F5D-1788-6166-605478149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Balance</a:t>
            </a:r>
          </a:p>
          <a:p>
            <a:r>
              <a:rPr lang="en-GB" dirty="0"/>
              <a:t>Missing values</a:t>
            </a:r>
          </a:p>
          <a:p>
            <a:r>
              <a:rPr lang="en-GB" dirty="0"/>
              <a:t>Duplicates</a:t>
            </a:r>
          </a:p>
          <a:p>
            <a:r>
              <a:rPr lang="en-GB" dirty="0"/>
              <a:t>Data Factsheet</a:t>
            </a:r>
          </a:p>
          <a:p>
            <a:r>
              <a:rPr lang="en-GB" dirty="0"/>
              <a:t>Noise</a:t>
            </a:r>
          </a:p>
          <a:p>
            <a:r>
              <a:rPr lang="en-GB" dirty="0"/>
              <a:t>Correlation Analysis</a:t>
            </a:r>
          </a:p>
          <a:p>
            <a:r>
              <a:rPr lang="en-GB" dirty="0"/>
              <a:t>Feature Analysis and Importance</a:t>
            </a:r>
          </a:p>
        </p:txBody>
      </p:sp>
    </p:spTree>
    <p:extLst>
      <p:ext uri="{BB962C8B-B14F-4D97-AF65-F5344CB8AC3E}">
        <p14:creationId xmlns:p14="http://schemas.microsoft.com/office/powerpoint/2010/main" val="3155778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8F1F-4579-64ED-2BA0-5BEFE3B9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&amp; Error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C8F28-3F4B-C14C-2148-AEB5901F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991600" cy="950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FE0F1-E7C8-2FD3-089B-EC91F4577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98351"/>
            <a:ext cx="10248900" cy="737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3D6577-CAD2-3E3D-2422-430A08D99987}"/>
              </a:ext>
            </a:extLst>
          </p:cNvPr>
          <p:cNvSpPr txBox="1"/>
          <p:nvPr/>
        </p:nvSpPr>
        <p:spPr>
          <a:xfrm>
            <a:off x="838200" y="3103198"/>
            <a:ext cx="47720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original_df.drop_duplicates</a:t>
            </a:r>
            <a:r>
              <a:rPr lang="en-GB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76283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D2A2-3DEA-628A-675F-B6319DCC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Balance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9D8155D-C805-31DE-A56D-3BF06FFFF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50" y="465455"/>
            <a:ext cx="3001153" cy="602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488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5039C1-668E-BCCC-3F49-F05F263FA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41665"/>
              </p:ext>
            </p:extLst>
          </p:nvPr>
        </p:nvGraphicFramePr>
        <p:xfrm>
          <a:off x="102870" y="0"/>
          <a:ext cx="11986259" cy="6893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2739519990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05220035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00053050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1578353471"/>
                    </a:ext>
                  </a:extLst>
                </a:gridCol>
                <a:gridCol w="1153607">
                  <a:extLst>
                    <a:ext uri="{9D8B030D-6E8A-4147-A177-3AD203B41FA5}">
                      <a16:colId xmlns:a16="http://schemas.microsoft.com/office/drawing/2014/main" val="1080600293"/>
                    </a:ext>
                  </a:extLst>
                </a:gridCol>
                <a:gridCol w="1525544">
                  <a:extLst>
                    <a:ext uri="{9D8B030D-6E8A-4147-A177-3AD203B41FA5}">
                      <a16:colId xmlns:a16="http://schemas.microsoft.com/office/drawing/2014/main" val="852268621"/>
                    </a:ext>
                  </a:extLst>
                </a:gridCol>
                <a:gridCol w="1525544">
                  <a:extLst>
                    <a:ext uri="{9D8B030D-6E8A-4147-A177-3AD203B41FA5}">
                      <a16:colId xmlns:a16="http://schemas.microsoft.com/office/drawing/2014/main" val="3823066355"/>
                    </a:ext>
                  </a:extLst>
                </a:gridCol>
                <a:gridCol w="1525544">
                  <a:extLst>
                    <a:ext uri="{9D8B030D-6E8A-4147-A177-3AD203B41FA5}">
                      <a16:colId xmlns:a16="http://schemas.microsoft.com/office/drawing/2014/main" val="2682610353"/>
                    </a:ext>
                  </a:extLst>
                </a:gridCol>
              </a:tblGrid>
              <a:tr h="1286193">
                <a:tc>
                  <a:txBody>
                    <a:bodyPr/>
                    <a:lstStyle/>
                    <a:p>
                      <a:r>
                        <a:rPr lang="en-GB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Column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Variance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Interquartile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Anomalies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9072"/>
                  </a:ext>
                </a:extLst>
              </a:tr>
              <a:tr h="521623">
                <a:tc>
                  <a:txBody>
                    <a:bodyPr/>
                    <a:lstStyle/>
                    <a:p>
                      <a:r>
                        <a:rPr lang="en-GB" dirty="0" err="1"/>
                        <a:t>src_port</a:t>
                      </a:r>
                      <a:r>
                        <a:rPr lang="en-GB" dirty="0"/>
                        <a:t>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800147"/>
                  </a:ext>
                </a:extLst>
              </a:tr>
              <a:tr h="521623">
                <a:tc>
                  <a:txBody>
                    <a:bodyPr/>
                    <a:lstStyle/>
                    <a:p>
                      <a:r>
                        <a:rPr lang="en-GB" dirty="0" err="1"/>
                        <a:t>dst_port</a:t>
                      </a:r>
                      <a:r>
                        <a:rPr lang="en-GB" dirty="0"/>
                        <a:t>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39779"/>
                  </a:ext>
                </a:extLst>
              </a:tr>
              <a:tr h="521623">
                <a:tc>
                  <a:txBody>
                    <a:bodyPr/>
                    <a:lstStyle/>
                    <a:p>
                      <a:r>
                        <a:rPr lang="en-GB" dirty="0"/>
                        <a:t>proto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73715"/>
                  </a:ext>
                </a:extLst>
              </a:tr>
              <a:tr h="800202">
                <a:tc>
                  <a:txBody>
                    <a:bodyPr/>
                    <a:lstStyle/>
                    <a:p>
                      <a:r>
                        <a:rPr lang="en-GB" dirty="0" err="1"/>
                        <a:t>pktTotalCount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5.120046e+04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2.548000e+03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79933"/>
                  </a:ext>
                </a:extLst>
              </a:tr>
              <a:tr h="800202">
                <a:tc>
                  <a:txBody>
                    <a:bodyPr/>
                    <a:lstStyle/>
                    <a:p>
                      <a:r>
                        <a:rPr lang="en-GB" dirty="0" err="1"/>
                        <a:t>octetTotalCount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6.870713e+04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3.270412e+06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44044"/>
                  </a:ext>
                </a:extLst>
              </a:tr>
              <a:tr h="521623">
                <a:tc>
                  <a:txBody>
                    <a:bodyPr/>
                    <a:lstStyle/>
                    <a:p>
                      <a:r>
                        <a:rPr lang="en-GB" dirty="0" err="1"/>
                        <a:t>min_ps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5.822900e+01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1.349000e+03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18302"/>
                  </a:ext>
                </a:extLst>
              </a:tr>
              <a:tr h="521623">
                <a:tc>
                  <a:txBody>
                    <a:bodyPr/>
                    <a:lstStyle/>
                    <a:p>
                      <a:r>
                        <a:rPr lang="en-GB" dirty="0" err="1"/>
                        <a:t>max_ps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1.296609e+03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2.614700e+04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32735"/>
                  </a:ext>
                </a:extLst>
              </a:tr>
              <a:tr h="521623">
                <a:tc>
                  <a:txBody>
                    <a:bodyPr/>
                    <a:lstStyle/>
                    <a:p>
                      <a:r>
                        <a:rPr lang="en-GB" dirty="0" err="1"/>
                        <a:t>avg_ps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2.335809e+02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2.960067e+03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373710"/>
                  </a:ext>
                </a:extLst>
              </a:tr>
              <a:tr h="521623"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606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52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EE2C0D-5F45-198C-3D31-3276692A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6DFF1-09B0-DBCE-1339-68256EFE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Preparing our dataset for classification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09647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FBDB09-9851-0676-FEE7-F6792F7E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298D7-359D-00FD-6449-F570936CD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293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6A79C1-51FA-8AC2-3FE9-BC409900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7AA153-4D57-38D8-1E5F-EDFCB734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Balancing</a:t>
            </a:r>
          </a:p>
          <a:p>
            <a:r>
              <a:rPr lang="en-US" dirty="0"/>
              <a:t>Feature Selection</a:t>
            </a:r>
          </a:p>
          <a:p>
            <a:r>
              <a:rPr lang="en-US" dirty="0" err="1"/>
              <a:t>Normalisation</a:t>
            </a:r>
            <a:endParaRPr lang="en-US" dirty="0"/>
          </a:p>
          <a:p>
            <a:r>
              <a:rPr lang="en-US" dirty="0"/>
              <a:t>Removing Noise</a:t>
            </a:r>
          </a:p>
          <a:p>
            <a:r>
              <a:rPr lang="en-US" dirty="0"/>
              <a:t>Removing Anomalies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959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FCA0-4E1F-B5EF-D08F-B792EFBB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64" y="1244918"/>
            <a:ext cx="10515600" cy="2852737"/>
          </a:xfrm>
        </p:spPr>
        <p:txBody>
          <a:bodyPr/>
          <a:lstStyle/>
          <a:p>
            <a:r>
              <a:rPr lang="en-GB" dirty="0"/>
              <a:t>Classification Algorithms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F6E3-A389-F05F-215E-44FCE9B2F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864" y="4108081"/>
            <a:ext cx="10351752" cy="1505001"/>
          </a:xfrm>
        </p:spPr>
        <p:txBody>
          <a:bodyPr/>
          <a:lstStyle/>
          <a:p>
            <a:r>
              <a:rPr lang="en-GB" dirty="0"/>
              <a:t>Deploying different classification algorithms on our dataset z</a:t>
            </a:r>
          </a:p>
        </p:txBody>
      </p:sp>
    </p:spTree>
    <p:extLst>
      <p:ext uri="{BB962C8B-B14F-4D97-AF65-F5344CB8AC3E}">
        <p14:creationId xmlns:p14="http://schemas.microsoft.com/office/powerpoint/2010/main" val="2132940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D56826-EF2C-9048-0E67-5F6FB6B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DCFFDD-0A6F-28ED-212C-E7C67B09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K-Nearest </a:t>
            </a:r>
            <a:r>
              <a:rPr lang="en-GB" b="0" i="0" dirty="0" err="1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Neighbors</a:t>
            </a:r>
            <a:endParaRPr lang="en-GB" b="0" i="0" dirty="0">
              <a:solidFill>
                <a:srgbClr val="161616"/>
              </a:solidFill>
              <a:effectLst/>
              <a:latin typeface="IBM Plex Sans" panose="020F0502020204030204" pitchFamily="34" charset="0"/>
            </a:endParaRPr>
          </a:p>
          <a:p>
            <a:r>
              <a:rPr lang="en-GB" dirty="0"/>
              <a:t>Uses proximity to other (known) classes </a:t>
            </a:r>
          </a:p>
          <a:p>
            <a:r>
              <a:rPr lang="en-GB" dirty="0">
                <a:solidFill>
                  <a:srgbClr val="161616"/>
                </a:solidFill>
                <a:latin typeface="IBM Plex Sans" panose="020B0503050203000203" pitchFamily="34" charset="0"/>
              </a:rPr>
              <a:t>A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ll the computation occurs when a classification or prediction is being made</a:t>
            </a:r>
            <a:endParaRPr lang="en-GB" dirty="0"/>
          </a:p>
        </p:txBody>
      </p:sp>
      <p:pic>
        <p:nvPicPr>
          <p:cNvPr id="15362" name="Picture 2" descr="K-Nearest Neighbors Algorithm - Intuitive Tutorials">
            <a:extLst>
              <a:ext uri="{FF2B5EF4-FFF2-40B4-BE49-F238E27FC236}">
                <a16:creationId xmlns:a16="http://schemas.microsoft.com/office/drawing/2014/main" id="{005418AC-BDDA-DFAB-3A56-41090050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05" y="1348581"/>
            <a:ext cx="4714876" cy="265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KNN from scratch with visualization | Kaggle">
            <a:extLst>
              <a:ext uri="{FF2B5EF4-FFF2-40B4-BE49-F238E27FC236}">
                <a16:creationId xmlns:a16="http://schemas.microsoft.com/office/drawing/2014/main" id="{D2999B1B-5775-1484-327E-8F1D265D1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801" y="4197667"/>
            <a:ext cx="3960999" cy="187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83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DC65-1327-5A2E-73A3-46DD4093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RandomForest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51D2-4158-E2D8-1EEC-0F8AF9FB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9140" cy="4351338"/>
          </a:xfrm>
        </p:spPr>
        <p:txBody>
          <a:bodyPr/>
          <a:lstStyle/>
          <a:p>
            <a:r>
              <a:rPr lang="en-GB" dirty="0"/>
              <a:t>Lots of decision trees</a:t>
            </a:r>
          </a:p>
          <a:p>
            <a:r>
              <a:rPr lang="en-GB" dirty="0"/>
              <a:t>If feature x is y, </a:t>
            </a:r>
            <a:r>
              <a:rPr lang="en-GB" dirty="0" err="1"/>
              <a:t>goto</a:t>
            </a:r>
            <a:r>
              <a:rPr lang="en-GB" dirty="0"/>
              <a:t> next decision tree</a:t>
            </a:r>
          </a:p>
          <a:p>
            <a:r>
              <a:rPr lang="en-GB" dirty="0">
                <a:solidFill>
                  <a:srgbClr val="161616"/>
                </a:solidFill>
                <a:latin typeface="IBM Plex Sans" panose="020B0503050203000203" pitchFamily="34" charset="0"/>
              </a:rPr>
              <a:t>P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rone to problems, such as bias and overfitting (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  <a:hlinkClick r:id="rId2"/>
              </a:rPr>
              <a:t>IBM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)</a:t>
            </a:r>
          </a:p>
          <a:p>
            <a:pPr lvl="1"/>
            <a:r>
              <a:rPr lang="en-GB" dirty="0">
                <a:solidFill>
                  <a:srgbClr val="161616"/>
                </a:solidFill>
                <a:latin typeface="IBM Plex Sans" panose="020B0503050203000203" pitchFamily="34" charset="0"/>
              </a:rPr>
              <a:t>Combine different types of decision trees</a:t>
            </a:r>
          </a:p>
          <a:p>
            <a:r>
              <a:rPr lang="en-GB" dirty="0">
                <a:solidFill>
                  <a:srgbClr val="161616"/>
                </a:solidFill>
                <a:latin typeface="IBM Plex Sans" panose="020B0503050203000203" pitchFamily="34" charset="0"/>
              </a:rPr>
              <a:t>Ensemble</a:t>
            </a:r>
          </a:p>
        </p:txBody>
      </p:sp>
      <p:pic>
        <p:nvPicPr>
          <p:cNvPr id="17410" name="Picture 2" descr="Random Forest Simple Explanation. Understanding the Random Forest with an…  | by Will Koehrsen | Medium">
            <a:extLst>
              <a:ext uri="{FF2B5EF4-FFF2-40B4-BE49-F238E27FC236}">
                <a16:creationId xmlns:a16="http://schemas.microsoft.com/office/drawing/2014/main" id="{9DB6AF2A-88C4-0935-A03E-0155B0EBA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34" y="598344"/>
            <a:ext cx="4242626" cy="318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Building a Random Forest Model: A Step-by-Step Guide">
            <a:extLst>
              <a:ext uri="{FF2B5EF4-FFF2-40B4-BE49-F238E27FC236}">
                <a16:creationId xmlns:a16="http://schemas.microsoft.com/office/drawing/2014/main" id="{CF77AA7F-1990-0DB3-A0D5-E90CEF609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90" y="3780314"/>
            <a:ext cx="3075049" cy="256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331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F392-BE1B-E7A7-33DE-31608A4B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1F08-65FE-EC74-3C62-152273FE5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3060" cy="4351338"/>
          </a:xfrm>
        </p:spPr>
        <p:txBody>
          <a:bodyPr/>
          <a:lstStyle/>
          <a:p>
            <a:r>
              <a:rPr lang="en-GB" dirty="0"/>
              <a:t>Based on Baynes Theorem</a:t>
            </a:r>
          </a:p>
          <a:p>
            <a:r>
              <a:rPr lang="en-GB" dirty="0"/>
              <a:t>Lots of maths</a:t>
            </a:r>
          </a:p>
          <a:p>
            <a:r>
              <a:rPr lang="en-GB" dirty="0"/>
              <a:t>Models probabilities</a:t>
            </a:r>
          </a:p>
        </p:txBody>
      </p:sp>
      <p:pic>
        <p:nvPicPr>
          <p:cNvPr id="16386" name="Picture 2" descr="Building Naive Bayes Classifier from Scratch to Perform Sentiment Analysis">
            <a:extLst>
              <a:ext uri="{FF2B5EF4-FFF2-40B4-BE49-F238E27FC236}">
                <a16:creationId xmlns:a16="http://schemas.microsoft.com/office/drawing/2014/main" id="{B382B259-0252-03B5-1D9A-43D61139A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r="2733"/>
          <a:stretch/>
        </p:blipFill>
        <p:spPr bwMode="auto">
          <a:xfrm>
            <a:off x="7619999" y="1271746"/>
            <a:ext cx="2880361" cy="244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Naive Bayes Theorem in Machine Learning">
            <a:extLst>
              <a:ext uri="{FF2B5EF4-FFF2-40B4-BE49-F238E27FC236}">
                <a16:creationId xmlns:a16="http://schemas.microsoft.com/office/drawing/2014/main" id="{15E8DCB6-965F-AB9B-E3F7-D493E929F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50" y="3820940"/>
            <a:ext cx="4572712" cy="220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210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FD19A8-C255-0348-193C-484708F4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Hyperparameter Tunning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4F47B-3B10-2695-A887-A4CE0E90C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35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16C81E-B81C-633F-DC26-B6D66C7307AD}"/>
              </a:ext>
            </a:extLst>
          </p:cNvPr>
          <p:cNvSpPr txBox="1"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https://scikit-learn.org/stable/modules/generated/sklearn.ensemble.RandomForestClassifier.html</a:t>
            </a:r>
          </a:p>
        </p:txBody>
      </p:sp>
    </p:spTree>
    <p:extLst>
      <p:ext uri="{BB962C8B-B14F-4D97-AF65-F5344CB8AC3E}">
        <p14:creationId xmlns:p14="http://schemas.microsoft.com/office/powerpoint/2010/main" val="4084899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A Comparison of Grid Search and Randomized Search Using Scikit Learn | by  Peter Worcester | Medium">
            <a:extLst>
              <a:ext uri="{FF2B5EF4-FFF2-40B4-BE49-F238E27FC236}">
                <a16:creationId xmlns:a16="http://schemas.microsoft.com/office/drawing/2014/main" id="{7F764386-24E0-868E-2522-5C4738DD8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39" y="1945737"/>
            <a:ext cx="3014763" cy="148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3.1. Cross-validation: evaluating estimator performance — scikit-learn  1.4.0 documentation">
            <a:extLst>
              <a:ext uri="{FF2B5EF4-FFF2-40B4-BE49-F238E27FC236}">
                <a16:creationId xmlns:a16="http://schemas.microsoft.com/office/drawing/2014/main" id="{EA44E327-D544-F773-D777-F97F45F6F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4" y="999759"/>
            <a:ext cx="6664470" cy="461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459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2334-7B07-A9F0-8462-4DE3819B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0C99C-BA44-E7A1-FD5A-36B2D83E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different techniques to understand if our results are useful</a:t>
            </a:r>
          </a:p>
        </p:txBody>
      </p:sp>
    </p:spTree>
    <p:extLst>
      <p:ext uri="{BB962C8B-B14F-4D97-AF65-F5344CB8AC3E}">
        <p14:creationId xmlns:p14="http://schemas.microsoft.com/office/powerpoint/2010/main" val="2708667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727EB8-2743-F9F8-6E14-4BE6CE9C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7E2144-4F5D-1788-6166-605478149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  <a:p>
            <a:r>
              <a:rPr lang="en-GB" dirty="0"/>
              <a:t>Precision</a:t>
            </a:r>
          </a:p>
          <a:p>
            <a:r>
              <a:rPr lang="en-GB" dirty="0"/>
              <a:t>Recall</a:t>
            </a:r>
          </a:p>
          <a:p>
            <a:r>
              <a:rPr lang="en-GB" dirty="0"/>
              <a:t>F1</a:t>
            </a:r>
          </a:p>
          <a:p>
            <a:r>
              <a:rPr lang="en-GB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24930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ifying the Difference: Machine Learning vs Deep Learning - Singapore  Computer Society">
            <a:extLst>
              <a:ext uri="{FF2B5EF4-FFF2-40B4-BE49-F238E27FC236}">
                <a16:creationId xmlns:a16="http://schemas.microsoft.com/office/drawing/2014/main" id="{E595AFC5-5FB8-5983-364E-D4CD74539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476250"/>
            <a:ext cx="6096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0C4E4-21FC-7C00-5472-D1FD92AD3E38}"/>
              </a:ext>
            </a:extLst>
          </p:cNvPr>
          <p:cNvSpPr txBox="1"/>
          <p:nvPr/>
        </p:nvSpPr>
        <p:spPr>
          <a:xfrm>
            <a:off x="3829050" y="5427643"/>
            <a:ext cx="453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Artificial Intelligence with a focus on </a:t>
            </a:r>
            <a:r>
              <a:rPr lang="en-GB" sz="2800" b="1" u="sng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39958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545AF9-CC69-F032-3C4A-66B5022A7076}"/>
              </a:ext>
            </a:extLst>
          </p:cNvPr>
          <p:cNvSpPr/>
          <p:nvPr/>
        </p:nvSpPr>
        <p:spPr>
          <a:xfrm>
            <a:off x="1021080" y="2240280"/>
            <a:ext cx="10187940" cy="1135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Precision - What proportion of positive identifications was actually correct?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CA965-A747-0195-A467-EF446D2C4151}"/>
              </a:ext>
            </a:extLst>
          </p:cNvPr>
          <p:cNvSpPr/>
          <p:nvPr/>
        </p:nvSpPr>
        <p:spPr>
          <a:xfrm>
            <a:off x="1021080" y="3634740"/>
            <a:ext cx="10187940" cy="11353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Recall - What proportion of actual positives was identified correctly?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09FA5-F6B6-2EB6-45D6-6849BC55E6CB}"/>
              </a:ext>
            </a:extLst>
          </p:cNvPr>
          <p:cNvSpPr/>
          <p:nvPr/>
        </p:nvSpPr>
        <p:spPr>
          <a:xfrm>
            <a:off x="1021080" y="5029200"/>
            <a:ext cx="10187940" cy="1135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F1 Score 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CD49C-A593-FD6B-2A84-A19AD3F9FF0C}"/>
              </a:ext>
            </a:extLst>
          </p:cNvPr>
          <p:cNvSpPr/>
          <p:nvPr/>
        </p:nvSpPr>
        <p:spPr>
          <a:xfrm>
            <a:off x="1021080" y="762000"/>
            <a:ext cx="10187940" cy="11353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Accuracy – What proportion of identifications were actually correct?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BEBCC2-0F68-59FA-34F2-7D264DC15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60" y="5118951"/>
            <a:ext cx="3955732" cy="91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04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F1A9-F6AF-7E20-7849-8E84C824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Matrix</a:t>
            </a:r>
          </a:p>
        </p:txBody>
      </p:sp>
      <p:pic>
        <p:nvPicPr>
          <p:cNvPr id="18434" name="Picture 2" descr="Confusion matrix — scikit-learn 1.4.0 documentation">
            <a:extLst>
              <a:ext uri="{FF2B5EF4-FFF2-40B4-BE49-F238E27FC236}">
                <a16:creationId xmlns:a16="http://schemas.microsoft.com/office/drawing/2014/main" id="{3109D2D1-2D92-8CA6-AD96-F935C0120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49415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8CE8EC-2D35-7129-C544-FAF2453979F2}"/>
              </a:ext>
            </a:extLst>
          </p:cNvPr>
          <p:cNvSpPr/>
          <p:nvPr/>
        </p:nvSpPr>
        <p:spPr>
          <a:xfrm>
            <a:off x="3025140" y="3230880"/>
            <a:ext cx="381000" cy="1181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4C0691-67DF-E894-4129-37DA19C0F55E}"/>
              </a:ext>
            </a:extLst>
          </p:cNvPr>
          <p:cNvSpPr/>
          <p:nvPr/>
        </p:nvSpPr>
        <p:spPr>
          <a:xfrm rot="5400000">
            <a:off x="5707380" y="5387340"/>
            <a:ext cx="381000" cy="1181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43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C66A-1D0F-D158-201C-EF3D1EBD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5776-1067-D207-DFF6-BFC5CDC7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can help generate insights / value through minimal efforts</a:t>
            </a:r>
          </a:p>
          <a:p>
            <a:r>
              <a:rPr lang="en-GB" dirty="0"/>
              <a:t>Application must be focussed</a:t>
            </a:r>
          </a:p>
          <a:p>
            <a:r>
              <a:rPr lang="en-GB" dirty="0"/>
              <a:t>No knowledge of maths required – does help</a:t>
            </a:r>
          </a:p>
          <a:p>
            <a:r>
              <a:rPr lang="en-GB" dirty="0"/>
              <a:t>Give it a go</a:t>
            </a:r>
          </a:p>
          <a:p>
            <a:r>
              <a:rPr lang="en-GB" dirty="0"/>
              <a:t>A few areas to start</a:t>
            </a:r>
          </a:p>
          <a:p>
            <a:pPr lvl="1"/>
            <a:r>
              <a:rPr lang="en-GB" dirty="0"/>
              <a:t>Don’t need labelled data (unsupervised)</a:t>
            </a:r>
          </a:p>
          <a:p>
            <a:pPr lvl="2"/>
            <a:r>
              <a:rPr lang="en-GB" dirty="0"/>
              <a:t>Network Security – detecting suspicious traffic flows, anything anomalous </a:t>
            </a:r>
          </a:p>
          <a:p>
            <a:pPr lvl="2"/>
            <a:r>
              <a:rPr lang="en-GB" dirty="0"/>
              <a:t>Network Monitoring – detecting outliners in SNMP monitoring</a:t>
            </a:r>
          </a:p>
          <a:p>
            <a:pPr marL="0" indent="0">
              <a:buNone/>
            </a:pP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953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0066FA-C49B-568E-BB58-B4B54909F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3F26FD-DDC8-1274-3762-8F2AE3203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0668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7D33AE-5226-053E-90F7-655FD3BC2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150"/>
            <a:ext cx="10515600" cy="4946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Industry</a:t>
            </a:r>
          </a:p>
          <a:p>
            <a:r>
              <a:rPr lang="en-GB" dirty="0">
                <a:hlinkClick r:id="rId2"/>
              </a:rPr>
              <a:t>Palo Alto “The world’s first ML-Powered NGFW”</a:t>
            </a:r>
            <a:endParaRPr lang="en-GB" dirty="0"/>
          </a:p>
          <a:p>
            <a:r>
              <a:rPr lang="en-GB" dirty="0">
                <a:hlinkClick r:id="rId3"/>
              </a:rPr>
              <a:t>Broadcom on-chip neutral network</a:t>
            </a:r>
            <a:endParaRPr lang="en-GB" dirty="0"/>
          </a:p>
          <a:p>
            <a:r>
              <a:rPr lang="en-GB" dirty="0">
                <a:hlinkClick r:id="rId4"/>
              </a:rPr>
              <a:t>Nokia </a:t>
            </a:r>
            <a:r>
              <a:rPr lang="en-GB" dirty="0" err="1">
                <a:hlinkClick r:id="rId4"/>
              </a:rPr>
              <a:t>SRLinux</a:t>
            </a:r>
            <a:r>
              <a:rPr lang="en-GB" dirty="0">
                <a:hlinkClick r:id="rId4"/>
              </a:rPr>
              <a:t> – ChatGPT integration </a:t>
            </a:r>
            <a:endParaRPr lang="en-GB" dirty="0"/>
          </a:p>
          <a:p>
            <a:r>
              <a:rPr lang="en-GB" dirty="0">
                <a:hlinkClick r:id="rId5"/>
              </a:rPr>
              <a:t>Juniper Mist AI – 100% growth in a year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Academia</a:t>
            </a:r>
          </a:p>
          <a:p>
            <a:r>
              <a:rPr lang="en-GB" dirty="0">
                <a:hlinkClick r:id="rId6"/>
              </a:rPr>
              <a:t>A machine learning approach to improve congestion control over wireless computer networks</a:t>
            </a:r>
            <a:endParaRPr lang="en-GB" dirty="0">
              <a:hlinkClick r:id="rId7"/>
            </a:endParaRPr>
          </a:p>
          <a:p>
            <a:r>
              <a:rPr lang="en-GB" dirty="0">
                <a:hlinkClick r:id="rId7"/>
              </a:rPr>
              <a:t>Machine Learning Network Security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87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7031E-C80A-A134-A4E6-8DDBFC69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Technical Bits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0025B-F8BB-EAC4-7D80-EA57B6BF9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6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7DCBF-2967-12C5-8C5C-533768C3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F85C0-8F67-D7E1-1FA8-817EEB63A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Supervised</a:t>
            </a:r>
          </a:p>
          <a:p>
            <a:pPr lvl="1"/>
            <a:r>
              <a:rPr lang="en-GB" b="1" dirty="0"/>
              <a:t>Labels</a:t>
            </a:r>
            <a:r>
              <a:rPr lang="en-GB" dirty="0"/>
              <a:t> are fed into the algorithm</a:t>
            </a:r>
          </a:p>
          <a:p>
            <a:pPr lvl="1"/>
            <a:r>
              <a:rPr lang="en-GB" dirty="0"/>
              <a:t>We tell the algorithm what want it to produce </a:t>
            </a:r>
          </a:p>
          <a:p>
            <a:r>
              <a:rPr lang="en-GB" dirty="0"/>
              <a:t>Unsupervised</a:t>
            </a:r>
          </a:p>
          <a:p>
            <a:pPr lvl="1"/>
            <a:r>
              <a:rPr lang="en-GB" b="1" dirty="0"/>
              <a:t>No labels</a:t>
            </a:r>
          </a:p>
          <a:p>
            <a:pPr lvl="1"/>
            <a:r>
              <a:rPr lang="en-GB" dirty="0"/>
              <a:t>Helps us understand data</a:t>
            </a:r>
          </a:p>
          <a:p>
            <a:r>
              <a:rPr lang="en-GB" dirty="0"/>
              <a:t>Reinforcement</a:t>
            </a:r>
          </a:p>
        </p:txBody>
      </p:sp>
    </p:spTree>
    <p:extLst>
      <p:ext uri="{BB962C8B-B14F-4D97-AF65-F5344CB8AC3E}">
        <p14:creationId xmlns:p14="http://schemas.microsoft.com/office/powerpoint/2010/main" val="422485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Supervised Machine Learning, Unsupervised Machine Learning, and Deep  Learning - CFA, FRM, and Actuarial Exams Study Notes">
            <a:extLst>
              <a:ext uri="{FF2B5EF4-FFF2-40B4-BE49-F238E27FC236}">
                <a16:creationId xmlns:a16="http://schemas.microsoft.com/office/drawing/2014/main" id="{BF069159-D6FD-530F-9C79-5DC05B38C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2"/>
          <a:stretch/>
        </p:blipFill>
        <p:spPr bwMode="auto">
          <a:xfrm>
            <a:off x="2869406" y="713795"/>
            <a:ext cx="6453187" cy="232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upervised vs Unsupervised Learning, Explained - Sharp Sight">
            <a:extLst>
              <a:ext uri="{FF2B5EF4-FFF2-40B4-BE49-F238E27FC236}">
                <a16:creationId xmlns:a16="http://schemas.microsoft.com/office/drawing/2014/main" id="{52F39B0F-A586-C882-AEB4-CF1637AE7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5"/>
          <a:stretch/>
        </p:blipFill>
        <p:spPr bwMode="auto">
          <a:xfrm>
            <a:off x="3282363" y="3333749"/>
            <a:ext cx="5627274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00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Differences Between Supervised Learning and Unsupervised Learning |  Difference Between">
            <a:extLst>
              <a:ext uri="{FF2B5EF4-FFF2-40B4-BE49-F238E27FC236}">
                <a16:creationId xmlns:a16="http://schemas.microsoft.com/office/drawing/2014/main" id="{4AD40BFE-EC7D-74A5-7CA0-81B7EDBCC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53" y="342900"/>
            <a:ext cx="7981293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5C8993-03D5-3B2A-737A-793F6AD22515}"/>
              </a:ext>
            </a:extLst>
          </p:cNvPr>
          <p:cNvSpPr txBox="1"/>
          <p:nvPr/>
        </p:nvSpPr>
        <p:spPr>
          <a:xfrm>
            <a:off x="2305050" y="5257800"/>
            <a:ext cx="527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Continuous</a:t>
            </a:r>
            <a:r>
              <a:rPr lang="en-GB" dirty="0"/>
              <a:t> – on a scale, e.g. a </a:t>
            </a:r>
            <a:r>
              <a:rPr lang="en-GB" b="1" dirty="0"/>
              <a:t>float</a:t>
            </a:r>
            <a:endParaRPr lang="en-GB" dirty="0"/>
          </a:p>
          <a:p>
            <a:r>
              <a:rPr lang="en-GB" b="1" dirty="0"/>
              <a:t>Categorical / Discrete </a:t>
            </a:r>
            <a:r>
              <a:rPr lang="en-GB" dirty="0"/>
              <a:t>– a label</a:t>
            </a:r>
          </a:p>
        </p:txBody>
      </p:sp>
    </p:spTree>
    <p:extLst>
      <p:ext uri="{BB962C8B-B14F-4D97-AF65-F5344CB8AC3E}">
        <p14:creationId xmlns:p14="http://schemas.microsoft.com/office/powerpoint/2010/main" val="49899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950</Words>
  <Application>Microsoft Office PowerPoint</Application>
  <PresentationFormat>Widescreen</PresentationFormat>
  <Paragraphs>219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IBM Plex Sans</vt:lpstr>
      <vt:lpstr>Office Theme</vt:lpstr>
      <vt:lpstr>Machine Learning in Networks</vt:lpstr>
      <vt:lpstr>Contents</vt:lpstr>
      <vt:lpstr>Background</vt:lpstr>
      <vt:lpstr>PowerPoint Presentation</vt:lpstr>
      <vt:lpstr>PowerPoint Presentation</vt:lpstr>
      <vt:lpstr>The Technical Bits</vt:lpstr>
      <vt:lpstr>Types of Machine Learning</vt:lpstr>
      <vt:lpstr>PowerPoint Presentation</vt:lpstr>
      <vt:lpstr>PowerPoint Presentation</vt:lpstr>
      <vt:lpstr>PowerPoint Presentation</vt:lpstr>
      <vt:lpstr>PowerPoint Presentation</vt:lpstr>
      <vt:lpstr>What is a feature?</vt:lpstr>
      <vt:lpstr>Palo Alto – Conditions for Machine Learning</vt:lpstr>
      <vt:lpstr>Simplified – Conditions for Machine Learning</vt:lpstr>
      <vt:lpstr>Networking Example</vt:lpstr>
      <vt:lpstr>Setting up the environment </vt:lpstr>
      <vt:lpstr>PowerPoint Presentation</vt:lpstr>
      <vt:lpstr>Defining the problem</vt:lpstr>
      <vt:lpstr>PowerPoint Presentation</vt:lpstr>
      <vt:lpstr>PowerPoint Presentation</vt:lpstr>
      <vt:lpstr>Finding a dataset</vt:lpstr>
      <vt:lpstr>PowerPoint Presentation</vt:lpstr>
      <vt:lpstr>Dataset Source</vt:lpstr>
      <vt:lpstr>Analysing the data</vt:lpstr>
      <vt:lpstr>Techniques</vt:lpstr>
      <vt:lpstr>Missing &amp; Error Values</vt:lpstr>
      <vt:lpstr>Class Balance </vt:lpstr>
      <vt:lpstr>PowerPoint Presentation</vt:lpstr>
      <vt:lpstr>Data Processing</vt:lpstr>
      <vt:lpstr>PowerPoint Presentation</vt:lpstr>
      <vt:lpstr>Classification Algorithms </vt:lpstr>
      <vt:lpstr>KNN</vt:lpstr>
      <vt:lpstr>RandomForest</vt:lpstr>
      <vt:lpstr>Naïve Bayes</vt:lpstr>
      <vt:lpstr>Hyperparameter Tunning</vt:lpstr>
      <vt:lpstr>PowerPoint Presentation</vt:lpstr>
      <vt:lpstr>PowerPoint Presentation</vt:lpstr>
      <vt:lpstr>Results and Discussion</vt:lpstr>
      <vt:lpstr>Techniques</vt:lpstr>
      <vt:lpstr>PowerPoint Presentation</vt:lpstr>
      <vt:lpstr>Confusion Matrix</vt:lpstr>
      <vt:lpstr>Key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Networks</dc:title>
  <dc:creator>Samuel Thomas</dc:creator>
  <cp:lastModifiedBy>Samuel Thomas</cp:lastModifiedBy>
  <cp:revision>15</cp:revision>
  <dcterms:created xsi:type="dcterms:W3CDTF">2023-12-28T18:58:13Z</dcterms:created>
  <dcterms:modified xsi:type="dcterms:W3CDTF">2024-01-23T11:45:41Z</dcterms:modified>
</cp:coreProperties>
</file>