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H" userId="e8e67f8f1957575f" providerId="LiveId" clId="{8C38F79F-7E83-4022-9F6C-2C0181FCF58E}"/>
    <pc:docChg chg="custSel modSld">
      <pc:chgData name="Sam H" userId="e8e67f8f1957575f" providerId="LiveId" clId="{8C38F79F-7E83-4022-9F6C-2C0181FCF58E}" dt="2020-12-23T17:50:40.020" v="154" actId="20577"/>
      <pc:docMkLst>
        <pc:docMk/>
      </pc:docMkLst>
      <pc:sldChg chg="modSp mod">
        <pc:chgData name="Sam H" userId="e8e67f8f1957575f" providerId="LiveId" clId="{8C38F79F-7E83-4022-9F6C-2C0181FCF58E}" dt="2020-12-23T17:50:40.020" v="154" actId="20577"/>
        <pc:sldMkLst>
          <pc:docMk/>
          <pc:sldMk cId="2272003614" sldId="258"/>
        </pc:sldMkLst>
        <pc:spChg chg="mod">
          <ac:chgData name="Sam H" userId="e8e67f8f1957575f" providerId="LiveId" clId="{8C38F79F-7E83-4022-9F6C-2C0181FCF58E}" dt="2020-12-23T17:50:26.959" v="123" actId="20577"/>
          <ac:spMkLst>
            <pc:docMk/>
            <pc:sldMk cId="2272003614" sldId="258"/>
            <ac:spMk id="2" creationId="{122B5B11-EBF2-4D7B-B6D8-4D36ED7FBBF2}"/>
          </ac:spMkLst>
        </pc:spChg>
        <pc:spChg chg="mod">
          <ac:chgData name="Sam H" userId="e8e67f8f1957575f" providerId="LiveId" clId="{8C38F79F-7E83-4022-9F6C-2C0181FCF58E}" dt="2020-12-23T17:50:40.020" v="154" actId="20577"/>
          <ac:spMkLst>
            <pc:docMk/>
            <pc:sldMk cId="2272003614" sldId="258"/>
            <ac:spMk id="6" creationId="{5E381636-97EA-4267-924F-C33C139926F4}"/>
          </ac:spMkLst>
        </pc:spChg>
      </pc:sldChg>
      <pc:sldChg chg="modSp mod">
        <pc:chgData name="Sam H" userId="e8e67f8f1957575f" providerId="LiveId" clId="{8C38F79F-7E83-4022-9F6C-2C0181FCF58E}" dt="2020-12-23T17:43:40.070" v="117" actId="20577"/>
        <pc:sldMkLst>
          <pc:docMk/>
          <pc:sldMk cId="3893767244" sldId="260"/>
        </pc:sldMkLst>
        <pc:spChg chg="mod">
          <ac:chgData name="Sam H" userId="e8e67f8f1957575f" providerId="LiveId" clId="{8C38F79F-7E83-4022-9F6C-2C0181FCF58E}" dt="2020-12-23T17:43:40.070" v="117" actId="20577"/>
          <ac:spMkLst>
            <pc:docMk/>
            <pc:sldMk cId="3893767244" sldId="260"/>
            <ac:spMk id="6" creationId="{5E381636-97EA-4267-924F-C33C139926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E3DB-98DA-4F78-84F5-819BD79CA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4579A9-CC3E-49D3-9305-410D38922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45E833-F47A-4B57-8949-7F69BD05C66B}"/>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5" name="Footer Placeholder 4">
            <a:extLst>
              <a:ext uri="{FF2B5EF4-FFF2-40B4-BE49-F238E27FC236}">
                <a16:creationId xmlns:a16="http://schemas.microsoft.com/office/drawing/2014/main" id="{DFDA1BEE-D815-4335-B472-3E6BE01A39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27F069-3221-417C-8833-9F41D53207DF}"/>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317428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5EE6-139E-4CE3-9EE1-1CB84F60B4D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917409-90CA-400F-ABAA-8DDB6C100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F10C0C-4B84-4ECC-A640-1C8B4E06CB28}"/>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5" name="Footer Placeholder 4">
            <a:extLst>
              <a:ext uri="{FF2B5EF4-FFF2-40B4-BE49-F238E27FC236}">
                <a16:creationId xmlns:a16="http://schemas.microsoft.com/office/drawing/2014/main" id="{073627DA-EC07-484F-80C5-5E6D69640C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2120AF-F29C-4730-A039-F5CCE38AB184}"/>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143796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D87E6-97E6-4C18-864F-A253C8F7E5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70096F-EE15-441D-893A-2A879E662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B813F-D11E-42D1-BD8F-44D5E5F50E25}"/>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5" name="Footer Placeholder 4">
            <a:extLst>
              <a:ext uri="{FF2B5EF4-FFF2-40B4-BE49-F238E27FC236}">
                <a16:creationId xmlns:a16="http://schemas.microsoft.com/office/drawing/2014/main" id="{E7B734E3-38D5-4CAC-9AE4-148045701B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CCD8C-0F06-4811-808D-A00C41A9DB5E}"/>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389306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14A-A1B1-4BA6-B51B-41FDDDB52E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3974EE-83AF-4376-A32F-B43D8568A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631ECA-AA1D-4BE0-8092-6EE853AF5AD8}"/>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5" name="Footer Placeholder 4">
            <a:extLst>
              <a:ext uri="{FF2B5EF4-FFF2-40B4-BE49-F238E27FC236}">
                <a16:creationId xmlns:a16="http://schemas.microsoft.com/office/drawing/2014/main" id="{F7008816-D6DC-463E-96C7-B2F1D3724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014519-E74A-493F-8323-210F4348040E}"/>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53643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E1A6-3455-4D43-B666-79F0EE5A4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B11888-8D1C-40C2-9CF8-FDFDCD33F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AED593-1D6E-4881-A89A-231D8919A5DF}"/>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5" name="Footer Placeholder 4">
            <a:extLst>
              <a:ext uri="{FF2B5EF4-FFF2-40B4-BE49-F238E27FC236}">
                <a16:creationId xmlns:a16="http://schemas.microsoft.com/office/drawing/2014/main" id="{2B8061FF-E10D-4F30-93A8-435D7549DA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AB768D-6F45-4B93-AB03-0571355311C4}"/>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114898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2E44-B371-4CCB-B293-B3947A9902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82CDD69-CE64-454F-82E1-8EB100CDE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E9253F-08BE-44C5-BEAF-856990625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FA31418-F007-4022-B159-7D6D9302C40B}"/>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6" name="Footer Placeholder 5">
            <a:extLst>
              <a:ext uri="{FF2B5EF4-FFF2-40B4-BE49-F238E27FC236}">
                <a16:creationId xmlns:a16="http://schemas.microsoft.com/office/drawing/2014/main" id="{9AC3F232-34A3-4469-812E-6048114EA4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F45C6F-0D17-48C4-8C57-DDA31198E2D0}"/>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21924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ACEC-20FB-4ACB-AAFB-F2A7E4D022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FEF6C3-9C2C-4084-BA6D-73BEC3165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867E4-B6E3-4BD2-A662-DBFDE669D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65F0BE-F764-4213-B04E-11CB2F9D9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FCAFF-84E3-4753-B875-90A8182B6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F1AA95-BEEB-4FAC-85A1-2912413D76F5}"/>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8" name="Footer Placeholder 7">
            <a:extLst>
              <a:ext uri="{FF2B5EF4-FFF2-40B4-BE49-F238E27FC236}">
                <a16:creationId xmlns:a16="http://schemas.microsoft.com/office/drawing/2014/main" id="{5C95D80C-CCAB-4CBC-84E4-EA3966D70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06E4867-48FF-4051-AA73-07B7F970D5B0}"/>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41664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DA92-D518-4E5C-813F-A7B0F8D85B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EC0857-60D6-472E-9864-180700AF4E86}"/>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4" name="Footer Placeholder 3">
            <a:extLst>
              <a:ext uri="{FF2B5EF4-FFF2-40B4-BE49-F238E27FC236}">
                <a16:creationId xmlns:a16="http://schemas.microsoft.com/office/drawing/2014/main" id="{000B68FE-689E-4BE3-A3C1-318D00247A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CBEADD-1CB9-4833-949D-869F151E0149}"/>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10780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4968C-6C30-44AB-A6F2-A8960BE0077B}"/>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3" name="Footer Placeholder 2">
            <a:extLst>
              <a:ext uri="{FF2B5EF4-FFF2-40B4-BE49-F238E27FC236}">
                <a16:creationId xmlns:a16="http://schemas.microsoft.com/office/drawing/2014/main" id="{307A93FD-7C34-4755-B9BF-4D54C46964C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2A7401-41CB-4DF7-8FBC-74BC7837F951}"/>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41429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9581-0654-4D8E-900D-F8E1D1926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CAA3FE-F228-4868-8B10-003D90942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7AF45F-570B-4555-89FD-0690D1E98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518E4-595E-4404-9221-EEBF20759862}"/>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6" name="Footer Placeholder 5">
            <a:extLst>
              <a:ext uri="{FF2B5EF4-FFF2-40B4-BE49-F238E27FC236}">
                <a16:creationId xmlns:a16="http://schemas.microsoft.com/office/drawing/2014/main" id="{E06783B5-9127-4798-80CF-1A6305B657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3BC22-E2E1-4356-BB11-62CF823009AC}"/>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220264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1EC6-E0EF-4E8A-AC62-C1F931F54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66450EC-C4B8-4147-9AE2-49FB53FEC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3CB94E-3B68-4311-8CA0-5DF0E5A49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A5D8E-8943-4D4A-B43E-7252AF7C0C50}"/>
              </a:ext>
            </a:extLst>
          </p:cNvPr>
          <p:cNvSpPr>
            <a:spLocks noGrp="1"/>
          </p:cNvSpPr>
          <p:nvPr>
            <p:ph type="dt" sz="half" idx="10"/>
          </p:nvPr>
        </p:nvSpPr>
        <p:spPr/>
        <p:txBody>
          <a:bodyPr/>
          <a:lstStyle/>
          <a:p>
            <a:fld id="{D472FDA3-FD04-421D-85CF-BC1F7B38F701}" type="datetimeFigureOut">
              <a:rPr lang="en-GB" smtClean="0"/>
              <a:t>23/12/2020</a:t>
            </a:fld>
            <a:endParaRPr lang="en-GB"/>
          </a:p>
        </p:txBody>
      </p:sp>
      <p:sp>
        <p:nvSpPr>
          <p:cNvPr id="6" name="Footer Placeholder 5">
            <a:extLst>
              <a:ext uri="{FF2B5EF4-FFF2-40B4-BE49-F238E27FC236}">
                <a16:creationId xmlns:a16="http://schemas.microsoft.com/office/drawing/2014/main" id="{CB47B9FB-F86E-4C80-97B4-1DE17BFA2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46C9BA-C2B3-4985-AC94-5D22360E2086}"/>
              </a:ext>
            </a:extLst>
          </p:cNvPr>
          <p:cNvSpPr>
            <a:spLocks noGrp="1"/>
          </p:cNvSpPr>
          <p:nvPr>
            <p:ph type="sldNum" sz="quarter" idx="12"/>
          </p:nvPr>
        </p:nvSpPr>
        <p:spPr/>
        <p:txBody>
          <a:bodyPr/>
          <a:lstStyle/>
          <a:p>
            <a:fld id="{D3854838-644C-4DC7-8629-A99B467DD207}" type="slidenum">
              <a:rPr lang="en-GB" smtClean="0"/>
              <a:t>‹#›</a:t>
            </a:fld>
            <a:endParaRPr lang="en-GB"/>
          </a:p>
        </p:txBody>
      </p:sp>
    </p:spTree>
    <p:extLst>
      <p:ext uri="{BB962C8B-B14F-4D97-AF65-F5344CB8AC3E}">
        <p14:creationId xmlns:p14="http://schemas.microsoft.com/office/powerpoint/2010/main" val="116929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52045-1812-4392-B35A-7D0EC08DD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0B6597-37B7-4D72-B700-BA20CA930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ADD64E-4A81-4BC9-AFEA-C5F240C59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2FDA3-FD04-421D-85CF-BC1F7B38F701}" type="datetimeFigureOut">
              <a:rPr lang="en-GB" smtClean="0"/>
              <a:t>23/12/2020</a:t>
            </a:fld>
            <a:endParaRPr lang="en-GB"/>
          </a:p>
        </p:txBody>
      </p:sp>
      <p:sp>
        <p:nvSpPr>
          <p:cNvPr id="5" name="Footer Placeholder 4">
            <a:extLst>
              <a:ext uri="{FF2B5EF4-FFF2-40B4-BE49-F238E27FC236}">
                <a16:creationId xmlns:a16="http://schemas.microsoft.com/office/drawing/2014/main" id="{D61DF71B-6C44-421F-8366-4A81514C0B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B5FAB5F-2894-4C60-8FB3-25A9173D5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54838-644C-4DC7-8629-A99B467DD207}" type="slidenum">
              <a:rPr lang="en-GB" smtClean="0"/>
              <a:t>‹#›</a:t>
            </a:fld>
            <a:endParaRPr lang="en-GB"/>
          </a:p>
        </p:txBody>
      </p:sp>
    </p:spTree>
    <p:extLst>
      <p:ext uri="{BB962C8B-B14F-4D97-AF65-F5344CB8AC3E}">
        <p14:creationId xmlns:p14="http://schemas.microsoft.com/office/powerpoint/2010/main" val="304172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5B11-EBF2-4D7B-B6D8-4D36ED7FBBF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rgbClr val="FFFFFF"/>
                </a:solidFill>
              </a:rPr>
              <a:t>How many family friendly films are rented?</a:t>
            </a:r>
          </a:p>
        </p:txBody>
      </p:sp>
      <p:pic>
        <p:nvPicPr>
          <p:cNvPr id="11" name="Content Placeholder 10">
            <a:extLst>
              <a:ext uri="{FF2B5EF4-FFF2-40B4-BE49-F238E27FC236}">
                <a16:creationId xmlns:a16="http://schemas.microsoft.com/office/drawing/2014/main" id="{2BDE2110-EC57-469B-8EF1-E607A2EB7769}"/>
              </a:ext>
            </a:extLst>
          </p:cNvPr>
          <p:cNvPicPr>
            <a:picLocks noGrp="1" noChangeAspect="1"/>
          </p:cNvPicPr>
          <p:nvPr>
            <p:ph idx="1"/>
          </p:nvPr>
        </p:nvPicPr>
        <p:blipFill rotWithShape="1">
          <a:blip r:embed="rId2"/>
          <a:srcRect t="2396" r="1" b="1"/>
          <a:stretch/>
        </p:blipFill>
        <p:spPr>
          <a:xfrm>
            <a:off x="841248" y="2516777"/>
            <a:ext cx="6236208" cy="3660185"/>
          </a:xfrm>
          <a:prstGeom prst="rect">
            <a:avLst/>
          </a:prstGeom>
        </p:spPr>
      </p:pic>
      <p:sp>
        <p:nvSpPr>
          <p:cNvPr id="6" name="TextBox 5">
            <a:extLst>
              <a:ext uri="{FF2B5EF4-FFF2-40B4-BE49-F238E27FC236}">
                <a16:creationId xmlns:a16="http://schemas.microsoft.com/office/drawing/2014/main" id="{5E381636-97EA-4267-924F-C33C139926F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We see that animation films are rented the most, and music the least. Although there is an even spread. </a:t>
            </a:r>
          </a:p>
        </p:txBody>
      </p:sp>
    </p:spTree>
    <p:extLst>
      <p:ext uri="{BB962C8B-B14F-4D97-AF65-F5344CB8AC3E}">
        <p14:creationId xmlns:p14="http://schemas.microsoft.com/office/powerpoint/2010/main" val="2488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5B11-EBF2-4D7B-B6D8-4D36ED7FBBF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rgbClr val="FFFFFF"/>
                </a:solidFill>
              </a:rPr>
              <a:t>What is the spread of rental duration for family friendly films?</a:t>
            </a:r>
          </a:p>
        </p:txBody>
      </p:sp>
      <p:pic>
        <p:nvPicPr>
          <p:cNvPr id="10" name="Content Placeholder 9">
            <a:extLst>
              <a:ext uri="{FF2B5EF4-FFF2-40B4-BE49-F238E27FC236}">
                <a16:creationId xmlns:a16="http://schemas.microsoft.com/office/drawing/2014/main" id="{4FA19257-F72E-4874-A55C-0DA4B669B577}"/>
              </a:ext>
            </a:extLst>
          </p:cNvPr>
          <p:cNvPicPr>
            <a:picLocks noGrp="1" noChangeAspect="1"/>
          </p:cNvPicPr>
          <p:nvPr>
            <p:ph idx="1"/>
          </p:nvPr>
        </p:nvPicPr>
        <p:blipFill rotWithShape="1">
          <a:blip r:embed="rId2"/>
          <a:srcRect t="2505" b="1298"/>
          <a:stretch/>
        </p:blipFill>
        <p:spPr>
          <a:xfrm>
            <a:off x="841248" y="2516777"/>
            <a:ext cx="6236208" cy="3660185"/>
          </a:xfrm>
          <a:prstGeom prst="rect">
            <a:avLst/>
          </a:prstGeom>
        </p:spPr>
      </p:pic>
      <p:sp>
        <p:nvSpPr>
          <p:cNvPr id="6" name="TextBox 5">
            <a:extLst>
              <a:ext uri="{FF2B5EF4-FFF2-40B4-BE49-F238E27FC236}">
                <a16:creationId xmlns:a16="http://schemas.microsoft.com/office/drawing/2014/main" id="{5E381636-97EA-4267-924F-C33C139926F4}"/>
              </a:ext>
            </a:extLst>
          </p:cNvPr>
          <p:cNvSpPr txBox="1"/>
          <p:nvPr/>
        </p:nvSpPr>
        <p:spPr>
          <a:xfrm>
            <a:off x="7546848" y="2516777"/>
            <a:ext cx="3803904" cy="3660185"/>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200" dirty="0"/>
              <a:t>We see that family friendly films have quite an even spread of duration. Animation films tend to be rented for the shortest period of time, whilst family films are more likely to be longer.</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These duration quartiles are taken from data for all rental films, not just the categories shown here.</a:t>
            </a:r>
          </a:p>
        </p:txBody>
      </p:sp>
    </p:spTree>
    <p:extLst>
      <p:ext uri="{BB962C8B-B14F-4D97-AF65-F5344CB8AC3E}">
        <p14:creationId xmlns:p14="http://schemas.microsoft.com/office/powerpoint/2010/main" val="227200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5B11-EBF2-4D7B-B6D8-4D36ED7FBBF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rgbClr val="FFFFFF"/>
                </a:solidFill>
              </a:rPr>
              <a:t>What is the spending pattern of the top 10 customers?</a:t>
            </a:r>
          </a:p>
        </p:txBody>
      </p:sp>
      <p:pic>
        <p:nvPicPr>
          <p:cNvPr id="5" name="Content Placeholder 4">
            <a:extLst>
              <a:ext uri="{FF2B5EF4-FFF2-40B4-BE49-F238E27FC236}">
                <a16:creationId xmlns:a16="http://schemas.microsoft.com/office/drawing/2014/main" id="{465F0BFA-9A79-40C9-BC62-7CBC82EC3EFA}"/>
              </a:ext>
            </a:extLst>
          </p:cNvPr>
          <p:cNvPicPr>
            <a:picLocks noGrp="1" noChangeAspect="1"/>
          </p:cNvPicPr>
          <p:nvPr>
            <p:ph idx="1"/>
          </p:nvPr>
        </p:nvPicPr>
        <p:blipFill rotWithShape="1">
          <a:blip r:embed="rId2"/>
          <a:srcRect t="564" r="-5" b="145"/>
          <a:stretch/>
        </p:blipFill>
        <p:spPr>
          <a:xfrm>
            <a:off x="841248" y="2516777"/>
            <a:ext cx="6236208" cy="3660185"/>
          </a:xfrm>
          <a:prstGeom prst="rect">
            <a:avLst/>
          </a:prstGeom>
        </p:spPr>
      </p:pic>
      <p:sp>
        <p:nvSpPr>
          <p:cNvPr id="6" name="TextBox 5">
            <a:extLst>
              <a:ext uri="{FF2B5EF4-FFF2-40B4-BE49-F238E27FC236}">
                <a16:creationId xmlns:a16="http://schemas.microsoft.com/office/drawing/2014/main" id="{5E381636-97EA-4267-924F-C33C139926F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Note, data was only available for the 2</a:t>
            </a:r>
            <a:r>
              <a:rPr lang="en-US" sz="2200" baseline="30000" dirty="0"/>
              <a:t>nd</a:t>
            </a:r>
            <a:r>
              <a:rPr lang="en-US" sz="2200" dirty="0"/>
              <a:t> half of February and the 1</a:t>
            </a:r>
            <a:r>
              <a:rPr lang="en-US" sz="2200" baseline="30000" dirty="0"/>
              <a:t>st</a:t>
            </a:r>
            <a:r>
              <a:rPr lang="en-US" sz="2200" dirty="0"/>
              <a:t> half of May.</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We see that there was a trend to watch more films in March and April, perhaps over Easter holidays. This trend does not seem to have continued into May though. </a:t>
            </a:r>
          </a:p>
        </p:txBody>
      </p:sp>
    </p:spTree>
    <p:extLst>
      <p:ext uri="{BB962C8B-B14F-4D97-AF65-F5344CB8AC3E}">
        <p14:creationId xmlns:p14="http://schemas.microsoft.com/office/powerpoint/2010/main" val="375396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5B11-EBF2-4D7B-B6D8-4D36ED7FBBF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rgbClr val="FFFFFF"/>
                </a:solidFill>
              </a:rPr>
              <a:t>What is the difference in rental amounts between months?</a:t>
            </a:r>
          </a:p>
        </p:txBody>
      </p:sp>
      <p:pic>
        <p:nvPicPr>
          <p:cNvPr id="9" name="Content Placeholder 8">
            <a:extLst>
              <a:ext uri="{FF2B5EF4-FFF2-40B4-BE49-F238E27FC236}">
                <a16:creationId xmlns:a16="http://schemas.microsoft.com/office/drawing/2014/main" id="{F351A857-2044-4FC1-A4F7-7685445F9C03}"/>
              </a:ext>
            </a:extLst>
          </p:cNvPr>
          <p:cNvPicPr>
            <a:picLocks noGrp="1" noChangeAspect="1"/>
          </p:cNvPicPr>
          <p:nvPr>
            <p:ph idx="1"/>
          </p:nvPr>
        </p:nvPicPr>
        <p:blipFill rotWithShape="1">
          <a:blip r:embed="rId2"/>
          <a:srcRect l="153" t="-1" r="15" b="-1"/>
          <a:stretch/>
        </p:blipFill>
        <p:spPr>
          <a:xfrm>
            <a:off x="548639" y="2516381"/>
            <a:ext cx="7692503" cy="3660185"/>
          </a:xfrm>
          <a:prstGeom prst="rect">
            <a:avLst/>
          </a:prstGeom>
        </p:spPr>
      </p:pic>
      <p:sp>
        <p:nvSpPr>
          <p:cNvPr id="6" name="TextBox 5">
            <a:extLst>
              <a:ext uri="{FF2B5EF4-FFF2-40B4-BE49-F238E27FC236}">
                <a16:creationId xmlns:a16="http://schemas.microsoft.com/office/drawing/2014/main" id="{5E381636-97EA-4267-924F-C33C139926F4}"/>
              </a:ext>
            </a:extLst>
          </p:cNvPr>
          <p:cNvSpPr txBox="1"/>
          <p:nvPr/>
        </p:nvSpPr>
        <p:spPr>
          <a:xfrm>
            <a:off x="8241142" y="2516381"/>
            <a:ext cx="3402219" cy="3660185"/>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2200" dirty="0"/>
              <a:t>This reiterates the previous slide, showing an increase in rental amount for March and April before a sharp decline in May (even when considering the data is only available for the 1</a:t>
            </a:r>
            <a:r>
              <a:rPr lang="en-US" sz="2200" baseline="30000" dirty="0"/>
              <a:t>st</a:t>
            </a:r>
            <a:r>
              <a:rPr lang="en-US" sz="2200" dirty="0"/>
              <a:t> half of April)</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Largest increase is shown in green and is Eleanor Hunt</a:t>
            </a:r>
          </a:p>
          <a:p>
            <a:pPr indent="-228600">
              <a:lnSpc>
                <a:spcPct val="90000"/>
              </a:lnSpc>
              <a:spcAft>
                <a:spcPts val="600"/>
              </a:spcAft>
              <a:buFont typeface="Arial" panose="020B0604020202020204" pitchFamily="34" charset="0"/>
              <a:buChar char="•"/>
            </a:pPr>
            <a:r>
              <a:rPr lang="en-US" sz="2200" dirty="0"/>
              <a:t>Largest decrease is shown in red and is Marion Snyder</a:t>
            </a:r>
          </a:p>
        </p:txBody>
      </p:sp>
    </p:spTree>
    <p:extLst>
      <p:ext uri="{BB962C8B-B14F-4D97-AF65-F5344CB8AC3E}">
        <p14:creationId xmlns:p14="http://schemas.microsoft.com/office/powerpoint/2010/main" val="3893767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How many family friendly films are rented?</vt:lpstr>
      <vt:lpstr>What is the spread of rental duration for family friendly films?</vt:lpstr>
      <vt:lpstr>What is the spending pattern of the top 10 customers?</vt:lpstr>
      <vt:lpstr>What is the difference in rental amounts between months?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many family friendly films are rented?</dc:title>
  <dc:creator>Sam H</dc:creator>
  <cp:lastModifiedBy>Sam H</cp:lastModifiedBy>
  <cp:revision>2</cp:revision>
  <dcterms:created xsi:type="dcterms:W3CDTF">2020-12-23T17:26:57Z</dcterms:created>
  <dcterms:modified xsi:type="dcterms:W3CDTF">2020-12-23T17:50:49Z</dcterms:modified>
</cp:coreProperties>
</file>