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92" r:id="rId5"/>
    <p:sldId id="293" r:id="rId6"/>
    <p:sldId id="294" r:id="rId7"/>
    <p:sldId id="295" r:id="rId8"/>
    <p:sldId id="296" r:id="rId9"/>
    <p:sldId id="297" r:id="rId10"/>
    <p:sldId id="302" r:id="rId11"/>
    <p:sldId id="298" r:id="rId12"/>
    <p:sldId id="307" r:id="rId13"/>
    <p:sldId id="304" r:id="rId14"/>
    <p:sldId id="306" r:id="rId15"/>
    <p:sldId id="308" r:id="rId16"/>
    <p:sldId id="309" r:id="rId17"/>
    <p:sldId id="310" r:id="rId18"/>
    <p:sldId id="311" r:id="rId19"/>
    <p:sldId id="312" r:id="rId20"/>
    <p:sldId id="30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ra Moe" initials="TM" lastIdx="1" clrIdx="0">
    <p:extLst>
      <p:ext uri="{19B8F6BF-5375-455C-9EA6-DF929625EA0E}">
        <p15:presenceInfo xmlns:p15="http://schemas.microsoft.com/office/powerpoint/2012/main" userId="a17aaf957cd9e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dzone.com/articles/learning-git-what-is-stashing" TargetMode="External"/><Relationship Id="rId2" Type="http://schemas.openxmlformats.org/officeDocument/2006/relationships/hyperlink" Target="https://nvie.com/posts/a-successful-git-branching-model/" TargetMode="External"/><Relationship Id="rId1" Type="http://schemas.openxmlformats.org/officeDocument/2006/relationships/slideLayout" Target="../slideLayouts/slideLayout11.xml"/><Relationship Id="rId4" Type="http://schemas.openxmlformats.org/officeDocument/2006/relationships/hyperlink" Target="https://stackoverflow.com/questions/5737002/how-to-delete-a-stash-created-with-git-stash-creat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fontScale="77500" lnSpcReduction="20000"/>
          </a:bodyPr>
          <a:lstStyle/>
          <a:p>
            <a:r>
              <a:rPr lang="en-US" sz="3200" b="1" dirty="0" smtClean="0"/>
              <a:t>Distributed version control system</a:t>
            </a:r>
          </a:p>
          <a:p>
            <a:r>
              <a:rPr lang="en-US" sz="3200" b="1" dirty="0" smtClean="0"/>
              <a:t>(</a:t>
            </a:r>
            <a:r>
              <a:rPr lang="en-US" sz="3200" b="1" dirty="0" err="1" smtClean="0"/>
              <a:t>AdVANCED</a:t>
            </a:r>
            <a:r>
              <a:rPr lang="en-US" sz="3200" b="1" dirty="0" smtClean="0"/>
              <a:t>)</a:t>
            </a:r>
            <a:endParaRPr lang="en-US" sz="32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982719"/>
            <a:ext cx="4491819" cy="1875705"/>
          </a:xfrm>
          <a:prstGeom prst="rect">
            <a:avLst/>
          </a:prstGeom>
        </p:spPr>
      </p:pic>
    </p:spTree>
    <p:extLst>
      <p:ext uri="{BB962C8B-B14F-4D97-AF65-F5344CB8AC3E}">
        <p14:creationId xmlns:p14="http://schemas.microsoft.com/office/powerpoint/2010/main" val="4068222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sz="4400" dirty="0" smtClean="0"/>
              <a:t>Integrate P4Merge as </a:t>
            </a:r>
            <a:r>
              <a:rPr lang="en-US" sz="4400" dirty="0" smtClean="0">
                <a:solidFill>
                  <a:srgbClr val="FF0000"/>
                </a:solidFill>
              </a:rPr>
              <a:t>Merge</a:t>
            </a:r>
            <a:r>
              <a:rPr lang="en-US" sz="4400" dirty="0" smtClean="0"/>
              <a:t> tool</a:t>
            </a:r>
            <a:endParaRPr lang="en-US" sz="4400" dirty="0"/>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integrate P4Merge with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will need to know the install location of P4Merge because we will need to used </a:t>
            </a:r>
            <a:r>
              <a:rPr lang="en-US" dirty="0">
                <a:latin typeface="Calibri" panose="020F0502020204030204" pitchFamily="34" charset="0"/>
                <a:ea typeface="Arial Unicode MS" panose="020B0604020202020204" pitchFamily="34" charset="-128"/>
                <a:cs typeface="Calibri" panose="020F0502020204030204" pitchFamily="34" charset="0"/>
              </a:rPr>
              <a:t>that location in later</a:t>
            </a:r>
            <a:r>
              <a:rPr lang="en-US" dirty="0" smtClean="0">
                <a:latin typeface="Calibri" panose="020F0502020204030204" pitchFamily="34" charset="0"/>
                <a:ea typeface="Arial Unicode MS" panose="020B0604020202020204" pitchFamily="34" charset="-128"/>
                <a:cs typeface="Calibri" panose="020F0502020204030204" pitchFamily="34" charset="0"/>
              </a:rPr>
              <a:t>.(May be in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C</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:\Program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Files\Perforce</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merge tool</a:t>
            </a:r>
            <a:r>
              <a:rPr lang="en-US" dirty="0" smtClean="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Note: you will need to used forward slash(/), when writing path. </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mergetool.p4merge.path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C:/Program Files/Perforce/p4merge.exe”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a:t>
            </a:r>
            <a:r>
              <a:rPr lang="en-US" dirty="0" err="1">
                <a:latin typeface="Calibri" panose="020F0502020204030204" pitchFamily="34" charset="0"/>
                <a:ea typeface="Arial Unicode MS" panose="020B0604020202020204" pitchFamily="34" charset="-128"/>
                <a:cs typeface="Calibri" panose="020F0502020204030204" pitchFamily="34" charset="0"/>
              </a:rPr>
              <a:t>G</a:t>
            </a:r>
            <a:r>
              <a:rPr lang="en-US" dirty="0" err="1" smtClean="0">
                <a:latin typeface="Calibri" panose="020F0502020204030204" pitchFamily="34" charset="0"/>
                <a:ea typeface="Arial Unicode MS" panose="020B0604020202020204" pitchFamily="34" charset="-128"/>
                <a:cs typeface="Calibri" panose="020F0502020204030204" pitchFamily="34" charset="0"/>
              </a:rPr>
              <a:t>it</a:t>
            </a:r>
            <a:r>
              <a:rPr lang="en-US" dirty="0" smtClean="0">
                <a:latin typeface="Calibri" panose="020F0502020204030204" pitchFamily="34" charset="0"/>
                <a:ea typeface="Arial Unicode MS" panose="020B0604020202020204" pitchFamily="34" charset="-128"/>
                <a:cs typeface="Calibri" panose="020F0502020204030204" pitchFamily="34" charset="0"/>
              </a:rPr>
              <a:t> will confirm you to open or not the application, that you set as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mergetool.prompt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159590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sz="4000" dirty="0" smtClean="0"/>
              <a:t>Simple Merge (Fast-Forward Merge)</a:t>
            </a:r>
            <a:endParaRPr lang="en-US" sz="4000" dirty="0"/>
          </a:p>
        </p:txBody>
      </p:sp>
      <p:sp>
        <p:nvSpPr>
          <p:cNvPr id="6" name="Content Placeholder 2"/>
          <p:cNvSpPr>
            <a:spLocks noGrp="1"/>
          </p:cNvSpPr>
          <p:nvPr>
            <p:ph type="body" sz="half" idx="2"/>
          </p:nvPr>
        </p:nvSpPr>
        <p:spPr>
          <a:xfrm>
            <a:off x="1154953" y="160661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While merging </a:t>
            </a:r>
            <a:r>
              <a:rPr lang="en-US" dirty="0" err="1">
                <a:latin typeface="Calibri" panose="020F0502020204030204" pitchFamily="34" charset="0"/>
                <a:ea typeface="Arial Unicode MS" panose="020B0604020202020204" pitchFamily="34" charset="-128"/>
                <a:cs typeface="Calibri" panose="020F0502020204030204" pitchFamily="34" charset="0"/>
              </a:rPr>
              <a:t>G</a:t>
            </a:r>
            <a:r>
              <a:rPr lang="en-US" dirty="0" err="1" smtClean="0">
                <a:latin typeface="Calibri" panose="020F0502020204030204" pitchFamily="34" charset="0"/>
                <a:ea typeface="Arial Unicode MS" panose="020B0604020202020204" pitchFamily="34" charset="-128"/>
                <a:cs typeface="Calibri" panose="020F0502020204030204" pitchFamily="34" charset="0"/>
              </a:rPr>
              <a:t>it</a:t>
            </a:r>
            <a:r>
              <a:rPr lang="en-US" dirty="0" smtClean="0">
                <a:latin typeface="Calibri" panose="020F0502020204030204" pitchFamily="34" charset="0"/>
                <a:ea typeface="Arial Unicode MS" panose="020B0604020202020204" pitchFamily="34" charset="-128"/>
                <a:cs typeface="Calibri" panose="020F0502020204030204" pitchFamily="34" charset="0"/>
              </a:rPr>
              <a:t> tries to automatically merge when possible, if </a:t>
            </a:r>
            <a:r>
              <a:rPr lang="en-US" dirty="0">
                <a:latin typeface="Calibri" panose="020F0502020204030204" pitchFamily="34" charset="0"/>
                <a:ea typeface="Arial Unicode MS" panose="020B0604020202020204" pitchFamily="34" charset="-128"/>
                <a:cs typeface="Calibri" panose="020F0502020204030204" pitchFamily="34" charset="0"/>
              </a:rPr>
              <a:t>there is no additional work is detected on the parent branch (master branch),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will simply apply all commits from the other branch directly onto the parent branch.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Let’s try to test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Merge with following scenarios.</a:t>
            </a:r>
          </a:p>
          <a:p>
            <a:r>
              <a:rPr lang="en-US" dirty="0" smtClean="0">
                <a:latin typeface="Calibri" panose="020F0502020204030204" pitchFamily="34" charset="0"/>
                <a:ea typeface="Arial Unicode MS" panose="020B0604020202020204" pitchFamily="34" charset="-128"/>
                <a:cs typeface="Calibri" panose="020F0502020204030204" pitchFamily="34" charset="0"/>
              </a:rPr>
              <a:t>1. </a:t>
            </a:r>
            <a:r>
              <a:rPr lang="en-US" dirty="0">
                <a:latin typeface="Calibri" panose="020F0502020204030204" pitchFamily="34" charset="0"/>
                <a:ea typeface="Arial Unicode MS" panose="020B0604020202020204" pitchFamily="34" charset="-128"/>
                <a:cs typeface="Calibri" panose="020F0502020204030204" pitchFamily="34" charset="0"/>
              </a:rPr>
              <a:t>M</a:t>
            </a:r>
            <a:r>
              <a:rPr lang="en-US" dirty="0" smtClean="0">
                <a:latin typeface="Calibri" panose="020F0502020204030204" pitchFamily="34" charset="0"/>
                <a:ea typeface="Arial Unicode MS" panose="020B0604020202020204" pitchFamily="34" charset="-128"/>
                <a:cs typeface="Calibri" panose="020F0502020204030204" pitchFamily="34" charset="0"/>
              </a:rPr>
              <a:t>odify a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then create a branch called ‘updates’ or anything you want and switch to that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2. When you are on new branch ‘updates’, then commit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3. After that, switch back to ‘master’ branch and merge with following merge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merge updates</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Note: When you want to merge your branches into master branch, firstly you should be on master branch and then merge.</a:t>
            </a:r>
          </a:p>
        </p:txBody>
      </p:sp>
    </p:spTree>
    <p:extLst>
      <p:ext uri="{BB962C8B-B14F-4D97-AF65-F5344CB8AC3E}">
        <p14:creationId xmlns:p14="http://schemas.microsoft.com/office/powerpoint/2010/main" val="258151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0020"/>
            <a:ext cx="9689659" cy="922945"/>
          </a:xfrm>
        </p:spPr>
        <p:txBody>
          <a:bodyPr anchor="ctr"/>
          <a:lstStyle/>
          <a:p>
            <a:r>
              <a:rPr lang="en-US" sz="3600" dirty="0" smtClean="0"/>
              <a:t>Fast-Forward VS No Fast-Forward Merge</a:t>
            </a:r>
            <a:endParaRPr lang="en-US" sz="3600" dirty="0"/>
          </a:p>
        </p:txBody>
      </p:sp>
      <p:sp>
        <p:nvSpPr>
          <p:cNvPr id="6" name="Content Placeholder 2"/>
          <p:cNvSpPr>
            <a:spLocks noGrp="1"/>
          </p:cNvSpPr>
          <p:nvPr>
            <p:ph type="body" sz="half" idx="2"/>
          </p:nvPr>
        </p:nvSpPr>
        <p:spPr>
          <a:xfrm>
            <a:off x="1154954" y="1495514"/>
            <a:ext cx="5630408"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In Fast-Forward merge,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will simply apply all commits from the other branch directly onto the parent branch.</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ff</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flag causes the merge to always create a new commit object, </a:t>
            </a:r>
            <a:r>
              <a:rPr lang="en-US" dirty="0" smtClean="0">
                <a:latin typeface="Calibri" panose="020F0502020204030204" pitchFamily="34" charset="0"/>
                <a:ea typeface="Arial Unicode MS" panose="020B0604020202020204" pitchFamily="34" charset="-128"/>
                <a:cs typeface="Calibri" panose="020F0502020204030204" pitchFamily="34" charset="0"/>
              </a:rPr>
              <a:t>even </a:t>
            </a:r>
            <a:r>
              <a:rPr lang="en-US" dirty="0">
                <a:latin typeface="Calibri" panose="020F0502020204030204" pitchFamily="34" charset="0"/>
                <a:ea typeface="Arial Unicode MS" panose="020B0604020202020204" pitchFamily="34" charset="-128"/>
                <a:cs typeface="Calibri" panose="020F0502020204030204" pitchFamily="34" charset="0"/>
              </a:rPr>
              <a:t>if the merge could be performed with a fast-forward. </a:t>
            </a:r>
            <a:r>
              <a:rPr lang="en-US" dirty="0" smtClean="0">
                <a:latin typeface="Calibri" panose="020F0502020204030204" pitchFamily="34" charset="0"/>
                <a:ea typeface="Arial Unicode MS" panose="020B0604020202020204" pitchFamily="34" charset="-128"/>
                <a:cs typeface="Calibri" panose="020F0502020204030204" pitchFamily="34" charset="0"/>
              </a:rPr>
              <a:t>This </a:t>
            </a:r>
            <a:r>
              <a:rPr lang="en-US" dirty="0">
                <a:latin typeface="Calibri" panose="020F0502020204030204" pitchFamily="34" charset="0"/>
                <a:ea typeface="Arial Unicode MS" panose="020B0604020202020204" pitchFamily="34" charset="-128"/>
                <a:cs typeface="Calibri" panose="020F0502020204030204" pitchFamily="34" charset="0"/>
              </a:rPr>
              <a:t>avoids losing information about the historical existence of a feature branch and groups together all commits </a:t>
            </a:r>
            <a:r>
              <a:rPr lang="en-US" dirty="0" smtClean="0">
                <a:latin typeface="Calibri" panose="020F0502020204030204" pitchFamily="34" charset="0"/>
                <a:ea typeface="Arial Unicode MS" panose="020B0604020202020204" pitchFamily="34" charset="-128"/>
                <a:cs typeface="Calibri" panose="020F0502020204030204" pitchFamily="34" charset="0"/>
              </a:rPr>
              <a:t>that </a:t>
            </a:r>
            <a:r>
              <a:rPr lang="en-US" dirty="0">
                <a:latin typeface="Calibri" panose="020F0502020204030204" pitchFamily="34" charset="0"/>
                <a:ea typeface="Arial Unicode MS" panose="020B0604020202020204" pitchFamily="34" charset="-128"/>
                <a:cs typeface="Calibri" panose="020F0502020204030204" pitchFamily="34" charset="0"/>
              </a:rPr>
              <a:t>together added the feature.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merge --no-</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ff</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updates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361" y="1495514"/>
            <a:ext cx="4518909" cy="4537817"/>
          </a:xfrm>
          <a:prstGeom prst="rect">
            <a:avLst/>
          </a:prstGeom>
        </p:spPr>
      </p:pic>
    </p:spTree>
    <p:extLst>
      <p:ext uri="{BB962C8B-B14F-4D97-AF65-F5344CB8AC3E}">
        <p14:creationId xmlns:p14="http://schemas.microsoft.com/office/powerpoint/2010/main" val="1605270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0195"/>
            <a:ext cx="9689659" cy="760575"/>
          </a:xfrm>
        </p:spPr>
        <p:txBody>
          <a:bodyPr/>
          <a:lstStyle/>
          <a:p>
            <a:r>
              <a:rPr lang="en-US" sz="4000" dirty="0" smtClean="0"/>
              <a:t>Merge with Resolving Conflict</a:t>
            </a:r>
            <a:endParaRPr lang="en-US" sz="4000" dirty="0"/>
          </a:p>
        </p:txBody>
      </p:sp>
      <p:sp>
        <p:nvSpPr>
          <p:cNvPr id="6" name="Content Placeholder 2"/>
          <p:cNvSpPr>
            <a:spLocks noGrp="1"/>
          </p:cNvSpPr>
          <p:nvPr>
            <p:ph type="body" sz="half" idx="2"/>
          </p:nvPr>
        </p:nvSpPr>
        <p:spPr>
          <a:xfrm>
            <a:off x="1154953" y="1230594"/>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unable to automatically resolve any conflict, then you have to resolve that conflict with manual merge. Let’s try to test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Manual Merge with following scenarios.</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1. </a:t>
            </a:r>
            <a:r>
              <a:rPr lang="en-US" dirty="0">
                <a:latin typeface="Calibri" panose="020F0502020204030204" pitchFamily="34" charset="0"/>
                <a:ea typeface="Arial Unicode MS" panose="020B0604020202020204" pitchFamily="34" charset="-128"/>
                <a:cs typeface="Calibri" panose="020F0502020204030204" pitchFamily="34" charset="0"/>
              </a:rPr>
              <a:t>C</a:t>
            </a:r>
            <a:r>
              <a:rPr lang="en-US" dirty="0" smtClean="0">
                <a:latin typeface="Calibri" panose="020F0502020204030204" pitchFamily="34" charset="0"/>
                <a:ea typeface="Arial Unicode MS" panose="020B0604020202020204" pitchFamily="34" charset="-128"/>
                <a:cs typeface="Calibri" panose="020F0502020204030204" pitchFamily="34" charset="0"/>
              </a:rPr>
              <a:t>reate a branch called ‘features’ or anything you want and switch to that branch. Then modify already existing a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or whatever you have) and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2. Then switch to master branch and modify same file and same line of code that you already edit like in ‘features’ branch and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3. Let’s try to merge these ‘features’ branch into ‘master’ branch.</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merge features</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At this time, modification line number of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is same in both branches. So,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cannot auto merge and you will see the result of conflict.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56" y="4770212"/>
            <a:ext cx="8169348" cy="1928027"/>
          </a:xfrm>
          <a:prstGeom prst="rect">
            <a:avLst/>
          </a:prstGeom>
        </p:spPr>
      </p:pic>
    </p:spTree>
    <p:extLst>
      <p:ext uri="{BB962C8B-B14F-4D97-AF65-F5344CB8AC3E}">
        <p14:creationId xmlns:p14="http://schemas.microsoft.com/office/powerpoint/2010/main" val="3152492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Merge with Resolving Conflict</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 we will try to merge by using our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that we already created.  Type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 then merge tool will open and you can resolve conflict and save file. Then close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 and make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Note: After resolve a conflict, our merge tool(Perforce Helix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Merege</a:t>
            </a:r>
            <a:r>
              <a:rPr lang="en-US" dirty="0" smtClean="0">
                <a:latin typeface="Calibri" panose="020F0502020204030204" pitchFamily="34" charset="0"/>
                <a:ea typeface="Arial Unicode MS" panose="020B0604020202020204" pitchFamily="34" charset="-128"/>
                <a:cs typeface="Calibri" panose="020F0502020204030204" pitchFamily="34" charset="0"/>
              </a:rPr>
              <a:t>) will leave original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index.php.orig</a:t>
            </a:r>
            <a:r>
              <a:rPr lang="en-US" dirty="0" smtClean="0">
                <a:latin typeface="Calibri" panose="020F0502020204030204" pitchFamily="34" charset="0"/>
                <a:ea typeface="Arial Unicode MS" panose="020B0604020202020204" pitchFamily="34" charset="-128"/>
                <a:cs typeface="Calibri" panose="020F0502020204030204" pitchFamily="34" charset="0"/>
              </a:rPr>
              <a:t>’). You can delete that file and no need to adding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81" y="3090272"/>
            <a:ext cx="6706181" cy="19966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357" y="2650470"/>
            <a:ext cx="5860288" cy="4198984"/>
          </a:xfrm>
          <a:prstGeom prst="rect">
            <a:avLst/>
          </a:prstGeom>
        </p:spPr>
      </p:pic>
    </p:spTree>
    <p:extLst>
      <p:ext uri="{BB962C8B-B14F-4D97-AF65-F5344CB8AC3E}">
        <p14:creationId xmlns:p14="http://schemas.microsoft.com/office/powerpoint/2010/main" val="103738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Milestone (Tagging)</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We can mark some of the important commit of timeline with tagging. Tags are just labels that you can put at any arbitrary commit point. There are two types of tags: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lightweight tags</a:t>
            </a:r>
            <a:r>
              <a:rPr lang="en-US" dirty="0" smtClean="0">
                <a:latin typeface="Calibri" panose="020F0502020204030204" pitchFamily="34" charset="0"/>
                <a:ea typeface="Arial Unicode MS" panose="020B0604020202020204" pitchFamily="34" charset="-128"/>
                <a:cs typeface="Calibri" panose="020F0502020204030204" pitchFamily="34" charset="0"/>
              </a:rPr>
              <a:t>, which you can just give a name.</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tag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tag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mytag</a:t>
            </a:r>
            <a:endPar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all of you tag list with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tag --list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This is a lightweight tag and there is no associated information wit it. If you want to delete tags, </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tag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mytag</a:t>
            </a:r>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494003"/>
            <a:ext cx="9579170" cy="1821338"/>
          </a:xfrm>
          <a:prstGeom prst="rect">
            <a:avLst/>
          </a:prstGeom>
        </p:spPr>
      </p:pic>
    </p:spTree>
    <p:extLst>
      <p:ext uri="{BB962C8B-B14F-4D97-AF65-F5344CB8AC3E}">
        <p14:creationId xmlns:p14="http://schemas.microsoft.com/office/powerpoint/2010/main" val="1529234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Milestone (Tagging)</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Another kind of tagging is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annotated tag</a:t>
            </a:r>
            <a:r>
              <a:rPr lang="en-US" dirty="0" smtClean="0">
                <a:latin typeface="Calibri" panose="020F0502020204030204" pitchFamily="34" charset="0"/>
                <a:ea typeface="Arial Unicode MS" panose="020B0604020202020204" pitchFamily="34" charset="-128"/>
                <a:cs typeface="Calibri" panose="020F0502020204030204" pitchFamily="34" charset="0"/>
              </a:rPr>
              <a:t>. By using this kind of tag, you can put some additional message with tag.</a:t>
            </a:r>
          </a:p>
          <a:p>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tag -a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 [Commit Message]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tag v1.0 -m “Release 1.0”</a:t>
            </a:r>
          </a:p>
          <a:p>
            <a:r>
              <a:rPr lang="en-US" dirty="0" smtClean="0">
                <a:latin typeface="Calibri" panose="020F0502020204030204" pitchFamily="34" charset="0"/>
                <a:ea typeface="Arial Unicode MS" panose="020B0604020202020204" pitchFamily="34" charset="-128"/>
                <a:cs typeface="Calibri" panose="020F0502020204030204" pitchFamily="34" charset="0"/>
              </a:rPr>
              <a:t>When you see with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tag --list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there is nothing special like lightweight tag. But, with following command, you will see some additional information.</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show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show v1.0</a:t>
            </a:r>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303524"/>
            <a:ext cx="7841660" cy="2370025"/>
          </a:xfrm>
          <a:prstGeom prst="rect">
            <a:avLst/>
          </a:prstGeom>
        </p:spPr>
      </p:pic>
    </p:spTree>
    <p:extLst>
      <p:ext uri="{BB962C8B-B14F-4D97-AF65-F5344CB8AC3E}">
        <p14:creationId xmlns:p14="http://schemas.microsoft.com/office/powerpoint/2010/main" val="4019763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Saving </a:t>
            </a:r>
            <a:r>
              <a:rPr lang="en-US" sz="4000" dirty="0" err="1" smtClean="0"/>
              <a:t>Wrok</a:t>
            </a:r>
            <a:r>
              <a:rPr lang="en-US" sz="4000" dirty="0" smtClean="0"/>
              <a:t> In Progress (Stashing)</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you working some modification in one of your files (lets assume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not yet finished and commit, at this time you need to work on an urgent bug fix on another </a:t>
            </a:r>
            <a:r>
              <a:rPr lang="en-US" dirty="0" smtClean="0">
                <a:latin typeface="Calibri" panose="020F0502020204030204" pitchFamily="34" charset="0"/>
                <a:ea typeface="Arial Unicode MS" panose="020B0604020202020204" pitchFamily="34" charset="-128"/>
                <a:cs typeface="Calibri" panose="020F0502020204030204" pitchFamily="34" charset="0"/>
              </a:rPr>
              <a:t>file and </a:t>
            </a:r>
            <a:r>
              <a:rPr lang="en-US" dirty="0">
                <a:latin typeface="Calibri" panose="020F0502020204030204" pitchFamily="34" charset="0"/>
                <a:ea typeface="Arial Unicode MS" panose="020B0604020202020204" pitchFamily="34" charset="-128"/>
                <a:cs typeface="Calibri" panose="020F0502020204030204" pitchFamily="34" charset="0"/>
              </a:rPr>
              <a:t>you need to get these changes out of the way. You shouldn't just commit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of course, because it's unfinished work</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This is where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a:t>
            </a:r>
            <a:r>
              <a:rPr lang="en-US" dirty="0">
                <a:latin typeface="Calibri" panose="020F0502020204030204" pitchFamily="34" charset="0"/>
                <a:ea typeface="Arial Unicode MS" panose="020B0604020202020204" pitchFamily="34" charset="-128"/>
                <a:cs typeface="Calibri" panose="020F0502020204030204" pitchFamily="34" charset="0"/>
              </a:rPr>
              <a:t>" comes in handy</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a:t>
            </a:r>
            <a:r>
              <a:rPr lang="en-US" dirty="0">
                <a:latin typeface="Calibri" panose="020F0502020204030204" pitchFamily="34" charset="0"/>
                <a:ea typeface="Arial Unicode MS" panose="020B0604020202020204" pitchFamily="34" charset="-128"/>
                <a:cs typeface="Calibri" panose="020F0502020204030204" pitchFamily="34" charset="0"/>
              </a:rPr>
              <a:t>” command will save your current working state temporary and then you can fix your bugs or do what you want to do in another files.</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627" y="2909525"/>
            <a:ext cx="9198137" cy="2423370"/>
          </a:xfrm>
          <a:prstGeom prst="rect">
            <a:avLst/>
          </a:prstGeom>
        </p:spPr>
      </p:pic>
    </p:spTree>
    <p:extLst>
      <p:ext uri="{BB962C8B-B14F-4D97-AF65-F5344CB8AC3E}">
        <p14:creationId xmlns:p14="http://schemas.microsoft.com/office/powerpoint/2010/main" val="1313695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Saving </a:t>
            </a:r>
            <a:r>
              <a:rPr lang="en-US" sz="4000" dirty="0" err="1" smtClean="0"/>
              <a:t>Wrok</a:t>
            </a:r>
            <a:r>
              <a:rPr lang="en-US" sz="4000" dirty="0" smtClean="0"/>
              <a:t> In Progress </a:t>
            </a:r>
            <a:r>
              <a:rPr lang="en-US" sz="4000" dirty="0" smtClean="0"/>
              <a:t>(Apply or Pop)</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When you're ready to continue where you left off, you can restore the saved state easily, you have two options: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 or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 will take the stashed changes, apply them to your working directory, and keep the changes saved as a stash</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a:latin typeface="Calibri" panose="020F0502020204030204" pitchFamily="34" charset="0"/>
                <a:ea typeface="Arial Unicode MS" panose="020B0604020202020204" pitchFamily="34" charset="-128"/>
                <a:cs typeface="Calibri" panose="020F0502020204030204" pitchFamily="34" charset="0"/>
              </a:rPr>
              <a:t> will do the exact same thing for the first two steps, but it will permanently delete the stash</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(Note: If you haven’t good reason to store current state, you should use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smtClean="0">
                <a:latin typeface="Calibri" panose="020F0502020204030204" pitchFamily="34" charset="0"/>
                <a:ea typeface="Arial Unicode MS" panose="020B0604020202020204" pitchFamily="34" charset="-128"/>
                <a:cs typeface="Calibri" panose="020F0502020204030204" pitchFamily="34" charset="0"/>
              </a:rPr>
              <a:t>’ instead of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03" y="3166448"/>
            <a:ext cx="7803556" cy="2080440"/>
          </a:xfrm>
          <a:prstGeom prst="rect">
            <a:avLst/>
          </a:prstGeom>
        </p:spPr>
      </p:pic>
    </p:spTree>
    <p:extLst>
      <p:ext uri="{BB962C8B-B14F-4D97-AF65-F5344CB8AC3E}">
        <p14:creationId xmlns:p14="http://schemas.microsoft.com/office/powerpoint/2010/main" val="4202818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Work In Progress (</a:t>
            </a:r>
            <a:r>
              <a:rPr lang="en-US" sz="4000" dirty="0" smtClean="0"/>
              <a:t>List &amp; Drop)</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your WIP list with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 list</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And you can delete your stash with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 drop stash@{n}</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Caution: </a:t>
            </a:r>
          </a:p>
          <a:p>
            <a:r>
              <a:rPr lang="en-US" dirty="0" smtClean="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While stashing will be helpful in temporarily saving files for later access</a:t>
            </a:r>
            <a:r>
              <a:rPr lang="en-US" dirty="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 If you are constantly utilizing this feature, you will likely lose track of which saved changes are where, making your project increasingly chaotic.</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61" y="2155817"/>
            <a:ext cx="9937487" cy="2011051"/>
          </a:xfrm>
          <a:prstGeom prst="rect">
            <a:avLst/>
          </a:prstGeom>
        </p:spPr>
      </p:pic>
    </p:spTree>
    <p:extLst>
      <p:ext uri="{BB962C8B-B14F-4D97-AF65-F5344CB8AC3E}">
        <p14:creationId xmlns:p14="http://schemas.microsoft.com/office/powerpoint/2010/main" val="2806203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196411"/>
          </a:xfrm>
        </p:spPr>
        <p:txBody>
          <a:bodyPr/>
          <a:lstStyle/>
          <a:p>
            <a:r>
              <a:rPr lang="en-US" dirty="0" smtClean="0"/>
              <a:t>Advanced Topics Overview</a:t>
            </a:r>
            <a:endParaRPr lang="en-US" dirty="0"/>
          </a:p>
        </p:txBody>
      </p:sp>
      <p:sp>
        <p:nvSpPr>
          <p:cNvPr id="6" name="Content Placeholder 2"/>
          <p:cNvSpPr>
            <a:spLocks noGrp="1"/>
          </p:cNvSpPr>
          <p:nvPr>
            <p:ph type="body" sz="half" idx="2"/>
          </p:nvPr>
        </p:nvSpPr>
        <p:spPr>
          <a:xfrm>
            <a:off x="1154954" y="1657884"/>
            <a:ext cx="9911850" cy="4443813"/>
          </a:xfrm>
        </p:spPr>
        <p:txBody>
          <a:bodyPr anchor="t">
            <a:normAutofit/>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Comparing Differences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Branching, Merging and Conflict Resolution</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Milestones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Work In Progress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Time Travels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48409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Reference</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pPr marL="285750" indent="-285750">
              <a:buFont typeface="Arial" panose="020B0604020202020204" pitchFamily="34" charset="0"/>
              <a:buChar char="•"/>
            </a:pPr>
            <a:r>
              <a:rPr lang="en-US" dirty="0">
                <a:hlinkClick r:id="rId2"/>
              </a:rPr>
              <a:t>https://nvie.com/posts/a-successful-git-branching-model</a:t>
            </a:r>
            <a:r>
              <a:rPr lang="en-US" dirty="0" smtClean="0">
                <a:hlinkClick r:id="rId2"/>
              </a:rPr>
              <a:t>/</a:t>
            </a:r>
            <a:endParaRPr lang="en-US" dirty="0" smtClean="0"/>
          </a:p>
          <a:p>
            <a:pPr marL="285750" indent="-285750">
              <a:buFont typeface="Arial" panose="020B0604020202020204" pitchFamily="34" charset="0"/>
              <a:buChar char="•"/>
            </a:pPr>
            <a:r>
              <a:rPr lang="en-US" dirty="0">
                <a:hlinkClick r:id="rId3"/>
              </a:rPr>
              <a:t>https://</a:t>
            </a:r>
            <a:r>
              <a:rPr lang="en-US" dirty="0" smtClean="0">
                <a:hlinkClick r:id="rId3"/>
              </a:rPr>
              <a:t>dzone.com/articles/learning-git-what-is-stashing</a:t>
            </a:r>
            <a:endParaRPr lang="en-US" dirty="0" smtClean="0"/>
          </a:p>
          <a:p>
            <a:pPr marL="285750" indent="-285750">
              <a:buFont typeface="Arial" panose="020B0604020202020204" pitchFamily="34" charset="0"/>
              <a:buChar char="•"/>
            </a:pPr>
            <a:r>
              <a:rPr lang="en-US" dirty="0">
                <a:hlinkClick r:id="rId4"/>
              </a:rPr>
              <a:t>https://stackoverflow.com/questions/5737002/how-to-delete-a-stash-created-with-git-stash-create</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882936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692069"/>
          </a:xfrm>
        </p:spPr>
        <p:txBody>
          <a:bodyPr/>
          <a:lstStyle/>
          <a:p>
            <a:r>
              <a:rPr lang="en-US" dirty="0" smtClean="0"/>
              <a:t>Comparing Differences</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Sometimes, we need to check the differences of what we write in the previous commit and our latest source code of same file. At this time, we need to check the differences by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diff`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diff [commit hash] [commit hash]</a:t>
            </a:r>
            <a:br>
              <a:rPr lang="en-US" dirty="0" smtClean="0">
                <a:latin typeface="Consolas" panose="020B0609020204030204" pitchFamily="49" charset="0"/>
                <a:ea typeface="Arial Unicode MS" panose="020B0604020202020204" pitchFamily="34" charset="-128"/>
                <a:cs typeface="Calibri" panose="020F0502020204030204" pitchFamily="34" charset="0"/>
              </a:rPr>
            </a:b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a:latin typeface="Consolas" panose="020B0609020204030204" pitchFamily="49" charset="0"/>
                <a:ea typeface="Arial Unicode MS" panose="020B0604020202020204" pitchFamily="34" charset="-128"/>
                <a:cs typeface="Calibri" panose="020F0502020204030204" pitchFamily="34" charset="0"/>
              </a:rPr>
              <a:t>diff </a:t>
            </a:r>
            <a:r>
              <a:rPr lang="en-US" dirty="0" smtClean="0">
                <a:latin typeface="Consolas" panose="020B0609020204030204" pitchFamily="49" charset="0"/>
                <a:ea typeface="Arial Unicode MS" panose="020B0604020202020204" pitchFamily="34" charset="-128"/>
                <a:cs typeface="Calibri" panose="020F0502020204030204" pitchFamily="34" charset="0"/>
              </a:rPr>
              <a:t>9a0d4c7 HEAD </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987" y="2628748"/>
            <a:ext cx="7168651" cy="4125746"/>
          </a:xfrm>
          <a:prstGeom prst="rect">
            <a:avLst/>
          </a:prstGeom>
        </p:spPr>
      </p:pic>
    </p:spTree>
    <p:extLst>
      <p:ext uri="{BB962C8B-B14F-4D97-AF65-F5344CB8AC3E}">
        <p14:creationId xmlns:p14="http://schemas.microsoft.com/office/powerpoint/2010/main" val="2684823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8"/>
          </a:xfrm>
        </p:spPr>
        <p:txBody>
          <a:bodyPr/>
          <a:lstStyle/>
          <a:p>
            <a:r>
              <a:rPr lang="en-US" dirty="0" smtClean="0"/>
              <a:t>Install Helix Visual Merge Tool</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diff` command, it will be difficult to see what is the differences because it can only show differences in command prompt. But,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allow us to use other comparing tools to see the differences clearly.</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we will use `P4Merge`.  By using this tool, we can make comparing and merging very easily.</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Go </a:t>
            </a:r>
            <a:r>
              <a:rPr lang="en-US" dirty="0">
                <a:latin typeface="Calibri" panose="020F0502020204030204" pitchFamily="34" charset="0"/>
                <a:ea typeface="Arial Unicode MS" panose="020B0604020202020204" pitchFamily="34" charset="-128"/>
                <a:cs typeface="Calibri" panose="020F0502020204030204" pitchFamily="34" charset="0"/>
              </a:rPr>
              <a:t>to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https://www.perforce.com/downloads </a:t>
            </a:r>
            <a:r>
              <a:rPr lang="en-US" dirty="0" smtClean="0">
                <a:latin typeface="Calibri" panose="020F0502020204030204" pitchFamily="34" charset="0"/>
                <a:ea typeface="Arial Unicode MS" panose="020B0604020202020204" pitchFamily="34" charset="-128"/>
                <a:cs typeface="Calibri" panose="020F0502020204030204" pitchFamily="34" charset="0"/>
              </a:rPr>
              <a:t>and </a:t>
            </a:r>
            <a:r>
              <a:rPr lang="en-US" dirty="0">
                <a:latin typeface="Calibri" panose="020F0502020204030204" pitchFamily="34" charset="0"/>
                <a:ea typeface="Arial Unicode MS" panose="020B0604020202020204" pitchFamily="34" charset="-128"/>
                <a:cs typeface="Calibri" panose="020F0502020204030204" pitchFamily="34" charset="0"/>
              </a:rPr>
              <a:t>only download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Helix Visual Merge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Tool</a:t>
            </a:r>
            <a:r>
              <a:rPr lang="en-US" dirty="0" smtClean="0">
                <a:latin typeface="Calibri" panose="020F0502020204030204" pitchFamily="34" charset="0"/>
                <a:ea typeface="Arial Unicode MS" panose="020B0604020202020204" pitchFamily="34" charset="-128"/>
                <a:cs typeface="Calibri" panose="020F0502020204030204" pitchFamily="34" charset="0"/>
              </a:rPr>
              <a:t>. When click download, registration form will show, click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skip registration</a:t>
            </a:r>
            <a:r>
              <a:rPr lang="en-US" dirty="0" smtClean="0">
                <a:latin typeface="Calibri" panose="020F0502020204030204" pitchFamily="34" charset="0"/>
                <a:ea typeface="Arial Unicode MS" panose="020B0604020202020204" pitchFamily="34" charset="-128"/>
                <a:cs typeface="Calibri" panose="020F0502020204030204" pitchFamily="34" charset="0"/>
              </a:rPr>
              <a:t>. (Note: this website design is changed very often.)</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And then install that application. </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50126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dirty="0" smtClean="0"/>
              <a:t>Integrate P4Merge as </a:t>
            </a:r>
            <a:r>
              <a:rPr lang="en-US" dirty="0" smtClean="0">
                <a:solidFill>
                  <a:srgbClr val="FF0000"/>
                </a:solidFill>
              </a:rPr>
              <a:t>Diff</a:t>
            </a:r>
            <a:r>
              <a:rPr lang="en-US" dirty="0" smtClean="0"/>
              <a:t> tool</a:t>
            </a:r>
            <a:endParaRPr lang="en-US" dirty="0"/>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integrate P4Merge with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will need to know the install location of P4Merge because we will need to used </a:t>
            </a:r>
            <a:r>
              <a:rPr lang="en-US" dirty="0">
                <a:latin typeface="Calibri" panose="020F0502020204030204" pitchFamily="34" charset="0"/>
                <a:ea typeface="Arial Unicode MS" panose="020B0604020202020204" pitchFamily="34" charset="-128"/>
                <a:cs typeface="Calibri" panose="020F0502020204030204" pitchFamily="34" charset="0"/>
              </a:rPr>
              <a:t>that location in later</a:t>
            </a:r>
            <a:r>
              <a:rPr lang="en-US" dirty="0" smtClean="0">
                <a:latin typeface="Calibri" panose="020F0502020204030204" pitchFamily="34" charset="0"/>
                <a:ea typeface="Arial Unicode MS" panose="020B0604020202020204" pitchFamily="34" charset="-128"/>
                <a:cs typeface="Calibri" panose="020F0502020204030204" pitchFamily="34" charset="0"/>
              </a:rPr>
              <a:t>.(May be in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C</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:\Program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Files\Perforce</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diff tool</a:t>
            </a:r>
            <a:r>
              <a:rPr lang="en-US" dirty="0" smtClean="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a:t>
            </a:r>
            <a:r>
              <a:rPr lang="en-US" dirty="0">
                <a:latin typeface="Calibri" panose="020F0502020204030204" pitchFamily="34" charset="0"/>
                <a:ea typeface="Arial Unicode MS" panose="020B0604020202020204" pitchFamily="34" charset="-128"/>
                <a:cs typeface="Calibri" panose="020F0502020204030204" pitchFamily="34" charset="0"/>
              </a:rPr>
              <a:t> Note: you will need to used forward slash(/), when writing path. </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difftool.p4merge.path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C:/Program Files/Perforce/p4merge.exe”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will confirm you to open or not the application, that you set as </a:t>
            </a:r>
            <a:r>
              <a:rPr lang="en-US" dirty="0" err="1" smtClean="0">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difftool.prompt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32817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Comparing by P4Merge</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Now, its time to use our comparing tool. When you type </a:t>
            </a:r>
            <a:r>
              <a:rPr lang="en-US" dirty="0" err="1" smtClean="0">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and press enter, you will see differences of your file via P4Merge tool.</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git</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difftool</a:t>
            </a:r>
            <a:r>
              <a:rPr lang="en-US" dirty="0">
                <a:latin typeface="Consolas" panose="020B0609020204030204" pitchFamily="49" charset="0"/>
                <a:ea typeface="Arial Unicode MS" panose="020B0604020202020204" pitchFamily="34" charset="-128"/>
                <a:cs typeface="Calibri" panose="020F0502020204030204" pitchFamily="34" charset="0"/>
              </a:rPr>
              <a:t> 8360e4c </a:t>
            </a:r>
            <a:r>
              <a:rPr lang="en-US" dirty="0" smtClean="0">
                <a:latin typeface="Consolas" panose="020B0609020204030204" pitchFamily="49" charset="0"/>
                <a:ea typeface="Arial Unicode MS" panose="020B0604020202020204" pitchFamily="34" charset="-128"/>
                <a:cs typeface="Calibri" panose="020F0502020204030204" pitchFamily="34" charset="0"/>
              </a:rPr>
              <a:t>HEAD</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47" y="3252301"/>
            <a:ext cx="6268138" cy="30011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783" y="2140825"/>
            <a:ext cx="5875529" cy="3345470"/>
          </a:xfrm>
          <a:prstGeom prst="rect">
            <a:avLst/>
          </a:prstGeom>
        </p:spPr>
      </p:pic>
    </p:spTree>
    <p:extLst>
      <p:ext uri="{BB962C8B-B14F-4D97-AF65-F5344CB8AC3E}">
        <p14:creationId xmlns:p14="http://schemas.microsoft.com/office/powerpoint/2010/main" val="127860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Curved Connector 28"/>
          <p:cNvCxnSpPr>
            <a:stCxn id="28" idx="2"/>
            <a:endCxn id="22" idx="6"/>
          </p:cNvCxnSpPr>
          <p:nvPr/>
        </p:nvCxnSpPr>
        <p:spPr>
          <a:xfrm rot="10800000">
            <a:off x="6256067" y="3161767"/>
            <a:ext cx="1104862" cy="1117452"/>
          </a:xfrm>
          <a:prstGeom prst="curvedConnector3">
            <a:avLst>
              <a:gd name="adj1" fmla="val 50000"/>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6" idx="2"/>
          </p:cNvCxnSpPr>
          <p:nvPr/>
        </p:nvCxnSpPr>
        <p:spPr>
          <a:xfrm flipV="1">
            <a:off x="4711906" y="4288991"/>
            <a:ext cx="940702" cy="8549"/>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flipV="1">
            <a:off x="2068082" y="4294261"/>
            <a:ext cx="836063" cy="1"/>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V="1">
            <a:off x="5152242" y="3161943"/>
            <a:ext cx="633806" cy="1"/>
          </a:xfrm>
          <a:prstGeom prst="line">
            <a:avLst/>
          </a:prstGeom>
          <a:ln w="57150">
            <a:solidFill>
              <a:schemeClr val="accent5">
                <a:lumMod val="60000"/>
                <a:lumOff val="40000"/>
              </a:schemeClr>
            </a:solidFill>
          </a:ln>
        </p:spPr>
        <p:style>
          <a:lnRef idx="2">
            <a:schemeClr val="accent3"/>
          </a:lnRef>
          <a:fillRef idx="0">
            <a:schemeClr val="accent3"/>
          </a:fillRef>
          <a:effectRef idx="1">
            <a:schemeClr val="accent3"/>
          </a:effectRef>
          <a:fontRef idx="minor">
            <a:schemeClr val="tx1"/>
          </a:fontRef>
        </p:style>
      </p:cxnSp>
      <p:cxnSp>
        <p:nvCxnSpPr>
          <p:cNvPr id="18" name="Curved Connector 17"/>
          <p:cNvCxnSpPr>
            <a:stCxn id="10" idx="6"/>
          </p:cNvCxnSpPr>
          <p:nvPr/>
        </p:nvCxnSpPr>
        <p:spPr>
          <a:xfrm flipV="1">
            <a:off x="3374164" y="3187581"/>
            <a:ext cx="1345960" cy="1098134"/>
          </a:xfrm>
          <a:prstGeom prst="curvedConnector3">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54954" y="555477"/>
            <a:ext cx="9689659" cy="922945"/>
          </a:xfrm>
        </p:spPr>
        <p:txBody>
          <a:bodyPr/>
          <a:lstStyle/>
          <a:p>
            <a:r>
              <a:rPr lang="en-US" dirty="0" smtClean="0"/>
              <a:t>Branching</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 branch is just a timeline of commits. It means, branches are the names or labels we give timeline in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can create or deleting branches without effecting timelines.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8" name="Flowchart: Connector 7"/>
          <p:cNvSpPr/>
          <p:nvPr/>
        </p:nvSpPr>
        <p:spPr>
          <a:xfrm>
            <a:off x="1598063" y="4067798"/>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Flowchart: Connector 9"/>
          <p:cNvSpPr/>
          <p:nvPr/>
        </p:nvSpPr>
        <p:spPr>
          <a:xfrm>
            <a:off x="2904145" y="4067797"/>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3" name="Straight Connector 12"/>
          <p:cNvCxnSpPr>
            <a:endCxn id="14" idx="2"/>
          </p:cNvCxnSpPr>
          <p:nvPr/>
        </p:nvCxnSpPr>
        <p:spPr>
          <a:xfrm flipV="1">
            <a:off x="3399242" y="4285714"/>
            <a:ext cx="887950" cy="8549"/>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14" name="Flowchart: Connector 13"/>
          <p:cNvSpPr/>
          <p:nvPr/>
        </p:nvSpPr>
        <p:spPr>
          <a:xfrm>
            <a:off x="4287192" y="4067796"/>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Flowchart: Connector 20"/>
          <p:cNvSpPr/>
          <p:nvPr/>
        </p:nvSpPr>
        <p:spPr>
          <a:xfrm>
            <a:off x="4682223" y="2943850"/>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Flowchart: Connector 21"/>
          <p:cNvSpPr/>
          <p:nvPr/>
        </p:nvSpPr>
        <p:spPr>
          <a:xfrm>
            <a:off x="5786048" y="2943849"/>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Flowchart: Connector 25"/>
          <p:cNvSpPr/>
          <p:nvPr/>
        </p:nvSpPr>
        <p:spPr>
          <a:xfrm>
            <a:off x="5652608" y="407107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27" name="Straight Connector 26"/>
          <p:cNvCxnSpPr>
            <a:stCxn id="26" idx="6"/>
          </p:cNvCxnSpPr>
          <p:nvPr/>
        </p:nvCxnSpPr>
        <p:spPr>
          <a:xfrm>
            <a:off x="6122627" y="4288991"/>
            <a:ext cx="1344671" cy="7568"/>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28" name="Flowchart: Connector 27"/>
          <p:cNvSpPr/>
          <p:nvPr/>
        </p:nvSpPr>
        <p:spPr>
          <a:xfrm>
            <a:off x="7360929" y="4061301"/>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37" name="Straight Connector 36"/>
          <p:cNvCxnSpPr>
            <a:stCxn id="28" idx="6"/>
            <a:endCxn id="38" idx="2"/>
          </p:cNvCxnSpPr>
          <p:nvPr/>
        </p:nvCxnSpPr>
        <p:spPr>
          <a:xfrm>
            <a:off x="7830948" y="4279219"/>
            <a:ext cx="1260045" cy="15042"/>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38" name="Flowchart: Connector 37"/>
          <p:cNvSpPr/>
          <p:nvPr/>
        </p:nvSpPr>
        <p:spPr>
          <a:xfrm>
            <a:off x="9090993" y="407634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2" name="Flowchart: Process 41"/>
          <p:cNvSpPr/>
          <p:nvPr/>
        </p:nvSpPr>
        <p:spPr>
          <a:xfrm>
            <a:off x="1204422" y="4978335"/>
            <a:ext cx="1257300" cy="443562"/>
          </a:xfrm>
          <a:prstGeom prst="flowChartProcess">
            <a:avLst/>
          </a:prstGeom>
          <a:solidFill>
            <a:schemeClr val="accent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Master Branch</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 name="Up Arrow 43"/>
          <p:cNvSpPr/>
          <p:nvPr/>
        </p:nvSpPr>
        <p:spPr>
          <a:xfrm>
            <a:off x="1715567" y="4595827"/>
            <a:ext cx="245118" cy="280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 name="Flowchart: Process 44"/>
          <p:cNvSpPr/>
          <p:nvPr/>
        </p:nvSpPr>
        <p:spPr>
          <a:xfrm>
            <a:off x="4843685" y="2215621"/>
            <a:ext cx="1257300" cy="443562"/>
          </a:xfrm>
          <a:prstGeom prst="flowChartProcess">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Feature Branch</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 name="Down Arrow 46"/>
          <p:cNvSpPr/>
          <p:nvPr/>
        </p:nvSpPr>
        <p:spPr>
          <a:xfrm>
            <a:off x="5351640" y="2709333"/>
            <a:ext cx="235010" cy="2110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Flowchart: Process 47"/>
          <p:cNvSpPr/>
          <p:nvPr/>
        </p:nvSpPr>
        <p:spPr>
          <a:xfrm>
            <a:off x="7002456" y="4917927"/>
            <a:ext cx="1257300" cy="443562"/>
          </a:xfrm>
          <a:prstGeom prst="flowChartProcess">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New Merge Commit</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 name="Up Arrow 48"/>
          <p:cNvSpPr/>
          <p:nvPr/>
        </p:nvSpPr>
        <p:spPr>
          <a:xfrm>
            <a:off x="7484882" y="4558102"/>
            <a:ext cx="245118" cy="28069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48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down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strips(down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strips(down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strips(downLeft)">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circle(in)">
                                      <p:cBhvr>
                                        <p:cTn id="92" dur="20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strips(downLeft)">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21" grpId="0" animBg="1"/>
      <p:bldP spid="22" grpId="0" animBg="1"/>
      <p:bldP spid="26" grpId="0" animBg="1"/>
      <p:bldP spid="28" grpId="0" animBg="1"/>
      <p:bldP spid="38" grpId="0" animBg="1"/>
      <p:bldP spid="42" grpId="0" animBg="1"/>
      <p:bldP spid="44" grpId="0" animBg="1"/>
      <p:bldP spid="45"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Special Marker (HEAD)</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we move on to creating branch, we need to know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special markers or pointers called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HEAD</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HEAD is normally the last commit of current branch. And also, it can be move. </a:t>
            </a:r>
          </a:p>
          <a:p>
            <a:r>
              <a:rPr lang="en-US" dirty="0" smtClean="0">
                <a:latin typeface="Calibri" panose="020F0502020204030204" pitchFamily="34" charset="0"/>
                <a:ea typeface="Arial Unicode MS" panose="020B0604020202020204" pitchFamily="34" charset="-128"/>
                <a:cs typeface="Calibri" panose="020F0502020204030204" pitchFamily="34" charset="0"/>
              </a:rPr>
              <a:t>That means, when you switch to another branches, the location of HEAD moves to the last commit location of that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Even you can move HEAD pointer to another commit instead of last commit.</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3563594"/>
            <a:ext cx="6627622" cy="2972311"/>
          </a:xfrm>
          <a:prstGeom prst="rect">
            <a:avLst/>
          </a:prstGeom>
        </p:spPr>
      </p:pic>
    </p:spTree>
    <p:extLst>
      <p:ext uri="{BB962C8B-B14F-4D97-AF65-F5344CB8AC3E}">
        <p14:creationId xmlns:p14="http://schemas.microsoft.com/office/powerpoint/2010/main" val="364026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Creating Branch</a:t>
            </a:r>
            <a:endParaRPr lang="en-US" dirty="0"/>
          </a:p>
        </p:txBody>
      </p:sp>
      <p:sp>
        <p:nvSpPr>
          <p:cNvPr id="6" name="Content Placeholder 2"/>
          <p:cNvSpPr>
            <a:spLocks noGrp="1"/>
          </p:cNvSpPr>
          <p:nvPr>
            <p:ph type="body" sz="half" idx="2"/>
          </p:nvPr>
        </p:nvSpPr>
        <p:spPr>
          <a:xfrm>
            <a:off x="1154953" y="1606610"/>
            <a:ext cx="9937487" cy="4811281"/>
          </a:xfrm>
        </p:spPr>
        <p:txBody>
          <a:bodyPr anchor="t">
            <a:normAutofit fontScale="92500"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 branch is a timeline of commits. Branches are a labels or names we give timelines in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can create or delete branches without effecting timelines. When we start initialize a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all of works are start doing in ‘master’ branch. This is also the default branch of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to create branch.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 [branch-name]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 features</a:t>
            </a: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use following command to see which branch now you are working with.</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switch between already created branches, then use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checkout features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also create branch and switch immediately by using following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checkout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 updates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If you want </a:t>
            </a:r>
            <a:r>
              <a:rPr lang="en-US" dirty="0" smtClean="0">
                <a:latin typeface="Calibri" panose="020F0502020204030204" pitchFamily="34" charset="0"/>
                <a:ea typeface="Arial Unicode MS" panose="020B0604020202020204" pitchFamily="34" charset="-128"/>
                <a:cs typeface="Calibri" panose="020F0502020204030204" pitchFamily="34" charset="0"/>
              </a:rPr>
              <a:t>to delete a branch. (Note: you can’t delete branch that you are currently checkout.)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 –d features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725369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2285</TotalTime>
  <Words>1495</Words>
  <Application>Microsoft Office PowerPoint</Application>
  <PresentationFormat>Widescreen</PresentationFormat>
  <Paragraphs>154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Unicode MS</vt:lpstr>
      <vt:lpstr>Arial</vt:lpstr>
      <vt:lpstr>Calibri</vt:lpstr>
      <vt:lpstr>Century Gothic</vt:lpstr>
      <vt:lpstr>Consolas</vt:lpstr>
      <vt:lpstr>Wingdings 3</vt:lpstr>
      <vt:lpstr>Ion</vt:lpstr>
      <vt:lpstr>PowerPoint Presentation</vt:lpstr>
      <vt:lpstr>Advanced Topics Overview</vt:lpstr>
      <vt:lpstr>Comparing Differences</vt:lpstr>
      <vt:lpstr>Install Helix Visual Merge Tool</vt:lpstr>
      <vt:lpstr>Integrate P4Merge as Diff tool</vt:lpstr>
      <vt:lpstr>Comparing by P4Merge</vt:lpstr>
      <vt:lpstr>Branching</vt:lpstr>
      <vt:lpstr>Special Marker (HEAD)</vt:lpstr>
      <vt:lpstr>Creating Branch</vt:lpstr>
      <vt:lpstr>Integrate P4Merge as Merge tool</vt:lpstr>
      <vt:lpstr>Simple Merge (Fast-Forward Merge)</vt:lpstr>
      <vt:lpstr>Fast-Forward VS No Fast-Forward Merge</vt:lpstr>
      <vt:lpstr>Merge with Resolving Conflict</vt:lpstr>
      <vt:lpstr>Merge with Resolving Conflict</vt:lpstr>
      <vt:lpstr>Milestone (Tagging)</vt:lpstr>
      <vt:lpstr>Milestone (Tagging)</vt:lpstr>
      <vt:lpstr>Saving Wrok In Progress (Stashing)</vt:lpstr>
      <vt:lpstr>Saving Wrok In Progress (Apply or Pop)</vt:lpstr>
      <vt:lpstr>Work In Progress (List &amp; Drop)</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Thura Moe</dc:creator>
  <cp:lastModifiedBy>Thura Moe</cp:lastModifiedBy>
  <cp:revision>554</cp:revision>
  <dcterms:created xsi:type="dcterms:W3CDTF">2019-10-11T12:06:24Z</dcterms:created>
  <dcterms:modified xsi:type="dcterms:W3CDTF">2019-12-10T15:42:37Z</dcterms:modified>
</cp:coreProperties>
</file>