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Caveat"/>
      <p:regular r:id="rId25"/>
      <p:bold r:id="rId26"/>
    </p:embeddedFont>
    <p:embeddedFont>
      <p:font typeface="Amatic SC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3427D02-B1B8-48ED-9118-A17C8A795E7F}">
  <a:tblStyle styleId="{D3427D02-B1B8-48ED-9118-A17C8A795E7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8E7"/>
          </a:solidFill>
        </a:fill>
      </a:tcStyle>
    </a:wholeTbl>
    <a:band1H>
      <a:tcTxStyle/>
      <a:tcStyle>
        <a:fill>
          <a:solidFill>
            <a:srgbClr val="D1CDCC"/>
          </a:solidFill>
        </a:fill>
      </a:tcStyle>
    </a:band1H>
    <a:band2H>
      <a:tcTxStyle/>
    </a:band2H>
    <a:band1V>
      <a:tcTxStyle/>
      <a:tcStyle>
        <a:fill>
          <a:solidFill>
            <a:srgbClr val="D1CDCC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Caveat-bold.fntdata"/><Relationship Id="rId25" Type="http://schemas.openxmlformats.org/officeDocument/2006/relationships/font" Target="fonts/Caveat-regular.fntdata"/><Relationship Id="rId28" Type="http://schemas.openxmlformats.org/officeDocument/2006/relationships/font" Target="fonts/AmaticSC-bold.fntdata"/><Relationship Id="rId27" Type="http://schemas.openxmlformats.org/officeDocument/2006/relationships/font" Target="fonts/AmaticSC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Shape 56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7" name="Shape 57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b="0" i="0" sz="2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b="0" i="0" sz="2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b="0" i="0" sz="2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b="0" i="0" sz="2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b="0" i="0" sz="2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b="0" i="0" sz="2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b="0" i="0" sz="2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b="0" i="0" sz="2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b="0" i="0" sz="2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Shape 6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b="0" i="0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b="0" i="0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b="0" i="0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b="0" i="0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b="0" i="0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b="0" i="0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b="0" i="0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b="0" i="0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b="0" i="0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9" name="Shape 69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0" name="Shape 7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b="0" i="0" sz="3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b="0" i="0" sz="3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b="0" i="0" sz="3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b="0" i="0" sz="3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b="0" i="0" sz="3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b="0" i="0" sz="3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b="0" i="0" sz="3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b="0" i="0" sz="3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b="0" i="0" sz="3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b="0" i="0" sz="48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b="0" i="0" sz="48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b="0" i="0" sz="48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b="0" i="0" sz="48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b="0" i="0" sz="48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b="0" i="0" sz="48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b="0" i="0" sz="48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b="0" i="0" sz="48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b="0" i="0" sz="48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b="0" i="0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b="0" i="0" sz="160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b="0" i="0" sz="160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b="0" i="0" sz="160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b="0" i="0" sz="160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b="0" i="0" sz="160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b="0" i="0" sz="160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b="0" i="0" sz="160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b="0" i="0" sz="160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b="0" i="0" sz="160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t>xx%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Key_stretching" TargetMode="Externa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jpg"/><Relationship Id="rId10" Type="http://schemas.openxmlformats.org/officeDocument/2006/relationships/image" Target="../media/image23.png"/><Relationship Id="rId13" Type="http://schemas.openxmlformats.org/officeDocument/2006/relationships/image" Target="../media/image18.png"/><Relationship Id="rId12" Type="http://schemas.openxmlformats.org/officeDocument/2006/relationships/image" Target="../media/image21.jp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jp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5" Type="http://schemas.openxmlformats.org/officeDocument/2006/relationships/image" Target="../media/image13.jpg"/><Relationship Id="rId14" Type="http://schemas.openxmlformats.org/officeDocument/2006/relationships/image" Target="../media/image25.jpg"/><Relationship Id="rId5" Type="http://schemas.openxmlformats.org/officeDocument/2006/relationships/image" Target="../media/image24.png"/><Relationship Id="rId6" Type="http://schemas.openxmlformats.org/officeDocument/2006/relationships/image" Target="../media/image9.png"/><Relationship Id="rId7" Type="http://schemas.openxmlformats.org/officeDocument/2006/relationships/image" Target="../media/image15.png"/><Relationship Id="rId8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0" y="18425"/>
            <a:ext cx="9058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1932" y="3541988"/>
            <a:ext cx="2102068" cy="1569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03531" y="3552497"/>
            <a:ext cx="2480442" cy="15910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GLOBAL_HACK\Mora-Hackathon.jpg" id="111" name="Shape 1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945931"/>
            <a:ext cx="9144000" cy="41975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-1" y="0"/>
            <a:ext cx="6936829" cy="10405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DIGITAL DEVOPS</a:t>
            </a:r>
            <a:endParaRPr b="0" i="0" sz="4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GLOBAL_HACK\Node-red-icon.png" id="113" name="Shape 1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15808" y="1"/>
            <a:ext cx="2228192" cy="138736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0" y="1040524"/>
            <a:ext cx="6915807" cy="294289"/>
          </a:xfrm>
          <a:prstGeom prst="rect">
            <a:avLst/>
          </a:prstGeom>
          <a:solidFill>
            <a:srgbClr val="990000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Shape 115"/>
          <p:cNvCxnSpPr/>
          <p:nvPr/>
        </p:nvCxnSpPr>
        <p:spPr>
          <a:xfrm>
            <a:off x="6905297" y="1324303"/>
            <a:ext cx="2238703" cy="42042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Shape 116"/>
          <p:cNvSpPr/>
          <p:nvPr/>
        </p:nvSpPr>
        <p:spPr>
          <a:xfrm>
            <a:off x="2133600" y="1734211"/>
            <a:ext cx="5717627" cy="81980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400" u="none" cap="none" strike="noStrike">
                <a:solidFill>
                  <a:srgbClr val="0070C0"/>
                </a:solidFill>
                <a:latin typeface="Amatic SC"/>
                <a:ea typeface="Amatic SC"/>
                <a:cs typeface="Amatic SC"/>
                <a:sym typeface="Amatic SC"/>
              </a:rPr>
              <a:t>COOL DEPLOYERS!</a:t>
            </a:r>
            <a:endParaRPr b="0" i="0" sz="5400" u="none" cap="none" strike="noStrike">
              <a:solidFill>
                <a:srgbClr val="0070C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19237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</a:pPr>
            <a:r>
              <a:rPr b="1" i="0" lang="en-GB" sz="4200" u="none" cap="none" strike="noStrike">
                <a:solidFill>
                  <a:srgbClr val="990000"/>
                </a:solidFill>
                <a:latin typeface="Amatic SC"/>
                <a:ea typeface="Amatic SC"/>
                <a:cs typeface="Amatic SC"/>
                <a:sym typeface="Amatic SC"/>
              </a:rPr>
              <a:t>Security Aspects</a:t>
            </a:r>
            <a:endParaRPr b="1" i="0" sz="4200" u="none" cap="none" strike="noStrike">
              <a:solidFill>
                <a:srgbClr val="99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-"/>
            </a:pPr>
            <a:r>
              <a:rPr b="0" i="0" lang="en-GB" sz="2300" u="none" cap="none" strike="noStrik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In built LDAP node (</a:t>
            </a:r>
            <a:r>
              <a:rPr b="1" i="0" lang="en-GB" sz="2300" u="none" cap="none" strike="noStrike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node-red-auth-contrib-ldap)</a:t>
            </a:r>
            <a:endParaRPr b="1" i="0" sz="2300" u="none" cap="none" strike="noStrike">
              <a:solidFill>
                <a:srgbClr val="11111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veat"/>
              <a:buChar char="-"/>
            </a:pPr>
            <a:r>
              <a:rPr b="0" i="0" lang="en-GB" sz="2300" u="none" cap="none" strike="noStrik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It </a:t>
            </a:r>
            <a:r>
              <a:rPr b="1" i="0" lang="en-GB" sz="2300" u="none" cap="none" strike="noStrik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uses oAuthID/OpenID</a:t>
            </a:r>
            <a:r>
              <a:rPr b="0" i="0" lang="en-GB" sz="2300" u="none" cap="none" strike="noStrik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 to login using GitHub creds</a:t>
            </a:r>
            <a:endParaRPr b="0" i="0" sz="2300" u="none" cap="none" strike="noStrike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veat"/>
              <a:buChar char="-"/>
            </a:pPr>
            <a:r>
              <a:rPr b="0" i="0" lang="en-GB" sz="2300" u="none" cap="none" strike="noStrik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Password encryption used is </a:t>
            </a:r>
            <a:r>
              <a:rPr b="1" i="0" lang="en-GB" sz="2300" u="none" cap="none" strike="noStrike">
                <a:solidFill>
                  <a:srgbClr val="CC4125"/>
                </a:solidFill>
                <a:latin typeface="Caveat"/>
                <a:ea typeface="Caveat"/>
                <a:cs typeface="Caveat"/>
                <a:sym typeface="Caveat"/>
              </a:rPr>
              <a:t>BCrypt methodology</a:t>
            </a:r>
            <a:r>
              <a:rPr b="0" i="0" lang="en-GB" sz="2300" u="none" cap="none" strike="noStrike">
                <a:solidFill>
                  <a:srgbClr val="222222"/>
                </a:solidFill>
                <a:latin typeface="Caveat"/>
                <a:ea typeface="Caveat"/>
                <a:cs typeface="Caveat"/>
                <a:sym typeface="Caveat"/>
              </a:rPr>
              <a:t> which u</a:t>
            </a:r>
            <a:r>
              <a:rPr b="0" i="0" lang="en-GB" sz="23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veat"/>
                <a:ea typeface="Caveat"/>
                <a:cs typeface="Caveat"/>
                <a:sym typeface="Caveat"/>
              </a:rPr>
              <a:t>se a technique called </a:t>
            </a:r>
            <a:r>
              <a:rPr b="1" i="0" lang="en-GB" sz="2300" u="none" cap="none" strike="noStrike">
                <a:solidFill>
                  <a:srgbClr val="FF9900"/>
                </a:solidFill>
                <a:highlight>
                  <a:srgbClr val="FFFFFF"/>
                </a:highlight>
                <a:uFill>
                  <a:noFill/>
                </a:uFill>
                <a:latin typeface="Caveat"/>
                <a:ea typeface="Caveat"/>
                <a:cs typeface="Caveat"/>
                <a:sym typeface="Caveat"/>
                <a:hlinkClick r:id="rId3"/>
              </a:rPr>
              <a:t>Key Stretching</a:t>
            </a:r>
            <a:r>
              <a:rPr b="1" i="0" lang="en-GB" sz="2300" u="none" cap="none" strike="noStrike">
                <a:solidFill>
                  <a:srgbClr val="FF9900"/>
                </a:solidFill>
                <a:highlight>
                  <a:srgbClr val="FFFFFF"/>
                </a:highlight>
                <a:latin typeface="Caveat"/>
                <a:ea typeface="Caveat"/>
                <a:cs typeface="Caveat"/>
                <a:sym typeface="Caveat"/>
              </a:rPr>
              <a:t>.</a:t>
            </a:r>
            <a:endParaRPr b="1" i="0" sz="2300" u="none" cap="none" strike="noStrike">
              <a:solidFill>
                <a:srgbClr val="FF99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veat"/>
              <a:buChar char="-"/>
            </a:pPr>
            <a:r>
              <a:rPr b="0" i="0" lang="en-GB" sz="23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veat"/>
                <a:ea typeface="Caveat"/>
                <a:cs typeface="Caveat"/>
                <a:sym typeface="Caveat"/>
              </a:rPr>
              <a:t>Bcrypt is an adaptive hash function based on the Blowfish symmetric block cipher cryptographic algorithm and introduces a work factor (also known as security factor), which allows you to determine how expensive the hash function will be.</a:t>
            </a:r>
            <a:endParaRPr b="0" i="0" sz="2300" u="none" cap="none" strike="noStrike">
              <a:solidFill>
                <a:srgbClr val="222222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veat"/>
              <a:buChar char="-"/>
            </a:pPr>
            <a:r>
              <a:rPr b="1" i="0" lang="en-GB" sz="2300" u="none" cap="none" strike="noStrik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SSL based authentication</a:t>
            </a:r>
            <a:endParaRPr b="1" i="0" sz="2300" u="none" cap="none" strike="noStrike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224600" y="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</a:pPr>
            <a:r>
              <a:rPr b="0" i="0" lang="en-GB" sz="4200" u="none" cap="none" strike="noStrike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Who are using </a:t>
            </a:r>
            <a:r>
              <a:rPr b="0" i="0" lang="en-GB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Node</a:t>
            </a:r>
            <a:r>
              <a:rPr b="0" i="0" lang="en-GB" sz="4200" u="none" cap="none" strike="noStrike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 -RED</a:t>
            </a:r>
            <a:endParaRPr b="0" i="0" sz="4200" u="none" cap="none" strike="noStrike">
              <a:solidFill>
                <a:srgbClr val="CC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83700"/>
            <a:ext cx="2019850" cy="9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4850" y="3657875"/>
            <a:ext cx="1722826" cy="117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24162" y="3819077"/>
            <a:ext cx="2019850" cy="706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7050" y="2101600"/>
            <a:ext cx="1170925" cy="117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62125" y="951750"/>
            <a:ext cx="1279050" cy="12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55825" y="3568763"/>
            <a:ext cx="1349125" cy="13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4425" y="3533025"/>
            <a:ext cx="3527605" cy="127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78250" y="2351238"/>
            <a:ext cx="965519" cy="9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928650" y="1060975"/>
            <a:ext cx="2341850" cy="117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443771" y="2279925"/>
            <a:ext cx="2212054" cy="12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517698" y="2168600"/>
            <a:ext cx="3136702" cy="117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142250" y="1175625"/>
            <a:ext cx="1635426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777675" y="1130597"/>
            <a:ext cx="1349125" cy="1031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623400" y="18639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</a:pPr>
            <a:r>
              <a:rPr b="0" i="0" lang="en-GB" sz="60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Node</a:t>
            </a:r>
            <a:r>
              <a:rPr b="0" i="0" lang="en-GB" sz="6000" u="none" cap="none" strike="noStrike">
                <a:solidFill>
                  <a:srgbClr val="990000"/>
                </a:solidFill>
                <a:latin typeface="Economica"/>
                <a:ea typeface="Economica"/>
                <a:cs typeface="Economica"/>
                <a:sym typeface="Economica"/>
              </a:rPr>
              <a:t> Red Flow and Demo Time !</a:t>
            </a:r>
            <a:endParaRPr b="0" i="0" sz="6000" u="none" cap="none" strike="noStrike">
              <a:solidFill>
                <a:srgbClr val="99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215550" y="-843500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</a:pPr>
            <a:r>
              <a:rPr b="1" i="0" lang="en-GB" sz="4200" u="none" cap="none" strike="noStrike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Drag Drop Deploy</a:t>
            </a:r>
            <a:endParaRPr b="1" i="0" sz="4200" u="none" cap="none" strike="noStrike">
              <a:solidFill>
                <a:srgbClr val="A61C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2" name="Shape 122"/>
          <p:cNvSpPr txBox="1"/>
          <p:nvPr>
            <p:ph idx="1" type="subTitle"/>
          </p:nvPr>
        </p:nvSpPr>
        <p:spPr>
          <a:xfrm>
            <a:off x="0" y="1083775"/>
            <a:ext cx="4572000" cy="28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</a:pPr>
            <a:r>
              <a:rPr b="1" i="0" lang="en-GB" sz="21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MICRO SERVICES do need to talk to API’s/INTERFACES lying on some cloud. This NEEDS basic knowledge of Node-Red framework, Any developer can communicate/CONTRIbUTE to (publish/subscribe) API FLOWS using MQTT protocol and they can develop any REST APIs using </a:t>
            </a:r>
            <a:r>
              <a:rPr b="1" i="0" lang="en-GB" sz="2100" u="none" cap="none" strike="noStrike">
                <a:solidFill>
                  <a:srgbClr val="783F04"/>
                </a:solidFill>
                <a:latin typeface="Amatic SC"/>
                <a:ea typeface="Amatic SC"/>
                <a:cs typeface="Amatic SC"/>
                <a:sym typeface="Amatic SC"/>
              </a:rPr>
              <a:t>http feature of Node-Red. </a:t>
            </a:r>
            <a:endParaRPr b="1" i="0" sz="2100" u="none" cap="none" strike="noStrike">
              <a:solidFill>
                <a:srgbClr val="783F04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</a:pPr>
            <a:r>
              <a:t/>
            </a:r>
            <a:endParaRPr b="1" i="0" sz="1800" u="none" cap="none" strike="noStrike">
              <a:solidFill>
                <a:srgbClr val="783F0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83F04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2100" u="none" cap="none" strike="noStrik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Node-Red is drag and drop, light weight framework built upon Nodejs. Now, developer can develop a API in lesser time that he/she takes to make a cup of coffee.</a:t>
            </a:r>
            <a:endParaRPr b="1" i="0" sz="2100" u="none" cap="none" strike="noStrike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040524"/>
            <a:ext cx="4572000" cy="1951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571750"/>
            <a:ext cx="4572000" cy="26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61490" y="0"/>
            <a:ext cx="4561490" cy="10477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26860" y="282450"/>
            <a:ext cx="7277223" cy="842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</a:pPr>
            <a:r>
              <a:rPr b="1" i="0" lang="en-GB" sz="4200" u="none" cap="none" strike="noStrike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TRADE-OFF ON OTHER CI TOOLS</a:t>
            </a:r>
            <a:endParaRPr b="1" i="0" sz="4200" u="none" cap="none" strike="noStrike">
              <a:solidFill>
                <a:srgbClr val="A61C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graphicFrame>
        <p:nvGraphicFramePr>
          <p:cNvPr id="132" name="Shape 132"/>
          <p:cNvGraphicFramePr/>
          <p:nvPr/>
        </p:nvGraphicFramePr>
        <p:xfrm>
          <a:off x="409903" y="10089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{D3427D02-B1B8-48ED-9118-A17C8A795E7F}</a:tableStyleId>
              </a:tblPr>
              <a:tblGrid>
                <a:gridCol w="1818300"/>
                <a:gridCol w="2974500"/>
                <a:gridCol w="3289650"/>
              </a:tblGrid>
              <a:tr h="410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FUNCTIONALITY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EXISTING</a:t>
                      </a:r>
                      <a:r>
                        <a:rPr lang="en-GB" sz="1400" u="none" cap="none" strike="noStrike"/>
                        <a:t> TOOLS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NODE-RED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9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2000" u="none" cap="none" strike="noStrike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Storage/Memory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2000" u="none" cap="none" strike="noStrike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&gt;500 MB/ 1 GB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2000" u="none" cap="none" strike="noStrike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It can run on even R</a:t>
                      </a:r>
                      <a:r>
                        <a:rPr b="1" lang="en-GB" sz="2000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asp</a:t>
                      </a:r>
                      <a:r>
                        <a:rPr b="1" i="0" lang="en-GB" sz="2000" u="none" cap="none" strike="noStrike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berryPI with &lt;500 MB ram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0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2000" u="none" cap="none" strike="noStrike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Reusable Flows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2000" u="none" cap="none" strike="noStrike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Needs plugins to import Jobs from other Instances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2000" u="none" cap="none" strike="noStrike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We have thousands of resusable Node Modules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65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2000" u="none" cap="none" strike="noStrike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User Friendly/GUI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2000" u="none" cap="none" strike="noStrike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Every tool needs some training for usage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2000" u="none" cap="none" strike="noStrike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It is as easy as Drag Drop Deploy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2000" u="none" cap="none" strike="noStrike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Platform Independent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2000" u="none" cap="none" strike="noStrike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Most of the Tools will not support all 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2000" u="none" cap="none" strike="noStrike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As it runs on browser and all flows are in JSON {platform independent}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26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2000" u="none" cap="none" strike="noStrike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Scalability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2000" u="none" cap="none" strike="noStrike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Cumbersome process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2000" u="none" cap="none" strike="noStrike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Easily adaptable to CLOUD/DOCKERS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26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2000" u="none" cap="none" strike="noStrike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Versioning</a:t>
                      </a:r>
                      <a:endParaRPr b="1" i="0" sz="2000" u="none" cap="none" strike="noStrike">
                        <a:solidFill>
                          <a:srgbClr val="C00000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2000" u="none" cap="none" strike="noStrike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Manual Integration</a:t>
                      </a:r>
                      <a:endParaRPr b="1" i="0" sz="2000" u="none" cap="none" strike="noStrike">
                        <a:solidFill>
                          <a:srgbClr val="C00000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2000" u="none" cap="none" strike="noStrike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Inbuilt feature for SourceControl</a:t>
                      </a:r>
                      <a:endParaRPr b="1" i="0" sz="2000" u="none" cap="none" strike="noStrike">
                        <a:solidFill>
                          <a:srgbClr val="C00000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3065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</a:pPr>
            <a:r>
              <a:rPr b="1" i="0" lang="en-GB" sz="4200" u="none" cap="none" strike="noStrike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Node-RED</a:t>
            </a:r>
            <a:r>
              <a:rPr b="1" i="0" lang="en-GB" sz="42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is visual tool that:</a:t>
            </a:r>
            <a:endParaRPr b="1" i="0" sz="4200" u="none" cap="none" strike="noStrike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2600" u="none" cap="none" strike="noStrike">
                <a:solidFill>
                  <a:srgbClr val="660000"/>
                </a:solidFill>
                <a:latin typeface="Amatic SC"/>
                <a:ea typeface="Amatic SC"/>
                <a:cs typeface="Amatic SC"/>
                <a:sym typeface="Amatic SC"/>
              </a:rPr>
              <a:t>1 – Provides a browser based flow editor FOR DRAG DROP and DEPLOY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en-GB" sz="2600">
                <a:solidFill>
                  <a:srgbClr val="660000"/>
                </a:solidFill>
                <a:latin typeface="Amatic SC"/>
                <a:ea typeface="Amatic SC"/>
                <a:cs typeface="Amatic SC"/>
                <a:sym typeface="Amatic SC"/>
              </a:rPr>
              <a:t>2</a:t>
            </a:r>
            <a:r>
              <a:rPr b="1" i="0" lang="en-GB" sz="2600" u="none" cap="none" strike="noStrike">
                <a:solidFill>
                  <a:srgbClr val="660000"/>
                </a:solidFill>
                <a:latin typeface="Amatic SC"/>
                <a:ea typeface="Amatic SC"/>
                <a:cs typeface="Amatic SC"/>
                <a:sym typeface="Amatic SC"/>
              </a:rPr>
              <a:t> - Wires hardware devices, Api’s and online services as part of Internet of things</a:t>
            </a:r>
            <a:endParaRPr b="1" i="0" sz="2600" u="none" cap="none" strike="noStrike">
              <a:solidFill>
                <a:srgbClr val="66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2600" u="none" cap="none" strike="noStrike">
                <a:solidFill>
                  <a:srgbClr val="660000"/>
                </a:solidFill>
                <a:latin typeface="Amatic SC"/>
                <a:ea typeface="Amatic SC"/>
                <a:cs typeface="Amatic SC"/>
                <a:sym typeface="Amatic SC"/>
              </a:rPr>
              <a:t>3 – It is built on Node.JS</a:t>
            </a:r>
            <a:endParaRPr b="1" i="0" sz="2600" u="none" cap="none" strike="noStrike">
              <a:solidFill>
                <a:srgbClr val="66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2600" u="none" cap="none" strike="noStrike">
                <a:solidFill>
                  <a:srgbClr val="660000"/>
                </a:solidFill>
                <a:latin typeface="Amatic SC"/>
                <a:ea typeface="Amatic SC"/>
                <a:cs typeface="Amatic SC"/>
                <a:sym typeface="Amatic SC"/>
              </a:rPr>
              <a:t>4 – </a:t>
            </a:r>
            <a:r>
              <a:rPr b="1" lang="en-GB" sz="2600">
                <a:solidFill>
                  <a:srgbClr val="660000"/>
                </a:solidFill>
                <a:latin typeface="Amatic SC"/>
                <a:ea typeface="Amatic SC"/>
                <a:cs typeface="Amatic SC"/>
                <a:sym typeface="Amatic SC"/>
              </a:rPr>
              <a:t>Deploy</a:t>
            </a:r>
            <a:r>
              <a:rPr b="1" i="0" lang="en-GB" sz="2600" u="none" cap="none" strike="noStrike">
                <a:solidFill>
                  <a:srgbClr val="660000"/>
                </a:solidFill>
                <a:latin typeface="Amatic SC"/>
                <a:ea typeface="Amatic SC"/>
                <a:cs typeface="Amatic SC"/>
                <a:sym typeface="Amatic SC"/>
              </a:rPr>
              <a:t> flows are stored as JSON</a:t>
            </a:r>
            <a:endParaRPr b="1" i="0" sz="2600" u="none" cap="none" strike="noStrike">
              <a:solidFill>
                <a:srgbClr val="66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99350" y="912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</a:pPr>
            <a:r>
              <a:rPr b="1" i="0" lang="en-GB" sz="4200" u="none" cap="none" strike="noStrike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A Step Back : DataFlow Programming</a:t>
            </a:r>
            <a:endParaRPr b="1" i="0" sz="4200" u="none" cap="none" strike="noStrike">
              <a:solidFill>
                <a:srgbClr val="A61C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i="0" lang="en-GB" sz="2400" u="none" cap="none" strike="noStrike">
                <a:solidFill>
                  <a:srgbClr val="434343"/>
                </a:solidFill>
                <a:latin typeface="Amatic SC"/>
                <a:ea typeface="Amatic SC"/>
                <a:cs typeface="Amatic SC"/>
                <a:sym typeface="Amatic SC"/>
              </a:rPr>
              <a:t>Each block represent a service that we can wire simply extending the wide range nodes in the palette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i="0" lang="en-GB" sz="2400" u="none" cap="none" strike="noStrike">
                <a:solidFill>
                  <a:srgbClr val="434343"/>
                </a:solidFill>
                <a:latin typeface="Amatic SC"/>
                <a:ea typeface="Amatic SC"/>
                <a:cs typeface="Amatic SC"/>
                <a:sym typeface="Amatic SC"/>
              </a:rPr>
              <a:t>-  </a:t>
            </a:r>
            <a:r>
              <a:rPr b="1" i="1" lang="en-GB" sz="2400" u="sng" cap="none" strike="noStrike">
                <a:solidFill>
                  <a:srgbClr val="434343"/>
                </a:solidFill>
                <a:latin typeface="Amatic SC"/>
                <a:ea typeface="Amatic SC"/>
                <a:cs typeface="Amatic SC"/>
                <a:sym typeface="Amatic SC"/>
              </a:rPr>
              <a:t>The result is a flow of data between each node</a:t>
            </a:r>
            <a:endParaRPr b="1" i="1" sz="2400" u="sng" cap="none" strike="noStrike">
              <a:solidFill>
                <a:srgbClr val="434343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D:\GLOBAL_HACK\workflow.JPG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226" y="2154621"/>
            <a:ext cx="8135008" cy="2858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</a:pPr>
            <a:r>
              <a:rPr b="1" i="0" lang="en-GB" sz="4200" u="none" cap="none" strike="noStrike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Why use </a:t>
            </a:r>
            <a:r>
              <a:rPr b="1" i="0" lang="en-GB" sz="42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Node</a:t>
            </a:r>
            <a:r>
              <a:rPr b="1" i="0" lang="en-GB" sz="4200" u="none" cap="none" strike="noStrike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 - RED ?</a:t>
            </a:r>
            <a:endParaRPr b="1" i="0" sz="4200" u="none" cap="none" strike="noStrike">
              <a:solidFill>
                <a:srgbClr val="A61C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5225"/>
            <a:ext cx="9144000" cy="39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795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</a:pPr>
            <a:r>
              <a:rPr b="1" i="0" lang="en-GB" sz="4200" u="none" cap="none" strike="noStrike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Advantages of </a:t>
            </a:r>
            <a:r>
              <a:rPr b="1" i="0" lang="en-GB" sz="42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Node</a:t>
            </a:r>
            <a:r>
              <a:rPr b="1" i="0" lang="en-GB" sz="4200" u="none" cap="none" strike="noStrike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-RED</a:t>
            </a:r>
            <a:endParaRPr b="1" i="0" sz="4200" u="none" cap="none" strike="noStrike">
              <a:solidFill>
                <a:srgbClr val="A61C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86725"/>
            <a:ext cx="42603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Caveat"/>
              <a:buAutoNum type="alphaLcParenR"/>
            </a:pPr>
            <a:r>
              <a:rPr b="0" i="0" lang="en-GB" sz="1800" u="none" cap="none" strike="noStrike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Node Red is open source, can run on l</a:t>
            </a:r>
            <a:r>
              <a:rPr b="1" i="0" lang="en-GB" sz="1800" u="none" cap="none" strike="noStrike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ow cost hardware,</a:t>
            </a:r>
            <a:r>
              <a:rPr b="0" i="0" lang="en-GB" sz="1800" u="none" cap="none" strike="noStrike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 even on Raspberry PI as well as cloud</a:t>
            </a:r>
            <a:endParaRPr b="0" i="0" sz="1800" u="none" cap="none" strike="noStrike">
              <a:solidFill>
                <a:srgbClr val="274E13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Caveat"/>
              <a:buAutoNum type="alphaLcParenR"/>
            </a:pPr>
            <a:r>
              <a:rPr b="0" i="0" lang="en-GB" sz="1800" u="none" cap="none" strike="noStrike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To run Node-Red we need </a:t>
            </a:r>
            <a:r>
              <a:rPr b="1" i="0" lang="en-GB" sz="1800" u="none" cap="none" strike="noStrike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only node.js and npm</a:t>
            </a:r>
            <a:r>
              <a:rPr b="0" i="0" lang="en-GB" sz="1800" u="none" cap="none" strike="noStrike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 installed</a:t>
            </a:r>
            <a:endParaRPr b="0" i="0" sz="1800" u="none" cap="none" strike="noStrike">
              <a:solidFill>
                <a:srgbClr val="274E13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Caveat"/>
              <a:buAutoNum type="alphaLcParenR"/>
            </a:pPr>
            <a:r>
              <a:rPr b="0" i="0" lang="en-GB" sz="1800" u="none" cap="none" strike="noStrike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Node-Red can easily be run on a </a:t>
            </a:r>
            <a:r>
              <a:rPr b="1" i="0" lang="en-GB" sz="1800" u="none" cap="none" strike="noStrike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Compatible Platform As A Service</a:t>
            </a:r>
            <a:endParaRPr b="1" i="0" sz="1800" u="none" cap="none" strike="noStrike">
              <a:solidFill>
                <a:srgbClr val="274E13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Caveat"/>
              <a:buAutoNum type="alphaLcParenR"/>
            </a:pPr>
            <a:r>
              <a:rPr b="0" i="0" lang="en-GB" sz="1800" u="none" cap="none" strike="noStrike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Has </a:t>
            </a:r>
            <a:r>
              <a:rPr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225 thousands of</a:t>
            </a:r>
            <a:r>
              <a:rPr b="1" i="0" lang="en-GB" sz="1800" u="none" cap="none" strike="noStrike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 modules</a:t>
            </a:r>
            <a:r>
              <a:rPr b="0" i="0" lang="en-GB" sz="1800" u="none" cap="none" strike="noStrike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, and it is easy to add new capabilities since this is Ja</a:t>
            </a:r>
            <a:r>
              <a:rPr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vaScript</a:t>
            </a:r>
            <a:endParaRPr b="0" i="0" sz="1800" u="none" cap="none" strike="noStrike">
              <a:solidFill>
                <a:srgbClr val="274E13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4832400" y="11867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b="0" i="0" lang="en-GB" sz="1800" u="none" cap="none" strike="noStrike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e) When Integrated with  IBM BlueMix, it provides ready made application templates for different purposes to </a:t>
            </a:r>
            <a:r>
              <a:rPr b="1" i="0" lang="en-GB" sz="1800" u="none" cap="none" strike="noStrike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speed up development. </a:t>
            </a:r>
            <a:r>
              <a:rPr b="0" i="0" lang="en-GB" sz="1800" u="none" cap="none" strike="noStrike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IOT is one of the boilerplates containing Node-red, IOT and time series database already installed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b="0" i="0" lang="en-GB" sz="1800" u="none" cap="none" strike="noStrike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f) </a:t>
            </a:r>
            <a:r>
              <a:rPr b="0" i="0" lang="en-GB" sz="1800" u="none" cap="none" strike="noStrike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His </a:t>
            </a:r>
            <a:r>
              <a:rPr b="1" i="0" lang="en-GB" sz="1800" u="none" cap="none" strike="noStrike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flows are stored as JSON</a:t>
            </a:r>
            <a:r>
              <a:rPr b="0" i="0" lang="en-GB" sz="1800" u="none" cap="none" strike="noStrike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, so it is </a:t>
            </a:r>
            <a:r>
              <a:rPr b="1" i="0" lang="en-GB" sz="1800" u="sng" cap="none" strike="noStrike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language independent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b="0" i="0" lang="en-GB" sz="1800" u="sng" cap="none" strike="noStrike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g) </a:t>
            </a:r>
            <a:r>
              <a:rPr b="0" i="0" lang="en-GB" sz="1800" u="none" cap="none" strike="noStrike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Its </a:t>
            </a:r>
            <a:r>
              <a:rPr b="1" i="0" lang="en-GB" sz="1800" u="none" cap="none" strike="noStrike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Plugin Independent </a:t>
            </a:r>
            <a:r>
              <a:rPr b="0" i="0" lang="en-GB" sz="1800" u="none" cap="none" strike="noStrike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unlike Jenkins</a:t>
            </a:r>
            <a:endParaRPr b="0" i="0" sz="1800" u="none" cap="none" strike="noStrike">
              <a:solidFill>
                <a:srgbClr val="274E13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38761D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1037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</a:pPr>
            <a:r>
              <a:rPr b="1" i="0" lang="en-GB" sz="42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Node</a:t>
            </a:r>
            <a:r>
              <a:rPr b="1" lang="en-GB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-</a:t>
            </a:r>
            <a:r>
              <a:rPr b="1" i="0" lang="en-GB" sz="4200" u="none" cap="none" strike="noStrike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Red </a:t>
            </a:r>
            <a:r>
              <a:rPr b="1" lang="en-GB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Flows</a:t>
            </a:r>
            <a:r>
              <a:rPr b="1" i="0" lang="en-GB" sz="4200" u="none" cap="none" strike="noStrike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 for AWS</a:t>
            </a:r>
            <a:endParaRPr b="1" i="0" sz="4200" u="none" cap="none" strike="noStrike">
              <a:solidFill>
                <a:srgbClr val="A61C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50" y="1124606"/>
            <a:ext cx="8801375" cy="387644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315310" y="1124607"/>
            <a:ext cx="40780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https://flows.nodered.org/?num_pages=1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</a:pPr>
            <a:r>
              <a:rPr b="1" i="0" lang="en-GB" sz="4200" u="none" cap="none" strike="noStrike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 Coding with </a:t>
            </a:r>
            <a:r>
              <a:rPr b="1" i="0" lang="en-GB" sz="42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Node</a:t>
            </a:r>
            <a:r>
              <a:rPr b="1" i="0" lang="en-GB" sz="4200" u="none" cap="none" strike="noStrike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-RED</a:t>
            </a:r>
            <a:endParaRPr b="1" i="0" sz="4200" u="none" cap="none" strike="noStrike">
              <a:solidFill>
                <a:srgbClr val="A61C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matic SC"/>
              <a:buChar char="-"/>
            </a:pPr>
            <a:r>
              <a:rPr b="1" i="0" lang="en-GB" sz="3000" u="none" cap="none" strike="noStrike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rPr>
              <a:t>Every block represents a specific operation:</a:t>
            </a:r>
            <a:endParaRPr b="1" i="0" sz="3000" u="none" cap="none" strike="noStrike">
              <a:solidFill>
                <a:schemeClr val="accent2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Amatic SC"/>
              <a:buChar char="-"/>
            </a:pPr>
            <a:r>
              <a:rPr b="1" i="0" lang="en-GB" sz="3000" u="none" cap="none" strike="noStrike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the blocks are divided by category and can be wired using the flow editor</a:t>
            </a:r>
            <a:endParaRPr b="1" i="0" sz="3000" u="none" cap="none" strike="noStrike">
              <a:solidFill>
                <a:srgbClr val="B45F06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3000"/>
              <a:buFont typeface="Amatic SC"/>
              <a:buChar char="-"/>
            </a:pPr>
            <a:r>
              <a:rPr b="1" i="0" lang="en-GB" sz="3000" u="none" cap="none" strike="noStrike">
                <a:solidFill>
                  <a:srgbClr val="E06666"/>
                </a:solidFill>
                <a:latin typeface="Amatic SC"/>
                <a:ea typeface="Amatic SC"/>
                <a:cs typeface="Amatic SC"/>
                <a:sym typeface="Amatic SC"/>
              </a:rPr>
              <a:t>Nodes represent reusable pieces of code and Logic. Node Red comes with core set of useful nodes .there are growing amount of additional nodes from node-red project as well as wider community and we can program our own nodes using Java Script</a:t>
            </a:r>
            <a:endParaRPr b="1" i="0" sz="3000" u="none" cap="none" strike="noStrike">
              <a:solidFill>
                <a:srgbClr val="E06666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