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68" r:id="rId14"/>
  </p:sldIdLst>
  <p:sldSz cx="9144000" cy="5143500" type="screen16x9"/>
  <p:notesSz cx="6858000" cy="9144000"/>
  <p:embeddedFontLst>
    <p:embeddedFont>
      <p:font typeface="Amatic SC" charset="-79"/>
      <p:bold r:id="rId16"/>
    </p:embeddedFont>
    <p:embeddedFont>
      <p:font typeface="Economica" charset="0"/>
      <p:regular r:id="rId17"/>
      <p:bold r:id="rId18"/>
      <p:italic r:id="rId19"/>
      <p:boldItalic r:id="rId20"/>
    </p:embeddedFont>
    <p:embeddedFont>
      <p:font typeface="Comic Sans MS" pitchFamily="66" charset="0"/>
      <p:regular r:id="rId21"/>
      <p:bold r:id="rId22"/>
      <p:italic r:id="rId23"/>
      <p:boldItalic r:id="rId24"/>
    </p:embeddedFont>
    <p:embeddedFont>
      <p:font typeface="Open Sans" charset="0"/>
      <p:regular r:id="rId25"/>
      <p:bold r:id="rId26"/>
      <p:italic r:id="rId27"/>
      <p:boldItalic r:id="rId28"/>
    </p:embeddedFont>
    <p:embeddedFont>
      <p:font typeface="Caveat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ey_stretch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png"/><Relationship Id="rId15" Type="http://schemas.openxmlformats.org/officeDocument/2006/relationships/image" Target="../media/image25.jpe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18425"/>
            <a:ext cx="90582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1932" y="3541988"/>
            <a:ext cx="2102068" cy="1569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03531" y="3552497"/>
            <a:ext cx="2480442" cy="1591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 descr="D:\GLOBAL_HACK\Mora-Hackathon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945931"/>
            <a:ext cx="9144000" cy="4197569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-1" y="0"/>
            <a:ext cx="6936829" cy="1040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+mj-lt"/>
              </a:rPr>
              <a:t>DIGITAL DEVOPS</a:t>
            </a:r>
            <a:endParaRPr lang="en-US" sz="48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2053" name="Picture 5" descr="D:\GLOBAL_HACK\Node-red-icon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15808" y="1"/>
            <a:ext cx="2228192" cy="1387365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0" y="1040524"/>
            <a:ext cx="6915807" cy="294289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6905297" y="1324303"/>
            <a:ext cx="2238703" cy="42042"/>
          </a:xfrm>
          <a:prstGeom prst="line">
            <a:avLst/>
          </a:prstGeom>
          <a:ln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33600" y="1734211"/>
            <a:ext cx="5717627" cy="819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rgbClr val="0070C0"/>
                </a:solidFill>
                <a:latin typeface="Amatic SC" charset="-79"/>
                <a:cs typeface="Amatic SC" charset="-79"/>
              </a:rPr>
              <a:t>COOL DEPLOYERS!</a:t>
            </a:r>
            <a:endParaRPr lang="en-US" sz="5400" dirty="0">
              <a:solidFill>
                <a:srgbClr val="0070C0"/>
              </a:solidFill>
              <a:latin typeface="Amatic SC" charset="-79"/>
              <a:cs typeface="Amatic SC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1923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rgbClr val="990000"/>
                </a:solidFill>
                <a:latin typeface="Amatic SC"/>
                <a:ea typeface="Amatic SC"/>
                <a:cs typeface="Amatic SC"/>
                <a:sym typeface="Amatic SC"/>
              </a:rPr>
              <a:t>Security </a:t>
            </a:r>
            <a:r>
              <a:rPr lang="en-GB" b="1" dirty="0" smtClean="0">
                <a:solidFill>
                  <a:srgbClr val="990000"/>
                </a:solidFill>
                <a:latin typeface="Amatic SC"/>
                <a:ea typeface="Amatic SC"/>
                <a:cs typeface="Amatic SC"/>
                <a:sym typeface="Amatic SC"/>
              </a:rPr>
              <a:t>Aspects</a:t>
            </a:r>
            <a:endParaRPr lang="en-GB" b="1" dirty="0">
              <a:solidFill>
                <a:srgbClr val="99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GB" sz="2100" dirty="0">
                <a:latin typeface="Caveat"/>
                <a:ea typeface="Caveat"/>
                <a:cs typeface="Caveat"/>
                <a:sym typeface="Caveat"/>
              </a:rPr>
              <a:t>In built LDAP node (</a:t>
            </a:r>
            <a:r>
              <a:rPr lang="en-GB" sz="2100" b="1" dirty="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node-red-auth-</a:t>
            </a:r>
            <a:r>
              <a:rPr lang="en-GB" sz="2100" b="1" dirty="0" err="1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contrib</a:t>
            </a:r>
            <a:r>
              <a:rPr lang="en-GB" sz="2100" b="1" dirty="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-</a:t>
            </a:r>
            <a:r>
              <a:rPr lang="en-GB" sz="2100" b="1" dirty="0" err="1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ldap</a:t>
            </a:r>
            <a:r>
              <a:rPr lang="en-GB" sz="2100" b="1" dirty="0">
                <a:solidFill>
                  <a:srgbClr val="111111"/>
                </a:solidFill>
                <a:latin typeface="Caveat"/>
                <a:ea typeface="Caveat"/>
                <a:cs typeface="Caveat"/>
                <a:sym typeface="Caveat"/>
              </a:rPr>
              <a:t>)</a:t>
            </a:r>
            <a:endParaRPr sz="2100" b="1">
              <a:solidFill>
                <a:srgbClr val="111111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veat"/>
              <a:buChar char="-"/>
            </a:pPr>
            <a:r>
              <a:rPr lang="en-GB" sz="2100" dirty="0">
                <a:latin typeface="Caveat"/>
                <a:ea typeface="Caveat"/>
                <a:cs typeface="Caveat"/>
                <a:sym typeface="Caveat"/>
              </a:rPr>
              <a:t>It uses </a:t>
            </a:r>
            <a:r>
              <a:rPr lang="en-GB" sz="2100" dirty="0" err="1">
                <a:latin typeface="Caveat"/>
                <a:ea typeface="Caveat"/>
                <a:cs typeface="Caveat"/>
                <a:sym typeface="Caveat"/>
              </a:rPr>
              <a:t>oAuthID</a:t>
            </a:r>
            <a:r>
              <a:rPr lang="en-GB" sz="2100" dirty="0">
                <a:latin typeface="Caveat"/>
                <a:ea typeface="Caveat"/>
                <a:cs typeface="Caveat"/>
                <a:sym typeface="Caveat"/>
              </a:rPr>
              <a:t>/</a:t>
            </a:r>
            <a:r>
              <a:rPr lang="en-GB" sz="2100" dirty="0" err="1">
                <a:latin typeface="Caveat"/>
                <a:ea typeface="Caveat"/>
                <a:cs typeface="Caveat"/>
                <a:sym typeface="Caveat"/>
              </a:rPr>
              <a:t>OpenID</a:t>
            </a:r>
            <a:r>
              <a:rPr lang="en-GB" sz="2100" dirty="0">
                <a:latin typeface="Caveat"/>
                <a:ea typeface="Caveat"/>
                <a:cs typeface="Caveat"/>
                <a:sym typeface="Caveat"/>
              </a:rPr>
              <a:t> to login using </a:t>
            </a:r>
            <a:r>
              <a:rPr lang="en-GB" sz="2100" dirty="0" err="1">
                <a:latin typeface="Caveat"/>
                <a:ea typeface="Caveat"/>
                <a:cs typeface="Caveat"/>
                <a:sym typeface="Caveat"/>
              </a:rPr>
              <a:t>GitHub</a:t>
            </a:r>
            <a:r>
              <a:rPr lang="en-GB" sz="2100" dirty="0"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-GB" sz="2100" dirty="0" err="1">
                <a:latin typeface="Caveat"/>
                <a:ea typeface="Caveat"/>
                <a:cs typeface="Caveat"/>
                <a:sym typeface="Caveat"/>
              </a:rPr>
              <a:t>creds</a:t>
            </a:r>
            <a:endParaRPr sz="2100">
              <a:latin typeface="Caveat"/>
              <a:ea typeface="Caveat"/>
              <a:cs typeface="Caveat"/>
              <a:sym typeface="Caveat"/>
            </a:endParaRPr>
          </a:p>
          <a:p>
            <a: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veat"/>
              <a:buChar char="-"/>
            </a:pPr>
            <a:r>
              <a:rPr lang="en-GB" sz="2100" dirty="0">
                <a:latin typeface="Caveat"/>
                <a:ea typeface="Caveat"/>
                <a:cs typeface="Caveat"/>
                <a:sym typeface="Caveat"/>
              </a:rPr>
              <a:t>Password encryption used is </a:t>
            </a:r>
            <a:r>
              <a:rPr lang="en-GB" sz="2100" dirty="0" err="1">
                <a:latin typeface="Caveat"/>
                <a:ea typeface="Caveat"/>
                <a:cs typeface="Caveat"/>
                <a:sym typeface="Caveat"/>
              </a:rPr>
              <a:t>BCrypt</a:t>
            </a:r>
            <a:r>
              <a:rPr lang="en-GB" sz="2100" dirty="0">
                <a:latin typeface="Caveat"/>
                <a:ea typeface="Caveat"/>
                <a:cs typeface="Caveat"/>
                <a:sym typeface="Caveat"/>
              </a:rPr>
              <a:t> methodology</a:t>
            </a:r>
            <a:r>
              <a:rPr lang="en-GB" sz="2100" dirty="0">
                <a:solidFill>
                  <a:srgbClr val="222222"/>
                </a:solidFill>
                <a:latin typeface="Caveat"/>
                <a:ea typeface="Caveat"/>
                <a:cs typeface="Caveat"/>
                <a:sym typeface="Caveat"/>
              </a:rPr>
              <a:t> which u</a:t>
            </a:r>
            <a:r>
              <a:rPr lang="en-GB" sz="2100" dirty="0">
                <a:solidFill>
                  <a:srgbClr val="222222"/>
                </a:solidFill>
                <a:highlight>
                  <a:srgbClr val="FFFFFF"/>
                </a:highlight>
                <a:latin typeface="Caveat"/>
                <a:ea typeface="Caveat"/>
                <a:cs typeface="Caveat"/>
                <a:sym typeface="Caveat"/>
              </a:rPr>
              <a:t>se a technique called </a:t>
            </a:r>
            <a:r>
              <a:rPr lang="en-GB" sz="2100" dirty="0">
                <a:solidFill>
                  <a:srgbClr val="157BDA"/>
                </a:solidFill>
                <a:highlight>
                  <a:srgbClr val="FFFFFF"/>
                </a:highlight>
                <a:uFill>
                  <a:noFill/>
                </a:uFill>
                <a:latin typeface="Caveat"/>
                <a:ea typeface="Caveat"/>
                <a:cs typeface="Caveat"/>
                <a:sym typeface="Caveat"/>
                <a:hlinkClick r:id="rId3"/>
              </a:rPr>
              <a:t>Key Stretching</a:t>
            </a:r>
            <a:r>
              <a:rPr lang="en-GB" sz="2100" dirty="0">
                <a:solidFill>
                  <a:srgbClr val="222222"/>
                </a:solidFill>
                <a:highlight>
                  <a:srgbClr val="FFFFFF"/>
                </a:highlight>
                <a:latin typeface="Caveat"/>
                <a:ea typeface="Caveat"/>
                <a:cs typeface="Caveat"/>
                <a:sym typeface="Caveat"/>
              </a:rPr>
              <a:t>.</a:t>
            </a:r>
            <a:endParaRPr sz="2100">
              <a:solidFill>
                <a:srgbClr val="222222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veat"/>
              <a:buChar char="-"/>
            </a:pPr>
            <a:r>
              <a:rPr lang="en-GB" sz="2100" dirty="0" err="1" smtClean="0">
                <a:solidFill>
                  <a:srgbClr val="222222"/>
                </a:solidFill>
                <a:highlight>
                  <a:srgbClr val="FFFFFF"/>
                </a:highlight>
                <a:latin typeface="Caveat"/>
                <a:ea typeface="Caveat"/>
                <a:cs typeface="Caveat"/>
                <a:sym typeface="Caveat"/>
              </a:rPr>
              <a:t>Bcrypt</a:t>
            </a:r>
            <a:r>
              <a:rPr lang="en-GB" sz="2100" dirty="0" smtClean="0">
                <a:solidFill>
                  <a:srgbClr val="222222"/>
                </a:solidFill>
                <a:highlight>
                  <a:srgbClr val="FFFFFF"/>
                </a:highlight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-GB" sz="2100" dirty="0">
                <a:solidFill>
                  <a:srgbClr val="222222"/>
                </a:solidFill>
                <a:highlight>
                  <a:srgbClr val="FFFFFF"/>
                </a:highlight>
                <a:latin typeface="Caveat"/>
                <a:ea typeface="Caveat"/>
                <a:cs typeface="Caveat"/>
                <a:sym typeface="Caveat"/>
              </a:rPr>
              <a:t>is an adaptive hash function based on the Blowfish symmetric block cipher cryptographic algorithm and introduces a work factor (also known as security factor), which allows you to determine how expensive the hash function will be.</a:t>
            </a:r>
            <a:endParaRPr sz="2100">
              <a:solidFill>
                <a:srgbClr val="222222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61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veat"/>
              <a:buChar char="-"/>
            </a:pPr>
            <a:r>
              <a:rPr lang="en-GB" sz="2100" dirty="0">
                <a:latin typeface="Caveat"/>
                <a:ea typeface="Caveat"/>
                <a:cs typeface="Caveat"/>
                <a:sym typeface="Caveat"/>
              </a:rPr>
              <a:t>SSL based authentication</a:t>
            </a:r>
            <a:endParaRPr sz="21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2246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C0000"/>
                </a:solidFill>
              </a:rPr>
              <a:t>Who are using Node -</a:t>
            </a:r>
            <a:r>
              <a:rPr lang="en-GB" dirty="0" smtClean="0">
                <a:solidFill>
                  <a:srgbClr val="CC0000"/>
                </a:solidFill>
              </a:rPr>
              <a:t>RED</a:t>
            </a:r>
            <a:endParaRPr lang="en-GB" dirty="0">
              <a:solidFill>
                <a:srgbClr val="CC0000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3700"/>
            <a:ext cx="2019850" cy="9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4850" y="3657875"/>
            <a:ext cx="1722826" cy="11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4162" y="3819077"/>
            <a:ext cx="2019850" cy="706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050" y="2101600"/>
            <a:ext cx="1170925" cy="11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2125" y="951750"/>
            <a:ext cx="1279050" cy="12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5825" y="3568763"/>
            <a:ext cx="1349125" cy="13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4425" y="3533025"/>
            <a:ext cx="3527605" cy="127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78250" y="2351238"/>
            <a:ext cx="965519" cy="9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28650" y="1060975"/>
            <a:ext cx="2341850" cy="11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43771" y="2279925"/>
            <a:ext cx="2212054" cy="12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17698" y="2168600"/>
            <a:ext cx="3136702" cy="11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42250" y="1175625"/>
            <a:ext cx="1635426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77675" y="1130597"/>
            <a:ext cx="1349125" cy="1031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86600" y="18639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990000"/>
                </a:solidFill>
              </a:rPr>
              <a:t>5 -Node Red Flow and Demo Time !</a:t>
            </a:r>
            <a:endParaRPr sz="60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15550" y="-84350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Drag Drop </a:t>
            </a:r>
            <a:r>
              <a:rPr lang="en-GB" b="1" dirty="0" smtClean="0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Deploy</a:t>
            </a:r>
            <a:endParaRPr lang="en-GB" b="1" dirty="0">
              <a:solidFill>
                <a:srgbClr val="A61C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0" y="1083775"/>
            <a:ext cx="4572000" cy="28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 smtClean="0">
                <a:latin typeface="Amatic SC"/>
                <a:ea typeface="Amatic SC"/>
                <a:cs typeface="Amatic SC"/>
                <a:sym typeface="Amatic SC"/>
              </a:rPr>
              <a:t>MICRO SERVICES </a:t>
            </a:r>
            <a:r>
              <a:rPr lang="en-GB" sz="2100" b="1" dirty="0">
                <a:latin typeface="Amatic SC"/>
                <a:ea typeface="Amatic SC"/>
                <a:cs typeface="Amatic SC"/>
                <a:sym typeface="Amatic SC"/>
              </a:rPr>
              <a:t>do need to talk to </a:t>
            </a:r>
            <a:r>
              <a:rPr lang="en-GB" sz="2100" b="1" dirty="0" smtClean="0">
                <a:latin typeface="Amatic SC"/>
                <a:ea typeface="Amatic SC"/>
                <a:cs typeface="Amatic SC"/>
                <a:sym typeface="Amatic SC"/>
              </a:rPr>
              <a:t>API’s/INTERFACES </a:t>
            </a:r>
            <a:r>
              <a:rPr lang="en-GB" sz="2100" b="1" dirty="0">
                <a:latin typeface="Amatic SC"/>
                <a:ea typeface="Amatic SC"/>
                <a:cs typeface="Amatic SC"/>
                <a:sym typeface="Amatic SC"/>
              </a:rPr>
              <a:t>lying on some cloud. This </a:t>
            </a:r>
            <a:r>
              <a:rPr lang="en-GB" sz="2100" b="1" dirty="0" smtClean="0">
                <a:latin typeface="Amatic SC"/>
                <a:ea typeface="Amatic SC"/>
                <a:cs typeface="Amatic SC"/>
                <a:sym typeface="Amatic SC"/>
              </a:rPr>
              <a:t>NEEDS </a:t>
            </a:r>
            <a:r>
              <a:rPr lang="en-GB" sz="2100" b="1" dirty="0">
                <a:latin typeface="Amatic SC"/>
                <a:ea typeface="Amatic SC"/>
                <a:cs typeface="Amatic SC"/>
                <a:sym typeface="Amatic SC"/>
              </a:rPr>
              <a:t>basic knowledge of </a:t>
            </a:r>
            <a:r>
              <a:rPr lang="en-GB" sz="2100" b="1" dirty="0" smtClean="0">
                <a:latin typeface="Amatic SC"/>
                <a:ea typeface="Amatic SC"/>
                <a:cs typeface="Amatic SC"/>
                <a:sym typeface="Amatic SC"/>
              </a:rPr>
              <a:t>Node-Red framework, Any developer can communicate/</a:t>
            </a:r>
            <a:r>
              <a:rPr lang="en-GB" sz="2100" b="1" dirty="0" err="1" smtClean="0">
                <a:latin typeface="Amatic SC"/>
                <a:ea typeface="Amatic SC"/>
                <a:cs typeface="Amatic SC"/>
                <a:sym typeface="Amatic SC"/>
              </a:rPr>
              <a:t>CONTRIbUTE</a:t>
            </a:r>
            <a:r>
              <a:rPr lang="en-GB" sz="2100" b="1" dirty="0" smtClean="0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-GB" sz="2100" b="1" dirty="0">
                <a:latin typeface="Amatic SC"/>
                <a:ea typeface="Amatic SC"/>
                <a:cs typeface="Amatic SC"/>
                <a:sym typeface="Amatic SC"/>
              </a:rPr>
              <a:t>to </a:t>
            </a:r>
            <a:r>
              <a:rPr lang="en-GB" sz="2100" b="1" dirty="0" smtClean="0">
                <a:latin typeface="Amatic SC"/>
                <a:ea typeface="Amatic SC"/>
                <a:cs typeface="Amatic SC"/>
                <a:sym typeface="Amatic SC"/>
              </a:rPr>
              <a:t>(</a:t>
            </a:r>
            <a:r>
              <a:rPr lang="en-GB" sz="2100" b="1" dirty="0">
                <a:latin typeface="Amatic SC"/>
                <a:ea typeface="Amatic SC"/>
                <a:cs typeface="Amatic SC"/>
                <a:sym typeface="Amatic SC"/>
              </a:rPr>
              <a:t>publish/subscribe) </a:t>
            </a:r>
            <a:r>
              <a:rPr lang="en-GB" sz="2100" b="1" dirty="0" smtClean="0">
                <a:latin typeface="Amatic SC"/>
                <a:ea typeface="Amatic SC"/>
                <a:cs typeface="Amatic SC"/>
                <a:sym typeface="Amatic SC"/>
              </a:rPr>
              <a:t>API FLOWS using </a:t>
            </a:r>
            <a:r>
              <a:rPr lang="en-GB" sz="2100" b="1" dirty="0">
                <a:latin typeface="Amatic SC"/>
                <a:ea typeface="Amatic SC"/>
                <a:cs typeface="Amatic SC"/>
                <a:sym typeface="Amatic SC"/>
              </a:rPr>
              <a:t>MQTT protocol and they can develop any REST APIs using </a:t>
            </a:r>
            <a:r>
              <a:rPr lang="en-GB" sz="2100" b="1" dirty="0">
                <a:solidFill>
                  <a:srgbClr val="783F04"/>
                </a:solidFill>
                <a:latin typeface="Amatic SC"/>
                <a:ea typeface="Amatic SC"/>
                <a:cs typeface="Amatic SC"/>
                <a:sym typeface="Amatic SC"/>
              </a:rPr>
              <a:t>http feature of Node-Red. </a:t>
            </a:r>
            <a:endParaRPr sz="2100" b="1">
              <a:solidFill>
                <a:srgbClr val="783F04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783F04"/>
              </a:solidFill>
              <a:latin typeface="Comic Sans MS" pitchFamily="66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783F04"/>
              </a:solidFill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 b="1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Node-Red is drag and drop, light weight framework built upon </a:t>
            </a:r>
            <a:r>
              <a:rPr lang="en-GB" sz="2100" b="1" dirty="0" err="1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Nodejs</a:t>
            </a:r>
            <a:r>
              <a:rPr lang="en-GB" sz="2100" b="1" dirty="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. Now, developer can develop a API in lesser time that he/she takes to make a cup of coffee.</a:t>
            </a:r>
            <a:endParaRPr sz="2100" b="1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40524"/>
            <a:ext cx="4572000" cy="1951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71750"/>
            <a:ext cx="4572000" cy="26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61490" y="0"/>
            <a:ext cx="4561490" cy="10477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26860" y="282450"/>
            <a:ext cx="7277223" cy="8421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2"/>
              </a:buClr>
            </a:pPr>
            <a:r>
              <a:rPr lang="en-GB" b="1" dirty="0" smtClean="0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TRADE-OFF ON OTHER CI TOOLS</a:t>
            </a:r>
            <a:endParaRPr lang="en-GB" b="1" dirty="0">
              <a:solidFill>
                <a:srgbClr val="A61C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9903" y="1008994"/>
          <a:ext cx="8082456" cy="4068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290"/>
                <a:gridCol w="2974508"/>
                <a:gridCol w="3289658"/>
              </a:tblGrid>
              <a:tr h="410483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</a:t>
                      </a:r>
                      <a:r>
                        <a:rPr lang="en-US" baseline="0" dirty="0" smtClean="0"/>
                        <a:t> TOOLS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NODE-RED</a:t>
                      </a:r>
                      <a:endParaRPr lang="en-US" dirty="0"/>
                    </a:p>
                  </a:txBody>
                  <a:tcPr/>
                </a:tc>
              </a:tr>
              <a:tr h="493406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Storage/Memory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cap="none" dirty="0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&gt;500 MB/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cap="none" dirty="0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It can run on even </a:t>
                      </a:r>
                      <a:r>
                        <a:rPr lang="en-US" sz="2000" b="1" i="0" u="none" strike="noStrike" cap="none" dirty="0" err="1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RussberryPI</a:t>
                      </a:r>
                      <a:r>
                        <a:rPr lang="en-US" sz="2000" b="1" i="0" u="none" strike="noStrike" cap="none" dirty="0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 with &lt;500 MB ram</a:t>
                      </a:r>
                    </a:p>
                  </a:txBody>
                  <a:tcPr/>
                </a:tc>
              </a:tr>
              <a:tr h="4805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Reusable 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cap="none" dirty="0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Needs </a:t>
                      </a:r>
                      <a:r>
                        <a:rPr lang="en-US" sz="2000" b="1" i="0" u="none" strike="noStrike" cap="none" dirty="0" err="1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plugins</a:t>
                      </a:r>
                      <a:r>
                        <a:rPr lang="en-US" sz="2000" b="1" i="0" u="none" strike="noStrike" cap="none" dirty="0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 to import Jobs from other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cap="none" dirty="0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We have thousands of </a:t>
                      </a:r>
                      <a:r>
                        <a:rPr lang="en-US" sz="2000" b="1" i="0" u="none" strike="noStrike" cap="none" dirty="0" err="1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resusable</a:t>
                      </a:r>
                      <a:r>
                        <a:rPr lang="en-US" sz="2000" b="1" i="0" u="none" strike="noStrike" cap="none" dirty="0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 Node Modules</a:t>
                      </a:r>
                    </a:p>
                  </a:txBody>
                  <a:tcPr/>
                </a:tc>
              </a:tr>
              <a:tr h="46536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User Friendly/GUI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cap="none" dirty="0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Every tool needs some training for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cap="none" dirty="0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It is as easy as Drag Drop Deploy</a:t>
                      </a:r>
                    </a:p>
                  </a:txBody>
                  <a:tcPr/>
                </a:tc>
              </a:tr>
              <a:tr h="567558">
                <a:tc>
                  <a:txBody>
                    <a:bodyPr/>
                    <a:lstStyle/>
                    <a:p>
                      <a:r>
                        <a:rPr lang="en-US" sz="2000" b="1" i="0" u="none" strike="noStrike" cap="none" dirty="0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Platform 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cap="none" dirty="0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Most of the Tools will not support all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cap="none" dirty="0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As it runs on browser and all flows are inn JSON {platform independent}</a:t>
                      </a:r>
                    </a:p>
                  </a:txBody>
                  <a:tcPr/>
                </a:tc>
              </a:tr>
              <a:tr h="426979">
                <a:tc>
                  <a:txBody>
                    <a:bodyPr/>
                    <a:lstStyle/>
                    <a:p>
                      <a:r>
                        <a:rPr lang="en-US" sz="2000" b="1" i="0" u="none" strike="noStrike" cap="none" dirty="0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cap="none" dirty="0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Cumbersome 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cap="none" dirty="0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Easily adaptable to CLOUD/DOCKERS</a:t>
                      </a:r>
                    </a:p>
                  </a:txBody>
                  <a:tcPr/>
                </a:tc>
              </a:tr>
              <a:tr h="426979">
                <a:tc>
                  <a:txBody>
                    <a:bodyPr/>
                    <a:lstStyle/>
                    <a:p>
                      <a:r>
                        <a:rPr lang="en-US" sz="2000" b="1" i="0" u="none" strike="noStrike" cap="none" dirty="0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Versioning</a:t>
                      </a:r>
                      <a:endParaRPr lang="en-US" sz="2000" b="1" i="0" u="none" strike="noStrike" cap="none" dirty="0">
                        <a:solidFill>
                          <a:srgbClr val="C00000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cap="none" dirty="0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Manual Integration</a:t>
                      </a:r>
                      <a:endParaRPr lang="en-US" sz="2000" b="1" i="0" u="none" strike="noStrike" cap="none" dirty="0">
                        <a:solidFill>
                          <a:srgbClr val="C00000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cap="none" dirty="0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Inbuilt feature for </a:t>
                      </a:r>
                      <a:r>
                        <a:rPr lang="en-US" sz="2000" b="1" i="0" u="none" strike="noStrike" cap="none" dirty="0" err="1" smtClean="0">
                          <a:solidFill>
                            <a:srgbClr val="C00000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SourceControl</a:t>
                      </a:r>
                      <a:endParaRPr lang="en-US" sz="2000" b="1" i="0" u="none" strike="noStrike" cap="none" dirty="0">
                        <a:solidFill>
                          <a:srgbClr val="C00000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3065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Node-RED</a:t>
            </a:r>
            <a:r>
              <a:rPr lang="en-GB" b="1" dirty="0">
                <a:latin typeface="Amatic SC"/>
                <a:ea typeface="Amatic SC"/>
                <a:cs typeface="Amatic SC"/>
                <a:sym typeface="Amatic SC"/>
              </a:rPr>
              <a:t> is visual tool that: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 b="1" dirty="0" smtClean="0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1 </a:t>
            </a:r>
            <a:r>
              <a:rPr lang="en-GB" sz="2600" b="1" dirty="0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– Provides a browser based flow </a:t>
            </a:r>
            <a:r>
              <a:rPr lang="en-GB" sz="2600" b="1" dirty="0" smtClean="0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editor FOR DRAG DROP and DEPLOY</a:t>
            </a:r>
          </a:p>
          <a:p>
            <a:pPr marL="0" lvl="0" indent="0">
              <a:spcBef>
                <a:spcPts val="1600"/>
              </a:spcBef>
              <a:buSzPts val="1100"/>
              <a:buNone/>
            </a:pPr>
            <a:r>
              <a:rPr lang="en-GB" sz="2600" b="1" dirty="0" smtClean="0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3 - Wires hardware devices, </a:t>
            </a:r>
            <a:r>
              <a:rPr lang="en-GB" sz="2600" b="1" dirty="0" err="1" smtClean="0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Api’s</a:t>
            </a:r>
            <a:r>
              <a:rPr lang="en-GB" sz="2600" b="1" dirty="0" smtClean="0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 and online services as part of Internet of things</a:t>
            </a:r>
            <a:endParaRPr sz="2600" b="1">
              <a:solidFill>
                <a:srgbClr val="66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 b="1" dirty="0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3 – It is built on Node.JS</a:t>
            </a:r>
            <a:endParaRPr sz="2600" b="1">
              <a:solidFill>
                <a:srgbClr val="66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 b="1" dirty="0">
                <a:solidFill>
                  <a:srgbClr val="660000"/>
                </a:solidFill>
                <a:latin typeface="Amatic SC"/>
                <a:ea typeface="Amatic SC"/>
                <a:cs typeface="Amatic SC"/>
                <a:sym typeface="Amatic SC"/>
              </a:rPr>
              <a:t>4 – His flows are stored as JSON</a:t>
            </a:r>
            <a:endParaRPr sz="2600" b="1">
              <a:solidFill>
                <a:srgbClr val="66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99350" y="912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A Step Back : </a:t>
            </a:r>
            <a:r>
              <a:rPr lang="en-GB" b="1" dirty="0" err="1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DataFlow</a:t>
            </a:r>
            <a:r>
              <a:rPr lang="en-GB" b="1" dirty="0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-GB" b="1" dirty="0" smtClean="0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Programming</a:t>
            </a:r>
            <a:endParaRPr lang="en-GB" b="1" dirty="0">
              <a:solidFill>
                <a:srgbClr val="A61C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Each block represent a service that we can wire simply extending the wide range nodes in the </a:t>
            </a:r>
            <a:r>
              <a:rPr lang="en-GB" sz="2400" b="1" dirty="0" smtClean="0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palette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-  </a:t>
            </a:r>
            <a:r>
              <a:rPr lang="en-GB" sz="2400" b="1" i="1" u="sng" dirty="0">
                <a:solidFill>
                  <a:srgbClr val="434343"/>
                </a:solidFill>
                <a:latin typeface="Amatic SC"/>
                <a:ea typeface="Amatic SC"/>
                <a:cs typeface="Amatic SC"/>
                <a:sym typeface="Amatic SC"/>
              </a:rPr>
              <a:t>The result is a flow of data between each node</a:t>
            </a:r>
            <a:endParaRPr sz="2400" b="1" i="1" u="sng">
              <a:solidFill>
                <a:srgbClr val="434343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6" name="Picture 2" descr="D:\GLOBAL_HACK\workflow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226" y="2154621"/>
            <a:ext cx="8135008" cy="2858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Why </a:t>
            </a:r>
            <a:r>
              <a:rPr lang="en-GB" b="1" dirty="0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use </a:t>
            </a:r>
            <a:r>
              <a:rPr lang="en-GB" b="1" dirty="0">
                <a:solidFill>
                  <a:schemeClr val="tx1"/>
                </a:solidFill>
                <a:latin typeface="Amatic SC"/>
                <a:ea typeface="Amatic SC"/>
                <a:cs typeface="Amatic SC"/>
                <a:sym typeface="Amatic SC"/>
              </a:rPr>
              <a:t>Node</a:t>
            </a:r>
            <a:r>
              <a:rPr lang="en-GB" b="1" dirty="0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 - RED </a:t>
            </a:r>
            <a:r>
              <a:rPr lang="en-GB" b="1" dirty="0" smtClean="0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?</a:t>
            </a:r>
            <a:endParaRPr lang="en-GB" b="1" dirty="0">
              <a:solidFill>
                <a:srgbClr val="A61C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5225"/>
            <a:ext cx="9144000" cy="39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-1834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GB" b="1" dirty="0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Advantages of </a:t>
            </a:r>
            <a:r>
              <a:rPr lang="en-GB" b="1" dirty="0" smtClean="0">
                <a:solidFill>
                  <a:schemeClr val="tx1"/>
                </a:solidFill>
                <a:latin typeface="Amatic SC"/>
                <a:ea typeface="Amatic SC"/>
                <a:cs typeface="Amatic SC"/>
                <a:sym typeface="Amatic SC"/>
              </a:rPr>
              <a:t>Node</a:t>
            </a:r>
            <a:r>
              <a:rPr lang="en-GB" b="1" dirty="0" smtClean="0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-RED</a:t>
            </a:r>
            <a:endParaRPr lang="en-GB" b="1" dirty="0">
              <a:solidFill>
                <a:srgbClr val="A61C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775800"/>
            <a:ext cx="42603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Clr>
                <a:srgbClr val="274E13"/>
              </a:buClr>
              <a:buSzPts val="1800"/>
              <a:buFont typeface="Caveat"/>
              <a:buAutoNum type="alphaLcParenR"/>
            </a:pPr>
            <a:r>
              <a:rPr lang="en-GB" sz="1800" dirty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Node Red is open source, can run on l</a:t>
            </a:r>
            <a:r>
              <a:rPr lang="en-GB" sz="1800" b="1" dirty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ow cost hardware,</a:t>
            </a:r>
            <a:r>
              <a:rPr lang="en-GB" sz="1800" dirty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-GB" sz="1800" dirty="0" smtClean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even on </a:t>
            </a:r>
            <a:r>
              <a:rPr lang="en-GB" sz="1800" dirty="0" err="1" smtClean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Rasberry</a:t>
            </a:r>
            <a:r>
              <a:rPr lang="en-GB" sz="1800" dirty="0" smtClean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 PI as </a:t>
            </a:r>
            <a:r>
              <a:rPr lang="en-GB" sz="1800" dirty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well as cloud</a:t>
            </a:r>
            <a:endParaRPr sz="1800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Caveat"/>
              <a:buAutoNum type="alphaLcParenR"/>
            </a:pPr>
            <a:r>
              <a:rPr lang="en-GB" sz="1800" dirty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To run Node-Red we need </a:t>
            </a:r>
            <a:r>
              <a:rPr lang="en-GB" sz="1800" b="1" dirty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only node.js and </a:t>
            </a:r>
            <a:r>
              <a:rPr lang="en-GB" sz="1800" b="1" dirty="0" err="1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npm</a:t>
            </a:r>
            <a:r>
              <a:rPr lang="en-GB" sz="1800" dirty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 installed</a:t>
            </a:r>
            <a:endParaRPr sz="1800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Caveat"/>
              <a:buAutoNum type="alphaLcParenR"/>
            </a:pPr>
            <a:r>
              <a:rPr lang="en-GB" sz="1800" dirty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Node-Red can easily be run on a </a:t>
            </a:r>
            <a:r>
              <a:rPr lang="en-GB" sz="1800" b="1" dirty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Compatible Platform As A Service</a:t>
            </a:r>
            <a:endParaRPr sz="1800" b="1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800"/>
              <a:buFont typeface="Caveat"/>
              <a:buAutoNum type="alphaLcParenR"/>
            </a:pPr>
            <a:r>
              <a:rPr lang="en-GB" sz="1800" dirty="0" smtClean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Has </a:t>
            </a:r>
            <a:r>
              <a:rPr lang="en-GB" sz="1800" dirty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yet </a:t>
            </a:r>
            <a:r>
              <a:rPr lang="en-GB" sz="1800" b="1" dirty="0" smtClean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~2.5 </a:t>
            </a:r>
            <a:r>
              <a:rPr lang="en-GB" sz="1800" b="1" dirty="0" err="1" smtClean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Lakhs</a:t>
            </a:r>
            <a:r>
              <a:rPr lang="en-GB" sz="1800" b="1" dirty="0" smtClean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-GB" sz="1800" b="1" dirty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modules</a:t>
            </a:r>
            <a:r>
              <a:rPr lang="en-GB" sz="1800" dirty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, and it is easy to add new </a:t>
            </a:r>
            <a:r>
              <a:rPr lang="en-GB" sz="1800" dirty="0" smtClean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capabilities</a:t>
            </a:r>
            <a:endParaRPr sz="1800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832400" y="64787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dirty="0" smtClean="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e) </a:t>
            </a:r>
            <a:r>
              <a:rPr lang="en-GB" sz="1800" dirty="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When Integrated with </a:t>
            </a:r>
            <a:r>
              <a:rPr lang="en-GB" sz="1800" dirty="0" err="1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BlueMix</a:t>
            </a:r>
            <a:r>
              <a:rPr lang="en-GB" sz="1800" dirty="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, it provides ready made application templates for different purposes to </a:t>
            </a:r>
            <a:r>
              <a:rPr lang="en-GB" sz="1800" b="1" dirty="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speed up development. </a:t>
            </a:r>
            <a:r>
              <a:rPr lang="en-GB" sz="1800" dirty="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IOT is one of the boilerplates containing Node-red, IOT and time series database already </a:t>
            </a:r>
            <a:r>
              <a:rPr lang="en-GB" sz="1800" dirty="0" smtClean="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installed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dirty="0" smtClean="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f) </a:t>
            </a:r>
            <a:r>
              <a:rPr lang="en-IN" sz="1800" dirty="0" smtClean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His </a:t>
            </a:r>
            <a:r>
              <a:rPr lang="en-IN" sz="1800" b="1" dirty="0" smtClean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flows are stored as JSON</a:t>
            </a:r>
            <a:r>
              <a:rPr lang="en-IN" sz="1800" dirty="0" smtClean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, so it is </a:t>
            </a:r>
            <a:r>
              <a:rPr lang="en-IN" sz="1800" b="1" u="sng" dirty="0" smtClean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language independent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u="sng" dirty="0" smtClean="0">
                <a:solidFill>
                  <a:srgbClr val="274E13"/>
                </a:solidFill>
                <a:latin typeface="Caveat"/>
                <a:ea typeface="Caveat"/>
                <a:cs typeface="Caveat"/>
                <a:sym typeface="Caveat"/>
              </a:rPr>
              <a:t>g) </a:t>
            </a:r>
            <a:r>
              <a:rPr lang="en-IN" sz="1800" dirty="0" smtClean="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Its </a:t>
            </a:r>
            <a:r>
              <a:rPr lang="en-IN" sz="1800" b="1" dirty="0" err="1" smtClean="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Plugin</a:t>
            </a:r>
            <a:r>
              <a:rPr lang="en-IN" sz="1800" b="1" dirty="0" smtClean="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 Independent </a:t>
            </a:r>
            <a:r>
              <a:rPr lang="en-IN" sz="1800" dirty="0" smtClean="0">
                <a:solidFill>
                  <a:srgbClr val="38761D"/>
                </a:solidFill>
                <a:latin typeface="Caveat"/>
                <a:ea typeface="Caveat"/>
                <a:cs typeface="Caveat"/>
                <a:sym typeface="Caveat"/>
              </a:rPr>
              <a:t>unlike Jenkins</a:t>
            </a:r>
            <a:endParaRPr lang="en-IN" sz="1800" dirty="0" smtClean="0">
              <a:solidFill>
                <a:srgbClr val="274E13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38761D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1037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  <a:latin typeface="Amatic SC"/>
                <a:ea typeface="Amatic SC"/>
                <a:cs typeface="Amatic SC"/>
                <a:sym typeface="Amatic SC"/>
              </a:rPr>
              <a:t>Node</a:t>
            </a:r>
            <a:r>
              <a:rPr lang="en-GB" b="1" dirty="0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 Red Nodes for </a:t>
            </a:r>
            <a:r>
              <a:rPr lang="en-GB" b="1" dirty="0" smtClean="0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AWS</a:t>
            </a:r>
            <a:endParaRPr lang="en-GB" b="1" dirty="0">
              <a:solidFill>
                <a:srgbClr val="A61C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50" y="1124606"/>
            <a:ext cx="8801375" cy="38764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15310" y="1124607"/>
            <a:ext cx="4078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https://flows.nodered.org/?num_pages=1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-GB" b="1" dirty="0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Coding with </a:t>
            </a:r>
            <a:r>
              <a:rPr lang="en-GB" b="1" dirty="0" smtClean="0">
                <a:solidFill>
                  <a:schemeClr val="tx1"/>
                </a:solidFill>
                <a:latin typeface="Amatic SC"/>
                <a:ea typeface="Amatic SC"/>
                <a:cs typeface="Amatic SC"/>
                <a:sym typeface="Amatic SC"/>
              </a:rPr>
              <a:t>Node</a:t>
            </a:r>
            <a:r>
              <a:rPr lang="en-GB" b="1" dirty="0" smtClean="0">
                <a:solidFill>
                  <a:srgbClr val="A61C00"/>
                </a:solidFill>
                <a:latin typeface="Amatic SC"/>
                <a:ea typeface="Amatic SC"/>
                <a:cs typeface="Amatic SC"/>
                <a:sym typeface="Amatic SC"/>
              </a:rPr>
              <a:t>-RED</a:t>
            </a:r>
            <a:endParaRPr lang="en-GB" b="1" dirty="0">
              <a:solidFill>
                <a:srgbClr val="A61C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matic SC"/>
              <a:buChar char="-"/>
            </a:pPr>
            <a:r>
              <a:rPr lang="en-GB" sz="3000" b="1" dirty="0">
                <a:solidFill>
                  <a:schemeClr val="accent2"/>
                </a:solidFill>
                <a:latin typeface="Amatic SC"/>
                <a:ea typeface="Amatic SC"/>
                <a:cs typeface="Amatic SC"/>
                <a:sym typeface="Amatic SC"/>
              </a:rPr>
              <a:t>Every block represents a specific operation:</a:t>
            </a:r>
            <a:endParaRPr sz="3000" b="1">
              <a:solidFill>
                <a:schemeClr val="accent2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000"/>
              <a:buFont typeface="Amatic SC"/>
              <a:buChar char="-"/>
            </a:pPr>
            <a:r>
              <a:rPr lang="en-GB" sz="3000" b="1" dirty="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the blocks are divided by category and can be wired using the flow editor</a:t>
            </a:r>
            <a:endParaRPr sz="3000" b="1">
              <a:solidFill>
                <a:srgbClr val="B45F06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3000"/>
              <a:buFont typeface="Amatic SC"/>
              <a:buChar char="-"/>
            </a:pPr>
            <a:r>
              <a:rPr lang="en-GB" sz="3000" b="1" dirty="0">
                <a:solidFill>
                  <a:srgbClr val="E06666"/>
                </a:solidFill>
                <a:latin typeface="Amatic SC"/>
                <a:ea typeface="Amatic SC"/>
                <a:cs typeface="Amatic SC"/>
                <a:sym typeface="Amatic SC"/>
              </a:rPr>
              <a:t>Nodes represent reusable pieces of code and Logic. Node Red comes with core set of useful nodes .there are growing amount of additional nodes from node-red project as well as wider community and we can program our own nodes using Java Script</a:t>
            </a:r>
            <a:endParaRPr sz="3000" b="1">
              <a:solidFill>
                <a:srgbClr val="E06666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567</Words>
  <PresentationFormat>On-screen Show (16:9)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Amatic SC</vt:lpstr>
      <vt:lpstr>Economica</vt:lpstr>
      <vt:lpstr>Comic Sans MS</vt:lpstr>
      <vt:lpstr>Open Sans</vt:lpstr>
      <vt:lpstr>Caveat</vt:lpstr>
      <vt:lpstr>Luxe</vt:lpstr>
      <vt:lpstr>Slide 1</vt:lpstr>
      <vt:lpstr>Drag Drop Deploy</vt:lpstr>
      <vt:lpstr>TRADE-OFF ON OTHER CI TOOLS</vt:lpstr>
      <vt:lpstr>Node-RED is visual tool that:</vt:lpstr>
      <vt:lpstr>A Step Back : DataFlow Programming</vt:lpstr>
      <vt:lpstr>Why use Node - RED ?</vt:lpstr>
      <vt:lpstr>Advantages of Node-RED</vt:lpstr>
      <vt:lpstr>Node Red Nodes for AWS</vt:lpstr>
      <vt:lpstr> Coding with Node-RED</vt:lpstr>
      <vt:lpstr>Slide 10</vt:lpstr>
      <vt:lpstr>Security Aspects</vt:lpstr>
      <vt:lpstr>Who are using Node -RED</vt:lpstr>
      <vt:lpstr>5 -Node Red Flow and Demo Time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shaheaz ali</dc:creator>
  <cp:lastModifiedBy>shaheaz</cp:lastModifiedBy>
  <cp:revision>25</cp:revision>
  <dcterms:modified xsi:type="dcterms:W3CDTF">2018-06-28T13:07:42Z</dcterms:modified>
</cp:coreProperties>
</file>