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1" r:id="rId6"/>
    <p:sldId id="260" r:id="rId7"/>
    <p:sldId id="262" r:id="rId8"/>
    <p:sldId id="263" r:id="rId9"/>
    <p:sldId id="264" r:id="rId10"/>
    <p:sldId id="265" r:id="rId11"/>
    <p:sldId id="270" r:id="rId12"/>
    <p:sldId id="272" r:id="rId13"/>
    <p:sldId id="271" r:id="rId14"/>
    <p:sldId id="268" r:id="rId15"/>
    <p:sldId id="269" r:id="rId16"/>
    <p:sldId id="274" r:id="rId17"/>
    <p:sldId id="273" r:id="rId18"/>
    <p:sldId id="275" r:id="rId19"/>
    <p:sldId id="276" r:id="rId20"/>
    <p:sldId id="277" r:id="rId21"/>
    <p:sldId id="278" r:id="rId22"/>
    <p:sldId id="279" r:id="rId23"/>
    <p:sldId id="280" r:id="rId24"/>
    <p:sldId id="281" r:id="rId25"/>
    <p:sldId id="283" r:id="rId26"/>
    <p:sldId id="284" r:id="rId27"/>
    <p:sldId id="285" r:id="rId28"/>
    <p:sldId id="286" r:id="rId29"/>
    <p:sldId id="287" r:id="rId30"/>
    <p:sldId id="288" r:id="rId31"/>
    <p:sldId id="282" r:id="rId32"/>
    <p:sldId id="28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28808-26D1-4F4B-96F4-F3082078DD61}"/>
              </a:ext>
            </a:extLst>
          </p:cNvPr>
          <p:cNvSpPr>
            <a:spLocks noGrp="1"/>
          </p:cNvSpPr>
          <p:nvPr>
            <p:ph type="ctrTitle"/>
          </p:nvPr>
        </p:nvSpPr>
        <p:spPr>
          <a:xfrm>
            <a:off x="1257008" y="1122362"/>
            <a:ext cx="8816632" cy="357155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2E0C639-B0CD-4365-98A9-C1E5FF6CF450}"/>
              </a:ext>
            </a:extLst>
          </p:cNvPr>
          <p:cNvSpPr>
            <a:spLocks noGrp="1"/>
          </p:cNvSpPr>
          <p:nvPr>
            <p:ph type="subTitle" idx="1"/>
          </p:nvPr>
        </p:nvSpPr>
        <p:spPr>
          <a:xfrm>
            <a:off x="1257008" y="5521960"/>
            <a:ext cx="8816632" cy="944879"/>
          </a:xfrm>
        </p:spPr>
        <p:txBody>
          <a:bodyPr anchor="ct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6780C52-E6BB-4B27-B5D8-2D33B2497C56}"/>
              </a:ext>
            </a:extLst>
          </p:cNvPr>
          <p:cNvSpPr>
            <a:spLocks noGrp="1"/>
          </p:cNvSpPr>
          <p:nvPr>
            <p:ph type="dt" sz="half" idx="10"/>
          </p:nvPr>
        </p:nvSpPr>
        <p:spPr/>
        <p:txBody>
          <a:bodyPr/>
          <a:lstStyle/>
          <a:p>
            <a:fld id="{F6CCBF3A-D7FB-4B97-8FD5-6FFB20CB1E84}" type="datetimeFigureOut">
              <a:rPr lang="en-US" smtClean="0"/>
              <a:t>3/16/2025</a:t>
            </a:fld>
            <a:endParaRPr lang="en-US"/>
          </a:p>
        </p:txBody>
      </p:sp>
      <p:sp>
        <p:nvSpPr>
          <p:cNvPr id="5" name="Footer Placeholder 4">
            <a:extLst>
              <a:ext uri="{FF2B5EF4-FFF2-40B4-BE49-F238E27FC236}">
                <a16:creationId xmlns:a16="http://schemas.microsoft.com/office/drawing/2014/main" id="{AF77C649-4A0C-4EF2-8FC1-2BCF0BF95D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0E03F2-D0FE-49BB-8AEC-E99C4DB2D67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16" name="Straight Connector 15">
            <a:extLst>
              <a:ext uri="{FF2B5EF4-FFF2-40B4-BE49-F238E27FC236}">
                <a16:creationId xmlns:a16="http://schemas.microsoft.com/office/drawing/2014/main" id="{24A7CC8F-56A6-423D-B67A-8BA89D3EC911}"/>
              </a:ext>
            </a:extLst>
          </p:cNvPr>
          <p:cNvCxnSpPr>
            <a:cxnSpLocks/>
          </p:cNvCxnSpPr>
          <p:nvPr/>
        </p:nvCxnSpPr>
        <p:spPr>
          <a:xfrm flipH="1">
            <a:off x="4" y="5143500"/>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7217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56D52-667C-4E67-9038-A0BDFD8CCD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3E72AC-0272-475A-BD25-2AB7AC1DEFA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CFBFF2-9ECB-4CDD-87FA-9DD1F87BFDE9}"/>
              </a:ext>
            </a:extLst>
          </p:cNvPr>
          <p:cNvSpPr>
            <a:spLocks noGrp="1"/>
          </p:cNvSpPr>
          <p:nvPr>
            <p:ph type="dt" sz="half" idx="10"/>
          </p:nvPr>
        </p:nvSpPr>
        <p:spPr/>
        <p:txBody>
          <a:bodyPr/>
          <a:lstStyle/>
          <a:p>
            <a:fld id="{F6CCBF3A-D7FB-4B97-8FD5-6FFB20CB1E84}" type="datetimeFigureOut">
              <a:rPr lang="en-US" smtClean="0"/>
              <a:t>3/16/2025</a:t>
            </a:fld>
            <a:endParaRPr lang="en-US"/>
          </a:p>
        </p:txBody>
      </p:sp>
      <p:sp>
        <p:nvSpPr>
          <p:cNvPr id="5" name="Footer Placeholder 4">
            <a:extLst>
              <a:ext uri="{FF2B5EF4-FFF2-40B4-BE49-F238E27FC236}">
                <a16:creationId xmlns:a16="http://schemas.microsoft.com/office/drawing/2014/main" id="{40AC12B3-DAF5-4BA7-A3A6-D0284716DB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171AE-4A11-4035-A072-9AC4053FFA85}"/>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726573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52E95-2F50-48D3-B00E-4C259644E72E}"/>
              </a:ext>
            </a:extLst>
          </p:cNvPr>
          <p:cNvSpPr>
            <a:spLocks noGrp="1"/>
          </p:cNvSpPr>
          <p:nvPr>
            <p:ph type="title" orient="vert"/>
          </p:nvPr>
        </p:nvSpPr>
        <p:spPr>
          <a:xfrm>
            <a:off x="9050174" y="838199"/>
            <a:ext cx="2303626" cy="5338763"/>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2617C9B-4E02-49C8-B6DF-65ED3C990343}"/>
              </a:ext>
            </a:extLst>
          </p:cNvPr>
          <p:cNvSpPr>
            <a:spLocks noGrp="1"/>
          </p:cNvSpPr>
          <p:nvPr>
            <p:ph type="body" orient="vert" idx="1"/>
          </p:nvPr>
        </p:nvSpPr>
        <p:spPr>
          <a:xfrm>
            <a:off x="838200" y="838199"/>
            <a:ext cx="7734300" cy="5338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ECA10C-AC31-4D80-B78F-08E48CDCB7F2}"/>
              </a:ext>
            </a:extLst>
          </p:cNvPr>
          <p:cNvSpPr>
            <a:spLocks noGrp="1"/>
          </p:cNvSpPr>
          <p:nvPr>
            <p:ph type="dt" sz="half" idx="10"/>
          </p:nvPr>
        </p:nvSpPr>
        <p:spPr/>
        <p:txBody>
          <a:bodyPr/>
          <a:lstStyle/>
          <a:p>
            <a:fld id="{F6CCBF3A-D7FB-4B97-8FD5-6FFB20CB1E84}" type="datetimeFigureOut">
              <a:rPr lang="en-US" smtClean="0"/>
              <a:t>3/16/2025</a:t>
            </a:fld>
            <a:endParaRPr lang="en-US"/>
          </a:p>
        </p:txBody>
      </p:sp>
      <p:sp>
        <p:nvSpPr>
          <p:cNvPr id="5" name="Footer Placeholder 4">
            <a:extLst>
              <a:ext uri="{FF2B5EF4-FFF2-40B4-BE49-F238E27FC236}">
                <a16:creationId xmlns:a16="http://schemas.microsoft.com/office/drawing/2014/main" id="{19AAB5B7-F312-4BC9-A5D3-72E065D1B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C2E489-5442-4698-B6E3-3421A97C283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7" name="Straight Connector 6">
            <a:extLst>
              <a:ext uri="{FF2B5EF4-FFF2-40B4-BE49-F238E27FC236}">
                <a16:creationId xmlns:a16="http://schemas.microsoft.com/office/drawing/2014/main" id="{41F3A7E1-F157-4338-B7F7-9C0A2D60B7FF}"/>
              </a:ext>
            </a:extLst>
          </p:cNvPr>
          <p:cNvCxnSpPr>
            <a:cxnSpLocks/>
          </p:cNvCxnSpPr>
          <p:nvPr/>
        </p:nvCxnSpPr>
        <p:spPr>
          <a:xfrm>
            <a:off x="8811337"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642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05B5E-C545-4763-BA47-4C2C0FCA514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FA263F8-8E34-4910-BF7A-F1C5A99689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E74E5-D20D-4AB7-8D98-F336CE0ECCBE}"/>
              </a:ext>
            </a:extLst>
          </p:cNvPr>
          <p:cNvSpPr>
            <a:spLocks noGrp="1"/>
          </p:cNvSpPr>
          <p:nvPr>
            <p:ph type="dt" sz="half" idx="10"/>
          </p:nvPr>
        </p:nvSpPr>
        <p:spPr/>
        <p:txBody>
          <a:bodyPr/>
          <a:lstStyle/>
          <a:p>
            <a:fld id="{F6CCBF3A-D7FB-4B97-8FD5-6FFB20CB1E84}" type="datetimeFigureOut">
              <a:rPr lang="en-US" smtClean="0"/>
              <a:t>3/16/2025</a:t>
            </a:fld>
            <a:endParaRPr lang="en-US"/>
          </a:p>
        </p:txBody>
      </p:sp>
      <p:sp>
        <p:nvSpPr>
          <p:cNvPr id="5" name="Footer Placeholder 4">
            <a:extLst>
              <a:ext uri="{FF2B5EF4-FFF2-40B4-BE49-F238E27FC236}">
                <a16:creationId xmlns:a16="http://schemas.microsoft.com/office/drawing/2014/main" id="{C79D23AA-8F22-4B09-8FAA-CD16E5D66C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E8A028-A0C8-45E7-915E-B83FF59C9F1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386428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9F01F-198D-4AAD-B4FB-AD3B44981ADD}"/>
              </a:ext>
            </a:extLst>
          </p:cNvPr>
          <p:cNvSpPr>
            <a:spLocks noGrp="1"/>
          </p:cNvSpPr>
          <p:nvPr>
            <p:ph type="title"/>
          </p:nvPr>
        </p:nvSpPr>
        <p:spPr>
          <a:xfrm>
            <a:off x="838200" y="838200"/>
            <a:ext cx="9438640" cy="4114800"/>
          </a:xfrm>
        </p:spPr>
        <p:txBody>
          <a:bodyPr anchor="t">
            <a:normAutofit/>
          </a:bodyPr>
          <a:lstStyle>
            <a:lvl1pPr>
              <a:defRPr sz="66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20BCC2B-311B-4FB6-B3A5-26F68055AE38}"/>
              </a:ext>
            </a:extLst>
          </p:cNvPr>
          <p:cNvSpPr>
            <a:spLocks noGrp="1"/>
          </p:cNvSpPr>
          <p:nvPr>
            <p:ph type="body" idx="1"/>
          </p:nvPr>
        </p:nvSpPr>
        <p:spPr>
          <a:xfrm>
            <a:off x="838200" y="5217160"/>
            <a:ext cx="9438640" cy="802640"/>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9CB73D-2D6B-4FA6-89A4-DCC89F80E0F1}"/>
              </a:ext>
            </a:extLst>
          </p:cNvPr>
          <p:cNvSpPr>
            <a:spLocks noGrp="1"/>
          </p:cNvSpPr>
          <p:nvPr>
            <p:ph type="dt" sz="half" idx="10"/>
          </p:nvPr>
        </p:nvSpPr>
        <p:spPr/>
        <p:txBody>
          <a:bodyPr/>
          <a:lstStyle/>
          <a:p>
            <a:fld id="{F6CCBF3A-D7FB-4B97-8FD5-6FFB20CB1E84}" type="datetimeFigureOut">
              <a:rPr lang="en-US" smtClean="0"/>
              <a:t>3/16/2025</a:t>
            </a:fld>
            <a:endParaRPr lang="en-US"/>
          </a:p>
        </p:txBody>
      </p:sp>
      <p:sp>
        <p:nvSpPr>
          <p:cNvPr id="5" name="Footer Placeholder 4">
            <a:extLst>
              <a:ext uri="{FF2B5EF4-FFF2-40B4-BE49-F238E27FC236}">
                <a16:creationId xmlns:a16="http://schemas.microsoft.com/office/drawing/2014/main" id="{B6A0C188-FF43-44C1-A005-679168D5F0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CD1188-DA27-47B2-8176-31193EEC4C28}"/>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821446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B5A25-7E99-42A8-8D6D-648EFE2038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0501DC-62B7-42BD-A941-D34E92719C32}"/>
              </a:ext>
            </a:extLst>
          </p:cNvPr>
          <p:cNvSpPr>
            <a:spLocks noGrp="1"/>
          </p:cNvSpPr>
          <p:nvPr>
            <p:ph sz="half" idx="1"/>
          </p:nvPr>
        </p:nvSpPr>
        <p:spPr>
          <a:xfrm>
            <a:off x="838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3765C5C1-4FD4-4958-99A0-BDADECA336BD}"/>
              </a:ext>
            </a:extLst>
          </p:cNvPr>
          <p:cNvSpPr>
            <a:spLocks noGrp="1"/>
          </p:cNvSpPr>
          <p:nvPr>
            <p:ph sz="half" idx="2"/>
          </p:nvPr>
        </p:nvSpPr>
        <p:spPr>
          <a:xfrm>
            <a:off x="6172200" y="2011679"/>
            <a:ext cx="5181600" cy="4165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D1B234-5D54-44E5-B41D-B205AAF50305}"/>
              </a:ext>
            </a:extLst>
          </p:cNvPr>
          <p:cNvSpPr>
            <a:spLocks noGrp="1"/>
          </p:cNvSpPr>
          <p:nvPr>
            <p:ph type="dt" sz="half" idx="10"/>
          </p:nvPr>
        </p:nvSpPr>
        <p:spPr/>
        <p:txBody>
          <a:bodyPr/>
          <a:lstStyle/>
          <a:p>
            <a:fld id="{F6CCBF3A-D7FB-4B97-8FD5-6FFB20CB1E84}" type="datetimeFigureOut">
              <a:rPr lang="en-US" smtClean="0"/>
              <a:t>3/16/2025</a:t>
            </a:fld>
            <a:endParaRPr lang="en-US"/>
          </a:p>
        </p:txBody>
      </p:sp>
      <p:sp>
        <p:nvSpPr>
          <p:cNvPr id="6" name="Footer Placeholder 5">
            <a:extLst>
              <a:ext uri="{FF2B5EF4-FFF2-40B4-BE49-F238E27FC236}">
                <a16:creationId xmlns:a16="http://schemas.microsoft.com/office/drawing/2014/main" id="{0E67BCDB-6B96-45D6-B5E9-823A96EBD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239C5F-F16F-4AFD-98D1-FA3BB96AF2C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164329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44C1F-0040-4BBF-81A6-FD2E30637B0C}"/>
              </a:ext>
            </a:extLst>
          </p:cNvPr>
          <p:cNvSpPr>
            <a:spLocks noGrp="1"/>
          </p:cNvSpPr>
          <p:nvPr>
            <p:ph type="title"/>
          </p:nvPr>
        </p:nvSpPr>
        <p:spPr>
          <a:xfrm>
            <a:off x="839788" y="379780"/>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2894A7-1DA1-44C1-8ED0-716279430690}"/>
              </a:ext>
            </a:extLst>
          </p:cNvPr>
          <p:cNvSpPr>
            <a:spLocks noGrp="1"/>
          </p:cNvSpPr>
          <p:nvPr>
            <p:ph type="body" idx="1"/>
          </p:nvPr>
        </p:nvSpPr>
        <p:spPr>
          <a:xfrm>
            <a:off x="839789" y="1824035"/>
            <a:ext cx="4997132"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9AB945-31E2-4B60-9076-CBB8F8594949}"/>
              </a:ext>
            </a:extLst>
          </p:cNvPr>
          <p:cNvSpPr>
            <a:spLocks noGrp="1"/>
          </p:cNvSpPr>
          <p:nvPr>
            <p:ph sz="half" idx="2"/>
          </p:nvPr>
        </p:nvSpPr>
        <p:spPr>
          <a:xfrm>
            <a:off x="839789" y="2505075"/>
            <a:ext cx="499713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71B3EA-2E84-4B8B-A104-81BD577424AD}"/>
              </a:ext>
            </a:extLst>
          </p:cNvPr>
          <p:cNvSpPr>
            <a:spLocks noGrp="1"/>
          </p:cNvSpPr>
          <p:nvPr>
            <p:ph type="body" sz="quarter" idx="3"/>
          </p:nvPr>
        </p:nvSpPr>
        <p:spPr>
          <a:xfrm>
            <a:off x="6355080" y="1824035"/>
            <a:ext cx="5000308" cy="681040"/>
          </a:xfrm>
        </p:spPr>
        <p:txBody>
          <a:bodyPr anchor="b"/>
          <a:lstStyle>
            <a:lvl1pPr marL="0" indent="0">
              <a:buNone/>
              <a:defRPr sz="2400" b="1" i="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511AB8-302C-476E-B80A-AA739911E304}"/>
              </a:ext>
            </a:extLst>
          </p:cNvPr>
          <p:cNvSpPr>
            <a:spLocks noGrp="1"/>
          </p:cNvSpPr>
          <p:nvPr>
            <p:ph sz="quarter" idx="4"/>
          </p:nvPr>
        </p:nvSpPr>
        <p:spPr>
          <a:xfrm>
            <a:off x="6355080" y="2505075"/>
            <a:ext cx="500030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B47C29-FE34-4E6E-9921-78C54673AAD9}"/>
              </a:ext>
            </a:extLst>
          </p:cNvPr>
          <p:cNvSpPr>
            <a:spLocks noGrp="1"/>
          </p:cNvSpPr>
          <p:nvPr>
            <p:ph type="dt" sz="half" idx="10"/>
          </p:nvPr>
        </p:nvSpPr>
        <p:spPr/>
        <p:txBody>
          <a:bodyPr/>
          <a:lstStyle/>
          <a:p>
            <a:fld id="{F6CCBF3A-D7FB-4B97-8FD5-6FFB20CB1E84}" type="datetimeFigureOut">
              <a:rPr lang="en-US" smtClean="0"/>
              <a:t>3/16/2025</a:t>
            </a:fld>
            <a:endParaRPr lang="en-US"/>
          </a:p>
        </p:txBody>
      </p:sp>
      <p:sp>
        <p:nvSpPr>
          <p:cNvPr id="8" name="Footer Placeholder 7">
            <a:extLst>
              <a:ext uri="{FF2B5EF4-FFF2-40B4-BE49-F238E27FC236}">
                <a16:creationId xmlns:a16="http://schemas.microsoft.com/office/drawing/2014/main" id="{3CF6B420-A9CE-4BB6-A653-5C3ABC7D67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1DF8FE-1179-4798-B16D-AF1DFA266D4D}"/>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2001143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6F1A-0A68-4048-808F-CD7A9F3B0846}"/>
              </a:ext>
            </a:extLst>
          </p:cNvPr>
          <p:cNvSpPr>
            <a:spLocks noGrp="1"/>
          </p:cNvSpPr>
          <p:nvPr>
            <p:ph type="title"/>
          </p:nvPr>
        </p:nvSpPr>
        <p:spPr>
          <a:xfrm>
            <a:off x="838200" y="999592"/>
            <a:ext cx="10515600" cy="1573223"/>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28ACB3E6-5365-48F5-8D2A-0B002BA357E3}"/>
              </a:ext>
            </a:extLst>
          </p:cNvPr>
          <p:cNvSpPr>
            <a:spLocks noGrp="1"/>
          </p:cNvSpPr>
          <p:nvPr>
            <p:ph type="dt" sz="half" idx="10"/>
          </p:nvPr>
        </p:nvSpPr>
        <p:spPr/>
        <p:txBody>
          <a:bodyPr/>
          <a:lstStyle/>
          <a:p>
            <a:fld id="{F6CCBF3A-D7FB-4B97-8FD5-6FFB20CB1E84}" type="datetimeFigureOut">
              <a:rPr lang="en-US" smtClean="0"/>
              <a:t>3/16/2025</a:t>
            </a:fld>
            <a:endParaRPr lang="en-US"/>
          </a:p>
        </p:txBody>
      </p:sp>
      <p:sp>
        <p:nvSpPr>
          <p:cNvPr id="4" name="Footer Placeholder 3">
            <a:extLst>
              <a:ext uri="{FF2B5EF4-FFF2-40B4-BE49-F238E27FC236}">
                <a16:creationId xmlns:a16="http://schemas.microsoft.com/office/drawing/2014/main" id="{FF7D8EE9-4D97-4B2F-8D38-41CB9EE7745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C5952-0A27-4FAB-A3FD-12003787676B}"/>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1979024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D08427-909D-4679-9192-BC99557A7D06}"/>
              </a:ext>
            </a:extLst>
          </p:cNvPr>
          <p:cNvSpPr>
            <a:spLocks noGrp="1"/>
          </p:cNvSpPr>
          <p:nvPr>
            <p:ph type="dt" sz="half" idx="10"/>
          </p:nvPr>
        </p:nvSpPr>
        <p:spPr/>
        <p:txBody>
          <a:bodyPr/>
          <a:lstStyle/>
          <a:p>
            <a:fld id="{F6CCBF3A-D7FB-4B97-8FD5-6FFB20CB1E84}" type="datetimeFigureOut">
              <a:rPr lang="en-US" smtClean="0"/>
              <a:t>3/16/2025</a:t>
            </a:fld>
            <a:endParaRPr lang="en-US"/>
          </a:p>
        </p:txBody>
      </p:sp>
      <p:sp>
        <p:nvSpPr>
          <p:cNvPr id="3" name="Footer Placeholder 2">
            <a:extLst>
              <a:ext uri="{FF2B5EF4-FFF2-40B4-BE49-F238E27FC236}">
                <a16:creationId xmlns:a16="http://schemas.microsoft.com/office/drawing/2014/main" id="{508E39A6-1E09-42B5-85B4-7E8B5AB2AE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938940-01DD-4C97-8649-E01C3B0EDF7C}"/>
              </a:ext>
            </a:extLst>
          </p:cNvPr>
          <p:cNvSpPr>
            <a:spLocks noGrp="1"/>
          </p:cNvSpPr>
          <p:nvPr>
            <p:ph type="sldNum" sz="quarter" idx="12"/>
          </p:nvPr>
        </p:nvSpPr>
        <p:spPr/>
        <p:txBody>
          <a:bodyPr/>
          <a:lstStyle/>
          <a:p>
            <a:fld id="{3109D357-8067-4A1F-97B2-93C5160B78D9}" type="slidenum">
              <a:rPr lang="en-US" smtClean="0"/>
              <a:t>‹#›</a:t>
            </a:fld>
            <a:endParaRPr lang="en-US"/>
          </a:p>
        </p:txBody>
      </p:sp>
    </p:spTree>
    <p:extLst>
      <p:ext uri="{BB962C8B-B14F-4D97-AF65-F5344CB8AC3E}">
        <p14:creationId xmlns:p14="http://schemas.microsoft.com/office/powerpoint/2010/main" val="3788783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93B3D-D568-40B4-A73A-1C8EA9ABB098}"/>
              </a:ext>
            </a:extLst>
          </p:cNvPr>
          <p:cNvSpPr>
            <a:spLocks noGrp="1"/>
          </p:cNvSpPr>
          <p:nvPr>
            <p:ph type="title"/>
          </p:nvPr>
        </p:nvSpPr>
        <p:spPr>
          <a:xfrm>
            <a:off x="839789" y="457200"/>
            <a:ext cx="3691818" cy="17018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D586EB3-917A-43B7-85BB-D00B5D2F07E4}"/>
              </a:ext>
            </a:extLst>
          </p:cNvPr>
          <p:cNvSpPr>
            <a:spLocks noGrp="1"/>
          </p:cNvSpPr>
          <p:nvPr>
            <p:ph idx="1"/>
          </p:nvPr>
        </p:nvSpPr>
        <p:spPr>
          <a:xfrm>
            <a:off x="5514798" y="987425"/>
            <a:ext cx="5840589" cy="50323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7AC029-3BC1-4637-A7F9-BC786DC26A38}"/>
              </a:ext>
            </a:extLst>
          </p:cNvPr>
          <p:cNvSpPr>
            <a:spLocks noGrp="1"/>
          </p:cNvSpPr>
          <p:nvPr>
            <p:ph type="body" sz="half" idx="2"/>
          </p:nvPr>
        </p:nvSpPr>
        <p:spPr>
          <a:xfrm>
            <a:off x="839789" y="2372360"/>
            <a:ext cx="3691817" cy="349662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0B948-89C5-4AC5-B7A0-17136F5C5A6A}"/>
              </a:ext>
            </a:extLst>
          </p:cNvPr>
          <p:cNvSpPr>
            <a:spLocks noGrp="1"/>
          </p:cNvSpPr>
          <p:nvPr>
            <p:ph type="dt" sz="half" idx="10"/>
          </p:nvPr>
        </p:nvSpPr>
        <p:spPr/>
        <p:txBody>
          <a:bodyPr/>
          <a:lstStyle/>
          <a:p>
            <a:fld id="{F6CCBF3A-D7FB-4B97-8FD5-6FFB20CB1E84}" type="datetimeFigureOut">
              <a:rPr lang="en-US" smtClean="0"/>
              <a:t>3/16/2025</a:t>
            </a:fld>
            <a:endParaRPr lang="en-US"/>
          </a:p>
        </p:txBody>
      </p:sp>
      <p:sp>
        <p:nvSpPr>
          <p:cNvPr id="6" name="Footer Placeholder 5">
            <a:extLst>
              <a:ext uri="{FF2B5EF4-FFF2-40B4-BE49-F238E27FC236}">
                <a16:creationId xmlns:a16="http://schemas.microsoft.com/office/drawing/2014/main" id="{F3A6C8C5-652F-46CB-BD26-E262B057FA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FB50CB-E91F-4B71-81F0-800F2B51A344}"/>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8B69B885-FDB8-4C62-A285-A0CDC49A6B0C}"/>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811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941E-6445-4840-81AE-104EF7A4F7E9}"/>
              </a:ext>
            </a:extLst>
          </p:cNvPr>
          <p:cNvSpPr>
            <a:spLocks noGrp="1"/>
          </p:cNvSpPr>
          <p:nvPr>
            <p:ph type="title"/>
          </p:nvPr>
        </p:nvSpPr>
        <p:spPr>
          <a:xfrm>
            <a:off x="839789" y="457200"/>
            <a:ext cx="3696652" cy="17018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B3F8B866-E32B-4AE7-AEF3-6974AE3288F3}"/>
              </a:ext>
            </a:extLst>
          </p:cNvPr>
          <p:cNvSpPr>
            <a:spLocks noGrp="1"/>
          </p:cNvSpPr>
          <p:nvPr>
            <p:ph type="pic" idx="1"/>
          </p:nvPr>
        </p:nvSpPr>
        <p:spPr>
          <a:xfrm>
            <a:off x="5786120" y="838200"/>
            <a:ext cx="5603238"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2ABB7A-E157-499A-B224-C2313181F569}"/>
              </a:ext>
            </a:extLst>
          </p:cNvPr>
          <p:cNvSpPr>
            <a:spLocks noGrp="1"/>
          </p:cNvSpPr>
          <p:nvPr>
            <p:ph type="body" sz="half" idx="2"/>
          </p:nvPr>
        </p:nvSpPr>
        <p:spPr>
          <a:xfrm>
            <a:off x="839789" y="2367280"/>
            <a:ext cx="3696652" cy="35017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C77283-E2B8-405E-BB6E-9F121140E506}"/>
              </a:ext>
            </a:extLst>
          </p:cNvPr>
          <p:cNvSpPr>
            <a:spLocks noGrp="1"/>
          </p:cNvSpPr>
          <p:nvPr>
            <p:ph type="dt" sz="half" idx="10"/>
          </p:nvPr>
        </p:nvSpPr>
        <p:spPr/>
        <p:txBody>
          <a:bodyPr/>
          <a:lstStyle/>
          <a:p>
            <a:fld id="{F6CCBF3A-D7FB-4B97-8FD5-6FFB20CB1E84}" type="datetimeFigureOut">
              <a:rPr lang="en-US" smtClean="0"/>
              <a:t>3/16/2025</a:t>
            </a:fld>
            <a:endParaRPr lang="en-US"/>
          </a:p>
        </p:txBody>
      </p:sp>
      <p:sp>
        <p:nvSpPr>
          <p:cNvPr id="6" name="Footer Placeholder 5">
            <a:extLst>
              <a:ext uri="{FF2B5EF4-FFF2-40B4-BE49-F238E27FC236}">
                <a16:creationId xmlns:a16="http://schemas.microsoft.com/office/drawing/2014/main" id="{F9F21F05-EB94-417F-B19B-96FF3D9ECA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B7C3C7-B6DB-4064-8E66-9FB770C888ED}"/>
              </a:ext>
            </a:extLst>
          </p:cNvPr>
          <p:cNvSpPr>
            <a:spLocks noGrp="1"/>
          </p:cNvSpPr>
          <p:nvPr>
            <p:ph type="sldNum" sz="quarter" idx="12"/>
          </p:nvPr>
        </p:nvSpPr>
        <p:spPr/>
        <p:txBody>
          <a:bodyPr/>
          <a:lstStyle/>
          <a:p>
            <a:fld id="{3109D357-8067-4A1F-97B2-93C5160B78D9}" type="slidenum">
              <a:rPr lang="en-US" smtClean="0"/>
              <a:t>‹#›</a:t>
            </a:fld>
            <a:endParaRPr lang="en-US"/>
          </a:p>
        </p:txBody>
      </p:sp>
      <p:cxnSp>
        <p:nvCxnSpPr>
          <p:cNvPr id="8" name="Straight Connector 7">
            <a:extLst>
              <a:ext uri="{FF2B5EF4-FFF2-40B4-BE49-F238E27FC236}">
                <a16:creationId xmlns:a16="http://schemas.microsoft.com/office/drawing/2014/main" id="{51E233FA-220A-423F-907E-5F81526A28A0}"/>
              </a:ext>
            </a:extLst>
          </p:cNvPr>
          <p:cNvCxnSpPr>
            <a:cxnSpLocks/>
          </p:cNvCxnSpPr>
          <p:nvPr/>
        </p:nvCxnSpPr>
        <p:spPr>
          <a:xfrm>
            <a:off x="5023202" y="0"/>
            <a:ext cx="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86389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76A66-BE83-43F9-A28B-02DF7879AD52}"/>
              </a:ext>
            </a:extLst>
          </p:cNvPr>
          <p:cNvSpPr>
            <a:spLocks noGrp="1"/>
          </p:cNvSpPr>
          <p:nvPr>
            <p:ph type="title"/>
          </p:nvPr>
        </p:nvSpPr>
        <p:spPr>
          <a:xfrm>
            <a:off x="838200" y="584990"/>
            <a:ext cx="10515600" cy="111681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9D76E94-F276-4F0F-8DD9-B1F8A3198AE1}"/>
              </a:ext>
            </a:extLst>
          </p:cNvPr>
          <p:cNvSpPr>
            <a:spLocks noGrp="1"/>
          </p:cNvSpPr>
          <p:nvPr>
            <p:ph type="body" idx="1"/>
          </p:nvPr>
        </p:nvSpPr>
        <p:spPr>
          <a:xfrm>
            <a:off x="838200" y="2061469"/>
            <a:ext cx="10515600"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4AD964E-3A2E-4DB9-B96A-EDE144A47BDC}"/>
              </a:ext>
            </a:extLst>
          </p:cNvPr>
          <p:cNvSpPr>
            <a:spLocks noGrp="1"/>
          </p:cNvSpPr>
          <p:nvPr>
            <p:ph type="dt" sz="half" idx="2"/>
          </p:nvPr>
        </p:nvSpPr>
        <p:spPr>
          <a:xfrm rot="5400000">
            <a:off x="10425981" y="4687095"/>
            <a:ext cx="2706690" cy="365125"/>
          </a:xfrm>
          <a:prstGeom prst="rect">
            <a:avLst/>
          </a:prstGeom>
        </p:spPr>
        <p:txBody>
          <a:bodyPr vert="horz" lIns="91440" tIns="45720" rIns="91440" bIns="45720" rtlCol="0" anchor="ctr"/>
          <a:lstStyle>
            <a:lvl1pPr algn="r">
              <a:defRPr sz="1000">
                <a:solidFill>
                  <a:schemeClr val="tx1"/>
                </a:solidFill>
              </a:defRPr>
            </a:lvl1pPr>
          </a:lstStyle>
          <a:p>
            <a:fld id="{F6CCBF3A-D7FB-4B97-8FD5-6FFB20CB1E84}" type="datetimeFigureOut">
              <a:rPr lang="en-US" smtClean="0"/>
              <a:t>3/16/2025</a:t>
            </a:fld>
            <a:endParaRPr lang="en-US"/>
          </a:p>
        </p:txBody>
      </p:sp>
      <p:sp>
        <p:nvSpPr>
          <p:cNvPr id="5" name="Footer Placeholder 4">
            <a:extLst>
              <a:ext uri="{FF2B5EF4-FFF2-40B4-BE49-F238E27FC236}">
                <a16:creationId xmlns:a16="http://schemas.microsoft.com/office/drawing/2014/main" id="{0DACB382-EE11-430D-941A-DB76EEB7F2D5}"/>
              </a:ext>
            </a:extLst>
          </p:cNvPr>
          <p:cNvSpPr>
            <a:spLocks noGrp="1"/>
          </p:cNvSpPr>
          <p:nvPr>
            <p:ph type="ftr" sz="quarter" idx="3"/>
          </p:nvPr>
        </p:nvSpPr>
        <p:spPr>
          <a:xfrm rot="5400000">
            <a:off x="-1131161" y="1592957"/>
            <a:ext cx="2973522"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A3C562FE-ACD1-43F2-A3DE-5B11E10B7EA5}"/>
              </a:ext>
            </a:extLst>
          </p:cNvPr>
          <p:cNvSpPr>
            <a:spLocks noGrp="1"/>
          </p:cNvSpPr>
          <p:nvPr>
            <p:ph type="sldNum" sz="quarter" idx="4"/>
          </p:nvPr>
        </p:nvSpPr>
        <p:spPr>
          <a:xfrm>
            <a:off x="11512296" y="6356350"/>
            <a:ext cx="574620" cy="365125"/>
          </a:xfrm>
          <a:prstGeom prst="rect">
            <a:avLst/>
          </a:prstGeom>
        </p:spPr>
        <p:txBody>
          <a:bodyPr vert="horz" lIns="91440" tIns="45720" rIns="91440" bIns="45720" rtlCol="0" anchor="ctr"/>
          <a:lstStyle>
            <a:lvl1pPr algn="ctr">
              <a:defRPr sz="1000">
                <a:solidFill>
                  <a:schemeClr val="tx1"/>
                </a:solidFill>
              </a:defRPr>
            </a:lvl1pPr>
          </a:lstStyle>
          <a:p>
            <a:fld id="{3109D357-8067-4A1F-97B2-93C5160B78D9}" type="slidenum">
              <a:rPr lang="en-US" smtClean="0"/>
              <a:t>‹#›</a:t>
            </a:fld>
            <a:endParaRPr lang="en-US"/>
          </a:p>
        </p:txBody>
      </p:sp>
      <p:cxnSp>
        <p:nvCxnSpPr>
          <p:cNvPr id="13" name="Straight Connector 12">
            <a:extLst>
              <a:ext uri="{FF2B5EF4-FFF2-40B4-BE49-F238E27FC236}">
                <a16:creationId xmlns:a16="http://schemas.microsoft.com/office/drawing/2014/main" id="{1EB34A3B-1FD5-48FF-9982-1E64C864C01D}"/>
              </a:ext>
            </a:extLst>
          </p:cNvPr>
          <p:cNvCxnSpPr>
            <a:cxnSpLocks/>
          </p:cNvCxnSpPr>
          <p:nvPr/>
        </p:nvCxnSpPr>
        <p:spPr>
          <a:xfrm flipH="1">
            <a:off x="4" y="1824111"/>
            <a:ext cx="1219199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06920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SzPct val="80000"/>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10000"/>
        </a:lnSpc>
        <a:spcBef>
          <a:spcPts val="500"/>
        </a:spcBef>
        <a:buSzPct val="80000"/>
        <a:buFont typeface="Goudy Old Style" panose="02020502050305020303" pitchFamily="18" charset="0"/>
        <a:buChar char="–"/>
        <a:defRPr sz="1800" i="1" kern="1200">
          <a:solidFill>
            <a:schemeClr val="tx1"/>
          </a:solidFill>
          <a:latin typeface="+mn-lt"/>
          <a:ea typeface="+mn-ea"/>
          <a:cs typeface="+mn-cs"/>
        </a:defRPr>
      </a:lvl2pPr>
      <a:lvl3pPr marL="822960" indent="-228600" algn="l" defTabSz="914400" rtl="0" eaLnBrk="1" latinLnBrk="0" hangingPunct="1">
        <a:lnSpc>
          <a:spcPct val="110000"/>
        </a:lnSpc>
        <a:spcBef>
          <a:spcPts val="500"/>
        </a:spcBef>
        <a:buSzPct val="80000"/>
        <a:buFont typeface="Arial" panose="020B0604020202020204" pitchFamily="34" charset="0"/>
        <a:buChar char="•"/>
        <a:defRPr sz="1600" kern="1200">
          <a:solidFill>
            <a:schemeClr val="tx1"/>
          </a:solidFill>
          <a:latin typeface="+mn-lt"/>
          <a:ea typeface="+mn-ea"/>
          <a:cs typeface="+mn-cs"/>
        </a:defRPr>
      </a:lvl3pPr>
      <a:lvl4pPr marL="1097280" indent="-228600" algn="l" defTabSz="914400" rtl="0" eaLnBrk="1" latinLnBrk="0" hangingPunct="1">
        <a:lnSpc>
          <a:spcPct val="110000"/>
        </a:lnSpc>
        <a:spcBef>
          <a:spcPts val="500"/>
        </a:spcBef>
        <a:buSzPct val="80000"/>
        <a:buFont typeface="Goudy Old Style" panose="02020502050305020303" pitchFamily="18" charset="0"/>
        <a:buChar char="–"/>
        <a:defRPr sz="1400" i="1" kern="1200">
          <a:solidFill>
            <a:schemeClr val="tx1"/>
          </a:solidFill>
          <a:latin typeface="+mn-lt"/>
          <a:ea typeface="+mn-ea"/>
          <a:cs typeface="+mn-cs"/>
        </a:defRPr>
      </a:lvl4pPr>
      <a:lvl5pPr marL="1371600" indent="-228600" algn="l" defTabSz="914400" rtl="0" eaLnBrk="1" latinLnBrk="0" hangingPunct="1">
        <a:lnSpc>
          <a:spcPct val="110000"/>
        </a:lnSpc>
        <a:spcBef>
          <a:spcPts val="500"/>
        </a:spcBef>
        <a:buSzPct val="8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hyperlink" Target="https://content.iospress.com/search?q=author%3A%28%22Gasparrini,%20Massimiliano%22%29" TargetMode="External"/><Relationship Id="rId3" Type="http://schemas.openxmlformats.org/officeDocument/2006/relationships/hyperlink" Target="https://content.iospress.com/search?q=author%3A%28%22Alvarez-Suarez,%20Jos%C3%A8%20M.%22%29" TargetMode="External"/><Relationship Id="rId7" Type="http://schemas.openxmlformats.org/officeDocument/2006/relationships/hyperlink" Target="https://content.iospress.com/search?q=author%3A%28%22Forbes-Hernandez,%20Tamara%20Y.%22%29" TargetMode="External"/><Relationship Id="rId12" Type="http://schemas.openxmlformats.org/officeDocument/2006/relationships/hyperlink" Target="https://www.sciencedirect.com/science/article/pii/S1877050920316331" TargetMode="External"/><Relationship Id="rId2" Type="http://schemas.openxmlformats.org/officeDocument/2006/relationships/hyperlink" Target="https://doi.org/10.11648/j.jfns.20221002.11" TargetMode="External"/><Relationship Id="rId1" Type="http://schemas.openxmlformats.org/officeDocument/2006/relationships/slideLayout" Target="../slideLayouts/slideLayout2.xml"/><Relationship Id="rId6" Type="http://schemas.openxmlformats.org/officeDocument/2006/relationships/hyperlink" Target="https://content.iospress.com/search?q=author%3A%28%22Mazzoni,%20Luca%22%29" TargetMode="External"/><Relationship Id="rId11" Type="http://schemas.openxmlformats.org/officeDocument/2006/relationships/hyperlink" Target="https://content.iospress.com/articles/journal-of-berry-research/jbr068" TargetMode="External"/><Relationship Id="rId5" Type="http://schemas.openxmlformats.org/officeDocument/2006/relationships/hyperlink" Target="https://content.iospress.com/articles/journal-of-berry-research/jbr068#b" TargetMode="External"/><Relationship Id="rId10" Type="http://schemas.openxmlformats.org/officeDocument/2006/relationships/hyperlink" Target="https://content.iospress.com/search?q=author%3A%28%22Giampieri,%20Francesca%22%29" TargetMode="External"/><Relationship Id="rId4" Type="http://schemas.openxmlformats.org/officeDocument/2006/relationships/hyperlink" Target="https://content.iospress.com/articles/journal-of-berry-research/jbr068#a" TargetMode="External"/><Relationship Id="rId9" Type="http://schemas.openxmlformats.org/officeDocument/2006/relationships/hyperlink" Target="https://content.iospress.com/search?q=author%3A%28%22Sabbadini,%20Silvia%22%2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oi.org/10.1007/s10068-017-0281-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doi.org/10.3402/fnr.v56i0.15618"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626F98-F213-4034-8836-88A71501D0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Vector background of vibrant colors splashing">
            <a:extLst>
              <a:ext uri="{FF2B5EF4-FFF2-40B4-BE49-F238E27FC236}">
                <a16:creationId xmlns:a16="http://schemas.microsoft.com/office/drawing/2014/main" id="{4FC47869-32E1-8434-478D-0D0CE2493709}"/>
              </a:ext>
            </a:extLst>
          </p:cNvPr>
          <p:cNvPicPr>
            <a:picLocks noChangeAspect="1"/>
          </p:cNvPicPr>
          <p:nvPr/>
        </p:nvPicPr>
        <p:blipFill>
          <a:blip r:embed="rId2">
            <a:alphaModFix amt="60000"/>
          </a:blip>
          <a:srcRect t="17279"/>
          <a:stretch/>
        </p:blipFill>
        <p:spPr>
          <a:xfrm>
            <a:off x="20" y="1"/>
            <a:ext cx="12191980" cy="6857999"/>
          </a:xfrm>
          <a:prstGeom prst="rect">
            <a:avLst/>
          </a:prstGeom>
        </p:spPr>
      </p:pic>
      <p:sp useBgFill="1">
        <p:nvSpPr>
          <p:cNvPr id="11" name="Freeform: Shape 10">
            <a:extLst>
              <a:ext uri="{FF2B5EF4-FFF2-40B4-BE49-F238E27FC236}">
                <a16:creationId xmlns:a16="http://schemas.microsoft.com/office/drawing/2014/main" id="{6B3DAACF-D844-4480-94BE-2DE00ABEE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75199" y="726177"/>
            <a:ext cx="5241603" cy="5343721"/>
          </a:xfrm>
          <a:custGeom>
            <a:avLst/>
            <a:gdLst>
              <a:gd name="connsiteX0" fmla="*/ 5325805 w 5325805"/>
              <a:gd name="connsiteY0" fmla="*/ 2714782 h 5429563"/>
              <a:gd name="connsiteX1" fmla="*/ 2611024 w 5325805"/>
              <a:gd name="connsiteY1" fmla="*/ 5429563 h 5429563"/>
              <a:gd name="connsiteX2" fmla="*/ 1942188 w 5325805"/>
              <a:gd name="connsiteY2" fmla="*/ 5429563 h 5429563"/>
              <a:gd name="connsiteX3" fmla="*/ 668836 w 5325805"/>
              <a:gd name="connsiteY3" fmla="*/ 5429563 h 5429563"/>
              <a:gd name="connsiteX4" fmla="*/ 0 w 5325805"/>
              <a:gd name="connsiteY4" fmla="*/ 5429563 h 5429563"/>
              <a:gd name="connsiteX5" fmla="*/ 0 w 5325805"/>
              <a:gd name="connsiteY5" fmla="*/ 0 h 5429563"/>
              <a:gd name="connsiteX6" fmla="*/ 668836 w 5325805"/>
              <a:gd name="connsiteY6" fmla="*/ 0 h 5429563"/>
              <a:gd name="connsiteX7" fmla="*/ 1942188 w 5325805"/>
              <a:gd name="connsiteY7" fmla="*/ 0 h 5429563"/>
              <a:gd name="connsiteX8" fmla="*/ 2611024 w 5325805"/>
              <a:gd name="connsiteY8" fmla="*/ 0 h 5429563"/>
              <a:gd name="connsiteX9" fmla="*/ 5325805 w 5325805"/>
              <a:gd name="connsiteY9" fmla="*/ 2714782 h 542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25805" h="5429563">
                <a:moveTo>
                  <a:pt x="5325805" y="2714782"/>
                </a:moveTo>
                <a:cubicBezTo>
                  <a:pt x="5325805" y="4214114"/>
                  <a:pt x="4110356" y="5429563"/>
                  <a:pt x="2611024" y="5429563"/>
                </a:cubicBezTo>
                <a:lnTo>
                  <a:pt x="1942188" y="5429563"/>
                </a:lnTo>
                <a:lnTo>
                  <a:pt x="668836" y="5429563"/>
                </a:lnTo>
                <a:lnTo>
                  <a:pt x="0" y="5429563"/>
                </a:lnTo>
                <a:lnTo>
                  <a:pt x="0" y="0"/>
                </a:lnTo>
                <a:lnTo>
                  <a:pt x="668836" y="0"/>
                </a:lnTo>
                <a:lnTo>
                  <a:pt x="1942188" y="0"/>
                </a:lnTo>
                <a:lnTo>
                  <a:pt x="2611024" y="0"/>
                </a:lnTo>
                <a:cubicBezTo>
                  <a:pt x="4110356" y="0"/>
                  <a:pt x="5325805" y="1215450"/>
                  <a:pt x="5325805" y="2714782"/>
                </a:cubicBezTo>
                <a:close/>
              </a:path>
            </a:pathLst>
          </a:custGeom>
          <a:ln w="63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111CB72-EA8B-337C-6E0F-4B374C7EEA9B}"/>
              </a:ext>
            </a:extLst>
          </p:cNvPr>
          <p:cNvSpPr>
            <a:spLocks noGrp="1"/>
          </p:cNvSpPr>
          <p:nvPr>
            <p:ph type="ctrTitle"/>
          </p:nvPr>
        </p:nvSpPr>
        <p:spPr>
          <a:xfrm>
            <a:off x="1524000" y="1336430"/>
            <a:ext cx="9144000" cy="2820573"/>
          </a:xfrm>
        </p:spPr>
        <p:txBody>
          <a:bodyPr>
            <a:normAutofit/>
          </a:bodyPr>
          <a:lstStyle/>
          <a:p>
            <a:pPr algn="ctr"/>
            <a:r>
              <a:rPr lang="en-IN" sz="6600" dirty="0"/>
              <a:t>Food Nutrient Analysis</a:t>
            </a:r>
          </a:p>
        </p:txBody>
      </p:sp>
      <p:sp>
        <p:nvSpPr>
          <p:cNvPr id="3" name="Subtitle 2">
            <a:extLst>
              <a:ext uri="{FF2B5EF4-FFF2-40B4-BE49-F238E27FC236}">
                <a16:creationId xmlns:a16="http://schemas.microsoft.com/office/drawing/2014/main" id="{D850057C-D5C8-3503-F8D4-6C4CEAE08B23}"/>
              </a:ext>
            </a:extLst>
          </p:cNvPr>
          <p:cNvSpPr>
            <a:spLocks noGrp="1"/>
          </p:cNvSpPr>
          <p:nvPr>
            <p:ph type="subTitle" idx="1"/>
          </p:nvPr>
        </p:nvSpPr>
        <p:spPr>
          <a:xfrm>
            <a:off x="4068856" y="4628271"/>
            <a:ext cx="4054288" cy="1069144"/>
          </a:xfrm>
        </p:spPr>
        <p:txBody>
          <a:bodyPr>
            <a:normAutofit fontScale="85000" lnSpcReduction="20000"/>
          </a:bodyPr>
          <a:lstStyle/>
          <a:p>
            <a:pPr algn="ctr"/>
            <a:r>
              <a:rPr lang="en-IN" dirty="0"/>
              <a:t>Tharinika S – 22BCS130</a:t>
            </a:r>
          </a:p>
          <a:p>
            <a:pPr algn="ctr"/>
            <a:r>
              <a:rPr lang="en-IN" dirty="0"/>
              <a:t>Samyuktha CS – 22BCS108</a:t>
            </a:r>
          </a:p>
          <a:p>
            <a:pPr algn="ctr"/>
            <a:r>
              <a:rPr lang="en-IN" dirty="0" err="1"/>
              <a:t>Shamiha</a:t>
            </a:r>
            <a:r>
              <a:rPr lang="en-IN" dirty="0"/>
              <a:t> S – 22BCS116</a:t>
            </a:r>
          </a:p>
        </p:txBody>
      </p:sp>
    </p:spTree>
    <p:extLst>
      <p:ext uri="{BB962C8B-B14F-4D97-AF65-F5344CB8AC3E}">
        <p14:creationId xmlns:p14="http://schemas.microsoft.com/office/powerpoint/2010/main" val="20130717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flowchart&#10;&#10;AI-generated content may be incorrect.">
            <a:extLst>
              <a:ext uri="{FF2B5EF4-FFF2-40B4-BE49-F238E27FC236}">
                <a16:creationId xmlns:a16="http://schemas.microsoft.com/office/drawing/2014/main" id="{F28278D6-4A7B-83B2-9272-EFC25B2AD77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0309" y="0"/>
            <a:ext cx="8514735" cy="6858000"/>
          </a:xfrm>
        </p:spPr>
      </p:pic>
    </p:spTree>
    <p:extLst>
      <p:ext uri="{BB962C8B-B14F-4D97-AF65-F5344CB8AC3E}">
        <p14:creationId xmlns:p14="http://schemas.microsoft.com/office/powerpoint/2010/main" val="270662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0D18A-0A0F-7A65-A067-C03A99726AAE}"/>
              </a:ext>
            </a:extLst>
          </p:cNvPr>
          <p:cNvSpPr>
            <a:spLocks noGrp="1"/>
          </p:cNvSpPr>
          <p:nvPr>
            <p:ph type="title"/>
          </p:nvPr>
        </p:nvSpPr>
        <p:spPr>
          <a:xfrm>
            <a:off x="730045" y="2870594"/>
            <a:ext cx="10515600" cy="1116811"/>
          </a:xfrm>
        </p:spPr>
        <p:txBody>
          <a:bodyPr/>
          <a:lstStyle/>
          <a:p>
            <a:r>
              <a:rPr lang="en-IN" dirty="0"/>
              <a:t>                Data collection</a:t>
            </a:r>
          </a:p>
        </p:txBody>
      </p:sp>
    </p:spTree>
    <p:extLst>
      <p:ext uri="{BB962C8B-B14F-4D97-AF65-F5344CB8AC3E}">
        <p14:creationId xmlns:p14="http://schemas.microsoft.com/office/powerpoint/2010/main" val="706560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0D4E-567E-3E55-9BAB-2A041E7E1182}"/>
              </a:ext>
            </a:extLst>
          </p:cNvPr>
          <p:cNvSpPr>
            <a:spLocks noGrp="1"/>
          </p:cNvSpPr>
          <p:nvPr>
            <p:ph type="title"/>
          </p:nvPr>
        </p:nvSpPr>
        <p:spPr>
          <a:xfrm>
            <a:off x="749710" y="142539"/>
            <a:ext cx="10515600" cy="1116811"/>
          </a:xfrm>
        </p:spPr>
        <p:txBody>
          <a:bodyPr/>
          <a:lstStyle/>
          <a:p>
            <a:r>
              <a:rPr lang="en-IN" dirty="0"/>
              <a:t>Dataset 1 :</a:t>
            </a:r>
          </a:p>
        </p:txBody>
      </p:sp>
      <p:pic>
        <p:nvPicPr>
          <p:cNvPr id="5" name="Content Placeholder 4" descr="A table with food and nutrition">
            <a:extLst>
              <a:ext uri="{FF2B5EF4-FFF2-40B4-BE49-F238E27FC236}">
                <a16:creationId xmlns:a16="http://schemas.microsoft.com/office/drawing/2014/main" id="{10267040-5EA8-EC8D-83B7-207B4FC5E7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661652"/>
            <a:ext cx="5552552" cy="4866967"/>
          </a:xfrm>
        </p:spPr>
      </p:pic>
    </p:spTree>
    <p:extLst>
      <p:ext uri="{BB962C8B-B14F-4D97-AF65-F5344CB8AC3E}">
        <p14:creationId xmlns:p14="http://schemas.microsoft.com/office/powerpoint/2010/main" val="3337139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0082D-B7BA-C939-5E3B-BFF6275BFBCF}"/>
              </a:ext>
            </a:extLst>
          </p:cNvPr>
          <p:cNvSpPr>
            <a:spLocks noGrp="1"/>
          </p:cNvSpPr>
          <p:nvPr>
            <p:ph type="title"/>
          </p:nvPr>
        </p:nvSpPr>
        <p:spPr/>
        <p:txBody>
          <a:bodyPr/>
          <a:lstStyle/>
          <a:p>
            <a:r>
              <a:rPr lang="en-IN" dirty="0"/>
              <a:t>Dataset 2 :</a:t>
            </a:r>
          </a:p>
        </p:txBody>
      </p:sp>
      <p:pic>
        <p:nvPicPr>
          <p:cNvPr id="9" name="Content Placeholder 8" descr="A screenshot of a computer&#10;&#10;AI-generated content may be incorrect.">
            <a:extLst>
              <a:ext uri="{FF2B5EF4-FFF2-40B4-BE49-F238E27FC236}">
                <a16:creationId xmlns:a16="http://schemas.microsoft.com/office/drawing/2014/main" id="{3509A9DC-04E5-AA23-FDA2-0F9B40A3FE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48645"/>
            <a:ext cx="5298934" cy="4114800"/>
          </a:xfrm>
        </p:spPr>
      </p:pic>
      <p:pic>
        <p:nvPicPr>
          <p:cNvPr id="11" name="Picture 10" descr="A screenshot of a computer&#10;&#10;AI-generated content may be incorrect.">
            <a:extLst>
              <a:ext uri="{FF2B5EF4-FFF2-40B4-BE49-F238E27FC236}">
                <a16:creationId xmlns:a16="http://schemas.microsoft.com/office/drawing/2014/main" id="{BF44D937-3D2F-2447-6E4A-3088FAD296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6389" y="2248645"/>
            <a:ext cx="5298934" cy="4114801"/>
          </a:xfrm>
          <a:prstGeom prst="rect">
            <a:avLst/>
          </a:prstGeom>
        </p:spPr>
      </p:pic>
    </p:spTree>
    <p:extLst>
      <p:ext uri="{BB962C8B-B14F-4D97-AF65-F5344CB8AC3E}">
        <p14:creationId xmlns:p14="http://schemas.microsoft.com/office/powerpoint/2010/main" val="35490584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CBBB8-491D-4ED0-2EE5-E61A4728667A}"/>
              </a:ext>
            </a:extLst>
          </p:cNvPr>
          <p:cNvSpPr>
            <a:spLocks noGrp="1"/>
          </p:cNvSpPr>
          <p:nvPr>
            <p:ph type="title"/>
          </p:nvPr>
        </p:nvSpPr>
        <p:spPr/>
        <p:txBody>
          <a:bodyPr/>
          <a:lstStyle/>
          <a:p>
            <a:r>
              <a:rPr lang="en-IN"/>
              <a:t>Dataset 2 : (continue)</a:t>
            </a:r>
            <a:endParaRPr lang="en-IN" dirty="0"/>
          </a:p>
        </p:txBody>
      </p:sp>
      <p:pic>
        <p:nvPicPr>
          <p:cNvPr id="5" name="Content Placeholder 4">
            <a:extLst>
              <a:ext uri="{FF2B5EF4-FFF2-40B4-BE49-F238E27FC236}">
                <a16:creationId xmlns:a16="http://schemas.microsoft.com/office/drawing/2014/main" id="{B6124CBF-224B-6631-91E7-E05E0B5D46AA}"/>
              </a:ext>
            </a:extLst>
          </p:cNvPr>
          <p:cNvPicPr>
            <a:picLocks noGrp="1" noChangeAspect="1"/>
          </p:cNvPicPr>
          <p:nvPr>
            <p:ph idx="1"/>
          </p:nvPr>
        </p:nvPicPr>
        <p:blipFill>
          <a:blip r:embed="rId2"/>
          <a:stretch>
            <a:fillRect/>
          </a:stretch>
        </p:blipFill>
        <p:spPr>
          <a:xfrm>
            <a:off x="497213" y="2062163"/>
            <a:ext cx="4908801" cy="4114800"/>
          </a:xfrm>
        </p:spPr>
      </p:pic>
      <p:pic>
        <p:nvPicPr>
          <p:cNvPr id="7" name="Picture 6">
            <a:extLst>
              <a:ext uri="{FF2B5EF4-FFF2-40B4-BE49-F238E27FC236}">
                <a16:creationId xmlns:a16="http://schemas.microsoft.com/office/drawing/2014/main" id="{2A2B5E10-FF47-EB4D-7D8F-6B2A005E6A16}"/>
              </a:ext>
            </a:extLst>
          </p:cNvPr>
          <p:cNvPicPr>
            <a:picLocks noChangeAspect="1"/>
          </p:cNvPicPr>
          <p:nvPr/>
        </p:nvPicPr>
        <p:blipFill>
          <a:blip r:embed="rId3"/>
          <a:stretch>
            <a:fillRect/>
          </a:stretch>
        </p:blipFill>
        <p:spPr>
          <a:xfrm>
            <a:off x="6214725" y="2062162"/>
            <a:ext cx="4908801" cy="4114801"/>
          </a:xfrm>
          <a:prstGeom prst="rect">
            <a:avLst/>
          </a:prstGeom>
        </p:spPr>
      </p:pic>
    </p:spTree>
    <p:extLst>
      <p:ext uri="{BB962C8B-B14F-4D97-AF65-F5344CB8AC3E}">
        <p14:creationId xmlns:p14="http://schemas.microsoft.com/office/powerpoint/2010/main" val="1295834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DBC8-ECF0-FF78-E8B7-91D6399A9F2E}"/>
              </a:ext>
            </a:extLst>
          </p:cNvPr>
          <p:cNvSpPr>
            <a:spLocks noGrp="1"/>
          </p:cNvSpPr>
          <p:nvPr>
            <p:ph type="title"/>
          </p:nvPr>
        </p:nvSpPr>
        <p:spPr/>
        <p:txBody>
          <a:bodyPr/>
          <a:lstStyle/>
          <a:p>
            <a:r>
              <a:rPr lang="en-IN" dirty="0"/>
              <a:t>Dataset 2 : (continue)</a:t>
            </a:r>
          </a:p>
        </p:txBody>
      </p:sp>
      <p:pic>
        <p:nvPicPr>
          <p:cNvPr id="5" name="Content Placeholder 4">
            <a:extLst>
              <a:ext uri="{FF2B5EF4-FFF2-40B4-BE49-F238E27FC236}">
                <a16:creationId xmlns:a16="http://schemas.microsoft.com/office/drawing/2014/main" id="{B711225E-39C4-8A0C-5EE8-46175D0266EF}"/>
              </a:ext>
            </a:extLst>
          </p:cNvPr>
          <p:cNvPicPr>
            <a:picLocks noGrp="1" noChangeAspect="1"/>
          </p:cNvPicPr>
          <p:nvPr>
            <p:ph idx="1"/>
          </p:nvPr>
        </p:nvPicPr>
        <p:blipFill>
          <a:blip r:embed="rId2"/>
          <a:stretch>
            <a:fillRect/>
          </a:stretch>
        </p:blipFill>
        <p:spPr>
          <a:xfrm>
            <a:off x="558770" y="2243034"/>
            <a:ext cx="5269273" cy="4114800"/>
          </a:xfrm>
        </p:spPr>
      </p:pic>
      <p:pic>
        <p:nvPicPr>
          <p:cNvPr id="7" name="Picture 6">
            <a:extLst>
              <a:ext uri="{FF2B5EF4-FFF2-40B4-BE49-F238E27FC236}">
                <a16:creationId xmlns:a16="http://schemas.microsoft.com/office/drawing/2014/main" id="{8EAB8EA5-90EB-8574-9A19-86AA9BEA79AD}"/>
              </a:ext>
            </a:extLst>
          </p:cNvPr>
          <p:cNvPicPr>
            <a:picLocks noChangeAspect="1"/>
          </p:cNvPicPr>
          <p:nvPr/>
        </p:nvPicPr>
        <p:blipFill>
          <a:blip r:embed="rId3"/>
          <a:stretch>
            <a:fillRect/>
          </a:stretch>
        </p:blipFill>
        <p:spPr>
          <a:xfrm>
            <a:off x="7110296" y="2243034"/>
            <a:ext cx="4894721" cy="4124614"/>
          </a:xfrm>
          <a:prstGeom prst="rect">
            <a:avLst/>
          </a:prstGeom>
        </p:spPr>
      </p:pic>
    </p:spTree>
    <p:extLst>
      <p:ext uri="{BB962C8B-B14F-4D97-AF65-F5344CB8AC3E}">
        <p14:creationId xmlns:p14="http://schemas.microsoft.com/office/powerpoint/2010/main" val="2938625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A8D5E-ED5A-2455-7987-D5E5B72850CE}"/>
              </a:ext>
            </a:extLst>
          </p:cNvPr>
          <p:cNvSpPr>
            <a:spLocks noGrp="1"/>
          </p:cNvSpPr>
          <p:nvPr>
            <p:ph type="title"/>
          </p:nvPr>
        </p:nvSpPr>
        <p:spPr>
          <a:xfrm>
            <a:off x="916858" y="2718590"/>
            <a:ext cx="10515600" cy="1116811"/>
          </a:xfrm>
        </p:spPr>
        <p:txBody>
          <a:bodyPr/>
          <a:lstStyle/>
          <a:p>
            <a:r>
              <a:rPr lang="en-IN" dirty="0"/>
              <a:t>             Data preprocessing</a:t>
            </a:r>
          </a:p>
        </p:txBody>
      </p:sp>
    </p:spTree>
    <p:extLst>
      <p:ext uri="{BB962C8B-B14F-4D97-AF65-F5344CB8AC3E}">
        <p14:creationId xmlns:p14="http://schemas.microsoft.com/office/powerpoint/2010/main" val="4067921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85818B-4AFA-08DB-399B-AC373828234E}"/>
              </a:ext>
            </a:extLst>
          </p:cNvPr>
          <p:cNvSpPr>
            <a:spLocks noGrp="1"/>
          </p:cNvSpPr>
          <p:nvPr>
            <p:ph idx="1"/>
          </p:nvPr>
        </p:nvSpPr>
        <p:spPr>
          <a:xfrm>
            <a:off x="838200" y="452284"/>
            <a:ext cx="10515600" cy="5919020"/>
          </a:xfrm>
        </p:spPr>
        <p:txBody>
          <a:bodyPr>
            <a:normAutofit fontScale="85000" lnSpcReduction="20000"/>
          </a:bodyPr>
          <a:lstStyle/>
          <a:p>
            <a:pPr marL="0" indent="0">
              <a:buNone/>
            </a:pPr>
            <a:r>
              <a:rPr lang="en-US" dirty="0"/>
              <a:t>Data preprocessing is a crucial step in ensuring that the collected nutrient data is accurate, clean, and structured for analysis. </a:t>
            </a:r>
          </a:p>
          <a:p>
            <a:pPr marL="0" indent="0">
              <a:buNone/>
            </a:pPr>
            <a:r>
              <a:rPr lang="en-US" dirty="0"/>
              <a:t>It involves the following steps:</a:t>
            </a:r>
          </a:p>
          <a:p>
            <a:pPr marL="0" indent="0">
              <a:buNone/>
            </a:pPr>
            <a:r>
              <a:rPr lang="en-US" dirty="0"/>
              <a:t>1. Data Cleaning	</a:t>
            </a:r>
          </a:p>
          <a:p>
            <a:pPr marL="0" indent="0">
              <a:buNone/>
            </a:pPr>
            <a:r>
              <a:rPr lang="en-US" dirty="0"/>
              <a:t>	Removing errors, duplicates, or inconsistencies in the dataset.	</a:t>
            </a:r>
          </a:p>
          <a:p>
            <a:pPr marL="0" indent="0">
              <a:buNone/>
            </a:pPr>
            <a:r>
              <a:rPr lang="en-US" dirty="0"/>
              <a:t>	Handling missing values using techniques such as:	</a:t>
            </a:r>
          </a:p>
          <a:p>
            <a:pPr marL="0" indent="0">
              <a:buNone/>
            </a:pPr>
            <a:r>
              <a:rPr lang="en-US" dirty="0"/>
              <a:t>	Mean/Median Imputation: Filling gaps with the average or median values.	</a:t>
            </a:r>
          </a:p>
          <a:p>
            <a:pPr marL="0" indent="0">
              <a:buNone/>
            </a:pPr>
            <a:r>
              <a:rPr lang="en-US" dirty="0"/>
              <a:t>	Interpolation: Estimating missing values based on trends.	</a:t>
            </a:r>
          </a:p>
          <a:p>
            <a:pPr>
              <a:buNone/>
            </a:pPr>
            <a:r>
              <a:rPr lang="en-US" dirty="0"/>
              <a:t>	                Deleting Irrelevant Data: Removing unrelated or incorrect data points.</a:t>
            </a:r>
            <a:r>
              <a:rPr lang="en-US" b="1" dirty="0"/>
              <a:t> </a:t>
            </a:r>
          </a:p>
          <a:p>
            <a:pPr>
              <a:buNone/>
            </a:pPr>
            <a:r>
              <a:rPr lang="en-US" b="1" dirty="0"/>
              <a:t>2. </a:t>
            </a:r>
            <a:r>
              <a:rPr lang="en-US" dirty="0"/>
              <a:t>Data Integration ( combining multiple sheets)</a:t>
            </a:r>
          </a:p>
          <a:p>
            <a:pPr marL="0" indent="0">
              <a:buNone/>
            </a:pPr>
            <a:r>
              <a:rPr lang="en-US" dirty="0"/>
              <a:t>                    Sheet1 and Sheet2 contain relevant data, so they will be merged during clustering </a:t>
            </a:r>
          </a:p>
          <a:p>
            <a:pPr marL="0" indent="0">
              <a:buNone/>
            </a:pPr>
            <a:r>
              <a:rPr lang="en-US" dirty="0"/>
              <a:t>3. Data Transformation	</a:t>
            </a:r>
          </a:p>
          <a:p>
            <a:pPr marL="0" indent="0">
              <a:buNone/>
            </a:pPr>
            <a:r>
              <a:rPr lang="en-US" dirty="0"/>
              <a:t>	Converting raw values into percentage changes to analyze nutrient retention or loss.	</a:t>
            </a:r>
          </a:p>
          <a:p>
            <a:pPr marL="0" indent="0">
              <a:buNone/>
            </a:pPr>
            <a:r>
              <a:rPr lang="en-US" dirty="0"/>
              <a:t>	Standardizing/</a:t>
            </a:r>
            <a:r>
              <a:rPr lang="en-US" dirty="0" err="1"/>
              <a:t>normalaization</a:t>
            </a:r>
            <a:r>
              <a:rPr lang="en-US" dirty="0"/>
              <a:t> nutrient units (e.g., mg per 100g of vegetable).	</a:t>
            </a:r>
          </a:p>
          <a:p>
            <a:pPr marL="0" indent="0">
              <a:buNone/>
            </a:pPr>
            <a:r>
              <a:rPr lang="en-US" dirty="0"/>
              <a:t>                     The "Vegetable" column is categorical; encoding (One-Hot Encoding)</a:t>
            </a:r>
          </a:p>
          <a:p>
            <a:pPr marL="0" indent="0">
              <a:buNone/>
            </a:pPr>
            <a:r>
              <a:rPr lang="en-US" dirty="0"/>
              <a:t>	Log transformations if data is skewed.</a:t>
            </a:r>
          </a:p>
          <a:p>
            <a:pPr marL="0" indent="0">
              <a:buNone/>
            </a:pPr>
            <a:endParaRPr lang="en-US" dirty="0"/>
          </a:p>
        </p:txBody>
      </p:sp>
    </p:spTree>
    <p:extLst>
      <p:ext uri="{BB962C8B-B14F-4D97-AF65-F5344CB8AC3E}">
        <p14:creationId xmlns:p14="http://schemas.microsoft.com/office/powerpoint/2010/main" val="3150365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C199E-0AFE-330F-C00F-9082A5638355}"/>
              </a:ext>
            </a:extLst>
          </p:cNvPr>
          <p:cNvSpPr>
            <a:spLocks noGrp="1"/>
          </p:cNvSpPr>
          <p:nvPr>
            <p:ph type="title"/>
          </p:nvPr>
        </p:nvSpPr>
        <p:spPr>
          <a:xfrm>
            <a:off x="1939413" y="2443287"/>
            <a:ext cx="10515600" cy="1116811"/>
          </a:xfrm>
        </p:spPr>
        <p:txBody>
          <a:bodyPr/>
          <a:lstStyle/>
          <a:p>
            <a:r>
              <a:rPr lang="en-IN" dirty="0"/>
              <a:t>Choosing methodologies </a:t>
            </a:r>
          </a:p>
        </p:txBody>
      </p:sp>
    </p:spTree>
    <p:extLst>
      <p:ext uri="{BB962C8B-B14F-4D97-AF65-F5344CB8AC3E}">
        <p14:creationId xmlns:p14="http://schemas.microsoft.com/office/powerpoint/2010/main" val="1626645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D01811-F25F-43A4-3ED5-41D7BCE9EE22}"/>
              </a:ext>
            </a:extLst>
          </p:cNvPr>
          <p:cNvSpPr>
            <a:spLocks noGrp="1"/>
          </p:cNvSpPr>
          <p:nvPr>
            <p:ph idx="1"/>
          </p:nvPr>
        </p:nvSpPr>
        <p:spPr>
          <a:xfrm>
            <a:off x="838200" y="599769"/>
            <a:ext cx="10515600" cy="5576502"/>
          </a:xfrm>
        </p:spPr>
        <p:txBody>
          <a:bodyPr>
            <a:normAutofit fontScale="70000" lnSpcReduction="20000"/>
          </a:bodyPr>
          <a:lstStyle/>
          <a:p>
            <a:pPr marL="0" indent="0">
              <a:buNone/>
            </a:pPr>
            <a:r>
              <a:rPr lang="en-US" dirty="0"/>
              <a:t>After preprocessing, the next step is to choose the appropriate method for analyzing how nutrients change during harvesting and different cooking methods (boiling, frying, steaming).</a:t>
            </a:r>
          </a:p>
          <a:p>
            <a:pPr marL="0" indent="0">
              <a:buNone/>
            </a:pPr>
            <a:r>
              <a:rPr lang="en-US" dirty="0"/>
              <a:t>1. Statistical Analysis Methodology	</a:t>
            </a:r>
          </a:p>
          <a:p>
            <a:pPr marL="0" indent="0">
              <a:buNone/>
            </a:pPr>
            <a:r>
              <a:rPr lang="en-US" dirty="0"/>
              <a:t>Used to determine significant changes in nutrient content before and after cooking.</a:t>
            </a:r>
          </a:p>
          <a:p>
            <a:pPr marL="0" indent="0">
              <a:buNone/>
            </a:pPr>
            <a:r>
              <a:rPr lang="en-US" dirty="0"/>
              <a:t>Common techniques:	</a:t>
            </a:r>
          </a:p>
          <a:p>
            <a:pPr marL="0" indent="0">
              <a:buNone/>
            </a:pPr>
            <a:r>
              <a:rPr lang="en-US" dirty="0"/>
              <a:t>                ANOVA (Analysis of Variance): Compares nutrient differences across multiple cooking methods.</a:t>
            </a:r>
          </a:p>
          <a:p>
            <a:pPr marL="0" indent="0">
              <a:buNone/>
            </a:pPr>
            <a:r>
              <a:rPr lang="en-US" dirty="0"/>
              <a:t>	T-tests: Compares nutrient content before and after cooking for each method.	</a:t>
            </a:r>
          </a:p>
          <a:p>
            <a:pPr marL="0" indent="0">
              <a:buNone/>
            </a:pPr>
            <a:r>
              <a:rPr lang="en-US" dirty="0"/>
              <a:t>	Regression Analysis: Predicts nutrient loss trends based on cooking time and temperature.</a:t>
            </a:r>
          </a:p>
          <a:p>
            <a:pPr marL="0" indent="0">
              <a:buNone/>
            </a:pPr>
            <a:r>
              <a:rPr lang="en-US" dirty="0"/>
              <a:t>2. Machine Learning Prediction Model	</a:t>
            </a:r>
          </a:p>
          <a:p>
            <a:pPr marL="0" indent="0">
              <a:buNone/>
            </a:pPr>
            <a:r>
              <a:rPr lang="en-US" dirty="0"/>
              <a:t>	If a predictive approach is needed, machine learning can help estimate nutrient retention.	</a:t>
            </a:r>
          </a:p>
          <a:p>
            <a:pPr marL="0" indent="0">
              <a:buNone/>
            </a:pPr>
            <a:r>
              <a:rPr lang="en-US" dirty="0"/>
              <a:t>	Supervised Learning: Predicts nutrient retention based on past data.	</a:t>
            </a:r>
          </a:p>
          <a:p>
            <a:pPr marL="0" indent="0">
              <a:buNone/>
            </a:pPr>
            <a:r>
              <a:rPr lang="en-US" dirty="0"/>
              <a:t>	Unsupervised Learning (Clustering): Groups vegetables based on their nutrient stability.</a:t>
            </a:r>
          </a:p>
          <a:p>
            <a:pPr marL="0" indent="0">
              <a:buNone/>
            </a:pPr>
            <a:r>
              <a:rPr lang="en-US" dirty="0"/>
              <a:t>3. Data Visualization &amp; Pattern Recognition	</a:t>
            </a:r>
          </a:p>
          <a:p>
            <a:pPr marL="0" indent="0">
              <a:buNone/>
            </a:pPr>
            <a:r>
              <a:rPr lang="en-US" dirty="0"/>
              <a:t>	Helps identify patterns in nutrient changes across different vegetables and cooking methods.	</a:t>
            </a:r>
          </a:p>
          <a:p>
            <a:pPr marL="0" indent="0">
              <a:buNone/>
            </a:pPr>
            <a:r>
              <a:rPr lang="en-US" dirty="0"/>
              <a:t>	Visual tools:</a:t>
            </a:r>
          </a:p>
          <a:p>
            <a:pPr marL="0" indent="0">
              <a:buNone/>
            </a:pPr>
            <a:r>
              <a:rPr lang="en-US" dirty="0"/>
              <a:t>                                Heatmaps: Show which cooking methods cause the highest nutrient loss.	</a:t>
            </a:r>
          </a:p>
          <a:p>
            <a:pPr marL="0" indent="0">
              <a:buNone/>
            </a:pPr>
            <a:r>
              <a:rPr lang="en-US" dirty="0"/>
              <a:t>                                Line charts: Track nutrient changes over time.</a:t>
            </a:r>
            <a:endParaRPr lang="en-IN" dirty="0"/>
          </a:p>
        </p:txBody>
      </p:sp>
    </p:spTree>
    <p:extLst>
      <p:ext uri="{BB962C8B-B14F-4D97-AF65-F5344CB8AC3E}">
        <p14:creationId xmlns:p14="http://schemas.microsoft.com/office/powerpoint/2010/main" val="427495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3A10A-D673-29FE-0745-FC23CAE1D847}"/>
              </a:ext>
            </a:extLst>
          </p:cNvPr>
          <p:cNvSpPr>
            <a:spLocks noGrp="1"/>
          </p:cNvSpPr>
          <p:nvPr>
            <p:ph type="title"/>
          </p:nvPr>
        </p:nvSpPr>
        <p:spPr/>
        <p:txBody>
          <a:bodyPr>
            <a:normAutofit fontScale="90000"/>
          </a:bodyPr>
          <a:lstStyle/>
          <a:p>
            <a:r>
              <a:rPr lang="en-IN" u="sng" dirty="0"/>
              <a:t>Domain</a:t>
            </a:r>
            <a:r>
              <a:rPr lang="en-IN" dirty="0"/>
              <a:t> – </a:t>
            </a:r>
            <a:r>
              <a:rPr lang="en-IN" sz="4000" dirty="0"/>
              <a:t>food technology and food chemistry</a:t>
            </a:r>
          </a:p>
        </p:txBody>
      </p:sp>
      <p:sp>
        <p:nvSpPr>
          <p:cNvPr id="3" name="Content Placeholder 2">
            <a:extLst>
              <a:ext uri="{FF2B5EF4-FFF2-40B4-BE49-F238E27FC236}">
                <a16:creationId xmlns:a16="http://schemas.microsoft.com/office/drawing/2014/main" id="{79BF879E-7F37-7F0F-34AE-18D73128B906}"/>
              </a:ext>
            </a:extLst>
          </p:cNvPr>
          <p:cNvSpPr>
            <a:spLocks noGrp="1"/>
          </p:cNvSpPr>
          <p:nvPr>
            <p:ph idx="1"/>
          </p:nvPr>
        </p:nvSpPr>
        <p:spPr>
          <a:xfrm>
            <a:off x="661219" y="2043527"/>
            <a:ext cx="10515600" cy="4229483"/>
          </a:xfrm>
        </p:spPr>
        <p:txBody>
          <a:bodyPr>
            <a:noAutofit/>
          </a:bodyPr>
          <a:lstStyle/>
          <a:p>
            <a:pPr>
              <a:buNone/>
            </a:pPr>
            <a:r>
              <a:rPr lang="en-US" sz="1600" b="1" dirty="0"/>
              <a:t>Food Technology</a:t>
            </a:r>
            <a:r>
              <a:rPr lang="en-US" sz="1600" dirty="0"/>
              <a:t> and </a:t>
            </a:r>
            <a:r>
              <a:rPr lang="en-US" sz="1600" b="1" dirty="0"/>
              <a:t>Food Chemistry</a:t>
            </a:r>
            <a:r>
              <a:rPr lang="en-US" sz="1600" dirty="0"/>
              <a:t> are interdisciplinary fields that focus on the composition, processing, preservation, and quality of food.</a:t>
            </a:r>
          </a:p>
          <a:p>
            <a:pPr>
              <a:buNone/>
            </a:pPr>
            <a:r>
              <a:rPr lang="en-US" sz="1600" dirty="0"/>
              <a:t>Food Chemistry studies the </a:t>
            </a:r>
            <a:r>
              <a:rPr lang="en-US" sz="1600" b="1" dirty="0"/>
              <a:t>chemical composition and reactions</a:t>
            </a:r>
            <a:r>
              <a:rPr lang="en-US" sz="1600" dirty="0"/>
              <a:t> of food components, including:</a:t>
            </a:r>
          </a:p>
          <a:p>
            <a:pPr>
              <a:buFont typeface="Arial" panose="020B0604020202020204" pitchFamily="34" charset="0"/>
              <a:buChar char="•"/>
            </a:pPr>
            <a:r>
              <a:rPr lang="en-US" sz="1600" b="1" dirty="0"/>
              <a:t>Carbohydrates, Proteins, Fats</a:t>
            </a:r>
            <a:r>
              <a:rPr lang="en-US" sz="1600" dirty="0"/>
              <a:t> – Their structure, function, and impact on nutrition.</a:t>
            </a:r>
          </a:p>
          <a:p>
            <a:pPr>
              <a:buFont typeface="Arial" panose="020B0604020202020204" pitchFamily="34" charset="0"/>
              <a:buChar char="•"/>
            </a:pPr>
            <a:r>
              <a:rPr lang="en-US" sz="1600" b="1" dirty="0"/>
              <a:t>Vitamins &amp; Minerals</a:t>
            </a:r>
            <a:r>
              <a:rPr lang="en-US" sz="1600" dirty="0"/>
              <a:t> – Essential micronutrients for human health.</a:t>
            </a:r>
          </a:p>
          <a:p>
            <a:pPr>
              <a:buFont typeface="Arial" panose="020B0604020202020204" pitchFamily="34" charset="0"/>
              <a:buChar char="•"/>
            </a:pPr>
            <a:r>
              <a:rPr lang="en-US" sz="1600" b="1" dirty="0"/>
              <a:t>Enzymes &amp; Additives</a:t>
            </a:r>
            <a:r>
              <a:rPr lang="en-US" sz="1600" dirty="0"/>
              <a:t> – Used in food preservation, fermentation, and flavor enhancement.</a:t>
            </a:r>
          </a:p>
          <a:p>
            <a:pPr>
              <a:buFont typeface="Arial" panose="020B0604020202020204" pitchFamily="34" charset="0"/>
              <a:buChar char="•"/>
            </a:pPr>
            <a:r>
              <a:rPr lang="en-US" sz="1600" b="1" dirty="0"/>
              <a:t>Food Processing Effects</a:t>
            </a:r>
            <a:r>
              <a:rPr lang="en-US" sz="1600" dirty="0"/>
              <a:t> – How heat, moisture, and storage alter nutrients and flavor.</a:t>
            </a:r>
          </a:p>
          <a:p>
            <a:pPr>
              <a:buNone/>
            </a:pPr>
            <a:r>
              <a:rPr lang="en-US" sz="1600" dirty="0"/>
              <a:t>Food Technology applies </a:t>
            </a:r>
            <a:r>
              <a:rPr lang="en-US" sz="1600" b="1" dirty="0"/>
              <a:t>scientific and engineering principles</a:t>
            </a:r>
            <a:r>
              <a:rPr lang="en-US" sz="1600" dirty="0"/>
              <a:t> to develop and improve food products, including:</a:t>
            </a:r>
          </a:p>
          <a:p>
            <a:pPr>
              <a:buFont typeface="Arial" panose="020B0604020202020204" pitchFamily="34" charset="0"/>
              <a:buChar char="•"/>
            </a:pPr>
            <a:r>
              <a:rPr lang="en-US" sz="1600" b="1" dirty="0"/>
              <a:t>Food Preservation</a:t>
            </a:r>
            <a:r>
              <a:rPr lang="en-US" sz="1600" dirty="0"/>
              <a:t> – Techniques like refrigeration, dehydration, and pasteurization.</a:t>
            </a:r>
          </a:p>
          <a:p>
            <a:pPr>
              <a:buFont typeface="Arial" panose="020B0604020202020204" pitchFamily="34" charset="0"/>
              <a:buChar char="•"/>
            </a:pPr>
            <a:r>
              <a:rPr lang="en-US" sz="1600" b="1" dirty="0"/>
              <a:t>Nutritional Enhancement</a:t>
            </a:r>
            <a:r>
              <a:rPr lang="en-US" sz="1600" dirty="0"/>
              <a:t> – Fortification of food with essential vitamins and minerals.</a:t>
            </a:r>
          </a:p>
          <a:p>
            <a:pPr>
              <a:buFont typeface="Arial" panose="020B0604020202020204" pitchFamily="34" charset="0"/>
              <a:buChar char="•"/>
            </a:pPr>
            <a:r>
              <a:rPr lang="en-US" sz="1600" b="1" dirty="0"/>
              <a:t>Food Safety &amp; Quality Control</a:t>
            </a:r>
            <a:r>
              <a:rPr lang="en-US" sz="1600" dirty="0"/>
              <a:t> – Ensuring food is free from contaminants and meets health standards.</a:t>
            </a:r>
          </a:p>
          <a:p>
            <a:pPr>
              <a:buFont typeface="Arial" panose="020B0604020202020204" pitchFamily="34" charset="0"/>
              <a:buChar char="•"/>
            </a:pPr>
            <a:r>
              <a:rPr lang="en-US" sz="1600" b="1" dirty="0"/>
              <a:t>Innovative Processing Methods</a:t>
            </a:r>
            <a:r>
              <a:rPr lang="en-US" sz="1600" dirty="0"/>
              <a:t> – Such as freeze-drying, extrusion, and fermentation</a:t>
            </a:r>
          </a:p>
          <a:p>
            <a:pPr marL="0" indent="0">
              <a:buNone/>
            </a:pPr>
            <a:endParaRPr lang="en-IN" sz="1600" dirty="0"/>
          </a:p>
        </p:txBody>
      </p:sp>
    </p:spTree>
    <p:extLst>
      <p:ext uri="{BB962C8B-B14F-4D97-AF65-F5344CB8AC3E}">
        <p14:creationId xmlns:p14="http://schemas.microsoft.com/office/powerpoint/2010/main" val="36934043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BC888-FB2B-DA56-D13F-F21A95FDAB23}"/>
              </a:ext>
            </a:extLst>
          </p:cNvPr>
          <p:cNvSpPr>
            <a:spLocks noGrp="1"/>
          </p:cNvSpPr>
          <p:nvPr>
            <p:ph type="title"/>
          </p:nvPr>
        </p:nvSpPr>
        <p:spPr>
          <a:xfrm>
            <a:off x="1280652" y="2453119"/>
            <a:ext cx="10515600" cy="2413849"/>
          </a:xfrm>
        </p:spPr>
        <p:txBody>
          <a:bodyPr>
            <a:normAutofit fontScale="90000"/>
          </a:bodyPr>
          <a:lstStyle/>
          <a:p>
            <a:r>
              <a:rPr lang="en-US" u="sng" dirty="0"/>
              <a:t>Why we chose this method ? </a:t>
            </a:r>
            <a:r>
              <a:rPr lang="en-US" sz="5300" dirty="0"/>
              <a:t>–</a:t>
            </a:r>
            <a:br>
              <a:rPr lang="en-US" sz="5300" dirty="0"/>
            </a:br>
            <a:br>
              <a:rPr lang="en-US" sz="5300" dirty="0"/>
            </a:br>
            <a:r>
              <a:rPr lang="en-US" dirty="0"/>
              <a:t>Machine Learning Prediction                      Model	</a:t>
            </a:r>
            <a:br>
              <a:rPr lang="en-US" dirty="0"/>
            </a:br>
            <a:endParaRPr lang="en-IN" dirty="0"/>
          </a:p>
        </p:txBody>
      </p:sp>
    </p:spTree>
    <p:extLst>
      <p:ext uri="{BB962C8B-B14F-4D97-AF65-F5344CB8AC3E}">
        <p14:creationId xmlns:p14="http://schemas.microsoft.com/office/powerpoint/2010/main" val="1432349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231FD4-F05E-6AAC-10F7-F097F9550D48}"/>
              </a:ext>
            </a:extLst>
          </p:cNvPr>
          <p:cNvSpPr>
            <a:spLocks noGrp="1"/>
          </p:cNvSpPr>
          <p:nvPr>
            <p:ph idx="1"/>
          </p:nvPr>
        </p:nvSpPr>
        <p:spPr>
          <a:xfrm>
            <a:off x="838200" y="373627"/>
            <a:ext cx="10515600" cy="6154992"/>
          </a:xfrm>
        </p:spPr>
        <p:txBody>
          <a:bodyPr>
            <a:normAutofit fontScale="85000" lnSpcReduction="20000"/>
          </a:bodyPr>
          <a:lstStyle/>
          <a:p>
            <a:pPr marL="0" indent="0">
              <a:buNone/>
            </a:pPr>
            <a:r>
              <a:rPr lang="en-US" dirty="0"/>
              <a:t>We chose the Machine Learning Prediction Model over traditional statistical methods because:</a:t>
            </a:r>
          </a:p>
          <a:p>
            <a:pPr marL="457200" indent="-457200">
              <a:buAutoNum type="arabicPeriod"/>
            </a:pPr>
            <a:r>
              <a:rPr lang="en-US" dirty="0"/>
              <a:t>Predicting Future Nutrient Trends	</a:t>
            </a:r>
          </a:p>
          <a:p>
            <a:pPr marL="0" indent="0">
              <a:buNone/>
            </a:pPr>
            <a:r>
              <a:rPr lang="en-US" dirty="0"/>
              <a:t>	Unlike traditional statistical analysis, machine learning can predict nutrient retention or loss in new vegetables based on historical data.	</a:t>
            </a:r>
          </a:p>
          <a:p>
            <a:pPr marL="0" indent="0">
              <a:buNone/>
            </a:pPr>
            <a:r>
              <a:rPr lang="en-US" dirty="0"/>
              <a:t>	Helps estimate nutrient changes even when real lab testing is unavailable.</a:t>
            </a:r>
          </a:p>
          <a:p>
            <a:pPr marL="0" indent="0">
              <a:buNone/>
            </a:pPr>
            <a:r>
              <a:rPr lang="en-US" dirty="0"/>
              <a:t>2. Handling Large &amp; Complex Datasets	</a:t>
            </a:r>
          </a:p>
          <a:p>
            <a:pPr marL="0" indent="0">
              <a:buNone/>
            </a:pPr>
            <a:r>
              <a:rPr lang="en-US" dirty="0"/>
              <a:t>	Traditional methods struggle with large datasets containing multiple variables (e.g., cooking temperature, time, vegetable type).	</a:t>
            </a:r>
          </a:p>
          <a:p>
            <a:pPr marL="0" indent="0">
              <a:buNone/>
            </a:pPr>
            <a:r>
              <a:rPr lang="en-US" dirty="0"/>
              <a:t>	Machine learning efficiently finds hidden patterns and correlations.</a:t>
            </a:r>
          </a:p>
          <a:p>
            <a:pPr marL="0" indent="0">
              <a:buNone/>
            </a:pPr>
            <a:r>
              <a:rPr lang="en-US" dirty="0"/>
              <a:t>3. More Accurate and Adaptive	</a:t>
            </a:r>
          </a:p>
          <a:p>
            <a:pPr marL="0" indent="0">
              <a:buNone/>
            </a:pPr>
            <a:r>
              <a:rPr lang="en-US" dirty="0"/>
              <a:t>	ML models improve with more data, unlike static statistical tests.	</a:t>
            </a:r>
          </a:p>
          <a:p>
            <a:pPr marL="0" indent="0">
              <a:buNone/>
            </a:pPr>
            <a:r>
              <a:rPr lang="en-US" dirty="0"/>
              <a:t>	Can adapt to new vegetables, different cooking conditions, and regional variations.4. Clustering Similar Vegetables	</a:t>
            </a:r>
          </a:p>
          <a:p>
            <a:pPr marL="0" indent="0">
              <a:buNone/>
            </a:pPr>
            <a:r>
              <a:rPr lang="en-US" dirty="0"/>
              <a:t>	Helps group vegetables based on their nutrient stability (e.g., root vegetables vs. leafy vegetables).	</a:t>
            </a:r>
          </a:p>
          <a:p>
            <a:pPr marL="0" indent="0">
              <a:buNone/>
            </a:pPr>
            <a:r>
              <a:rPr lang="en-US" dirty="0"/>
              <a:t>	Example: Carrots and radishes may have similar Vitamin C retention patterns.</a:t>
            </a:r>
          </a:p>
          <a:p>
            <a:pPr marL="0" indent="0">
              <a:buNone/>
            </a:pPr>
            <a:r>
              <a:rPr lang="en-US" dirty="0"/>
              <a:t>5. Real-Time Data Processing	</a:t>
            </a:r>
          </a:p>
          <a:p>
            <a:pPr marL="0" indent="0">
              <a:buNone/>
            </a:pPr>
            <a:r>
              <a:rPr lang="en-US" dirty="0"/>
              <a:t>	ML models can analyze new input data instantly, making them useful for dietitians, food scientists, and consumers</a:t>
            </a:r>
            <a:endParaRPr lang="en-IN" dirty="0"/>
          </a:p>
        </p:txBody>
      </p:sp>
    </p:spTree>
    <p:extLst>
      <p:ext uri="{BB962C8B-B14F-4D97-AF65-F5344CB8AC3E}">
        <p14:creationId xmlns:p14="http://schemas.microsoft.com/office/powerpoint/2010/main" val="7636984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68057-15A8-7A98-5017-7E630AD5F303}"/>
              </a:ext>
            </a:extLst>
          </p:cNvPr>
          <p:cNvSpPr>
            <a:spLocks noGrp="1"/>
          </p:cNvSpPr>
          <p:nvPr>
            <p:ph type="title"/>
          </p:nvPr>
        </p:nvSpPr>
        <p:spPr>
          <a:xfrm>
            <a:off x="838200" y="584990"/>
            <a:ext cx="10515600" cy="2984120"/>
          </a:xfrm>
        </p:spPr>
        <p:txBody>
          <a:bodyPr>
            <a:normAutofit/>
          </a:bodyPr>
          <a:lstStyle/>
          <a:p>
            <a:r>
              <a:rPr lang="en-US" dirty="0"/>
              <a:t>Model : Neural Network-Based Prediction of Nutrient Change</a:t>
            </a:r>
            <a:endParaRPr lang="en-IN" dirty="0"/>
          </a:p>
        </p:txBody>
      </p:sp>
    </p:spTree>
    <p:extLst>
      <p:ext uri="{BB962C8B-B14F-4D97-AF65-F5344CB8AC3E}">
        <p14:creationId xmlns:p14="http://schemas.microsoft.com/office/powerpoint/2010/main" val="1044581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A9637-34A4-7F09-7FBF-AA8124FF4F8D}"/>
              </a:ext>
            </a:extLst>
          </p:cNvPr>
          <p:cNvSpPr>
            <a:spLocks noGrp="1"/>
          </p:cNvSpPr>
          <p:nvPr>
            <p:ph idx="1"/>
          </p:nvPr>
        </p:nvSpPr>
        <p:spPr>
          <a:xfrm>
            <a:off x="838200" y="186814"/>
            <a:ext cx="10515600" cy="6577780"/>
          </a:xfrm>
        </p:spPr>
        <p:txBody>
          <a:bodyPr>
            <a:normAutofit fontScale="70000" lnSpcReduction="20000"/>
          </a:bodyPr>
          <a:lstStyle/>
          <a:p>
            <a:pPr>
              <a:buNone/>
            </a:pPr>
            <a:r>
              <a:rPr lang="en-US" dirty="0"/>
              <a:t>Once we choose machine learning as the best approach, we need to train a neural network model to accurately predict nutrient changes after cooking.</a:t>
            </a:r>
          </a:p>
          <a:p>
            <a:pPr>
              <a:buNone/>
            </a:pPr>
            <a:r>
              <a:rPr lang="en-US" b="1" dirty="0"/>
              <a:t>1. Data Preparation for Training</a:t>
            </a:r>
          </a:p>
          <a:p>
            <a:pPr>
              <a:buFont typeface="Arial" panose="020B0604020202020204" pitchFamily="34" charset="0"/>
              <a:buChar char="•"/>
            </a:pPr>
            <a:r>
              <a:rPr lang="en-US" dirty="0"/>
              <a:t>Split the dataset into: </a:t>
            </a:r>
          </a:p>
          <a:p>
            <a:pPr marL="742950" lvl="1" indent="-285750">
              <a:buFont typeface="Arial" panose="020B0604020202020204" pitchFamily="34" charset="0"/>
              <a:buChar char="•"/>
            </a:pPr>
            <a:r>
              <a:rPr lang="en-US" b="1" dirty="0"/>
              <a:t>Training Set (70-80%)</a:t>
            </a:r>
            <a:r>
              <a:rPr lang="en-US" dirty="0"/>
              <a:t>: Used to train the neural network.</a:t>
            </a:r>
          </a:p>
          <a:p>
            <a:pPr marL="742950" lvl="1" indent="-285750">
              <a:buFont typeface="Arial" panose="020B0604020202020204" pitchFamily="34" charset="0"/>
              <a:buChar char="•"/>
            </a:pPr>
            <a:r>
              <a:rPr lang="en-US" b="1" dirty="0"/>
              <a:t>Testing Set (20-30%)</a:t>
            </a:r>
            <a:r>
              <a:rPr lang="en-US" dirty="0"/>
              <a:t>: Used to evaluate model accuracy.</a:t>
            </a:r>
          </a:p>
          <a:p>
            <a:pPr>
              <a:buFont typeface="Arial" panose="020B0604020202020204" pitchFamily="34" charset="0"/>
              <a:buChar char="•"/>
            </a:pPr>
            <a:r>
              <a:rPr lang="en-US" b="1" dirty="0"/>
              <a:t>Features (Inputs):</a:t>
            </a:r>
            <a:r>
              <a:rPr lang="en-US" dirty="0"/>
              <a:t> </a:t>
            </a:r>
          </a:p>
          <a:p>
            <a:pPr marL="742950" lvl="1" indent="-285750">
              <a:buFont typeface="Arial" panose="020B0604020202020204" pitchFamily="34" charset="0"/>
              <a:buChar char="•"/>
            </a:pPr>
            <a:r>
              <a:rPr lang="en-US" dirty="0"/>
              <a:t>Vegetable type (e.g., potato, carrot, radish).</a:t>
            </a:r>
          </a:p>
          <a:p>
            <a:pPr marL="742950" lvl="1" indent="-285750">
              <a:buFont typeface="Arial" panose="020B0604020202020204" pitchFamily="34" charset="0"/>
              <a:buChar char="•"/>
            </a:pPr>
            <a:r>
              <a:rPr lang="en-US" dirty="0"/>
              <a:t>Cooking method (boiling, frying, steaming).</a:t>
            </a:r>
          </a:p>
          <a:p>
            <a:pPr marL="742950" lvl="1" indent="-285750">
              <a:buFont typeface="Arial" panose="020B0604020202020204" pitchFamily="34" charset="0"/>
              <a:buChar char="•"/>
            </a:pPr>
            <a:r>
              <a:rPr lang="en-US" dirty="0"/>
              <a:t>Cooking temperature.</a:t>
            </a:r>
          </a:p>
          <a:p>
            <a:pPr>
              <a:buFont typeface="Arial" panose="020B0604020202020204" pitchFamily="34" charset="0"/>
              <a:buChar char="•"/>
            </a:pPr>
            <a:r>
              <a:rPr lang="en-US" b="1" dirty="0"/>
              <a:t>Target (Output):</a:t>
            </a:r>
            <a:r>
              <a:rPr lang="en-US" dirty="0"/>
              <a:t> </a:t>
            </a:r>
          </a:p>
          <a:p>
            <a:pPr marL="742950" lvl="1" indent="-285750">
              <a:buFont typeface="Arial" panose="020B0604020202020204" pitchFamily="34" charset="0"/>
              <a:buChar char="•"/>
            </a:pPr>
            <a:r>
              <a:rPr lang="en-US" dirty="0"/>
              <a:t>Nutrient retention (%) for carbohydrates, protein, fat, Vitamin C, and minerals.</a:t>
            </a:r>
          </a:p>
          <a:p>
            <a:pPr>
              <a:buNone/>
            </a:pPr>
            <a:r>
              <a:rPr lang="en-US" b="1" dirty="0"/>
              <a:t>2. Choosing a Machine Learning Algorithm</a:t>
            </a:r>
          </a:p>
          <a:p>
            <a:pPr>
              <a:buFont typeface="Arial" panose="020B0604020202020204" pitchFamily="34" charset="0"/>
              <a:buChar char="•"/>
            </a:pPr>
            <a:r>
              <a:rPr lang="en-US" dirty="0"/>
              <a:t>A </a:t>
            </a:r>
            <a:r>
              <a:rPr lang="en-US" b="1" dirty="0"/>
              <a:t>neural network</a:t>
            </a:r>
            <a:r>
              <a:rPr lang="en-US" dirty="0"/>
              <a:t> is used for predicting nutrient retention based on cooking parameters.</a:t>
            </a:r>
          </a:p>
          <a:p>
            <a:pPr>
              <a:buFont typeface="Arial" panose="020B0604020202020204" pitchFamily="34" charset="0"/>
              <a:buChar char="•"/>
            </a:pPr>
            <a:r>
              <a:rPr lang="en-US" b="1" dirty="0"/>
              <a:t>Unsupervised Learning (Clustering)</a:t>
            </a:r>
            <a:r>
              <a:rPr lang="en-US" dirty="0"/>
              <a:t> is applied to group vegetables based on nutrient stability.</a:t>
            </a:r>
          </a:p>
          <a:p>
            <a:pPr>
              <a:buNone/>
            </a:pPr>
            <a:r>
              <a:rPr lang="en-US" b="1" dirty="0"/>
              <a:t>3. Training the Model</a:t>
            </a:r>
          </a:p>
          <a:p>
            <a:pPr>
              <a:buFont typeface="Arial" panose="020B0604020202020204" pitchFamily="34" charset="0"/>
              <a:buChar char="•"/>
            </a:pPr>
            <a:r>
              <a:rPr lang="en-US" dirty="0"/>
              <a:t>The neural network learns patterns from past nutrient data.</a:t>
            </a:r>
          </a:p>
          <a:p>
            <a:pPr>
              <a:buFont typeface="Arial" panose="020B0604020202020204" pitchFamily="34" charset="0"/>
              <a:buChar char="•"/>
            </a:pPr>
            <a:r>
              <a:rPr lang="en-US" dirty="0"/>
              <a:t>Model parameters (e.g., learning rate, number of layers, activation functions) are adjusted to minimize error.</a:t>
            </a:r>
          </a:p>
          <a:p>
            <a:pPr>
              <a:buNone/>
            </a:pPr>
            <a:r>
              <a:rPr lang="en-US" b="1" dirty="0"/>
              <a:t>4. Evaluating Model Performance</a:t>
            </a:r>
          </a:p>
          <a:p>
            <a:pPr>
              <a:buFont typeface="Arial" panose="020B0604020202020204" pitchFamily="34" charset="0"/>
              <a:buChar char="•"/>
            </a:pPr>
            <a:r>
              <a:rPr lang="en-US" dirty="0"/>
              <a:t>Compare model predictions with actual nutrient values.</a:t>
            </a:r>
          </a:p>
          <a:p>
            <a:pPr>
              <a:buFont typeface="Arial" panose="020B0604020202020204" pitchFamily="34" charset="0"/>
              <a:buChar char="•"/>
            </a:pPr>
            <a:r>
              <a:rPr lang="en-US" b="1" dirty="0"/>
              <a:t>Metric used:</a:t>
            </a:r>
            <a:r>
              <a:rPr lang="en-US" dirty="0"/>
              <a:t> </a:t>
            </a:r>
          </a:p>
          <a:p>
            <a:pPr marL="742950" lvl="1" indent="-285750">
              <a:buFont typeface="Arial" panose="020B0604020202020204" pitchFamily="34" charset="0"/>
              <a:buChar char="•"/>
            </a:pPr>
            <a:r>
              <a:rPr lang="en-US" b="1" dirty="0"/>
              <a:t>Mean Absolute Error (MAE):</a:t>
            </a:r>
            <a:r>
              <a:rPr lang="en-US" dirty="0"/>
              <a:t> </a:t>
            </a:r>
            <a:r>
              <a:rPr lang="en-US" sz="2300" dirty="0"/>
              <a:t>Measures the average difference between predicted and actual nutrient retention values.</a:t>
            </a:r>
          </a:p>
          <a:p>
            <a:endParaRPr lang="en-IN" dirty="0"/>
          </a:p>
        </p:txBody>
      </p:sp>
    </p:spTree>
    <p:extLst>
      <p:ext uri="{BB962C8B-B14F-4D97-AF65-F5344CB8AC3E}">
        <p14:creationId xmlns:p14="http://schemas.microsoft.com/office/powerpoint/2010/main" val="2464796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7CC47B-228D-1AE0-96E2-496EDC0A22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829" y="1597688"/>
            <a:ext cx="10515600" cy="2554969"/>
          </a:xfrm>
        </p:spPr>
      </p:pic>
    </p:spTree>
    <p:extLst>
      <p:ext uri="{BB962C8B-B14F-4D97-AF65-F5344CB8AC3E}">
        <p14:creationId xmlns:p14="http://schemas.microsoft.com/office/powerpoint/2010/main" val="1031681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a:extLst>
              <a:ext uri="{FF2B5EF4-FFF2-40B4-BE49-F238E27FC236}">
                <a16:creationId xmlns:a16="http://schemas.microsoft.com/office/drawing/2014/main" id="{235C324B-98A0-D006-C526-ACAD6163E05B}"/>
              </a:ext>
            </a:extLst>
          </p:cNvPr>
          <p:cNvSpPr>
            <a:spLocks noGrp="1" noChangeArrowheads="1"/>
          </p:cNvSpPr>
          <p:nvPr>
            <p:ph type="title"/>
          </p:nvPr>
        </p:nvSpPr>
        <p:spPr bwMode="auto">
          <a:xfrm>
            <a:off x="967316" y="2377623"/>
            <a:ext cx="1153953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i="0" u="none" strike="noStrike" cap="none" normalizeH="0" baseline="0" dirty="0">
                <a:ln>
                  <a:noFill/>
                </a:ln>
                <a:solidFill>
                  <a:schemeClr val="tx1"/>
                </a:solidFill>
                <a:effectLst/>
                <a:latin typeface="Felix Titling (Headings)"/>
              </a:rPr>
              <a:t>Why We Chose Clustering Over Classification in Nutrient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i="0" u="none" strike="noStrike" cap="none" normalizeH="0" baseline="0" dirty="0">
              <a:ln>
                <a:noFill/>
              </a:ln>
              <a:solidFill>
                <a:schemeClr val="tx1"/>
              </a:solidFill>
              <a:effectLst/>
              <a:latin typeface="Felix Titling (Headings)"/>
            </a:endParaRPr>
          </a:p>
        </p:txBody>
      </p:sp>
    </p:spTree>
    <p:extLst>
      <p:ext uri="{BB962C8B-B14F-4D97-AF65-F5344CB8AC3E}">
        <p14:creationId xmlns:p14="http://schemas.microsoft.com/office/powerpoint/2010/main" val="92002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EAAEA5-47E9-5A10-612C-DBE37BE8D5FE}"/>
              </a:ext>
            </a:extLst>
          </p:cNvPr>
          <p:cNvSpPr>
            <a:spLocks noGrp="1"/>
          </p:cNvSpPr>
          <p:nvPr>
            <p:ph idx="1"/>
          </p:nvPr>
        </p:nvSpPr>
        <p:spPr>
          <a:xfrm>
            <a:off x="838200" y="294968"/>
            <a:ext cx="10515600" cy="6341805"/>
          </a:xfrm>
        </p:spPr>
        <p:txBody>
          <a:bodyPr>
            <a:normAutofit fontScale="77500" lnSpcReduction="20000"/>
          </a:bodyPr>
          <a:lstStyle/>
          <a:p>
            <a:pPr marL="0" indent="0">
              <a:buNone/>
            </a:pPr>
            <a:r>
              <a:rPr lang="en-US" dirty="0"/>
              <a:t>In our nutrient analysis, we chose clustering instead of classification because:</a:t>
            </a:r>
          </a:p>
          <a:p>
            <a:pPr marL="457200" indent="-457200">
              <a:buAutoNum type="arabicPeriod"/>
            </a:pPr>
            <a:r>
              <a:rPr lang="en-US" dirty="0"/>
              <a:t>Clustering Finds Hidden Patterns	</a:t>
            </a:r>
          </a:p>
          <a:p>
            <a:pPr marL="0" indent="0">
              <a:buNone/>
            </a:pPr>
            <a:r>
              <a:rPr lang="en-US" dirty="0"/>
              <a:t>	Classification requires predefined labels (high, medium, low nutrient loss).	</a:t>
            </a:r>
          </a:p>
          <a:p>
            <a:pPr marL="0" indent="0">
              <a:buNone/>
            </a:pPr>
            <a:r>
              <a:rPr lang="en-US" dirty="0"/>
              <a:t>	Clustering automatically groups vegetables based on similar nutrient retention, even if labels are unknown.	</a:t>
            </a:r>
          </a:p>
          <a:p>
            <a:pPr marL="0" indent="0">
              <a:buNone/>
            </a:pPr>
            <a:r>
              <a:rPr lang="en-US" dirty="0"/>
              <a:t>	Helps identify new patterns in how cooking affects nutrients.</a:t>
            </a:r>
          </a:p>
          <a:p>
            <a:pPr marL="0" indent="0">
              <a:buNone/>
            </a:pPr>
            <a:r>
              <a:rPr lang="en-US" dirty="0"/>
              <a:t>2. No Need for Labeled Data	</a:t>
            </a:r>
          </a:p>
          <a:p>
            <a:pPr marL="0" indent="0">
              <a:buNone/>
            </a:pPr>
            <a:r>
              <a:rPr lang="en-US" dirty="0"/>
              <a:t>	Classification requires labeled data, which is often time-consuming to collect.	</a:t>
            </a:r>
          </a:p>
          <a:p>
            <a:pPr marL="0" indent="0">
              <a:buNone/>
            </a:pPr>
            <a:r>
              <a:rPr lang="en-US" dirty="0"/>
              <a:t>	Clustering works without predefined categories, making it more flexible.</a:t>
            </a:r>
          </a:p>
          <a:p>
            <a:pPr marL="0" indent="0">
              <a:buNone/>
            </a:pPr>
            <a:r>
              <a:rPr lang="en-US" dirty="0"/>
              <a:t>3. Better for Grouping Vegetables	</a:t>
            </a:r>
          </a:p>
          <a:p>
            <a:pPr marL="0" indent="0">
              <a:buNone/>
            </a:pPr>
            <a:r>
              <a:rPr lang="en-US" dirty="0"/>
              <a:t>	Some vegetables behave similarly when cooked (e.g., potatoes and sweet potatoes may have similar carb retention).	</a:t>
            </a:r>
          </a:p>
          <a:p>
            <a:pPr marL="0" indent="0">
              <a:buNone/>
            </a:pPr>
            <a:r>
              <a:rPr lang="en-US" dirty="0"/>
              <a:t>	Clustering can group them together based on nutrient loss trends.</a:t>
            </a:r>
          </a:p>
          <a:p>
            <a:pPr marL="0" indent="0">
              <a:buNone/>
            </a:pPr>
            <a:r>
              <a:rPr lang="en-US" dirty="0"/>
              <a:t>4. Helps with Food Recommendations	</a:t>
            </a:r>
          </a:p>
          <a:p>
            <a:pPr marL="0" indent="0">
              <a:buNone/>
            </a:pPr>
            <a:r>
              <a:rPr lang="en-US" dirty="0"/>
              <a:t>	If a user wants to know which vegetables retain the most nutrients after boiling, clustering can group the best options together.	</a:t>
            </a:r>
          </a:p>
          <a:p>
            <a:pPr marL="0" indent="0">
              <a:buNone/>
            </a:pPr>
            <a:r>
              <a:rPr lang="en-US" dirty="0"/>
              <a:t>                  Useful for dietitians and researchers.</a:t>
            </a:r>
          </a:p>
          <a:p>
            <a:pPr marL="0" indent="0">
              <a:buNone/>
            </a:pPr>
            <a:r>
              <a:rPr lang="en-US" dirty="0"/>
              <a:t>5. Clustering Methods Used	</a:t>
            </a:r>
          </a:p>
          <a:p>
            <a:pPr marL="0" indent="0">
              <a:buNone/>
            </a:pPr>
            <a:r>
              <a:rPr lang="en-US" dirty="0"/>
              <a:t>	K-Means Clustering: Groups vegetables into clusters based on nutrient loss similarity.	</a:t>
            </a:r>
          </a:p>
          <a:p>
            <a:pPr marL="0" indent="0">
              <a:buNone/>
            </a:pPr>
            <a:r>
              <a:rPr lang="en-US" dirty="0"/>
              <a:t>	Hierarchical Clustering: Creates a tree-like structure showing how different vegetables relate.</a:t>
            </a:r>
            <a:endParaRPr lang="en-IN" dirty="0"/>
          </a:p>
        </p:txBody>
      </p:sp>
    </p:spTree>
    <p:extLst>
      <p:ext uri="{BB962C8B-B14F-4D97-AF65-F5344CB8AC3E}">
        <p14:creationId xmlns:p14="http://schemas.microsoft.com/office/powerpoint/2010/main" val="29019831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BBAE718-655A-F539-07FD-534FD8E0B700}"/>
              </a:ext>
            </a:extLst>
          </p:cNvPr>
          <p:cNvSpPr>
            <a:spLocks noGrp="1" noChangeArrowheads="1"/>
          </p:cNvSpPr>
          <p:nvPr>
            <p:ph type="title"/>
          </p:nvPr>
        </p:nvSpPr>
        <p:spPr bwMode="auto">
          <a:xfrm>
            <a:off x="1653662" y="2240217"/>
            <a:ext cx="10092104"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0" i="0" u="none" strike="noStrike" cap="none" normalizeH="0" baseline="0" dirty="0">
                <a:ln>
                  <a:noFill/>
                </a:ln>
                <a:solidFill>
                  <a:schemeClr val="tx1"/>
                </a:solidFill>
                <a:effectLst/>
              </a:rPr>
              <a:t>Advantages of Using K-Means Clustering for Nutrient Retention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0590099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AD4170-A52A-943C-D406-42B678782FAC}"/>
              </a:ext>
            </a:extLst>
          </p:cNvPr>
          <p:cNvSpPr>
            <a:spLocks noGrp="1"/>
          </p:cNvSpPr>
          <p:nvPr>
            <p:ph idx="1"/>
          </p:nvPr>
        </p:nvSpPr>
        <p:spPr>
          <a:xfrm>
            <a:off x="838200" y="275303"/>
            <a:ext cx="10515600" cy="6361471"/>
          </a:xfrm>
        </p:spPr>
        <p:txBody>
          <a:bodyPr>
            <a:normAutofit fontScale="92500" lnSpcReduction="20000"/>
          </a:bodyPr>
          <a:lstStyle/>
          <a:p>
            <a:pPr marL="0" indent="0">
              <a:buNone/>
            </a:pPr>
            <a:r>
              <a:rPr lang="en-US" dirty="0"/>
              <a:t>nutrient retention patterns after cooking.</a:t>
            </a:r>
          </a:p>
          <a:p>
            <a:pPr marL="457200" indent="-457200">
              <a:buAutoNum type="arabicPeriod"/>
            </a:pPr>
            <a:r>
              <a:rPr lang="en-US" dirty="0"/>
              <a:t>K-Means is Simple and Scalable	</a:t>
            </a:r>
          </a:p>
          <a:p>
            <a:pPr marL="0" indent="0">
              <a:buNone/>
            </a:pPr>
            <a:r>
              <a:rPr lang="en-US" dirty="0"/>
              <a:t>	Works well with large datasets of vegetables, nutrients, and cooking methods.	</a:t>
            </a:r>
          </a:p>
          <a:p>
            <a:pPr marL="0" indent="0">
              <a:buNone/>
            </a:pPr>
            <a:r>
              <a:rPr lang="en-US" dirty="0"/>
              <a:t>	Faster than other clustering methods like Hierarchical Clustering.</a:t>
            </a:r>
          </a:p>
          <a:p>
            <a:pPr marL="0" indent="0">
              <a:buNone/>
            </a:pPr>
            <a:r>
              <a:rPr lang="en-US" dirty="0"/>
              <a:t>2. Finds Meaningful Groups Automatically	</a:t>
            </a:r>
          </a:p>
          <a:p>
            <a:pPr marL="0" indent="0">
              <a:buNone/>
            </a:pPr>
            <a:r>
              <a:rPr lang="en-US" dirty="0"/>
              <a:t>	Groups vegetables with similar nutrient loss patterns without needing predefined categories.</a:t>
            </a:r>
          </a:p>
          <a:p>
            <a:pPr marL="0" indent="0">
              <a:buNone/>
            </a:pPr>
            <a:r>
              <a:rPr lang="en-US" dirty="0"/>
              <a:t>	Example: Carrots and radishes may cluster together due to high Vitamin C loss during boiling.</a:t>
            </a:r>
          </a:p>
          <a:p>
            <a:pPr marL="0" indent="0">
              <a:buNone/>
            </a:pPr>
            <a:r>
              <a:rPr lang="en-US" dirty="0"/>
              <a:t>3. Handles Continuous Nutrient Data Well	</a:t>
            </a:r>
          </a:p>
          <a:p>
            <a:pPr marL="0" indent="0">
              <a:buNone/>
            </a:pPr>
            <a:r>
              <a:rPr lang="en-US" dirty="0"/>
              <a:t>	Unlike DBSCAN, which is better for outlier detection, K-Means works well for structured numerical data like nutrient percentages.</a:t>
            </a:r>
          </a:p>
          <a:p>
            <a:pPr marL="0" indent="0">
              <a:buNone/>
            </a:pPr>
            <a:r>
              <a:rPr lang="en-US" dirty="0"/>
              <a:t>4. Flexibility in Choosing the Number of Clusters (K)	</a:t>
            </a:r>
          </a:p>
          <a:p>
            <a:pPr marL="0" indent="0">
              <a:buNone/>
            </a:pPr>
            <a:r>
              <a:rPr lang="en-US" dirty="0"/>
              <a:t>	We can set the number of clusters based on:	</a:t>
            </a:r>
          </a:p>
          <a:p>
            <a:pPr marL="0" indent="0">
              <a:buNone/>
            </a:pPr>
            <a:r>
              <a:rPr lang="en-US" dirty="0"/>
              <a:t>	Nutrient retention levels (e.g., high, medium, low).	</a:t>
            </a:r>
          </a:p>
          <a:p>
            <a:pPr marL="0" indent="0">
              <a:buNone/>
            </a:pPr>
            <a:r>
              <a:rPr lang="en-US" dirty="0"/>
              <a:t>	Types of vegetables with similar cooking responses.</a:t>
            </a:r>
          </a:p>
          <a:p>
            <a:pPr marL="0" indent="0">
              <a:buNone/>
            </a:pPr>
            <a:r>
              <a:rPr lang="en-US" dirty="0"/>
              <a:t>5. Helps with Decision-Making	</a:t>
            </a:r>
          </a:p>
          <a:p>
            <a:pPr marL="0" indent="0">
              <a:buNone/>
            </a:pPr>
            <a:r>
              <a:rPr lang="en-US" dirty="0"/>
              <a:t>	Can be used for dietary recommendations by identifying the best vegetables for nutrient retention.</a:t>
            </a:r>
            <a:endParaRPr lang="en-IN" dirty="0"/>
          </a:p>
        </p:txBody>
      </p:sp>
    </p:spTree>
    <p:extLst>
      <p:ext uri="{BB962C8B-B14F-4D97-AF65-F5344CB8AC3E}">
        <p14:creationId xmlns:p14="http://schemas.microsoft.com/office/powerpoint/2010/main" val="364041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26790-FB2D-7B16-D7A4-C643F770A645}"/>
              </a:ext>
            </a:extLst>
          </p:cNvPr>
          <p:cNvSpPr>
            <a:spLocks noGrp="1"/>
          </p:cNvSpPr>
          <p:nvPr>
            <p:ph type="title"/>
          </p:nvPr>
        </p:nvSpPr>
        <p:spPr>
          <a:xfrm>
            <a:off x="1015180" y="2870594"/>
            <a:ext cx="10515600" cy="1116811"/>
          </a:xfrm>
        </p:spPr>
        <p:txBody>
          <a:bodyPr>
            <a:normAutofit fontScale="90000"/>
          </a:bodyPr>
          <a:lstStyle/>
          <a:p>
            <a:r>
              <a:rPr lang="en-US" dirty="0"/>
              <a:t>Step-by-Step Process of K-Means Clustering for Nutrient Retention Analysis</a:t>
            </a:r>
            <a:endParaRPr lang="en-IN" dirty="0"/>
          </a:p>
        </p:txBody>
      </p:sp>
    </p:spTree>
    <p:extLst>
      <p:ext uri="{BB962C8B-B14F-4D97-AF65-F5344CB8AC3E}">
        <p14:creationId xmlns:p14="http://schemas.microsoft.com/office/powerpoint/2010/main" val="998536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A4A20-219B-DE73-08AA-5F075DBB2FF5}"/>
              </a:ext>
            </a:extLst>
          </p:cNvPr>
          <p:cNvSpPr>
            <a:spLocks noGrp="1"/>
          </p:cNvSpPr>
          <p:nvPr>
            <p:ph type="title"/>
          </p:nvPr>
        </p:nvSpPr>
        <p:spPr/>
        <p:txBody>
          <a:bodyPr/>
          <a:lstStyle/>
          <a:p>
            <a:r>
              <a:rPr lang="en-IN" u="sng" dirty="0"/>
              <a:t>Problem statement</a:t>
            </a:r>
          </a:p>
        </p:txBody>
      </p:sp>
      <p:sp>
        <p:nvSpPr>
          <p:cNvPr id="3" name="Content Placeholder 2">
            <a:extLst>
              <a:ext uri="{FF2B5EF4-FFF2-40B4-BE49-F238E27FC236}">
                <a16:creationId xmlns:a16="http://schemas.microsoft.com/office/drawing/2014/main" id="{32788D1A-928E-A64C-D77E-B7ECFD28D867}"/>
              </a:ext>
            </a:extLst>
          </p:cNvPr>
          <p:cNvSpPr>
            <a:spLocks noGrp="1"/>
          </p:cNvSpPr>
          <p:nvPr>
            <p:ph idx="1"/>
          </p:nvPr>
        </p:nvSpPr>
        <p:spPr/>
        <p:txBody>
          <a:bodyPr>
            <a:noAutofit/>
          </a:bodyPr>
          <a:lstStyle/>
          <a:p>
            <a:r>
              <a:rPr lang="en-US" sz="1400" dirty="0"/>
              <a:t>When food is harvested, it contains a certain amount of nutrients such as </a:t>
            </a:r>
            <a:r>
              <a:rPr lang="en-US" sz="1400" b="1" dirty="0"/>
              <a:t>carbohydrates, proteins, vitamins, and minerals</a:t>
            </a:r>
            <a:r>
              <a:rPr lang="en-US" sz="1400" dirty="0"/>
              <a:t>. However, these nutrients degrade or change due to various factors, including:</a:t>
            </a:r>
          </a:p>
          <a:p>
            <a:pPr>
              <a:buNone/>
            </a:pPr>
            <a:r>
              <a:rPr lang="en-US" sz="1400" b="1" u="sng" dirty="0"/>
              <a:t>Cooking Methods:</a:t>
            </a:r>
          </a:p>
          <a:p>
            <a:pPr>
              <a:buNone/>
            </a:pPr>
            <a:r>
              <a:rPr lang="en-US" sz="1400" dirty="0"/>
              <a:t>Different cooking methods impact the nutrient content of food in various ways:</a:t>
            </a:r>
          </a:p>
          <a:p>
            <a:pPr>
              <a:buNone/>
            </a:pPr>
            <a:r>
              <a:rPr lang="en-US" sz="1400" b="1" dirty="0"/>
              <a:t>Boiling, Steaming, and Frying in Different Appliances</a:t>
            </a:r>
          </a:p>
          <a:p>
            <a:pPr>
              <a:buNone/>
            </a:pPr>
            <a:r>
              <a:rPr lang="en-US" sz="1400" b="1" dirty="0"/>
              <a:t>1️⃣ Oven Cooking:</a:t>
            </a:r>
            <a:endParaRPr lang="en-US" sz="1400" dirty="0"/>
          </a:p>
          <a:p>
            <a:pPr>
              <a:buFont typeface="Arial" panose="020B0604020202020204" pitchFamily="34" charset="0"/>
              <a:buChar char="•"/>
            </a:pPr>
            <a:r>
              <a:rPr lang="en-US" sz="1400" b="1" dirty="0"/>
              <a:t>Boiling (180°C)</a:t>
            </a:r>
            <a:r>
              <a:rPr lang="en-US" sz="1400" dirty="0"/>
              <a:t> – Retains most macronutrients but may cause loss of water-soluble vitamins (e.g., Vitamin C).</a:t>
            </a:r>
          </a:p>
          <a:p>
            <a:pPr>
              <a:buFont typeface="Arial" panose="020B0604020202020204" pitchFamily="34" charset="0"/>
              <a:buChar char="•"/>
            </a:pPr>
            <a:r>
              <a:rPr lang="en-US" sz="1400" b="1" dirty="0"/>
              <a:t>Steaming (78°C)</a:t>
            </a:r>
            <a:r>
              <a:rPr lang="en-US" sz="1400" dirty="0"/>
              <a:t> – Helps retain nutrients better than boiling, especially for delicate vegetables.</a:t>
            </a:r>
          </a:p>
          <a:p>
            <a:pPr>
              <a:buFont typeface="Arial" panose="020B0604020202020204" pitchFamily="34" charset="0"/>
              <a:buChar char="•"/>
            </a:pPr>
            <a:r>
              <a:rPr lang="en-US" sz="1400" b="1" dirty="0"/>
              <a:t>Frying (204°C)</a:t>
            </a:r>
            <a:r>
              <a:rPr lang="en-US" sz="1400" dirty="0"/>
              <a:t> – Leads to nutrient loss due to high temperatures and oxidation but enhances fat absorption.</a:t>
            </a:r>
          </a:p>
          <a:p>
            <a:pPr>
              <a:buNone/>
            </a:pPr>
            <a:r>
              <a:rPr lang="en-US" sz="1400" b="1" dirty="0"/>
              <a:t>2️⃣ Air Fryer Cooking:</a:t>
            </a:r>
            <a:endParaRPr lang="en-US" sz="1400" dirty="0"/>
          </a:p>
          <a:p>
            <a:pPr>
              <a:buFont typeface="Arial" panose="020B0604020202020204" pitchFamily="34" charset="0"/>
              <a:buChar char="•"/>
            </a:pPr>
            <a:r>
              <a:rPr lang="en-US" sz="1400" b="1" dirty="0"/>
              <a:t>Boiling (160°C)</a:t>
            </a:r>
            <a:r>
              <a:rPr lang="en-US" sz="1400" dirty="0"/>
              <a:t> – A gentler method, preserving more vitamins than traditional boiling.</a:t>
            </a:r>
          </a:p>
          <a:p>
            <a:pPr>
              <a:buFont typeface="Arial" panose="020B0604020202020204" pitchFamily="34" charset="0"/>
              <a:buChar char="•"/>
            </a:pPr>
            <a:r>
              <a:rPr lang="en-US" sz="1400" b="1" dirty="0"/>
              <a:t>Steaming (77°C)</a:t>
            </a:r>
            <a:r>
              <a:rPr lang="en-US" sz="1400" dirty="0"/>
              <a:t> – Maintains moisture and reduces vitamin loss.</a:t>
            </a:r>
          </a:p>
          <a:p>
            <a:pPr>
              <a:buFont typeface="Arial" panose="020B0604020202020204" pitchFamily="34" charset="0"/>
              <a:buChar char="•"/>
            </a:pPr>
            <a:r>
              <a:rPr lang="en-US" sz="1400" b="1" dirty="0"/>
              <a:t>Frying (190°C)</a:t>
            </a:r>
            <a:r>
              <a:rPr lang="en-US" sz="1400" dirty="0"/>
              <a:t> – Uses less oil than deep frying, making it a healthier alternative.</a:t>
            </a:r>
          </a:p>
          <a:p>
            <a:endParaRPr lang="en-IN" sz="1400" dirty="0"/>
          </a:p>
        </p:txBody>
      </p:sp>
    </p:spTree>
    <p:extLst>
      <p:ext uri="{BB962C8B-B14F-4D97-AF65-F5344CB8AC3E}">
        <p14:creationId xmlns:p14="http://schemas.microsoft.com/office/powerpoint/2010/main" val="3209913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75212C-0F03-CE47-8AC3-0084C387E084}"/>
              </a:ext>
            </a:extLst>
          </p:cNvPr>
          <p:cNvSpPr>
            <a:spLocks noGrp="1"/>
          </p:cNvSpPr>
          <p:nvPr>
            <p:ph idx="1"/>
          </p:nvPr>
        </p:nvSpPr>
        <p:spPr>
          <a:xfrm>
            <a:off x="838200" y="403123"/>
            <a:ext cx="10515600" cy="6174658"/>
          </a:xfrm>
        </p:spPr>
        <p:txBody>
          <a:bodyPr>
            <a:noAutofit/>
          </a:bodyPr>
          <a:lstStyle/>
          <a:p>
            <a:pPr>
              <a:buNone/>
            </a:pPr>
            <a:r>
              <a:rPr lang="en-US" sz="1200" b="1" dirty="0">
                <a:latin typeface="Goudy Old Style (Body)"/>
              </a:rPr>
              <a:t>Step 1: Choose the Number of Clusters (K)</a:t>
            </a:r>
          </a:p>
          <a:p>
            <a:pPr>
              <a:buFont typeface="Arial" panose="020B0604020202020204" pitchFamily="34" charset="0"/>
              <a:buChar char="•"/>
            </a:pPr>
            <a:r>
              <a:rPr lang="en-US" sz="1200" dirty="0">
                <a:latin typeface="Goudy Old Style (Body)"/>
              </a:rPr>
              <a:t>The elbow method suggests </a:t>
            </a:r>
            <a:r>
              <a:rPr lang="en-US" sz="1200" b="1" dirty="0">
                <a:latin typeface="Goudy Old Style (Body)"/>
              </a:rPr>
              <a:t>K = 4</a:t>
            </a:r>
            <a:r>
              <a:rPr lang="en-US" sz="1200" dirty="0">
                <a:latin typeface="Goudy Old Style (Body)"/>
              </a:rPr>
              <a:t>, meaning we group vegetables into four clusters based on nutrient retention.</a:t>
            </a:r>
          </a:p>
          <a:p>
            <a:pPr>
              <a:buNone/>
            </a:pPr>
            <a:r>
              <a:rPr lang="en-US" sz="1200" b="1" dirty="0">
                <a:latin typeface="Goudy Old Style (Body)"/>
              </a:rPr>
              <a:t>Step 2: Initialize Cluster Centers (Centroids)</a:t>
            </a:r>
          </a:p>
          <a:p>
            <a:pPr>
              <a:buFont typeface="Arial" panose="020B0604020202020204" pitchFamily="34" charset="0"/>
              <a:buChar char="•"/>
            </a:pPr>
            <a:r>
              <a:rPr lang="en-US" sz="1200" dirty="0">
                <a:latin typeface="Goudy Old Style (Body)"/>
              </a:rPr>
              <a:t>Randomly select 4 initial centroids in the dataset.</a:t>
            </a:r>
          </a:p>
          <a:p>
            <a:pPr>
              <a:buFont typeface="Arial" panose="020B0604020202020204" pitchFamily="34" charset="0"/>
              <a:buChar char="•"/>
            </a:pPr>
            <a:r>
              <a:rPr lang="en-US" sz="1200" dirty="0">
                <a:latin typeface="Goudy Old Style (Body)"/>
              </a:rPr>
              <a:t>Each centroid represents the center of a nutrient retention group.</a:t>
            </a:r>
          </a:p>
          <a:p>
            <a:pPr>
              <a:buNone/>
            </a:pPr>
            <a:r>
              <a:rPr lang="en-US" sz="1200" b="1" dirty="0">
                <a:latin typeface="Goudy Old Style (Body)"/>
              </a:rPr>
              <a:t>Step 3: Assign Vegetables to the Nearest Centroid</a:t>
            </a:r>
          </a:p>
          <a:p>
            <a:pPr>
              <a:buFont typeface="Arial" panose="020B0604020202020204" pitchFamily="34" charset="0"/>
              <a:buChar char="•"/>
            </a:pPr>
            <a:r>
              <a:rPr lang="en-US" sz="1200" dirty="0">
                <a:latin typeface="Goudy Old Style (Body)"/>
              </a:rPr>
              <a:t>Compute the Euclidean distance between each vegetable’s nutrient data and the centroids.</a:t>
            </a:r>
          </a:p>
          <a:p>
            <a:pPr>
              <a:buFont typeface="Arial" panose="020B0604020202020204" pitchFamily="34" charset="0"/>
              <a:buChar char="•"/>
            </a:pPr>
            <a:r>
              <a:rPr lang="en-US" sz="1200" dirty="0">
                <a:latin typeface="Goudy Old Style (Body)"/>
              </a:rPr>
              <a:t>Assign each vegetable to the closest centroid (cluster).</a:t>
            </a:r>
          </a:p>
          <a:p>
            <a:pPr>
              <a:buNone/>
            </a:pPr>
            <a:r>
              <a:rPr lang="en-US" sz="1200" b="1" dirty="0">
                <a:latin typeface="Goudy Old Style (Body)"/>
              </a:rPr>
              <a:t>Step 4: Update Centroids</a:t>
            </a:r>
          </a:p>
          <a:p>
            <a:pPr>
              <a:buFont typeface="Arial" panose="020B0604020202020204" pitchFamily="34" charset="0"/>
              <a:buChar char="•"/>
            </a:pPr>
            <a:r>
              <a:rPr lang="en-US" sz="1200" dirty="0">
                <a:latin typeface="Goudy Old Style (Body)"/>
              </a:rPr>
              <a:t>Recalculate the mean nutrient values of all vegetables in each cluster.</a:t>
            </a:r>
          </a:p>
          <a:p>
            <a:pPr>
              <a:buFont typeface="Arial" panose="020B0604020202020204" pitchFamily="34" charset="0"/>
              <a:buChar char="•"/>
            </a:pPr>
            <a:r>
              <a:rPr lang="en-US" sz="1200" dirty="0">
                <a:latin typeface="Goudy Old Style (Body)"/>
              </a:rPr>
              <a:t>Move the centroid to this new average position.</a:t>
            </a:r>
          </a:p>
          <a:p>
            <a:pPr>
              <a:buNone/>
            </a:pPr>
            <a:r>
              <a:rPr lang="en-US" sz="1200" b="1" dirty="0">
                <a:latin typeface="Goudy Old Style (Body)"/>
              </a:rPr>
              <a:t>Step 5: Repeat Until Clusters Stabilize</a:t>
            </a:r>
          </a:p>
          <a:p>
            <a:pPr>
              <a:buFont typeface="Arial" panose="020B0604020202020204" pitchFamily="34" charset="0"/>
              <a:buChar char="•"/>
            </a:pPr>
            <a:r>
              <a:rPr lang="en-US" sz="1200" dirty="0">
                <a:latin typeface="Goudy Old Style (Body)"/>
              </a:rPr>
              <a:t>Steps 3 and 4 are repeated until the centroids stop changing (convergence is reached).</a:t>
            </a:r>
          </a:p>
          <a:p>
            <a:pPr>
              <a:buFont typeface="Arial" panose="020B0604020202020204" pitchFamily="34" charset="0"/>
              <a:buChar char="•"/>
            </a:pPr>
            <a:r>
              <a:rPr lang="en-US" sz="1200" dirty="0">
                <a:latin typeface="Goudy Old Style (Body)"/>
              </a:rPr>
              <a:t>This ensures vegetables are correctly grouped based on nutrient retention.</a:t>
            </a:r>
          </a:p>
          <a:p>
            <a:pPr>
              <a:buNone/>
            </a:pPr>
            <a:r>
              <a:rPr lang="en-US" sz="1200" b="1" dirty="0">
                <a:latin typeface="Goudy Old Style (Body)"/>
              </a:rPr>
              <a:t>Step 6: Interpret the Results</a:t>
            </a:r>
          </a:p>
          <a:p>
            <a:pPr>
              <a:buFont typeface="Arial" panose="020B0604020202020204" pitchFamily="34" charset="0"/>
              <a:buChar char="•"/>
            </a:pPr>
            <a:r>
              <a:rPr lang="en-US" sz="1200" dirty="0">
                <a:latin typeface="Goudy Old Style (Body)"/>
              </a:rPr>
              <a:t>Identify the meaning of each cluster: </a:t>
            </a:r>
          </a:p>
          <a:p>
            <a:pPr marL="742950" lvl="1" indent="-285750">
              <a:buFont typeface="Arial" panose="020B0604020202020204" pitchFamily="34" charset="0"/>
              <a:buChar char="•"/>
            </a:pPr>
            <a:r>
              <a:rPr lang="en-US" sz="1200" b="1" dirty="0">
                <a:latin typeface="Goudy Old Style (Body)"/>
              </a:rPr>
              <a:t>Cluster 1</a:t>
            </a:r>
            <a:r>
              <a:rPr lang="en-US" sz="1200" dirty="0">
                <a:latin typeface="Goudy Old Style (Body)"/>
              </a:rPr>
              <a:t>: Very high nutrient retention (best for steaming).</a:t>
            </a:r>
          </a:p>
          <a:p>
            <a:pPr marL="742950" lvl="1" indent="-285750">
              <a:buFont typeface="Arial" panose="020B0604020202020204" pitchFamily="34" charset="0"/>
              <a:buChar char="•"/>
            </a:pPr>
            <a:r>
              <a:rPr lang="en-US" sz="1200" b="1" dirty="0">
                <a:latin typeface="Goudy Old Style (Body)"/>
              </a:rPr>
              <a:t>Cluster 2</a:t>
            </a:r>
            <a:r>
              <a:rPr lang="en-US" sz="1200" dirty="0">
                <a:latin typeface="Goudy Old Style (Body)"/>
              </a:rPr>
              <a:t>: High retention (best for minimal water cooking).</a:t>
            </a:r>
          </a:p>
          <a:p>
            <a:pPr marL="742950" lvl="1" indent="-285750">
              <a:buFont typeface="Arial" panose="020B0604020202020204" pitchFamily="34" charset="0"/>
              <a:buChar char="•"/>
            </a:pPr>
            <a:r>
              <a:rPr lang="en-US" sz="1200" b="1" dirty="0">
                <a:latin typeface="Goudy Old Style (Body)"/>
              </a:rPr>
              <a:t>Cluster 3</a:t>
            </a:r>
            <a:r>
              <a:rPr lang="en-US" sz="1200" dirty="0">
                <a:latin typeface="Goudy Old Style (Body)"/>
              </a:rPr>
              <a:t>: Medium retention (better for boiling).</a:t>
            </a:r>
          </a:p>
          <a:p>
            <a:pPr marL="742950" lvl="1" indent="-285750">
              <a:buFont typeface="Arial" panose="020B0604020202020204" pitchFamily="34" charset="0"/>
              <a:buChar char="•"/>
            </a:pPr>
            <a:r>
              <a:rPr lang="en-US" sz="1200" b="1" dirty="0">
                <a:latin typeface="Goudy Old Style (Body)"/>
              </a:rPr>
              <a:t>Cluster 4</a:t>
            </a:r>
            <a:r>
              <a:rPr lang="en-US" sz="1200" dirty="0">
                <a:latin typeface="Goudy Old Style (Body)"/>
              </a:rPr>
              <a:t>: Low retention (nutrients lost significantly in frying).</a:t>
            </a:r>
          </a:p>
          <a:p>
            <a:pPr marL="0" indent="0">
              <a:buNone/>
            </a:pPr>
            <a:endParaRPr lang="en-IN" sz="1200" dirty="0">
              <a:latin typeface="Goudy Old Style (Body)"/>
            </a:endParaRPr>
          </a:p>
        </p:txBody>
      </p:sp>
    </p:spTree>
    <p:extLst>
      <p:ext uri="{BB962C8B-B14F-4D97-AF65-F5344CB8AC3E}">
        <p14:creationId xmlns:p14="http://schemas.microsoft.com/office/powerpoint/2010/main" val="7399476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number of clusters&#10;&#10;AI-generated content may be incorrect.">
            <a:extLst>
              <a:ext uri="{FF2B5EF4-FFF2-40B4-BE49-F238E27FC236}">
                <a16:creationId xmlns:a16="http://schemas.microsoft.com/office/drawing/2014/main" id="{26CDE641-7964-D28E-3C0D-E06AFF4C30B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72863" y="1316334"/>
            <a:ext cx="6499440" cy="4860629"/>
          </a:xfrm>
        </p:spPr>
      </p:pic>
      <p:sp>
        <p:nvSpPr>
          <p:cNvPr id="6" name="TextBox 5">
            <a:extLst>
              <a:ext uri="{FF2B5EF4-FFF2-40B4-BE49-F238E27FC236}">
                <a16:creationId xmlns:a16="http://schemas.microsoft.com/office/drawing/2014/main" id="{65658B8C-F6DF-61C3-D2E7-007DD669CF7C}"/>
              </a:ext>
            </a:extLst>
          </p:cNvPr>
          <p:cNvSpPr txBox="1"/>
          <p:nvPr/>
        </p:nvSpPr>
        <p:spPr>
          <a:xfrm>
            <a:off x="963562" y="515967"/>
            <a:ext cx="8917858" cy="461665"/>
          </a:xfrm>
          <a:prstGeom prst="rect">
            <a:avLst/>
          </a:prstGeom>
          <a:noFill/>
        </p:spPr>
        <p:txBody>
          <a:bodyPr wrap="square" rtlCol="0">
            <a:spAutoFit/>
          </a:bodyPr>
          <a:lstStyle/>
          <a:p>
            <a:r>
              <a:rPr lang="en-IN" sz="2400" dirty="0">
                <a:latin typeface="+mj-lt"/>
              </a:rPr>
              <a:t>Output of k means of nutrition datasets</a:t>
            </a:r>
          </a:p>
        </p:txBody>
      </p:sp>
    </p:spTree>
    <p:extLst>
      <p:ext uri="{BB962C8B-B14F-4D97-AF65-F5344CB8AC3E}">
        <p14:creationId xmlns:p14="http://schemas.microsoft.com/office/powerpoint/2010/main" val="20950845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5B5D1-3942-5112-DC54-5D7DB52064D7}"/>
              </a:ext>
            </a:extLst>
          </p:cNvPr>
          <p:cNvSpPr>
            <a:spLocks noGrp="1"/>
          </p:cNvSpPr>
          <p:nvPr>
            <p:ph type="title"/>
          </p:nvPr>
        </p:nvSpPr>
        <p:spPr/>
        <p:txBody>
          <a:bodyPr/>
          <a:lstStyle/>
          <a:p>
            <a:r>
              <a:rPr lang="en-IN" dirty="0"/>
              <a:t>References </a:t>
            </a:r>
          </a:p>
        </p:txBody>
      </p:sp>
      <p:sp>
        <p:nvSpPr>
          <p:cNvPr id="3" name="Content Placeholder 2">
            <a:extLst>
              <a:ext uri="{FF2B5EF4-FFF2-40B4-BE49-F238E27FC236}">
                <a16:creationId xmlns:a16="http://schemas.microsoft.com/office/drawing/2014/main" id="{B15BF547-8C71-B1BC-913E-7491E5A00FB9}"/>
              </a:ext>
            </a:extLst>
          </p:cNvPr>
          <p:cNvSpPr>
            <a:spLocks noGrp="1"/>
          </p:cNvSpPr>
          <p:nvPr>
            <p:ph idx="1"/>
          </p:nvPr>
        </p:nvSpPr>
        <p:spPr/>
        <p:txBody>
          <a:bodyPr>
            <a:normAutofit fontScale="55000" lnSpcReduction="20000"/>
          </a:bodyPr>
          <a:lstStyle/>
          <a:p>
            <a:r>
              <a:rPr lang="en-IN" b="0" i="0" dirty="0" err="1">
                <a:solidFill>
                  <a:srgbClr val="333333"/>
                </a:solidFill>
                <a:effectLst/>
                <a:latin typeface="Inter Regular"/>
              </a:rPr>
              <a:t>Nibret</a:t>
            </a:r>
            <a:r>
              <a:rPr lang="en-IN" b="0" i="0" dirty="0">
                <a:solidFill>
                  <a:srgbClr val="333333"/>
                </a:solidFill>
                <a:effectLst/>
                <a:latin typeface="Inter Regular"/>
              </a:rPr>
              <a:t> Mekonen, Henok </a:t>
            </a:r>
            <a:r>
              <a:rPr lang="en-IN" b="0" i="0" dirty="0" err="1">
                <a:solidFill>
                  <a:srgbClr val="333333"/>
                </a:solidFill>
                <a:effectLst/>
                <a:latin typeface="Inter Regular"/>
              </a:rPr>
              <a:t>Nahusenay</a:t>
            </a:r>
            <a:r>
              <a:rPr lang="en-IN" b="0" i="0" dirty="0">
                <a:solidFill>
                  <a:srgbClr val="333333"/>
                </a:solidFill>
                <a:effectLst/>
                <a:latin typeface="Inter Regular"/>
              </a:rPr>
              <a:t>, Kidist Hailu. (2022). Effect of Processing Methods on Nutrient Contents of Sweet Potato (Ipomoea batatas (L.) Lam.) Varieties Grown in Ethiopia. </a:t>
            </a:r>
            <a:r>
              <a:rPr lang="en-IN" b="0" i="1" dirty="0">
                <a:solidFill>
                  <a:srgbClr val="333333"/>
                </a:solidFill>
                <a:effectLst/>
                <a:latin typeface="Inter Regular"/>
              </a:rPr>
              <a:t>Journal of Food and Nutrition Sciences</a:t>
            </a:r>
            <a:r>
              <a:rPr lang="en-IN" b="0" i="0" dirty="0">
                <a:solidFill>
                  <a:srgbClr val="333333"/>
                </a:solidFill>
                <a:effectLst/>
                <a:latin typeface="Inter Regular"/>
              </a:rPr>
              <a:t>, </a:t>
            </a:r>
            <a:r>
              <a:rPr lang="en-IN" b="0" i="1" dirty="0">
                <a:solidFill>
                  <a:srgbClr val="333333"/>
                </a:solidFill>
                <a:effectLst/>
                <a:latin typeface="Inter Regular"/>
              </a:rPr>
              <a:t>10</a:t>
            </a:r>
            <a:r>
              <a:rPr lang="en-IN" b="0" i="0" dirty="0">
                <a:solidFill>
                  <a:srgbClr val="333333"/>
                </a:solidFill>
                <a:effectLst/>
                <a:latin typeface="Inter Regular"/>
              </a:rPr>
              <a:t>(2), 36-41. </a:t>
            </a:r>
            <a:r>
              <a:rPr lang="en-IN" b="0" i="0" u="none" strike="noStrike" dirty="0">
                <a:solidFill>
                  <a:srgbClr val="00599C"/>
                </a:solidFill>
                <a:effectLst/>
                <a:latin typeface="Inter Regular"/>
                <a:hlinkClick r:id="rId2"/>
              </a:rPr>
              <a:t>https://doi.org/10.11648/j.jfns.20221002.11</a:t>
            </a:r>
            <a:endParaRPr lang="en-IN" b="0" i="0" u="none" strike="noStrike" dirty="0">
              <a:solidFill>
                <a:srgbClr val="00599C"/>
              </a:solidFill>
              <a:effectLst/>
              <a:latin typeface="Inter Regular"/>
            </a:endParaRPr>
          </a:p>
          <a:p>
            <a:r>
              <a:rPr lang="en-IN" dirty="0"/>
              <a:t>@inproceedings{10.1145/3570236.3570254,author = {Shi, Li and Pan, </a:t>
            </a:r>
            <a:r>
              <a:rPr lang="en-IN" dirty="0" err="1"/>
              <a:t>Liangming</a:t>
            </a:r>
            <a:r>
              <a:rPr lang="en-IN" dirty="0"/>
              <a:t>},title = {Food Nutrient Composition Analysis Based on Adaptive AP Clustering Algorithm},year = {2023},</a:t>
            </a:r>
            <a:r>
              <a:rPr lang="en-IN" dirty="0" err="1"/>
              <a:t>isbn</a:t>
            </a:r>
            <a:r>
              <a:rPr lang="en-IN" dirty="0"/>
              <a:t> = {9781450396714},publisher = {Association for Computing Machinery},address = {New York, NY, USA},</a:t>
            </a:r>
            <a:r>
              <a:rPr lang="en-IN" dirty="0" err="1"/>
              <a:t>url</a:t>
            </a:r>
            <a:r>
              <a:rPr lang="en-IN" dirty="0"/>
              <a:t> = {https://doi.org/10.1145/3570236.3570254},doi = {10.1145/3570236.3570254}</a:t>
            </a:r>
          </a:p>
          <a:p>
            <a:r>
              <a:rPr lang="en-US" i="0" dirty="0">
                <a:solidFill>
                  <a:srgbClr val="222222"/>
                </a:solidFill>
                <a:effectLst/>
                <a:latin typeface="+mj-lt"/>
              </a:rPr>
              <a:t>Burg, P., &amp; Fraile, P. (1995). Vitamin C destruction during the cooking of a potato dish. </a:t>
            </a:r>
            <a:r>
              <a:rPr lang="en-US" i="1" dirty="0">
                <a:solidFill>
                  <a:srgbClr val="222222"/>
                </a:solidFill>
                <a:effectLst/>
                <a:latin typeface="+mj-lt"/>
              </a:rPr>
              <a:t>LWT-Food Science and Technology</a:t>
            </a:r>
            <a:r>
              <a:rPr lang="en-US" i="0" dirty="0">
                <a:solidFill>
                  <a:srgbClr val="222222"/>
                </a:solidFill>
                <a:effectLst/>
                <a:latin typeface="+mj-lt"/>
              </a:rPr>
              <a:t>, </a:t>
            </a:r>
            <a:r>
              <a:rPr lang="en-US" i="1" dirty="0">
                <a:solidFill>
                  <a:srgbClr val="222222"/>
                </a:solidFill>
                <a:effectLst/>
                <a:latin typeface="+mj-lt"/>
              </a:rPr>
              <a:t>28</a:t>
            </a:r>
            <a:r>
              <a:rPr lang="en-US" i="0" dirty="0">
                <a:solidFill>
                  <a:srgbClr val="222222"/>
                </a:solidFill>
                <a:effectLst/>
                <a:latin typeface="+mj-lt"/>
              </a:rPr>
              <a:t>(5), 506-514.</a:t>
            </a:r>
          </a:p>
          <a:p>
            <a:r>
              <a:rPr lang="en-US" i="0" dirty="0">
                <a:solidFill>
                  <a:srgbClr val="414141"/>
                </a:solidFill>
                <a:effectLst/>
                <a:latin typeface="+mj-lt"/>
              </a:rPr>
              <a:t>The effects of pre-harvest and post-harvest factors on the nutritional quality of strawberry fruits </a:t>
            </a:r>
            <a:r>
              <a:rPr lang="en-IN" b="1" i="0" dirty="0">
                <a:solidFill>
                  <a:srgbClr val="414141"/>
                </a:solidFill>
                <a:effectLst/>
                <a:latin typeface="PT Sans" panose="020B0503020203020204" pitchFamily="34" charset="0"/>
              </a:rPr>
              <a:t>Authors: </a:t>
            </a:r>
            <a:r>
              <a:rPr lang="en-IN" b="0" i="0" u="none" strike="noStrike" dirty="0">
                <a:solidFill>
                  <a:srgbClr val="1E75AF"/>
                </a:solidFill>
                <a:effectLst/>
                <a:latin typeface="PT Sans" panose="020B0503020203020204" pitchFamily="34" charset="0"/>
                <a:hlinkClick r:id="rId3"/>
              </a:rPr>
              <a:t>Alvarez-Suarez, </a:t>
            </a:r>
            <a:r>
              <a:rPr lang="en-IN" b="0" i="0" u="none" strike="noStrike" dirty="0" err="1">
                <a:solidFill>
                  <a:srgbClr val="1E75AF"/>
                </a:solidFill>
                <a:effectLst/>
                <a:latin typeface="PT Sans" panose="020B0503020203020204" pitchFamily="34" charset="0"/>
                <a:hlinkClick r:id="rId3"/>
              </a:rPr>
              <a:t>Josè</a:t>
            </a:r>
            <a:r>
              <a:rPr lang="en-IN" b="0" i="0" u="none" strike="noStrike" dirty="0">
                <a:solidFill>
                  <a:srgbClr val="1E75AF"/>
                </a:solidFill>
                <a:effectLst/>
                <a:latin typeface="PT Sans" panose="020B0503020203020204" pitchFamily="34" charset="0"/>
                <a:hlinkClick r:id="rId3"/>
              </a:rPr>
              <a:t> </a:t>
            </a:r>
            <a:r>
              <a:rPr lang="en-IN" b="0" i="0" u="none" strike="noStrike" dirty="0" err="1">
                <a:solidFill>
                  <a:srgbClr val="1E75AF"/>
                </a:solidFill>
                <a:effectLst/>
                <a:latin typeface="PT Sans" panose="020B0503020203020204" pitchFamily="34" charset="0"/>
                <a:hlinkClick r:id="rId3"/>
              </a:rPr>
              <a:t>M.</a:t>
            </a:r>
            <a:r>
              <a:rPr lang="en-IN" b="0" i="0" u="none" strike="noStrike" baseline="30000" dirty="0" err="1">
                <a:solidFill>
                  <a:srgbClr val="1E75AF"/>
                </a:solidFill>
                <a:effectLst/>
                <a:latin typeface="PT Sans" panose="020B0503020203020204" pitchFamily="34" charset="0"/>
                <a:hlinkClick r:id="rId4"/>
              </a:rPr>
              <a:t>a</a:t>
            </a:r>
            <a:r>
              <a:rPr lang="en-IN" b="0" i="0" baseline="30000" dirty="0">
                <a:solidFill>
                  <a:srgbClr val="414141"/>
                </a:solidFill>
                <a:effectLst/>
                <a:latin typeface="PT Sans" panose="020B0503020203020204" pitchFamily="34" charset="0"/>
              </a:rPr>
              <a:t>; </a:t>
            </a:r>
            <a:r>
              <a:rPr lang="en-IN" b="0" i="0" u="none" strike="noStrike" baseline="30000" dirty="0">
                <a:solidFill>
                  <a:srgbClr val="1E75AF"/>
                </a:solidFill>
                <a:effectLst/>
                <a:latin typeface="PT Sans" panose="020B0503020203020204" pitchFamily="34" charset="0"/>
                <a:hlinkClick r:id="rId5"/>
              </a:rPr>
              <a:t>b</a:t>
            </a:r>
            <a:r>
              <a:rPr lang="en-IN" b="0" i="0" dirty="0">
                <a:solidFill>
                  <a:srgbClr val="414141"/>
                </a:solidFill>
                <a:effectLst/>
                <a:latin typeface="PT Sans" panose="020B0503020203020204" pitchFamily="34" charset="0"/>
              </a:rPr>
              <a:t> | </a:t>
            </a:r>
            <a:r>
              <a:rPr lang="en-IN" b="0" i="0" u="none" strike="noStrike" dirty="0">
                <a:solidFill>
                  <a:srgbClr val="1E75AF"/>
                </a:solidFill>
                <a:effectLst/>
                <a:latin typeface="PT Sans" panose="020B0503020203020204" pitchFamily="34" charset="0"/>
                <a:hlinkClick r:id="rId6"/>
              </a:rPr>
              <a:t>Mazzoni, </a:t>
            </a:r>
            <a:r>
              <a:rPr lang="en-IN" b="0" i="0" u="none" strike="noStrike" dirty="0" err="1">
                <a:solidFill>
                  <a:srgbClr val="1E75AF"/>
                </a:solidFill>
                <a:effectLst/>
                <a:latin typeface="PT Sans" panose="020B0503020203020204" pitchFamily="34" charset="0"/>
                <a:hlinkClick r:id="rId6"/>
              </a:rPr>
              <a:t>Luca</a:t>
            </a:r>
            <a:r>
              <a:rPr lang="en-IN" b="0" i="0" u="none" strike="noStrike" baseline="30000" dirty="0" err="1">
                <a:solidFill>
                  <a:srgbClr val="1E75AF"/>
                </a:solidFill>
                <a:effectLst/>
                <a:latin typeface="PT Sans" panose="020B0503020203020204" pitchFamily="34" charset="0"/>
                <a:hlinkClick r:id="rId5"/>
              </a:rPr>
              <a:t>b</a:t>
            </a:r>
            <a:r>
              <a:rPr lang="en-IN" b="0" i="0" dirty="0">
                <a:solidFill>
                  <a:srgbClr val="414141"/>
                </a:solidFill>
                <a:effectLst/>
                <a:latin typeface="PT Sans" panose="020B0503020203020204" pitchFamily="34" charset="0"/>
              </a:rPr>
              <a:t> | </a:t>
            </a:r>
            <a:r>
              <a:rPr lang="en-IN" b="0" i="0" u="none" strike="noStrike" dirty="0">
                <a:solidFill>
                  <a:srgbClr val="1E75AF"/>
                </a:solidFill>
                <a:effectLst/>
                <a:latin typeface="PT Sans" panose="020B0503020203020204" pitchFamily="34" charset="0"/>
                <a:hlinkClick r:id="rId7"/>
              </a:rPr>
              <a:t>Forbes-Hernandez, Tamara </a:t>
            </a:r>
            <a:r>
              <a:rPr lang="en-IN" b="0" i="0" u="none" strike="noStrike" dirty="0" err="1">
                <a:solidFill>
                  <a:srgbClr val="1E75AF"/>
                </a:solidFill>
                <a:effectLst/>
                <a:latin typeface="PT Sans" panose="020B0503020203020204" pitchFamily="34" charset="0"/>
                <a:hlinkClick r:id="rId7"/>
              </a:rPr>
              <a:t>Y.</a:t>
            </a:r>
            <a:r>
              <a:rPr lang="en-IN" b="0" i="0" u="none" strike="noStrike" baseline="30000" dirty="0" err="1">
                <a:solidFill>
                  <a:srgbClr val="1E75AF"/>
                </a:solidFill>
                <a:effectLst/>
                <a:latin typeface="PT Sans" panose="020B0503020203020204" pitchFamily="34" charset="0"/>
                <a:hlinkClick r:id="rId5"/>
              </a:rPr>
              <a:t>b</a:t>
            </a:r>
            <a:r>
              <a:rPr lang="en-IN" b="0" i="0" dirty="0">
                <a:solidFill>
                  <a:srgbClr val="414141"/>
                </a:solidFill>
                <a:effectLst/>
                <a:latin typeface="PT Sans" panose="020B0503020203020204" pitchFamily="34" charset="0"/>
              </a:rPr>
              <a:t> | </a:t>
            </a:r>
            <a:r>
              <a:rPr lang="en-IN" b="0" i="0" u="none" strike="noStrike" dirty="0">
                <a:solidFill>
                  <a:srgbClr val="1E75AF"/>
                </a:solidFill>
                <a:effectLst/>
                <a:latin typeface="PT Sans" panose="020B0503020203020204" pitchFamily="34" charset="0"/>
                <a:hlinkClick r:id="rId8"/>
              </a:rPr>
              <a:t>Gasparrini, </a:t>
            </a:r>
            <a:r>
              <a:rPr lang="en-IN" b="0" i="0" u="none" strike="noStrike" dirty="0" err="1">
                <a:solidFill>
                  <a:srgbClr val="1E75AF"/>
                </a:solidFill>
                <a:effectLst/>
                <a:latin typeface="PT Sans" panose="020B0503020203020204" pitchFamily="34" charset="0"/>
                <a:hlinkClick r:id="rId8"/>
              </a:rPr>
              <a:t>Massimiliano</a:t>
            </a:r>
            <a:r>
              <a:rPr lang="en-IN" b="0" i="0" u="none" strike="noStrike" baseline="30000" dirty="0" err="1">
                <a:solidFill>
                  <a:srgbClr val="1E75AF"/>
                </a:solidFill>
                <a:effectLst/>
                <a:latin typeface="PT Sans" panose="020B0503020203020204" pitchFamily="34" charset="0"/>
                <a:hlinkClick r:id="rId5"/>
              </a:rPr>
              <a:t>b</a:t>
            </a:r>
            <a:r>
              <a:rPr lang="en-IN" b="0" i="0" dirty="0">
                <a:solidFill>
                  <a:srgbClr val="414141"/>
                </a:solidFill>
                <a:effectLst/>
                <a:latin typeface="PT Sans" panose="020B0503020203020204" pitchFamily="34" charset="0"/>
              </a:rPr>
              <a:t> | </a:t>
            </a:r>
            <a:r>
              <a:rPr lang="en-IN" b="0" i="0" u="none" strike="noStrike" dirty="0">
                <a:solidFill>
                  <a:srgbClr val="1E75AF"/>
                </a:solidFill>
                <a:effectLst/>
                <a:latin typeface="PT Sans" panose="020B0503020203020204" pitchFamily="34" charset="0"/>
                <a:hlinkClick r:id="rId9"/>
              </a:rPr>
              <a:t>Sabbadini, </a:t>
            </a:r>
            <a:r>
              <a:rPr lang="en-IN" b="0" i="0" u="none" strike="noStrike" dirty="0" err="1">
                <a:solidFill>
                  <a:srgbClr val="1E75AF"/>
                </a:solidFill>
                <a:effectLst/>
                <a:latin typeface="PT Sans" panose="020B0503020203020204" pitchFamily="34" charset="0"/>
                <a:hlinkClick r:id="rId9"/>
              </a:rPr>
              <a:t>Silvia</a:t>
            </a:r>
            <a:r>
              <a:rPr lang="en-IN" b="0" i="0" u="none" strike="noStrike" baseline="30000" dirty="0" err="1">
                <a:solidFill>
                  <a:srgbClr val="1E75AF"/>
                </a:solidFill>
                <a:effectLst/>
                <a:latin typeface="PT Sans" panose="020B0503020203020204" pitchFamily="34" charset="0"/>
                <a:hlinkClick r:id="rId4"/>
              </a:rPr>
              <a:t>a</a:t>
            </a:r>
            <a:r>
              <a:rPr lang="en-IN" b="0" i="0" dirty="0">
                <a:solidFill>
                  <a:srgbClr val="414141"/>
                </a:solidFill>
                <a:effectLst/>
                <a:latin typeface="PT Sans" panose="020B0503020203020204" pitchFamily="34" charset="0"/>
              </a:rPr>
              <a:t> | </a:t>
            </a:r>
            <a:r>
              <a:rPr lang="en-IN" b="0" i="0" u="none" strike="noStrike" dirty="0" err="1">
                <a:solidFill>
                  <a:srgbClr val="1E75AF"/>
                </a:solidFill>
                <a:effectLst/>
                <a:latin typeface="PT Sans" panose="020B0503020203020204" pitchFamily="34" charset="0"/>
                <a:hlinkClick r:id="rId10"/>
              </a:rPr>
              <a:t>Giampieri</a:t>
            </a:r>
            <a:r>
              <a:rPr lang="en-IN" b="0" i="0" u="none" strike="noStrike" dirty="0">
                <a:solidFill>
                  <a:srgbClr val="1E75AF"/>
                </a:solidFill>
                <a:effectLst/>
                <a:latin typeface="PT Sans" panose="020B0503020203020204" pitchFamily="34" charset="0"/>
                <a:hlinkClick r:id="rId10"/>
              </a:rPr>
              <a:t>, </a:t>
            </a:r>
            <a:r>
              <a:rPr lang="en-IN" b="0" i="0" u="none" strike="noStrike" dirty="0" err="1">
                <a:solidFill>
                  <a:srgbClr val="1E75AF"/>
                </a:solidFill>
                <a:effectLst/>
                <a:latin typeface="PT Sans" panose="020B0503020203020204" pitchFamily="34" charset="0"/>
                <a:hlinkClick r:id="rId10"/>
              </a:rPr>
              <a:t>Francesca</a:t>
            </a:r>
            <a:r>
              <a:rPr lang="en-IN" b="0" i="0" u="none" strike="noStrike" baseline="30000" dirty="0" err="1">
                <a:solidFill>
                  <a:srgbClr val="1E75AF"/>
                </a:solidFill>
                <a:effectLst/>
                <a:latin typeface="PT Sans" panose="020B0503020203020204" pitchFamily="34" charset="0"/>
                <a:hlinkClick r:id="rId4"/>
              </a:rPr>
              <a:t>a</a:t>
            </a:r>
            <a:r>
              <a:rPr lang="en-IN" u="none" strike="noStrike" baseline="30000" dirty="0">
                <a:solidFill>
                  <a:srgbClr val="414141"/>
                </a:solidFill>
                <a:latin typeface="PT Sans" panose="020B0503020203020204" pitchFamily="34" charset="0"/>
              </a:rPr>
              <a:t> </a:t>
            </a:r>
            <a:r>
              <a:rPr lang="en-IN" sz="2200" u="none" strike="noStrike" baseline="30000" dirty="0">
                <a:solidFill>
                  <a:srgbClr val="414141"/>
                </a:solidFill>
                <a:latin typeface="+mj-lt"/>
                <a:hlinkClick r:id="rId11"/>
              </a:rPr>
              <a:t>https://content.iospress.com/articles/journal-of-berry-research</a:t>
            </a:r>
            <a:r>
              <a:rPr lang="en-IN" sz="2200" u="none" strike="noStrike" baseline="30000">
                <a:solidFill>
                  <a:srgbClr val="414141"/>
                </a:solidFill>
                <a:latin typeface="+mj-lt"/>
                <a:hlinkClick r:id="rId11"/>
              </a:rPr>
              <a:t>/jbr068</a:t>
            </a:r>
            <a:endParaRPr lang="en-US" sz="2000" b="0" i="0" dirty="0">
              <a:solidFill>
                <a:srgbClr val="222222"/>
              </a:solidFill>
              <a:effectLst/>
              <a:latin typeface="Helvetica Neue"/>
            </a:endParaRPr>
          </a:p>
          <a:p>
            <a:pPr algn="l">
              <a:spcAft>
                <a:spcPts val="750"/>
              </a:spcAft>
            </a:pPr>
            <a:r>
              <a:rPr lang="en-US" sz="2000" b="0" i="0" dirty="0">
                <a:solidFill>
                  <a:srgbClr val="222222"/>
                </a:solidFill>
                <a:effectLst/>
                <a:latin typeface="Helvetica Neue"/>
              </a:rPr>
              <a:t>Zhu, J.; Wang, G. Artificial Intelligence Technology for Food Nutrition. </a:t>
            </a:r>
            <a:r>
              <a:rPr lang="en-US" sz="2000" b="0" i="1" dirty="0">
                <a:solidFill>
                  <a:srgbClr val="222222"/>
                </a:solidFill>
                <a:effectLst/>
                <a:latin typeface="Helvetica Neue"/>
              </a:rPr>
              <a:t>Nutrients</a:t>
            </a:r>
            <a:r>
              <a:rPr lang="en-US" sz="2000" b="0" i="0" dirty="0">
                <a:solidFill>
                  <a:srgbClr val="222222"/>
                </a:solidFill>
                <a:effectLst/>
                <a:latin typeface="Helvetica Neue"/>
              </a:rPr>
              <a:t> </a:t>
            </a:r>
            <a:r>
              <a:rPr lang="en-US" sz="2000" b="1" i="0" dirty="0">
                <a:solidFill>
                  <a:srgbClr val="222222"/>
                </a:solidFill>
                <a:effectLst/>
                <a:latin typeface="Helvetica Neue"/>
              </a:rPr>
              <a:t>2023</a:t>
            </a:r>
            <a:r>
              <a:rPr lang="en-US" sz="2000" b="0" i="0" dirty="0">
                <a:solidFill>
                  <a:srgbClr val="222222"/>
                </a:solidFill>
                <a:effectLst/>
                <a:latin typeface="Helvetica Neue"/>
              </a:rPr>
              <a:t>, </a:t>
            </a:r>
            <a:r>
              <a:rPr lang="en-US" sz="2000" b="0" i="1" dirty="0">
                <a:solidFill>
                  <a:srgbClr val="222222"/>
                </a:solidFill>
                <a:effectLst/>
                <a:latin typeface="Helvetica Neue"/>
              </a:rPr>
              <a:t>15</a:t>
            </a:r>
            <a:r>
              <a:rPr lang="en-US" sz="2000" b="0" i="0" dirty="0">
                <a:solidFill>
                  <a:srgbClr val="222222"/>
                </a:solidFill>
                <a:effectLst/>
                <a:latin typeface="Helvetica Neue"/>
              </a:rPr>
              <a:t>, 4562. https://doi.org/10.3390/nu15214562</a:t>
            </a:r>
            <a:endParaRPr lang="en-IN" sz="2200" u="none" strike="noStrike" baseline="30000" dirty="0">
              <a:solidFill>
                <a:srgbClr val="414141"/>
              </a:solidFill>
              <a:latin typeface="+mj-lt"/>
            </a:endParaRPr>
          </a:p>
          <a:p>
            <a:r>
              <a:rPr lang="en-US" i="0" dirty="0">
                <a:solidFill>
                  <a:srgbClr val="414141"/>
                </a:solidFill>
                <a:effectLst/>
                <a:latin typeface="+mj-lt"/>
              </a:rPr>
              <a:t>Zhidong Shen, Adnan Shehzad, Si Chen, Hui Sun, Jin Liu,</a:t>
            </a:r>
          </a:p>
          <a:p>
            <a:pPr marL="0" indent="0">
              <a:buNone/>
            </a:pPr>
            <a:r>
              <a:rPr lang="en-US" i="0" dirty="0">
                <a:solidFill>
                  <a:srgbClr val="414141"/>
                </a:solidFill>
                <a:effectLst/>
                <a:latin typeface="+mj-lt"/>
              </a:rPr>
              <a:t>Machine Learning Based Approach on Food Recognition and Nutrition Estimation,</a:t>
            </a:r>
          </a:p>
          <a:p>
            <a:pPr marL="0" indent="0">
              <a:buNone/>
            </a:pPr>
            <a:r>
              <a:rPr lang="en-US" i="0" dirty="0">
                <a:solidFill>
                  <a:srgbClr val="414141"/>
                </a:solidFill>
                <a:effectLst/>
                <a:latin typeface="+mj-lt"/>
              </a:rPr>
              <a:t>ISSN 1877-0509,</a:t>
            </a:r>
          </a:p>
          <a:p>
            <a:pPr marL="0" indent="0">
              <a:buNone/>
            </a:pPr>
            <a:r>
              <a:rPr lang="en-US" i="0" dirty="0">
                <a:solidFill>
                  <a:srgbClr val="414141"/>
                </a:solidFill>
                <a:effectLst/>
                <a:latin typeface="+mj-lt"/>
              </a:rPr>
              <a:t>https://doi.org/10.1016/j.procs.2020.06.113.</a:t>
            </a:r>
          </a:p>
          <a:p>
            <a:pPr marL="0" indent="0">
              <a:buNone/>
            </a:pPr>
            <a:r>
              <a:rPr lang="en-US" i="0" dirty="0">
                <a:solidFill>
                  <a:srgbClr val="414141"/>
                </a:solidFill>
                <a:effectLst/>
                <a:latin typeface="+mj-lt"/>
              </a:rPr>
              <a:t>(</a:t>
            </a:r>
            <a:r>
              <a:rPr lang="en-US" i="0" dirty="0">
                <a:solidFill>
                  <a:srgbClr val="414141"/>
                </a:solidFill>
                <a:effectLst/>
                <a:latin typeface="+mj-lt"/>
                <a:hlinkClick r:id="rId12"/>
              </a:rPr>
              <a:t>https://www.sciencedirect.com/science/article/pii/S1877050920316331</a:t>
            </a:r>
            <a:r>
              <a:rPr lang="en-US" i="0" dirty="0">
                <a:solidFill>
                  <a:srgbClr val="414141"/>
                </a:solidFill>
                <a:effectLst/>
                <a:latin typeface="+mj-lt"/>
              </a:rPr>
              <a:t>)</a:t>
            </a:r>
          </a:p>
          <a:p>
            <a:pPr marL="0" indent="0">
              <a:buNone/>
            </a:pPr>
            <a:endParaRPr lang="en-US" i="0" dirty="0">
              <a:solidFill>
                <a:srgbClr val="414141"/>
              </a:solidFill>
              <a:effectLst/>
              <a:latin typeface="+mj-lt"/>
            </a:endParaRPr>
          </a:p>
          <a:p>
            <a:pPr marL="0" indent="0">
              <a:buNone/>
            </a:pPr>
            <a:endParaRPr lang="en-US" i="0" dirty="0">
              <a:solidFill>
                <a:srgbClr val="414141"/>
              </a:solidFill>
              <a:effectLst/>
              <a:latin typeface="+mj-lt"/>
            </a:endParaRPr>
          </a:p>
          <a:p>
            <a:endParaRPr lang="en-IN" dirty="0">
              <a:latin typeface="+mj-lt"/>
            </a:endParaRPr>
          </a:p>
          <a:p>
            <a:endParaRPr lang="en-IN" dirty="0"/>
          </a:p>
        </p:txBody>
      </p:sp>
    </p:spTree>
    <p:extLst>
      <p:ext uri="{BB962C8B-B14F-4D97-AF65-F5344CB8AC3E}">
        <p14:creationId xmlns:p14="http://schemas.microsoft.com/office/powerpoint/2010/main" val="23262016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42AB82-9F21-64D5-CC2F-32A367381C64}"/>
              </a:ext>
            </a:extLst>
          </p:cNvPr>
          <p:cNvSpPr>
            <a:spLocks noGrp="1"/>
          </p:cNvSpPr>
          <p:nvPr>
            <p:ph idx="1"/>
          </p:nvPr>
        </p:nvSpPr>
        <p:spPr>
          <a:xfrm>
            <a:off x="484238" y="557133"/>
            <a:ext cx="10515600" cy="4114801"/>
          </a:xfrm>
        </p:spPr>
        <p:txBody>
          <a:bodyPr/>
          <a:lstStyle/>
          <a:p>
            <a:pPr>
              <a:buNone/>
            </a:pPr>
            <a:r>
              <a:rPr lang="en-IN" b="1" dirty="0"/>
              <a:t>3️⃣ Stove Cooking:</a:t>
            </a:r>
            <a:endParaRPr lang="en-IN" dirty="0"/>
          </a:p>
          <a:p>
            <a:pPr>
              <a:buFont typeface="Arial" panose="020B0604020202020204" pitchFamily="34" charset="0"/>
              <a:buChar char="•"/>
            </a:pPr>
            <a:r>
              <a:rPr lang="en-IN" b="1" dirty="0"/>
              <a:t>Boiling (90°C)</a:t>
            </a:r>
            <a:r>
              <a:rPr lang="en-IN" dirty="0"/>
              <a:t> – Causes nutrient leaching into the water, especially for water-soluble vitamins.</a:t>
            </a:r>
          </a:p>
          <a:p>
            <a:pPr>
              <a:buFont typeface="Arial" panose="020B0604020202020204" pitchFamily="34" charset="0"/>
              <a:buChar char="•"/>
            </a:pPr>
            <a:r>
              <a:rPr lang="en-IN" b="1" dirty="0"/>
              <a:t>Steaming (80°C)</a:t>
            </a:r>
            <a:r>
              <a:rPr lang="en-IN" dirty="0"/>
              <a:t> – Retains more nutrients than boiling while maintaining texture.</a:t>
            </a:r>
          </a:p>
          <a:p>
            <a:pPr>
              <a:buFont typeface="Arial" panose="020B0604020202020204" pitchFamily="34" charset="0"/>
              <a:buChar char="•"/>
            </a:pPr>
            <a:r>
              <a:rPr lang="en-IN" b="1" dirty="0"/>
              <a:t>Frying (175°C)</a:t>
            </a:r>
            <a:r>
              <a:rPr lang="en-IN" dirty="0"/>
              <a:t> – High temperatures can destroy heat-sensitive vitamins but enhance </a:t>
            </a:r>
            <a:r>
              <a:rPr lang="en-IN" dirty="0" err="1"/>
              <a:t>flavor</a:t>
            </a:r>
            <a:r>
              <a:rPr lang="en-IN" dirty="0"/>
              <a:t>.</a:t>
            </a:r>
          </a:p>
          <a:p>
            <a:pPr>
              <a:buNone/>
            </a:pPr>
            <a:r>
              <a:rPr lang="en-IN" b="1" dirty="0"/>
              <a:t>🔹 Environmental Factors:</a:t>
            </a:r>
          </a:p>
          <a:p>
            <a:pPr>
              <a:buFont typeface="Arial" panose="020B0604020202020204" pitchFamily="34" charset="0"/>
              <a:buChar char="•"/>
            </a:pPr>
            <a:r>
              <a:rPr lang="en-IN" b="1" dirty="0"/>
              <a:t>Temperature</a:t>
            </a:r>
            <a:r>
              <a:rPr lang="en-IN" dirty="0"/>
              <a:t> – Heat accelerates nutrient degradation.</a:t>
            </a:r>
          </a:p>
          <a:p>
            <a:pPr>
              <a:buFont typeface="Arial" panose="020B0604020202020204" pitchFamily="34" charset="0"/>
              <a:buChar char="•"/>
            </a:pPr>
            <a:r>
              <a:rPr lang="en-IN" b="1" dirty="0"/>
              <a:t>Humidity</a:t>
            </a:r>
            <a:r>
              <a:rPr lang="en-IN" dirty="0"/>
              <a:t> – Can lead to microbial growth and nutrient breakdown.</a:t>
            </a:r>
          </a:p>
          <a:p>
            <a:pPr>
              <a:buFont typeface="Arial" panose="020B0604020202020204" pitchFamily="34" charset="0"/>
              <a:buChar char="•"/>
            </a:pPr>
            <a:r>
              <a:rPr lang="en-IN" b="1" dirty="0"/>
              <a:t>Oxygen Exposure</a:t>
            </a:r>
            <a:r>
              <a:rPr lang="en-IN" dirty="0"/>
              <a:t> – Causes oxidation, leading to loss of vitamins (e.g., Vitamin C )</a:t>
            </a:r>
          </a:p>
          <a:p>
            <a:endParaRPr lang="en-IN" dirty="0"/>
          </a:p>
        </p:txBody>
      </p:sp>
    </p:spTree>
    <p:extLst>
      <p:ext uri="{BB962C8B-B14F-4D97-AF65-F5344CB8AC3E}">
        <p14:creationId xmlns:p14="http://schemas.microsoft.com/office/powerpoint/2010/main" val="2164543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E6EE1-902B-5A86-84A4-2F0B380C4B32}"/>
              </a:ext>
            </a:extLst>
          </p:cNvPr>
          <p:cNvSpPr>
            <a:spLocks noGrp="1"/>
          </p:cNvSpPr>
          <p:nvPr>
            <p:ph type="title"/>
          </p:nvPr>
        </p:nvSpPr>
        <p:spPr>
          <a:xfrm>
            <a:off x="3060290" y="2390847"/>
            <a:ext cx="10515600" cy="1116811"/>
          </a:xfrm>
        </p:spPr>
        <p:txBody>
          <a:bodyPr/>
          <a:lstStyle/>
          <a:p>
            <a:r>
              <a:rPr lang="en-IN" u="sng" dirty="0"/>
              <a:t>Literature survey</a:t>
            </a:r>
          </a:p>
        </p:txBody>
      </p:sp>
    </p:spTree>
    <p:extLst>
      <p:ext uri="{BB962C8B-B14F-4D97-AF65-F5344CB8AC3E}">
        <p14:creationId xmlns:p14="http://schemas.microsoft.com/office/powerpoint/2010/main" val="873723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Content Placeholder 15">
            <a:extLst>
              <a:ext uri="{FF2B5EF4-FFF2-40B4-BE49-F238E27FC236}">
                <a16:creationId xmlns:a16="http://schemas.microsoft.com/office/drawing/2014/main" id="{32A3FAC9-ED60-0F37-15B2-8B5D0B32EA75}"/>
              </a:ext>
            </a:extLst>
          </p:cNvPr>
          <p:cNvGraphicFramePr>
            <a:graphicFrameLocks noGrp="1"/>
          </p:cNvGraphicFramePr>
          <p:nvPr>
            <p:ph idx="1"/>
            <p:extLst>
              <p:ext uri="{D42A27DB-BD31-4B8C-83A1-F6EECF244321}">
                <p14:modId xmlns:p14="http://schemas.microsoft.com/office/powerpoint/2010/main" val="4205786103"/>
              </p:ext>
            </p:extLst>
          </p:nvPr>
        </p:nvGraphicFramePr>
        <p:xfrm>
          <a:off x="2104103" y="320700"/>
          <a:ext cx="7787150" cy="6216600"/>
        </p:xfrm>
        <a:graphic>
          <a:graphicData uri="http://schemas.openxmlformats.org/drawingml/2006/table">
            <a:tbl>
              <a:tblPr/>
              <a:tblGrid>
                <a:gridCol w="3893575">
                  <a:extLst>
                    <a:ext uri="{9D8B030D-6E8A-4147-A177-3AD203B41FA5}">
                      <a16:colId xmlns:a16="http://schemas.microsoft.com/office/drawing/2014/main" val="2024276364"/>
                    </a:ext>
                  </a:extLst>
                </a:gridCol>
                <a:gridCol w="3893575">
                  <a:extLst>
                    <a:ext uri="{9D8B030D-6E8A-4147-A177-3AD203B41FA5}">
                      <a16:colId xmlns:a16="http://schemas.microsoft.com/office/drawing/2014/main" val="2364578479"/>
                    </a:ext>
                  </a:extLst>
                </a:gridCol>
              </a:tblGrid>
              <a:tr h="254870">
                <a:tc>
                  <a:txBody>
                    <a:bodyPr/>
                    <a:lstStyle/>
                    <a:p>
                      <a:r>
                        <a:rPr lang="en-IN" sz="1200" b="1"/>
                        <a:t>Category</a:t>
                      </a:r>
                      <a:endParaRPr lang="en-IN" sz="1200"/>
                    </a:p>
                  </a:txBody>
                  <a:tcPr marL="38100" marR="38100" marT="19050" marB="19050" anchor="ctr">
                    <a:lnL>
                      <a:noFill/>
                    </a:lnL>
                    <a:lnR>
                      <a:noFill/>
                    </a:lnR>
                    <a:lnT>
                      <a:noFill/>
                    </a:lnT>
                    <a:lnB>
                      <a:noFill/>
                    </a:lnB>
                    <a:solidFill>
                      <a:schemeClr val="accent1">
                        <a:lumMod val="40000"/>
                        <a:lumOff val="60000"/>
                      </a:schemeClr>
                    </a:solidFill>
                  </a:tcPr>
                </a:tc>
                <a:tc>
                  <a:txBody>
                    <a:bodyPr/>
                    <a:lstStyle/>
                    <a:p>
                      <a:r>
                        <a:rPr lang="en-IN" sz="1200" b="1"/>
                        <a:t>Details</a:t>
                      </a:r>
                      <a:endParaRPr lang="en-IN" sz="1200"/>
                    </a:p>
                  </a:txBody>
                  <a:tcPr marL="38100" marR="38100" marT="19050" marB="19050"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082466635"/>
                  </a:ext>
                </a:extLst>
              </a:tr>
              <a:tr h="2249500">
                <a:tc>
                  <a:txBody>
                    <a:bodyPr/>
                    <a:lstStyle/>
                    <a:p>
                      <a:r>
                        <a:rPr lang="en-IN" sz="1200" b="1" dirty="0"/>
                        <a:t>Study</a:t>
                      </a:r>
                      <a:endParaRPr lang="en-IN" sz="1200" dirty="0"/>
                    </a:p>
                  </a:txBody>
                  <a:tcPr marL="38100" marR="38100" marT="19050" marB="19050" anchor="ctr">
                    <a:lnL>
                      <a:noFill/>
                    </a:lnL>
                    <a:lnR>
                      <a:noFill/>
                    </a:lnR>
                    <a:lnT>
                      <a:noFill/>
                    </a:lnT>
                    <a:lnB>
                      <a:noFill/>
                    </a:lnB>
                    <a:solidFill>
                      <a:schemeClr val="accent1">
                        <a:lumMod val="40000"/>
                        <a:lumOff val="60000"/>
                      </a:schemeClr>
                    </a:solidFill>
                  </a:tcPr>
                </a:tc>
                <a:tc>
                  <a:txBody>
                    <a:bodyPr/>
                    <a:lstStyle/>
                    <a:p>
                      <a:r>
                        <a:rPr lang="en-US" sz="1200" dirty="0"/>
                        <a:t>This study evaluated the effect of different cooking methods, including blanching, boiling, microwaving, and steaming, on the content of vitamins in vegetables. True retention was estimated using the yield expressed as a ratio of the weight of the cooked sample to the weight of the raw sample. The retention of vitamin C ranged from </a:t>
                      </a:r>
                      <a:r>
                        <a:rPr lang="en-US" sz="1200" b="1" dirty="0"/>
                        <a:t>0.0% to 91.1%</a:t>
                      </a:r>
                      <a:r>
                        <a:rPr lang="en-US" sz="1200" dirty="0"/>
                        <a:t> for all cooked samples. Higher retention of vitamin C was observed after microwaving, while boiling resulted in the lowest retention. Cooked vegetables occasionally had higher contents of fat-soluble vitamins, including </a:t>
                      </a:r>
                      <a:r>
                        <a:rPr lang="en-US" sz="1200" b="1" dirty="0"/>
                        <a:t>α-tocopherol and β-carotene</a:t>
                      </a:r>
                      <a:r>
                        <a:rPr lang="en-US" sz="1200" dirty="0"/>
                        <a:t>, than their fresh counterparts, depending on the type of vegetable.</a:t>
                      </a:r>
                    </a:p>
                  </a:txBody>
                  <a:tcPr marL="38100" marR="38100" marT="19050" marB="19050"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771369316"/>
                  </a:ext>
                </a:extLst>
              </a:tr>
              <a:tr h="1551379">
                <a:tc>
                  <a:txBody>
                    <a:bodyPr/>
                    <a:lstStyle/>
                    <a:p>
                      <a:r>
                        <a:rPr lang="en-IN" sz="1200" b="1" dirty="0"/>
                        <a:t>Methodology Used</a:t>
                      </a:r>
                      <a:endParaRPr lang="en-IN" sz="1200" dirty="0"/>
                    </a:p>
                  </a:txBody>
                  <a:tcPr marL="38100" marR="38100" marT="19050" marB="19050" anchor="ctr">
                    <a:lnL>
                      <a:noFill/>
                    </a:lnL>
                    <a:lnR>
                      <a:noFill/>
                    </a:lnR>
                    <a:lnT>
                      <a:noFill/>
                    </a:lnT>
                    <a:lnB>
                      <a:noFill/>
                    </a:lnB>
                    <a:solidFill>
                      <a:schemeClr val="accent1">
                        <a:lumMod val="40000"/>
                        <a:lumOff val="60000"/>
                      </a:schemeClr>
                    </a:solidFill>
                  </a:tcPr>
                </a:tc>
                <a:tc>
                  <a:txBody>
                    <a:bodyPr/>
                    <a:lstStyle/>
                    <a:p>
                      <a:r>
                        <a:rPr lang="en-US" sz="1200" dirty="0"/>
                        <a:t>All analysis methods were validated by determining </a:t>
                      </a:r>
                      <a:r>
                        <a:rPr lang="en-US" sz="1200" b="1" dirty="0"/>
                        <a:t>precision (repeatability and reproducibility)</a:t>
                      </a:r>
                      <a:r>
                        <a:rPr lang="en-US" sz="1200" dirty="0"/>
                        <a:t> and </a:t>
                      </a:r>
                      <a:r>
                        <a:rPr lang="en-US" sz="1200" b="1" dirty="0"/>
                        <a:t>accuracy (recovery)</a:t>
                      </a:r>
                      <a:r>
                        <a:rPr lang="en-US" sz="1200" dirty="0"/>
                        <a:t>. Precision was defined as the </a:t>
                      </a:r>
                      <a:r>
                        <a:rPr lang="en-US" sz="1200" b="1" dirty="0"/>
                        <a:t>coefficient of variation (CV)</a:t>
                      </a:r>
                      <a:r>
                        <a:rPr lang="en-US" sz="1200" dirty="0"/>
                        <a:t>, with at least five repetitions. Recovery was calculated using the formula: </a:t>
                      </a:r>
                      <a:r>
                        <a:rPr lang="en-US" sz="1200" b="1" dirty="0"/>
                        <a:t>R% = [(Cs − Cp)/Ca] × 100</a:t>
                      </a:r>
                      <a:r>
                        <a:rPr lang="en-US" sz="1200" dirty="0"/>
                        <a:t>, where: - </a:t>
                      </a:r>
                      <a:r>
                        <a:rPr lang="en-US" sz="1200" b="1" dirty="0"/>
                        <a:t>R (%)</a:t>
                      </a:r>
                      <a:r>
                        <a:rPr lang="en-US" sz="1200" dirty="0"/>
                        <a:t> = Recovery of added standard - </a:t>
                      </a:r>
                      <a:r>
                        <a:rPr lang="en-US" sz="1200" b="1" dirty="0"/>
                        <a:t>Cs</a:t>
                      </a:r>
                      <a:r>
                        <a:rPr lang="en-US" sz="1200" dirty="0"/>
                        <a:t> = Vitamin content in spiked sample - </a:t>
                      </a:r>
                      <a:r>
                        <a:rPr lang="en-US" sz="1200" b="1" dirty="0"/>
                        <a:t>Cp</a:t>
                      </a:r>
                      <a:r>
                        <a:rPr lang="en-US" sz="1200" dirty="0"/>
                        <a:t> = Vitamin content in sample - </a:t>
                      </a:r>
                      <a:r>
                        <a:rPr lang="en-US" sz="1200" b="1" dirty="0"/>
                        <a:t>Ca</a:t>
                      </a:r>
                      <a:r>
                        <a:rPr lang="en-US" sz="1200" dirty="0"/>
                        <a:t> = Vitamin added</a:t>
                      </a:r>
                    </a:p>
                  </a:txBody>
                  <a:tcPr marL="38100" marR="38100" marT="19050" marB="19050"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025218996"/>
                  </a:ext>
                </a:extLst>
              </a:tr>
              <a:tr h="853259">
                <a:tc>
                  <a:txBody>
                    <a:bodyPr/>
                    <a:lstStyle/>
                    <a:p>
                      <a:r>
                        <a:rPr lang="en-IN" sz="1200" b="1" dirty="0"/>
                        <a:t>Statistical Analysis</a:t>
                      </a:r>
                      <a:endParaRPr lang="en-IN" sz="1200" dirty="0"/>
                    </a:p>
                  </a:txBody>
                  <a:tcPr marL="38100" marR="38100" marT="19050" marB="19050" anchor="ctr">
                    <a:lnL>
                      <a:noFill/>
                    </a:lnL>
                    <a:lnR>
                      <a:noFill/>
                    </a:lnR>
                    <a:lnT>
                      <a:noFill/>
                    </a:lnT>
                    <a:lnB>
                      <a:noFill/>
                    </a:lnB>
                    <a:solidFill>
                      <a:schemeClr val="accent1">
                        <a:lumMod val="40000"/>
                        <a:lumOff val="60000"/>
                      </a:schemeClr>
                    </a:solidFill>
                  </a:tcPr>
                </a:tc>
                <a:tc>
                  <a:txBody>
                    <a:bodyPr/>
                    <a:lstStyle/>
                    <a:p>
                      <a:r>
                        <a:rPr lang="en-US" sz="1200" b="1"/>
                        <a:t>One-way analysis of variance (ANOVA)</a:t>
                      </a:r>
                      <a:r>
                        <a:rPr lang="en-US" sz="1200"/>
                        <a:t> was performed using </a:t>
                      </a:r>
                      <a:r>
                        <a:rPr lang="en-US" sz="1200" b="1"/>
                        <a:t>SAS version 9.4</a:t>
                      </a:r>
                      <a:r>
                        <a:rPr lang="en-US" sz="1200"/>
                        <a:t> (SAS Institute, Cary, USA). Results were compared using </a:t>
                      </a:r>
                      <a:r>
                        <a:rPr lang="en-US" sz="1200" b="1"/>
                        <a:t>Duncan’s test</a:t>
                      </a:r>
                      <a:r>
                        <a:rPr lang="en-US" sz="1200"/>
                        <a:t> with a significance level of </a:t>
                      </a:r>
                      <a:r>
                        <a:rPr lang="en-US" sz="1200" b="1"/>
                        <a:t>p &lt; 0.05</a:t>
                      </a:r>
                      <a:r>
                        <a:rPr lang="en-US" sz="1200"/>
                        <a:t>.</a:t>
                      </a:r>
                    </a:p>
                  </a:txBody>
                  <a:tcPr marL="38100" marR="38100" marT="19050" marB="19050"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600151373"/>
                  </a:ext>
                </a:extLst>
              </a:tr>
              <a:tr h="254870">
                <a:tc>
                  <a:txBody>
                    <a:bodyPr/>
                    <a:lstStyle/>
                    <a:p>
                      <a:r>
                        <a:rPr lang="en-IN" sz="1200" b="1"/>
                        <a:t>Authors</a:t>
                      </a:r>
                      <a:endParaRPr lang="en-IN" sz="1200"/>
                    </a:p>
                  </a:txBody>
                  <a:tcPr marL="38100" marR="38100" marT="19050" marB="19050" anchor="ctr">
                    <a:lnL>
                      <a:noFill/>
                    </a:lnL>
                    <a:lnR>
                      <a:noFill/>
                    </a:lnR>
                    <a:lnT>
                      <a:noFill/>
                    </a:lnT>
                    <a:lnB>
                      <a:noFill/>
                    </a:lnB>
                    <a:solidFill>
                      <a:schemeClr val="accent1">
                        <a:lumMod val="40000"/>
                        <a:lumOff val="60000"/>
                      </a:schemeClr>
                    </a:solidFill>
                  </a:tcPr>
                </a:tc>
                <a:tc>
                  <a:txBody>
                    <a:bodyPr/>
                    <a:lstStyle/>
                    <a:p>
                      <a:r>
                        <a:rPr lang="en-IN" sz="1200" b="1"/>
                        <a:t>Lee S, Choi Y, Jeong HS, Lee J, Sung J</a:t>
                      </a:r>
                      <a:endParaRPr lang="en-IN" sz="1200"/>
                    </a:p>
                  </a:txBody>
                  <a:tcPr marL="38100" marR="38100" marT="19050" marB="19050"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968124818"/>
                  </a:ext>
                </a:extLst>
              </a:tr>
              <a:tr h="1052722">
                <a:tc>
                  <a:txBody>
                    <a:bodyPr/>
                    <a:lstStyle/>
                    <a:p>
                      <a:r>
                        <a:rPr lang="en-IN" sz="1200" b="1"/>
                        <a:t>Publication</a:t>
                      </a:r>
                      <a:endParaRPr lang="en-IN" sz="1200"/>
                    </a:p>
                  </a:txBody>
                  <a:tcPr marL="38100" marR="38100" marT="19050" marB="19050" anchor="ctr">
                    <a:lnL>
                      <a:noFill/>
                    </a:lnL>
                    <a:lnR>
                      <a:noFill/>
                    </a:lnR>
                    <a:lnT>
                      <a:noFill/>
                    </a:lnT>
                    <a:lnB>
                      <a:noFill/>
                    </a:lnB>
                    <a:solidFill>
                      <a:schemeClr val="accent1">
                        <a:lumMod val="40000"/>
                        <a:lumOff val="60000"/>
                      </a:schemeClr>
                    </a:solidFill>
                  </a:tcPr>
                </a:tc>
                <a:tc>
                  <a:txBody>
                    <a:bodyPr/>
                    <a:lstStyle/>
                    <a:p>
                      <a:r>
                        <a:rPr lang="en-US" sz="1200" b="1" dirty="0"/>
                        <a:t>Title</a:t>
                      </a:r>
                      <a:r>
                        <a:rPr lang="en-US" sz="1200" dirty="0"/>
                        <a:t>: Effect of different cooking methods on the content of vitamins and true retention in selected vegetables </a:t>
                      </a:r>
                      <a:r>
                        <a:rPr lang="en-US" sz="1200" b="1" dirty="0"/>
                        <a:t>Journal</a:t>
                      </a:r>
                      <a:r>
                        <a:rPr lang="en-US" sz="1200" dirty="0"/>
                        <a:t>: Food Sci </a:t>
                      </a:r>
                      <a:r>
                        <a:rPr lang="en-US" sz="1200" dirty="0" err="1"/>
                        <a:t>Biotechnol</a:t>
                      </a:r>
                      <a:r>
                        <a:rPr lang="en-US" sz="1200" dirty="0"/>
                        <a:t> </a:t>
                      </a:r>
                      <a:r>
                        <a:rPr lang="en-US" sz="1200" b="1" dirty="0"/>
                        <a:t>Date</a:t>
                      </a:r>
                      <a:r>
                        <a:rPr lang="en-US" sz="1200" dirty="0"/>
                        <a:t>: December 12, 2017 </a:t>
                      </a:r>
                      <a:r>
                        <a:rPr lang="en-US" sz="1200" b="1" dirty="0"/>
                        <a:t>Volume &amp; Issue</a:t>
                      </a:r>
                      <a:r>
                        <a:rPr lang="en-US" sz="1200" dirty="0"/>
                        <a:t>: 27(2):333-342 </a:t>
                      </a:r>
                      <a:r>
                        <a:rPr lang="en-US" sz="1200" b="1" dirty="0"/>
                        <a:t>DOI</a:t>
                      </a:r>
                      <a:r>
                        <a:rPr lang="en-US" sz="1200" dirty="0"/>
                        <a:t>: </a:t>
                      </a:r>
                      <a:r>
                        <a:rPr lang="en-US" sz="1200" dirty="0">
                          <a:hlinkClick r:id="rId2"/>
                        </a:rPr>
                        <a:t>10.1007/s10068-017-0281-1</a:t>
                      </a:r>
                      <a:r>
                        <a:rPr lang="en-US" sz="1200" dirty="0"/>
                        <a:t> </a:t>
                      </a:r>
                      <a:r>
                        <a:rPr lang="en-US" sz="1200" b="1" dirty="0"/>
                        <a:t>PMID</a:t>
                      </a:r>
                      <a:r>
                        <a:rPr lang="en-US" sz="1200" dirty="0"/>
                        <a:t>: 30263756 </a:t>
                      </a:r>
                      <a:r>
                        <a:rPr lang="en-US" sz="1200" b="1" dirty="0"/>
                        <a:t>PMCID</a:t>
                      </a:r>
                      <a:r>
                        <a:rPr lang="en-US" sz="1200" dirty="0"/>
                        <a:t>: PMC6049644</a:t>
                      </a:r>
                    </a:p>
                  </a:txBody>
                  <a:tcPr marL="38100" marR="38100" marT="19050" marB="19050"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28940663"/>
                  </a:ext>
                </a:extLst>
              </a:tr>
            </a:tbl>
          </a:graphicData>
        </a:graphic>
      </p:graphicFrame>
      <p:cxnSp>
        <p:nvCxnSpPr>
          <p:cNvPr id="19" name="Straight Connector 18">
            <a:extLst>
              <a:ext uri="{FF2B5EF4-FFF2-40B4-BE49-F238E27FC236}">
                <a16:creationId xmlns:a16="http://schemas.microsoft.com/office/drawing/2014/main" id="{B2484C2F-7FE7-3AD3-E865-CA5BFAB9D18F}"/>
              </a:ext>
            </a:extLst>
          </p:cNvPr>
          <p:cNvCxnSpPr>
            <a:endCxn id="16" idx="2"/>
          </p:cNvCxnSpPr>
          <p:nvPr/>
        </p:nvCxnSpPr>
        <p:spPr>
          <a:xfrm>
            <a:off x="5958348" y="353961"/>
            <a:ext cx="39330" cy="6183339"/>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30CE8CA7-D2C8-B4D6-964E-FFAE441744EB}"/>
              </a:ext>
            </a:extLst>
          </p:cNvPr>
          <p:cNvCxnSpPr/>
          <p:nvPr/>
        </p:nvCxnSpPr>
        <p:spPr>
          <a:xfrm>
            <a:off x="2104103" y="589935"/>
            <a:ext cx="7787150"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2BB9FEB4-A591-FD2C-4F50-1B11D555901C}"/>
              </a:ext>
            </a:extLst>
          </p:cNvPr>
          <p:cNvCxnSpPr/>
          <p:nvPr/>
        </p:nvCxnSpPr>
        <p:spPr>
          <a:xfrm>
            <a:off x="2104103" y="2885768"/>
            <a:ext cx="7787150" cy="0"/>
          </a:xfrm>
          <a:prstGeom prst="line">
            <a:avLst/>
          </a:prstGeom>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91595269-90F2-66D5-E3EE-88AC981B4432}"/>
              </a:ext>
            </a:extLst>
          </p:cNvPr>
          <p:cNvCxnSpPr/>
          <p:nvPr/>
        </p:nvCxnSpPr>
        <p:spPr>
          <a:xfrm>
            <a:off x="2104103" y="4375355"/>
            <a:ext cx="7787150"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B02FE443-57D9-9FAA-83F3-67D2D69614B1}"/>
              </a:ext>
            </a:extLst>
          </p:cNvPr>
          <p:cNvCxnSpPr/>
          <p:nvPr/>
        </p:nvCxnSpPr>
        <p:spPr>
          <a:xfrm>
            <a:off x="2104103" y="5230761"/>
            <a:ext cx="7787150" cy="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07189119-1B65-576A-972D-20878B9C4739}"/>
              </a:ext>
            </a:extLst>
          </p:cNvPr>
          <p:cNvCxnSpPr/>
          <p:nvPr/>
        </p:nvCxnSpPr>
        <p:spPr>
          <a:xfrm>
            <a:off x="2104103" y="5525729"/>
            <a:ext cx="778715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26424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C0B33CE-B7CF-F945-85E9-0477951FD727}"/>
              </a:ext>
            </a:extLst>
          </p:cNvPr>
          <p:cNvGraphicFramePr>
            <a:graphicFrameLocks noGrp="1"/>
          </p:cNvGraphicFramePr>
          <p:nvPr>
            <p:extLst>
              <p:ext uri="{D42A27DB-BD31-4B8C-83A1-F6EECF244321}">
                <p14:modId xmlns:p14="http://schemas.microsoft.com/office/powerpoint/2010/main" val="640114580"/>
              </p:ext>
            </p:extLst>
          </p:nvPr>
        </p:nvGraphicFramePr>
        <p:xfrm>
          <a:off x="2104103" y="320700"/>
          <a:ext cx="7787150" cy="6321261"/>
        </p:xfrm>
        <a:graphic>
          <a:graphicData uri="http://schemas.openxmlformats.org/drawingml/2006/table">
            <a:tbl>
              <a:tblPr/>
              <a:tblGrid>
                <a:gridCol w="3893575">
                  <a:extLst>
                    <a:ext uri="{9D8B030D-6E8A-4147-A177-3AD203B41FA5}">
                      <a16:colId xmlns:a16="http://schemas.microsoft.com/office/drawing/2014/main" val="2152210713"/>
                    </a:ext>
                  </a:extLst>
                </a:gridCol>
                <a:gridCol w="3893575">
                  <a:extLst>
                    <a:ext uri="{9D8B030D-6E8A-4147-A177-3AD203B41FA5}">
                      <a16:colId xmlns:a16="http://schemas.microsoft.com/office/drawing/2014/main" val="153289435"/>
                    </a:ext>
                  </a:extLst>
                </a:gridCol>
              </a:tblGrid>
              <a:tr h="305323">
                <a:tc>
                  <a:txBody>
                    <a:bodyPr/>
                    <a:lstStyle/>
                    <a:p>
                      <a:r>
                        <a:rPr lang="en-IN" sz="1400" b="1"/>
                        <a:t>Category</a:t>
                      </a:r>
                      <a:endParaRPr lang="en-IN" sz="1400"/>
                    </a:p>
                  </a:txBody>
                  <a:tcPr marL="62345" marR="62345" marT="31173" marB="31173" anchor="ctr">
                    <a:lnL>
                      <a:noFill/>
                    </a:lnL>
                    <a:lnR>
                      <a:noFill/>
                    </a:lnR>
                    <a:lnT>
                      <a:noFill/>
                    </a:lnT>
                    <a:lnB>
                      <a:noFill/>
                    </a:lnB>
                    <a:solidFill>
                      <a:schemeClr val="accent1">
                        <a:lumMod val="40000"/>
                        <a:lumOff val="60000"/>
                      </a:schemeClr>
                    </a:solidFill>
                  </a:tcPr>
                </a:tc>
                <a:tc>
                  <a:txBody>
                    <a:bodyPr/>
                    <a:lstStyle/>
                    <a:p>
                      <a:r>
                        <a:rPr lang="en-IN" sz="1400" b="1"/>
                        <a:t>Details</a:t>
                      </a:r>
                      <a:endParaRPr lang="en-IN" sz="1400"/>
                    </a:p>
                  </a:txBody>
                  <a:tcPr marL="62345" marR="62345" marT="31173" marB="31173"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832777140"/>
                  </a:ext>
                </a:extLst>
              </a:tr>
              <a:tr h="1486724">
                <a:tc>
                  <a:txBody>
                    <a:bodyPr/>
                    <a:lstStyle/>
                    <a:p>
                      <a:r>
                        <a:rPr lang="en-IN" sz="1400" b="1" dirty="0"/>
                        <a:t>Study Objective</a:t>
                      </a:r>
                      <a:endParaRPr lang="en-IN" sz="1400" dirty="0"/>
                    </a:p>
                  </a:txBody>
                  <a:tcPr marL="62345" marR="62345" marT="31173" marB="31173" anchor="ctr">
                    <a:lnL>
                      <a:noFill/>
                    </a:lnL>
                    <a:lnR>
                      <a:noFill/>
                    </a:lnR>
                    <a:lnT>
                      <a:noFill/>
                    </a:lnT>
                    <a:lnB>
                      <a:noFill/>
                    </a:lnB>
                    <a:solidFill>
                      <a:schemeClr val="accent1">
                        <a:lumMod val="40000"/>
                        <a:lumOff val="60000"/>
                      </a:schemeClr>
                    </a:solidFill>
                  </a:tcPr>
                </a:tc>
                <a:tc>
                  <a:txBody>
                    <a:bodyPr/>
                    <a:lstStyle/>
                    <a:p>
                      <a:r>
                        <a:rPr lang="en-US" sz="1400" dirty="0"/>
                        <a:t>This work aimed to evaluate </a:t>
                      </a:r>
                      <a:r>
                        <a:rPr lang="en-US" sz="1400" b="1" dirty="0"/>
                        <a:t>iron and zinc retention</a:t>
                      </a:r>
                      <a:r>
                        <a:rPr lang="en-US" sz="1400" dirty="0"/>
                        <a:t> in six common bean (</a:t>
                      </a:r>
                      <a:r>
                        <a:rPr lang="en-US" sz="1400" i="1" dirty="0"/>
                        <a:t>Phaseolus vulgaris L.</a:t>
                      </a:r>
                      <a:r>
                        <a:rPr lang="en-US" sz="1400" dirty="0"/>
                        <a:t>) cultivars under different cooking conditions: raw beans, regular pot cooking, pressure cooking (with and without previous water soaking), and broth.</a:t>
                      </a:r>
                    </a:p>
                  </a:txBody>
                  <a:tcPr marL="62345" marR="62345" marT="31173" marB="31173"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953757867"/>
                  </a:ext>
                </a:extLst>
              </a:tr>
              <a:tr h="1486724">
                <a:tc>
                  <a:txBody>
                    <a:bodyPr/>
                    <a:lstStyle/>
                    <a:p>
                      <a:r>
                        <a:rPr lang="en-IN" sz="1400" b="1" dirty="0"/>
                        <a:t>Design</a:t>
                      </a:r>
                      <a:endParaRPr lang="en-IN" sz="1400" dirty="0"/>
                    </a:p>
                  </a:txBody>
                  <a:tcPr marL="62345" marR="62345" marT="31173" marB="31173" anchor="ctr">
                    <a:lnL>
                      <a:noFill/>
                    </a:lnL>
                    <a:lnR>
                      <a:noFill/>
                    </a:lnR>
                    <a:lnT>
                      <a:noFill/>
                    </a:lnT>
                    <a:lnB>
                      <a:noFill/>
                    </a:lnB>
                    <a:solidFill>
                      <a:schemeClr val="accent1">
                        <a:lumMod val="40000"/>
                        <a:lumOff val="60000"/>
                      </a:schemeClr>
                    </a:solidFill>
                  </a:tcPr>
                </a:tc>
                <a:tc>
                  <a:txBody>
                    <a:bodyPr/>
                    <a:lstStyle/>
                    <a:p>
                      <a:r>
                        <a:rPr lang="en-US" sz="1400"/>
                        <a:t>Determination of </a:t>
                      </a:r>
                      <a:r>
                        <a:rPr lang="en-US" sz="1400" b="1"/>
                        <a:t>iron and zinc content</a:t>
                      </a:r>
                      <a:r>
                        <a:rPr lang="en-US" sz="1400"/>
                        <a:t> in raw beans, cooked bean grains, and broth samples was conducted using </a:t>
                      </a:r>
                      <a:r>
                        <a:rPr lang="en-US" sz="1400" b="1"/>
                        <a:t>Inductively Coupled Plasma (ICP) Optical Emission Spectrometry</a:t>
                      </a:r>
                      <a:r>
                        <a:rPr lang="en-US" sz="1400"/>
                        <a:t> (</a:t>
                      </a:r>
                      <a:r>
                        <a:rPr lang="en-US" sz="1400" b="1"/>
                        <a:t>Spectro Analytical Instrument - Spectroflame P</a:t>
                      </a:r>
                      <a:r>
                        <a:rPr lang="en-US" sz="1400"/>
                        <a:t>).</a:t>
                      </a:r>
                    </a:p>
                  </a:txBody>
                  <a:tcPr marL="62345" marR="62345" marT="31173" marB="31173"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76134038"/>
                  </a:ext>
                </a:extLst>
              </a:tr>
              <a:tr h="1250443">
                <a:tc>
                  <a:txBody>
                    <a:bodyPr/>
                    <a:lstStyle/>
                    <a:p>
                      <a:r>
                        <a:rPr lang="en-IN" sz="1400" b="1" dirty="0"/>
                        <a:t>Data Mining Method</a:t>
                      </a:r>
                      <a:endParaRPr lang="en-IN" sz="1400" dirty="0"/>
                    </a:p>
                  </a:txBody>
                  <a:tcPr marL="62345" marR="62345" marT="31173" marB="31173" anchor="ctr">
                    <a:lnL>
                      <a:noFill/>
                    </a:lnL>
                    <a:lnR>
                      <a:noFill/>
                    </a:lnR>
                    <a:lnT>
                      <a:noFill/>
                    </a:lnT>
                    <a:lnB>
                      <a:noFill/>
                    </a:lnB>
                    <a:solidFill>
                      <a:schemeClr val="accent1">
                        <a:lumMod val="40000"/>
                        <a:lumOff val="60000"/>
                      </a:schemeClr>
                    </a:solidFill>
                  </a:tcPr>
                </a:tc>
                <a:tc>
                  <a:txBody>
                    <a:bodyPr/>
                    <a:lstStyle/>
                    <a:p>
                      <a:r>
                        <a:rPr lang="en-US" sz="1400" b="1"/>
                        <a:t>Statistical Analysis &amp; Pattern Recognition</a:t>
                      </a:r>
                      <a:r>
                        <a:rPr lang="en-US" sz="1400"/>
                        <a:t> – The study uses statistical techniques to analyze nutrient retention patterns and determine the effect of different cooking methods on iron and zinc content.</a:t>
                      </a:r>
                    </a:p>
                  </a:txBody>
                  <a:tcPr marL="62345" marR="62345" marT="31173" marB="31173"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444078713"/>
                  </a:ext>
                </a:extLst>
              </a:tr>
              <a:tr h="777883">
                <a:tc>
                  <a:txBody>
                    <a:bodyPr/>
                    <a:lstStyle/>
                    <a:p>
                      <a:r>
                        <a:rPr lang="en-IN" sz="1400" b="1" dirty="0"/>
                        <a:t>Authors</a:t>
                      </a:r>
                      <a:endParaRPr lang="en-IN" sz="1400" dirty="0"/>
                    </a:p>
                  </a:txBody>
                  <a:tcPr marL="62345" marR="62345" marT="31173" marB="31173" anchor="ctr">
                    <a:lnL>
                      <a:noFill/>
                    </a:lnL>
                    <a:lnR>
                      <a:noFill/>
                    </a:lnR>
                    <a:lnT>
                      <a:noFill/>
                    </a:lnT>
                    <a:lnB>
                      <a:noFill/>
                    </a:lnB>
                    <a:solidFill>
                      <a:schemeClr val="accent1">
                        <a:lumMod val="40000"/>
                        <a:lumOff val="60000"/>
                      </a:schemeClr>
                    </a:solidFill>
                  </a:tcPr>
                </a:tc>
                <a:tc>
                  <a:txBody>
                    <a:bodyPr/>
                    <a:lstStyle/>
                    <a:p>
                      <a:r>
                        <a:rPr lang="pt-BR" sz="1400" b="1"/>
                        <a:t>Carvalho L. M., Corrêa M. M., Pereira E. J., Nutti M. R., Carvalho J. L. V., Ribeiro E. M., &amp; Freitas S. C.</a:t>
                      </a:r>
                      <a:endParaRPr lang="pt-BR" sz="1400"/>
                    </a:p>
                  </a:txBody>
                  <a:tcPr marL="62345" marR="62345" marT="31173" marB="31173"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600301643"/>
                  </a:ext>
                </a:extLst>
              </a:tr>
              <a:tr h="1014164">
                <a:tc>
                  <a:txBody>
                    <a:bodyPr/>
                    <a:lstStyle/>
                    <a:p>
                      <a:r>
                        <a:rPr lang="en-IN" sz="1400" b="1"/>
                        <a:t>Publication</a:t>
                      </a:r>
                      <a:endParaRPr lang="en-IN" sz="1400"/>
                    </a:p>
                  </a:txBody>
                  <a:tcPr marL="62345" marR="62345" marT="31173" marB="31173" anchor="ctr">
                    <a:lnL>
                      <a:noFill/>
                    </a:lnL>
                    <a:lnR>
                      <a:noFill/>
                    </a:lnR>
                    <a:lnT>
                      <a:noFill/>
                    </a:lnT>
                    <a:lnB>
                      <a:noFill/>
                    </a:lnB>
                    <a:solidFill>
                      <a:schemeClr val="accent1">
                        <a:lumMod val="40000"/>
                        <a:lumOff val="60000"/>
                      </a:schemeClr>
                    </a:solidFill>
                  </a:tcPr>
                </a:tc>
                <a:tc>
                  <a:txBody>
                    <a:bodyPr/>
                    <a:lstStyle/>
                    <a:p>
                      <a:r>
                        <a:rPr lang="en-US" sz="1400" b="1" dirty="0"/>
                        <a:t>Title</a:t>
                      </a:r>
                      <a:r>
                        <a:rPr lang="en-US" sz="1400" dirty="0"/>
                        <a:t>: Iron and zinc retention in common beans (</a:t>
                      </a:r>
                      <a:r>
                        <a:rPr lang="en-US" sz="1400" i="1" dirty="0"/>
                        <a:t>Phaseolus vulgaris L.</a:t>
                      </a:r>
                      <a:r>
                        <a:rPr lang="en-US" sz="1400" dirty="0"/>
                        <a:t>) after home cooking </a:t>
                      </a:r>
                      <a:r>
                        <a:rPr lang="en-US" sz="1400" b="1" dirty="0"/>
                        <a:t>Journal</a:t>
                      </a:r>
                      <a:r>
                        <a:rPr lang="en-US" sz="1400" dirty="0"/>
                        <a:t>: Food &amp; Nutrition Research </a:t>
                      </a:r>
                      <a:r>
                        <a:rPr lang="en-US" sz="1400" b="1" dirty="0"/>
                        <a:t>DOI</a:t>
                      </a:r>
                      <a:r>
                        <a:rPr lang="en-US" sz="1400" dirty="0"/>
                        <a:t>: </a:t>
                      </a:r>
                      <a:r>
                        <a:rPr lang="en-US" sz="1400" dirty="0">
                          <a:hlinkClick r:id="rId2"/>
                        </a:rPr>
                        <a:t>10.3402/fnr.v56i0.15618</a:t>
                      </a:r>
                      <a:endParaRPr lang="en-US" sz="1400" dirty="0"/>
                    </a:p>
                  </a:txBody>
                  <a:tcPr marL="62345" marR="62345" marT="31173" marB="31173"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4048177105"/>
                  </a:ext>
                </a:extLst>
              </a:tr>
            </a:tbl>
          </a:graphicData>
        </a:graphic>
      </p:graphicFrame>
      <p:cxnSp>
        <p:nvCxnSpPr>
          <p:cNvPr id="6" name="Straight Connector 5">
            <a:extLst>
              <a:ext uri="{FF2B5EF4-FFF2-40B4-BE49-F238E27FC236}">
                <a16:creationId xmlns:a16="http://schemas.microsoft.com/office/drawing/2014/main" id="{0B04EB62-FA5D-A46E-3C41-DD4C0FEF3FB0}"/>
              </a:ext>
            </a:extLst>
          </p:cNvPr>
          <p:cNvCxnSpPr/>
          <p:nvPr/>
        </p:nvCxnSpPr>
        <p:spPr>
          <a:xfrm>
            <a:off x="2104103" y="650225"/>
            <a:ext cx="7787150" cy="0"/>
          </a:xfrm>
          <a:prstGeom prst="line">
            <a:avLst/>
          </a:prstGeom>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E60E9D28-3B14-C043-DDCC-2D13CEA9827B}"/>
              </a:ext>
            </a:extLst>
          </p:cNvPr>
          <p:cNvCxnSpPr/>
          <p:nvPr/>
        </p:nvCxnSpPr>
        <p:spPr>
          <a:xfrm>
            <a:off x="2104103" y="2087139"/>
            <a:ext cx="7787150" cy="0"/>
          </a:xfrm>
          <a:prstGeom prst="line">
            <a:avLst/>
          </a:prstGeom>
        </p:spPr>
        <p:style>
          <a:lnRef idx="2">
            <a:schemeClr val="dk1"/>
          </a:lnRef>
          <a:fillRef idx="0">
            <a:schemeClr val="dk1"/>
          </a:fillRef>
          <a:effectRef idx="1">
            <a:schemeClr val="dk1"/>
          </a:effectRef>
          <a:fontRef idx="minor">
            <a:schemeClr val="tx1"/>
          </a:fontRef>
        </p:style>
      </p:cxnSp>
      <p:cxnSp>
        <p:nvCxnSpPr>
          <p:cNvPr id="8" name="Straight Connector 7">
            <a:extLst>
              <a:ext uri="{FF2B5EF4-FFF2-40B4-BE49-F238E27FC236}">
                <a16:creationId xmlns:a16="http://schemas.microsoft.com/office/drawing/2014/main" id="{B3B73A40-21D5-4666-AFD6-1A786B583D57}"/>
              </a:ext>
            </a:extLst>
          </p:cNvPr>
          <p:cNvCxnSpPr/>
          <p:nvPr/>
        </p:nvCxnSpPr>
        <p:spPr>
          <a:xfrm>
            <a:off x="2104103" y="3564247"/>
            <a:ext cx="7787150" cy="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A7B0F0F1-37EB-5170-CD97-9C71F18FA823}"/>
              </a:ext>
            </a:extLst>
          </p:cNvPr>
          <p:cNvCxnSpPr/>
          <p:nvPr/>
        </p:nvCxnSpPr>
        <p:spPr>
          <a:xfrm>
            <a:off x="2104103" y="4760001"/>
            <a:ext cx="7787150" cy="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CBF1D35B-97E0-619E-43F0-ED1DE425BF3A}"/>
              </a:ext>
            </a:extLst>
          </p:cNvPr>
          <p:cNvCxnSpPr/>
          <p:nvPr/>
        </p:nvCxnSpPr>
        <p:spPr>
          <a:xfrm>
            <a:off x="2104103" y="5644256"/>
            <a:ext cx="7787150" cy="0"/>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E712300A-F536-1152-468F-E3239D4DAE48}"/>
              </a:ext>
            </a:extLst>
          </p:cNvPr>
          <p:cNvCxnSpPr>
            <a:cxnSpLocks/>
            <a:endCxn id="4" idx="2"/>
          </p:cNvCxnSpPr>
          <p:nvPr/>
        </p:nvCxnSpPr>
        <p:spPr>
          <a:xfrm>
            <a:off x="5958348" y="337330"/>
            <a:ext cx="39330" cy="630463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585830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F70DCABE-95F6-3D21-24BB-FE6212438BDC}"/>
              </a:ext>
            </a:extLst>
          </p:cNvPr>
          <p:cNvGraphicFramePr>
            <a:graphicFrameLocks noGrp="1"/>
          </p:cNvGraphicFramePr>
          <p:nvPr>
            <p:extLst>
              <p:ext uri="{D42A27DB-BD31-4B8C-83A1-F6EECF244321}">
                <p14:modId xmlns:p14="http://schemas.microsoft.com/office/powerpoint/2010/main" val="166879485"/>
              </p:ext>
            </p:extLst>
          </p:nvPr>
        </p:nvGraphicFramePr>
        <p:xfrm>
          <a:off x="1219200" y="365451"/>
          <a:ext cx="9753600" cy="6300820"/>
        </p:xfrm>
        <a:graphic>
          <a:graphicData uri="http://schemas.openxmlformats.org/drawingml/2006/table">
            <a:tbl>
              <a:tblPr/>
              <a:tblGrid>
                <a:gridCol w="5486132">
                  <a:extLst>
                    <a:ext uri="{9D8B030D-6E8A-4147-A177-3AD203B41FA5}">
                      <a16:colId xmlns:a16="http://schemas.microsoft.com/office/drawing/2014/main" val="1886006445"/>
                    </a:ext>
                  </a:extLst>
                </a:gridCol>
                <a:gridCol w="4267468">
                  <a:extLst>
                    <a:ext uri="{9D8B030D-6E8A-4147-A177-3AD203B41FA5}">
                      <a16:colId xmlns:a16="http://schemas.microsoft.com/office/drawing/2014/main" val="1461087945"/>
                    </a:ext>
                  </a:extLst>
                </a:gridCol>
              </a:tblGrid>
              <a:tr h="343329">
                <a:tc>
                  <a:txBody>
                    <a:bodyPr/>
                    <a:lstStyle/>
                    <a:p>
                      <a:r>
                        <a:rPr lang="en-IN" sz="1200" b="1" dirty="0"/>
                        <a:t>Study</a:t>
                      </a:r>
                      <a:endParaRPr lang="en-IN"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b="1"/>
                        <a:t>Application of K-Means Clustering in Nutrient Retention Analysis</a:t>
                      </a:r>
                      <a:endParaRPr lang="en-US" sz="120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584103842"/>
                  </a:ext>
                </a:extLst>
              </a:tr>
              <a:tr h="198756">
                <a:tc>
                  <a:txBody>
                    <a:bodyPr/>
                    <a:lstStyle/>
                    <a:p>
                      <a:r>
                        <a:rPr lang="en-IN" sz="1200" b="1"/>
                        <a:t>Authors</a:t>
                      </a:r>
                      <a:endParaRPr lang="en-IN" sz="120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IN" sz="1200" dirty="0" err="1"/>
                        <a:t>Rosmahadi</a:t>
                      </a:r>
                      <a:r>
                        <a:rPr lang="en-IN" sz="1200" dirty="0"/>
                        <a:t>, N. A. S., &amp; Hamdan, M. H. (2022)</a:t>
                      </a:r>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457640532"/>
                  </a:ext>
                </a:extLst>
              </a:tr>
              <a:tr h="343329">
                <a:tc>
                  <a:txBody>
                    <a:bodyPr/>
                    <a:lstStyle/>
                    <a:p>
                      <a:r>
                        <a:rPr lang="en-IN" sz="1200" b="1" dirty="0"/>
                        <a:t>Published In</a:t>
                      </a:r>
                      <a:endParaRPr lang="en-IN"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a:t>Proceedings of Science and Mathematics, Volume 8, Pages 159-169</a:t>
                      </a:r>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575242454"/>
                  </a:ext>
                </a:extLst>
              </a:tr>
              <a:tr h="190373">
                <a:tc>
                  <a:txBody>
                    <a:bodyPr/>
                    <a:lstStyle/>
                    <a:p>
                      <a:r>
                        <a:rPr lang="en-IN" sz="1200" b="1" dirty="0"/>
                        <a:t>Methodology</a:t>
                      </a:r>
                      <a:endParaRPr lang="en-IN"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IN" sz="1200" b="1" dirty="0"/>
                        <a:t>Cluster Analysis Steps</a:t>
                      </a:r>
                      <a:endParaRPr lang="en-IN"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2294778823"/>
                  </a:ext>
                </a:extLst>
              </a:tr>
              <a:tr h="190373">
                <a:tc>
                  <a:txBody>
                    <a:bodyPr/>
                    <a:lstStyle/>
                    <a:p>
                      <a:endParaRPr lang="en-IN"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a:t>a) Obtain the data matrix.</a:t>
                      </a:r>
                      <a:endParaRPr lang="en-US"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092756377"/>
                  </a:ext>
                </a:extLst>
              </a:tr>
              <a:tr h="190373">
                <a:tc>
                  <a:txBody>
                    <a:bodyPr/>
                    <a:lstStyle/>
                    <a:p>
                      <a:endParaRPr lang="en-US" sz="120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IN" sz="1200"/>
                        <a:t>c) Compute the resemblance matrix.</a:t>
                      </a:r>
                      <a:endParaRPr lang="en-IN"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679721848"/>
                  </a:ext>
                </a:extLst>
              </a:tr>
              <a:tr h="190373">
                <a:tc>
                  <a:txBody>
                    <a:bodyPr/>
                    <a:lstStyle/>
                    <a:p>
                      <a:endParaRPr lang="en-IN" sz="120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dirty="0"/>
                        <a:t>e) Rearrange the data and resemblance matrices.</a:t>
                      </a:r>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314718030"/>
                  </a:ext>
                </a:extLst>
              </a:tr>
              <a:tr h="198756">
                <a:tc>
                  <a:txBody>
                    <a:bodyPr/>
                    <a:lstStyle/>
                    <a:p>
                      <a:endParaRPr lang="en-US"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IN" sz="1200" b="1"/>
                        <a:t>K-Means Clustering Process</a:t>
                      </a:r>
                      <a:endParaRPr lang="en-IN"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962928198"/>
                  </a:ext>
                </a:extLst>
              </a:tr>
              <a:tr h="343329">
                <a:tc>
                  <a:txBody>
                    <a:bodyPr/>
                    <a:lstStyle/>
                    <a:p>
                      <a:endParaRPr lang="en-IN"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a:t>a) Initialization: Choose number of clusters (K) and place K centroids.</a:t>
                      </a:r>
                      <a:endParaRPr lang="en-US"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83538272"/>
                  </a:ext>
                </a:extLst>
              </a:tr>
              <a:tr h="350040">
                <a:tc>
                  <a:txBody>
                    <a:bodyPr/>
                    <a:lstStyle/>
                    <a:p>
                      <a:endParaRPr lang="en-US"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dirty="0"/>
                        <a:t>b) Cluster Update: Assign each entity to the nearest centroid using the minimum distance rule.</a:t>
                      </a:r>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586019151"/>
                  </a:ext>
                </a:extLst>
              </a:tr>
              <a:tr h="350040">
                <a:tc>
                  <a:txBody>
                    <a:bodyPr/>
                    <a:lstStyle/>
                    <a:p>
                      <a:endParaRPr lang="en-US"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a:t>c) Centroid Update: Compute new cluster centroids based on assigned data points.</a:t>
                      </a:r>
                      <a:endParaRPr lang="en-US"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666887635"/>
                  </a:ext>
                </a:extLst>
              </a:tr>
              <a:tr h="350040">
                <a:tc>
                  <a:txBody>
                    <a:bodyPr/>
                    <a:lstStyle/>
                    <a:p>
                      <a:endParaRPr lang="en-US" sz="120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a:t>d) Halting Test: If centroids remain unchanged, stop; otherwise, repeat steps.</a:t>
                      </a:r>
                      <a:endParaRPr lang="en-US"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432776434"/>
                  </a:ext>
                </a:extLst>
              </a:tr>
              <a:tr h="290567">
                <a:tc>
                  <a:txBody>
                    <a:bodyPr/>
                    <a:lstStyle/>
                    <a:p>
                      <a:endParaRPr lang="en-US" sz="120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IN" sz="1200" b="1"/>
                        <a:t>Challenges of K-Means Clustering</a:t>
                      </a:r>
                      <a:endParaRPr lang="en-IN"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419706402"/>
                  </a:ext>
                </a:extLst>
              </a:tr>
              <a:tr h="350040">
                <a:tc>
                  <a:txBody>
                    <a:bodyPr/>
                    <a:lstStyle/>
                    <a:p>
                      <a:endParaRPr lang="en-IN" sz="120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a:t>- Sensitivity to the initial number of clusters (K) and centroid positions.</a:t>
                      </a:r>
                      <a:endParaRPr lang="en-US"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592647962"/>
                  </a:ext>
                </a:extLst>
              </a:tr>
              <a:tr h="350040">
                <a:tc>
                  <a:txBody>
                    <a:bodyPr/>
                    <a:lstStyle/>
                    <a:p>
                      <a:endParaRPr lang="en-US" sz="120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a:t>- Instability of clustering results based on different initialization settings.</a:t>
                      </a:r>
                      <a:endParaRPr lang="en-US"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780051423"/>
                  </a:ext>
                </a:extLst>
              </a:tr>
              <a:tr h="343329">
                <a:tc>
                  <a:txBody>
                    <a:bodyPr/>
                    <a:lstStyle/>
                    <a:p>
                      <a:endParaRPr lang="en-US"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dirty="0"/>
                        <a:t>- Lack of interpretation aids for understanding clustering outputs.</a:t>
                      </a:r>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534202719"/>
                  </a:ext>
                </a:extLst>
              </a:tr>
              <a:tr h="268907">
                <a:tc>
                  <a:txBody>
                    <a:bodyPr/>
                    <a:lstStyle/>
                    <a:p>
                      <a:endParaRPr lang="en-US"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endParaRPr lang="en-US"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4273229171"/>
                  </a:ext>
                </a:extLst>
              </a:tr>
              <a:tr h="190373">
                <a:tc>
                  <a:txBody>
                    <a:bodyPr/>
                    <a:lstStyle/>
                    <a:p>
                      <a:r>
                        <a:rPr lang="en-IN" sz="1200" b="1" dirty="0"/>
                        <a:t>Key Nutritional Factors Considered</a:t>
                      </a:r>
                      <a:endParaRPr lang="en-IN"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IN" sz="1200" dirty="0"/>
                        <a:t>Calories</a:t>
                      </a:r>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900895645"/>
                  </a:ext>
                </a:extLst>
              </a:tr>
              <a:tr h="190373">
                <a:tc>
                  <a:txBody>
                    <a:bodyPr/>
                    <a:lstStyle/>
                    <a:p>
                      <a:endParaRPr lang="en-IN" sz="1200" dirty="0"/>
                    </a:p>
                  </a:txBody>
                  <a:tcPr marL="35169" marR="35169" marT="17585" marB="17585" anchor="ctr">
                    <a:lnL>
                      <a:noFill/>
                    </a:lnL>
                    <a:lnR>
                      <a:noFill/>
                    </a:lnR>
                    <a:lnT>
                      <a:noFill/>
                    </a:lnT>
                    <a:lnB>
                      <a:noFill/>
                    </a:lnB>
                    <a:solidFill>
                      <a:schemeClr val="accent1">
                        <a:lumMod val="40000"/>
                        <a:lumOff val="60000"/>
                      </a:schemeClr>
                    </a:solidFill>
                  </a:tcPr>
                </a:tc>
                <a:tc>
                  <a:txBody>
                    <a:bodyPr/>
                    <a:lstStyle/>
                    <a:p>
                      <a:endParaRPr lang="en-US"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3628056684"/>
                  </a:ext>
                </a:extLst>
              </a:tr>
              <a:tr h="350040">
                <a:tc>
                  <a:txBody>
                    <a:bodyPr/>
                    <a:lstStyle/>
                    <a:p>
                      <a:r>
                        <a:rPr lang="en-IN" sz="1200" b="1"/>
                        <a:t>Scientific Definition of Calorie</a:t>
                      </a:r>
                      <a:endParaRPr lang="en-IN" sz="120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US" sz="1200" dirty="0"/>
                        <a:t>The amount of heat required to raise the temperature of 1g of water by 1°C (~4.19 joules).</a:t>
                      </a:r>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540745797"/>
                  </a:ext>
                </a:extLst>
              </a:tr>
              <a:tr h="198756">
                <a:tc>
                  <a:txBody>
                    <a:bodyPr/>
                    <a:lstStyle/>
                    <a:p>
                      <a:r>
                        <a:rPr lang="en-IN" sz="1200" b="1"/>
                        <a:t>Source</a:t>
                      </a:r>
                      <a:endParaRPr lang="en-IN" sz="1200"/>
                    </a:p>
                  </a:txBody>
                  <a:tcPr marL="35169" marR="35169" marT="17585" marB="17585" anchor="ctr">
                    <a:lnL>
                      <a:noFill/>
                    </a:lnL>
                    <a:lnR>
                      <a:noFill/>
                    </a:lnR>
                    <a:lnT>
                      <a:noFill/>
                    </a:lnT>
                    <a:lnB>
                      <a:noFill/>
                    </a:lnB>
                    <a:solidFill>
                      <a:schemeClr val="accent1">
                        <a:lumMod val="40000"/>
                        <a:lumOff val="60000"/>
                      </a:schemeClr>
                    </a:solidFill>
                  </a:tcPr>
                </a:tc>
                <a:tc>
                  <a:txBody>
                    <a:bodyPr/>
                    <a:lstStyle/>
                    <a:p>
                      <a:r>
                        <a:rPr lang="en-IN" sz="1200" dirty="0" err="1"/>
                        <a:t>Rosmahadi</a:t>
                      </a:r>
                      <a:r>
                        <a:rPr lang="en-IN" sz="1200" dirty="0"/>
                        <a:t> &amp; Hamdan (2022) - Proc. Sci. Math. 8:159-169</a:t>
                      </a:r>
                      <a:endParaRPr lang="en-US" sz="1200" dirty="0"/>
                    </a:p>
                  </a:txBody>
                  <a:tcPr marL="35169" marR="35169" marT="17585" marB="17585" anchor="ctr">
                    <a:lnL>
                      <a:noFill/>
                    </a:lnL>
                    <a:lnR>
                      <a:noFill/>
                    </a:lnR>
                    <a:lnT>
                      <a:noFill/>
                    </a:lnT>
                    <a:lnB>
                      <a:noFill/>
                    </a:lnB>
                    <a:solidFill>
                      <a:schemeClr val="accent1">
                        <a:lumMod val="40000"/>
                        <a:lumOff val="60000"/>
                      </a:schemeClr>
                    </a:solidFill>
                  </a:tcPr>
                </a:tc>
                <a:extLst>
                  <a:ext uri="{0D108BD9-81ED-4DB2-BD59-A6C34878D82A}">
                    <a16:rowId xmlns:a16="http://schemas.microsoft.com/office/drawing/2014/main" val="180465511"/>
                  </a:ext>
                </a:extLst>
              </a:tr>
            </a:tbl>
          </a:graphicData>
        </a:graphic>
      </p:graphicFrame>
      <p:cxnSp>
        <p:nvCxnSpPr>
          <p:cNvPr id="2" name="Straight Connector 1">
            <a:extLst>
              <a:ext uri="{FF2B5EF4-FFF2-40B4-BE49-F238E27FC236}">
                <a16:creationId xmlns:a16="http://schemas.microsoft.com/office/drawing/2014/main" id="{1A881B94-9460-A0A4-5A6A-8D00BEB601D3}"/>
              </a:ext>
            </a:extLst>
          </p:cNvPr>
          <p:cNvCxnSpPr>
            <a:cxnSpLocks/>
          </p:cNvCxnSpPr>
          <p:nvPr/>
        </p:nvCxnSpPr>
        <p:spPr>
          <a:xfrm>
            <a:off x="6607278" y="365451"/>
            <a:ext cx="0" cy="630082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11BB40DB-EC20-38F9-2370-9966A8844EB7}"/>
              </a:ext>
            </a:extLst>
          </p:cNvPr>
          <p:cNvCxnSpPr>
            <a:cxnSpLocks/>
          </p:cNvCxnSpPr>
          <p:nvPr/>
        </p:nvCxnSpPr>
        <p:spPr>
          <a:xfrm>
            <a:off x="1219200" y="709111"/>
            <a:ext cx="9753600" cy="0"/>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578E7402-6D7D-A837-19BF-23C905A1118A}"/>
              </a:ext>
            </a:extLst>
          </p:cNvPr>
          <p:cNvCxnSpPr>
            <a:cxnSpLocks/>
          </p:cNvCxnSpPr>
          <p:nvPr/>
        </p:nvCxnSpPr>
        <p:spPr>
          <a:xfrm>
            <a:off x="1219200" y="5492505"/>
            <a:ext cx="9753600" cy="0"/>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6B8B6944-E647-6AF4-446A-ED089FF54CE0}"/>
              </a:ext>
            </a:extLst>
          </p:cNvPr>
          <p:cNvCxnSpPr>
            <a:cxnSpLocks/>
          </p:cNvCxnSpPr>
          <p:nvPr/>
        </p:nvCxnSpPr>
        <p:spPr>
          <a:xfrm>
            <a:off x="1219200" y="5989033"/>
            <a:ext cx="9753600"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0A05774D-6728-A9D8-DDF1-3FC297DA4756}"/>
              </a:ext>
            </a:extLst>
          </p:cNvPr>
          <p:cNvCxnSpPr>
            <a:cxnSpLocks/>
          </p:cNvCxnSpPr>
          <p:nvPr/>
        </p:nvCxnSpPr>
        <p:spPr>
          <a:xfrm>
            <a:off x="1219200" y="6436401"/>
            <a:ext cx="9753600" cy="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BFF4ED70-E0A4-778E-4A4B-C2F2626D2EDD}"/>
              </a:ext>
            </a:extLst>
          </p:cNvPr>
          <p:cNvCxnSpPr>
            <a:cxnSpLocks/>
          </p:cNvCxnSpPr>
          <p:nvPr/>
        </p:nvCxnSpPr>
        <p:spPr>
          <a:xfrm>
            <a:off x="1219200" y="1264633"/>
            <a:ext cx="9753600" cy="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99AA9B28-142E-C252-5039-F1BF66830617}"/>
              </a:ext>
            </a:extLst>
          </p:cNvPr>
          <p:cNvCxnSpPr>
            <a:cxnSpLocks/>
          </p:cNvCxnSpPr>
          <p:nvPr/>
        </p:nvCxnSpPr>
        <p:spPr>
          <a:xfrm>
            <a:off x="1219200" y="989330"/>
            <a:ext cx="97536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929056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2773F-5D3E-9426-A7FE-DB0100D467F2}"/>
              </a:ext>
            </a:extLst>
          </p:cNvPr>
          <p:cNvSpPr>
            <a:spLocks noGrp="1"/>
          </p:cNvSpPr>
          <p:nvPr>
            <p:ph type="title"/>
          </p:nvPr>
        </p:nvSpPr>
        <p:spPr>
          <a:xfrm>
            <a:off x="1054510" y="2767753"/>
            <a:ext cx="10515600" cy="1116811"/>
          </a:xfrm>
        </p:spPr>
        <p:txBody>
          <a:bodyPr/>
          <a:lstStyle/>
          <a:p>
            <a:r>
              <a:rPr lang="en-IN" dirty="0"/>
              <a:t>                   Flow chart</a:t>
            </a:r>
          </a:p>
        </p:txBody>
      </p:sp>
    </p:spTree>
    <p:extLst>
      <p:ext uri="{BB962C8B-B14F-4D97-AF65-F5344CB8AC3E}">
        <p14:creationId xmlns:p14="http://schemas.microsoft.com/office/powerpoint/2010/main" val="1875465120"/>
      </p:ext>
    </p:extLst>
  </p:cSld>
  <p:clrMapOvr>
    <a:masterClrMapping/>
  </p:clrMapOvr>
</p:sld>
</file>

<file path=ppt/theme/theme1.xml><?xml version="1.0" encoding="utf-8"?>
<a:theme xmlns:a="http://schemas.openxmlformats.org/drawingml/2006/main" name="ArchwayVTI">
  <a:themeElements>
    <a:clrScheme name="Custom 1">
      <a:dk1>
        <a:sysClr val="windowText" lastClr="000000"/>
      </a:dk1>
      <a:lt1>
        <a:sysClr val="window" lastClr="FFFFFF"/>
      </a:lt1>
      <a:dk2>
        <a:srgbClr val="2E3A3C"/>
      </a:dk2>
      <a:lt2>
        <a:srgbClr val="EDE9E7"/>
      </a:lt2>
      <a:accent1>
        <a:srgbClr val="898470"/>
      </a:accent1>
      <a:accent2>
        <a:srgbClr val="7A8773"/>
      </a:accent2>
      <a:accent3>
        <a:srgbClr val="8C845E"/>
      </a:accent3>
      <a:accent4>
        <a:srgbClr val="9F7E56"/>
      </a:accent4>
      <a:accent5>
        <a:srgbClr val="9B7E69"/>
      </a:accent5>
      <a:accent6>
        <a:srgbClr val="AA7862"/>
      </a:accent6>
      <a:hlink>
        <a:srgbClr val="7A8773"/>
      </a:hlink>
      <a:folHlink>
        <a:srgbClr val="9F7E56"/>
      </a:folHlink>
    </a:clrScheme>
    <a:fontScheme name="Archway">
      <a:majorFont>
        <a:latin typeface="Felix Titling"/>
        <a:ea typeface=""/>
        <a:cs typeface=""/>
      </a:majorFont>
      <a:minorFont>
        <a:latin typeface="Goudy Old Styl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rchwayVTI" id="{309F1D27-9968-4F93-BA7C-3666A757FD2E}" vid="{76D8E8FD-8787-4E56-A14A-C28BF58ABEEE}"/>
    </a:ext>
  </a:extLst>
</a:theme>
</file>

<file path=docProps/app.xml><?xml version="1.0" encoding="utf-8"?>
<Properties xmlns="http://schemas.openxmlformats.org/officeDocument/2006/extended-properties" xmlns:vt="http://schemas.openxmlformats.org/officeDocument/2006/docPropsVTypes">
  <TotalTime>275</TotalTime>
  <Words>2996</Words>
  <Application>Microsoft Office PowerPoint</Application>
  <PresentationFormat>Widescreen</PresentationFormat>
  <Paragraphs>233</Paragraphs>
  <Slides>32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Felix Titling</vt:lpstr>
      <vt:lpstr>Felix Titling (Headings)</vt:lpstr>
      <vt:lpstr>Goudy Old Style</vt:lpstr>
      <vt:lpstr>Goudy Old Style (Body)</vt:lpstr>
      <vt:lpstr>Helvetica Neue</vt:lpstr>
      <vt:lpstr>Inter Regular</vt:lpstr>
      <vt:lpstr>PT Sans</vt:lpstr>
      <vt:lpstr>ArchwayVTI</vt:lpstr>
      <vt:lpstr>Food Nutrient Analysis</vt:lpstr>
      <vt:lpstr>Domain – food technology and food chemistry</vt:lpstr>
      <vt:lpstr>Problem statement</vt:lpstr>
      <vt:lpstr>PowerPoint Presentation</vt:lpstr>
      <vt:lpstr>Literature survey</vt:lpstr>
      <vt:lpstr>PowerPoint Presentation</vt:lpstr>
      <vt:lpstr>PowerPoint Presentation</vt:lpstr>
      <vt:lpstr>PowerPoint Presentation</vt:lpstr>
      <vt:lpstr>                   Flow chart</vt:lpstr>
      <vt:lpstr>PowerPoint Presentation</vt:lpstr>
      <vt:lpstr>                Data collection</vt:lpstr>
      <vt:lpstr>Dataset 1 :</vt:lpstr>
      <vt:lpstr>Dataset 2 :</vt:lpstr>
      <vt:lpstr>Dataset 2 : (continue)</vt:lpstr>
      <vt:lpstr>Dataset 2 : (continue)</vt:lpstr>
      <vt:lpstr>             Data preprocessing</vt:lpstr>
      <vt:lpstr>PowerPoint Presentation</vt:lpstr>
      <vt:lpstr>Choosing methodologies </vt:lpstr>
      <vt:lpstr>PowerPoint Presentation</vt:lpstr>
      <vt:lpstr>Why we chose this method ? –  Machine Learning Prediction                      Model  </vt:lpstr>
      <vt:lpstr>PowerPoint Presentation</vt:lpstr>
      <vt:lpstr>Model : Neural Network-Based Prediction of Nutrient Change</vt:lpstr>
      <vt:lpstr>PowerPoint Presentation</vt:lpstr>
      <vt:lpstr>PowerPoint Presentation</vt:lpstr>
      <vt:lpstr>Why We Chose Clustering Over Classification in Nutrient Analysis </vt:lpstr>
      <vt:lpstr>PowerPoint Presentation</vt:lpstr>
      <vt:lpstr>Advantages of Using K-Means Clustering for Nutrient Retention Analysis </vt:lpstr>
      <vt:lpstr>PowerPoint Presentation</vt:lpstr>
      <vt:lpstr>Step-by-Step Process of K-Means Clustering for Nutrient Retention Analysis</vt:lpstr>
      <vt:lpstr>PowerPoint Presentation</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Tharinika S</dc:creator>
  <cp:lastModifiedBy>Tharinika S</cp:lastModifiedBy>
  <cp:revision>5</cp:revision>
  <dcterms:created xsi:type="dcterms:W3CDTF">2025-03-15T09:36:47Z</dcterms:created>
  <dcterms:modified xsi:type="dcterms:W3CDTF">2025-03-16T17:04:10Z</dcterms:modified>
</cp:coreProperties>
</file>