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2" r:id="rId3"/>
    <p:sldId id="258" r:id="rId4"/>
    <p:sldId id="263" r:id="rId5"/>
    <p:sldId id="264" r:id="rId6"/>
    <p:sldId id="266" r:id="rId7"/>
    <p:sldId id="269" r:id="rId8"/>
    <p:sldId id="270"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647" autoAdjust="0"/>
  </p:normalViewPr>
  <p:slideViewPr>
    <p:cSldViewPr snapToGrid="0">
      <p:cViewPr varScale="1">
        <p:scale>
          <a:sx n="19" d="100"/>
          <a:sy n="19" d="100"/>
        </p:scale>
        <p:origin x="113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47D5C-3131-472B-BD5E-B10A61177505}" type="datetimeFigureOut">
              <a:rPr lang="zh-TW" altLang="en-US" smtClean="0"/>
              <a:t>2024/4/1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14C7C-C5C5-4CC7-BE6A-03CE5BCF689C}" type="slidenum">
              <a:rPr lang="zh-TW" altLang="en-US" smtClean="0"/>
              <a:t>‹#›</a:t>
            </a:fld>
            <a:endParaRPr lang="zh-TW" altLang="en-US"/>
          </a:p>
        </p:txBody>
      </p:sp>
    </p:spTree>
    <p:extLst>
      <p:ext uri="{BB962C8B-B14F-4D97-AF65-F5344CB8AC3E}">
        <p14:creationId xmlns:p14="http://schemas.microsoft.com/office/powerpoint/2010/main" val="1345223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可以用圖片說明個欄位代表捨麼意思</a:t>
            </a:r>
            <a:endParaRPr lang="en-US" altLang="zh-TW" dirty="0"/>
          </a:p>
          <a:p>
            <a:r>
              <a:rPr lang="zh-TW" altLang="en-US" dirty="0"/>
              <a:t>我們只使用下方兩個欄位資料</a:t>
            </a:r>
            <a:endParaRPr lang="en-US" altLang="zh-TW" dirty="0"/>
          </a:p>
          <a:p>
            <a:r>
              <a:rPr lang="en-US" altLang="zh-TW" b="0" i="0" dirty="0" err="1">
                <a:solidFill>
                  <a:srgbClr val="374151"/>
                </a:solidFill>
                <a:effectLst/>
                <a:latin typeface="Söhne"/>
              </a:rPr>
              <a:t>StockCode</a:t>
            </a:r>
            <a:r>
              <a:rPr lang="en-US" altLang="zh-TW" b="0" i="0" dirty="0">
                <a:solidFill>
                  <a:srgbClr val="374151"/>
                </a:solidFill>
                <a:effectLst/>
                <a:latin typeface="Söhne"/>
              </a:rPr>
              <a:t>: </a:t>
            </a:r>
            <a:r>
              <a:rPr lang="zh-TW" altLang="en-US" b="0" i="0" dirty="0">
                <a:solidFill>
                  <a:srgbClr val="374151"/>
                </a:solidFill>
                <a:effectLst/>
                <a:latin typeface="Söhne"/>
              </a:rPr>
              <a:t>產品編號</a:t>
            </a:r>
            <a:endParaRPr lang="en-US" altLang="zh-TW" b="0" i="0" dirty="0">
              <a:solidFill>
                <a:srgbClr val="374151"/>
              </a:solidFill>
              <a:effectLst/>
              <a:latin typeface="Söhne"/>
            </a:endParaRPr>
          </a:p>
          <a:p>
            <a:r>
              <a:rPr lang="en-US" altLang="zh-TW" b="0" i="0" dirty="0" err="1">
                <a:solidFill>
                  <a:srgbClr val="374151"/>
                </a:solidFill>
                <a:effectLst/>
                <a:latin typeface="Söhne"/>
              </a:rPr>
              <a:t>CustomerID</a:t>
            </a:r>
            <a:r>
              <a:rPr lang="en-US" altLang="zh-TW" b="0" i="0" dirty="0">
                <a:solidFill>
                  <a:srgbClr val="374151"/>
                </a:solidFill>
                <a:effectLst/>
                <a:latin typeface="Söhne"/>
              </a:rPr>
              <a:t>:</a:t>
            </a:r>
            <a:r>
              <a:rPr lang="zh-TW" altLang="en-US" b="0" i="0" dirty="0">
                <a:solidFill>
                  <a:srgbClr val="374151"/>
                </a:solidFill>
                <a:effectLst/>
                <a:latin typeface="Söhne"/>
              </a:rPr>
              <a:t>客戶編號</a:t>
            </a:r>
            <a:endParaRPr lang="en-US" altLang="zh-TW" b="0" i="0" dirty="0">
              <a:solidFill>
                <a:srgbClr val="374151"/>
              </a:solidFill>
              <a:effectLst/>
              <a:latin typeface="Söhne"/>
            </a:endParaRPr>
          </a:p>
        </p:txBody>
      </p:sp>
      <p:sp>
        <p:nvSpPr>
          <p:cNvPr id="4" name="投影片編號版面配置區 3"/>
          <p:cNvSpPr>
            <a:spLocks noGrp="1"/>
          </p:cNvSpPr>
          <p:nvPr>
            <p:ph type="sldNum" sz="quarter" idx="5"/>
          </p:nvPr>
        </p:nvSpPr>
        <p:spPr/>
        <p:txBody>
          <a:bodyPr/>
          <a:lstStyle/>
          <a:p>
            <a:fld id="{6BD14C7C-C5C5-4CC7-BE6A-03CE5BCF689C}" type="slidenum">
              <a:rPr lang="zh-TW" altLang="en-US" smtClean="0"/>
              <a:t>2</a:t>
            </a:fld>
            <a:endParaRPr lang="zh-TW" altLang="en-US"/>
          </a:p>
        </p:txBody>
      </p:sp>
    </p:spTree>
    <p:extLst>
      <p:ext uri="{BB962C8B-B14F-4D97-AF65-F5344CB8AC3E}">
        <p14:creationId xmlns:p14="http://schemas.microsoft.com/office/powerpoint/2010/main" val="495173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https://zhuanlan.zhihu.com/p/178790546</a:t>
            </a:r>
            <a:r>
              <a:rPr lang="zh-TW" altLang="en-US" dirty="0"/>
              <a:t> 可以看這個。</a:t>
            </a:r>
            <a:endParaRPr lang="en-US" altLang="zh-TW" dirty="0"/>
          </a:p>
          <a:p>
            <a:r>
              <a:rPr lang="zh-TW" altLang="en-US" dirty="0"/>
              <a:t>簡單來說我們要計算</a:t>
            </a:r>
            <a:r>
              <a:rPr lang="en-US" altLang="zh-TW" dirty="0"/>
              <a:t>”</a:t>
            </a:r>
            <a:r>
              <a:rPr lang="zh-TW" altLang="en-US" dirty="0"/>
              <a:t>社群內的節點</a:t>
            </a:r>
            <a:r>
              <a:rPr lang="en-US" altLang="zh-TW" dirty="0"/>
              <a:t>”</a:t>
            </a:r>
            <a:r>
              <a:rPr lang="zh-TW" altLang="en-US" dirty="0"/>
              <a:t>的</a:t>
            </a:r>
            <a:r>
              <a:rPr lang="en-US" altLang="zh-TW" dirty="0"/>
              <a:t>Modularity score</a:t>
            </a:r>
            <a:r>
              <a:rPr lang="zh-TW" altLang="en-US" dirty="0"/>
              <a:t>，並最大化。</a:t>
            </a:r>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fld id="{6BD14C7C-C5C5-4CC7-BE6A-03CE5BCF689C}" type="slidenum">
              <a:rPr lang="zh-TW" altLang="en-US" smtClean="0"/>
              <a:t>5</a:t>
            </a:fld>
            <a:endParaRPr lang="zh-TW" altLang="en-US"/>
          </a:p>
        </p:txBody>
      </p:sp>
    </p:spTree>
    <p:extLst>
      <p:ext uri="{BB962C8B-B14F-4D97-AF65-F5344CB8AC3E}">
        <p14:creationId xmlns:p14="http://schemas.microsoft.com/office/powerpoint/2010/main" val="429247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6BD14C7C-C5C5-4CC7-BE6A-03CE5BCF689C}" type="slidenum">
              <a:rPr lang="zh-TW" altLang="en-US" smtClean="0"/>
              <a:t>6</a:t>
            </a:fld>
            <a:endParaRPr lang="zh-TW" altLang="en-US"/>
          </a:p>
        </p:txBody>
      </p:sp>
    </p:spTree>
    <p:extLst>
      <p:ext uri="{BB962C8B-B14F-4D97-AF65-F5344CB8AC3E}">
        <p14:creationId xmlns:p14="http://schemas.microsoft.com/office/powerpoint/2010/main" val="1296122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6BD14C7C-C5C5-4CC7-BE6A-03CE5BCF689C}" type="slidenum">
              <a:rPr lang="zh-TW" altLang="en-US" smtClean="0"/>
              <a:t>7</a:t>
            </a:fld>
            <a:endParaRPr lang="zh-TW" altLang="en-US"/>
          </a:p>
        </p:txBody>
      </p:sp>
    </p:spTree>
    <p:extLst>
      <p:ext uri="{BB962C8B-B14F-4D97-AF65-F5344CB8AC3E}">
        <p14:creationId xmlns:p14="http://schemas.microsoft.com/office/powerpoint/2010/main" val="2063509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6BD14C7C-C5C5-4CC7-BE6A-03CE5BCF689C}" type="slidenum">
              <a:rPr lang="zh-TW" altLang="en-US" smtClean="0"/>
              <a:t>8</a:t>
            </a:fld>
            <a:endParaRPr lang="zh-TW" altLang="en-US"/>
          </a:p>
        </p:txBody>
      </p:sp>
    </p:spTree>
    <p:extLst>
      <p:ext uri="{BB962C8B-B14F-4D97-AF65-F5344CB8AC3E}">
        <p14:creationId xmlns:p14="http://schemas.microsoft.com/office/powerpoint/2010/main" val="1723744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看要用哪一張圖</a:t>
            </a:r>
            <a:r>
              <a:rPr lang="en-US" altLang="zh-TW" dirty="0"/>
              <a:t>?</a:t>
            </a:r>
          </a:p>
          <a:p>
            <a:r>
              <a:rPr lang="zh-TW" altLang="en-US" dirty="0"/>
              <a:t>中心度越高 圈圈越大</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右邊有顏色是依照</a:t>
            </a:r>
            <a:r>
              <a:rPr lang="en-US" altLang="zh-TW" b="0" dirty="0">
                <a:solidFill>
                  <a:srgbClr val="CE9178"/>
                </a:solidFill>
                <a:effectLst/>
                <a:latin typeface="Consolas" panose="020B0609020204030204" pitchFamily="49" charset="0"/>
              </a:rPr>
              <a:t>Community</a:t>
            </a:r>
            <a:r>
              <a:rPr lang="zh-TW" altLang="en-US" b="0" dirty="0">
                <a:solidFill>
                  <a:srgbClr val="CE9178"/>
                </a:solidFill>
                <a:effectLst/>
                <a:latin typeface="Consolas" panose="020B0609020204030204" pitchFamily="49" charset="0"/>
              </a:rPr>
              <a:t>分顏色</a:t>
            </a:r>
            <a:endParaRPr lang="en-US" altLang="zh-TW" b="0" dirty="0">
              <a:solidFill>
                <a:srgbClr val="D4D4D4"/>
              </a:solidFill>
              <a:effectLst/>
              <a:latin typeface="Consolas" panose="020B0609020204030204" pitchFamily="49" charset="0"/>
            </a:endParaRPr>
          </a:p>
          <a:p>
            <a:endParaRPr lang="zh-TW" altLang="en-US" dirty="0"/>
          </a:p>
        </p:txBody>
      </p:sp>
      <p:sp>
        <p:nvSpPr>
          <p:cNvPr id="4" name="投影片編號版面配置區 3"/>
          <p:cNvSpPr>
            <a:spLocks noGrp="1"/>
          </p:cNvSpPr>
          <p:nvPr>
            <p:ph type="sldNum" sz="quarter" idx="5"/>
          </p:nvPr>
        </p:nvSpPr>
        <p:spPr/>
        <p:txBody>
          <a:bodyPr/>
          <a:lstStyle/>
          <a:p>
            <a:fld id="{6BD14C7C-C5C5-4CC7-BE6A-03CE5BCF689C}" type="slidenum">
              <a:rPr lang="zh-TW" altLang="en-US" smtClean="0"/>
              <a:t>9</a:t>
            </a:fld>
            <a:endParaRPr lang="zh-TW" altLang="en-US"/>
          </a:p>
        </p:txBody>
      </p:sp>
    </p:spTree>
    <p:extLst>
      <p:ext uri="{BB962C8B-B14F-4D97-AF65-F5344CB8AC3E}">
        <p14:creationId xmlns:p14="http://schemas.microsoft.com/office/powerpoint/2010/main" val="212953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lakshmi25npathi/online-retail-dataset?resource=downloa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C139CD-9CD8-486D-824A-316F10A72828}"/>
              </a:ext>
            </a:extLst>
          </p:cNvPr>
          <p:cNvSpPr>
            <a:spLocks noGrp="1"/>
          </p:cNvSpPr>
          <p:nvPr>
            <p:ph type="ctrTitle"/>
          </p:nvPr>
        </p:nvSpPr>
        <p:spPr>
          <a:xfrm>
            <a:off x="602268" y="1928482"/>
            <a:ext cx="7783449" cy="2515651"/>
          </a:xfrm>
        </p:spPr>
        <p:txBody>
          <a:bodyPr/>
          <a:lstStyle/>
          <a:p>
            <a:pPr algn="l"/>
            <a:r>
              <a:rPr lang="en-US" altLang="zh-TW" sz="3200" dirty="0">
                <a:solidFill>
                  <a:schemeClr val="tx1"/>
                </a:solidFill>
                <a:latin typeface="Times New Roman" panose="02020603050405020304" pitchFamily="18" charset="0"/>
                <a:cs typeface="Times New Roman" panose="02020603050405020304" pitchFamily="18" charset="0"/>
              </a:rPr>
              <a:t>Using Community Detection</a:t>
            </a:r>
            <a:br>
              <a:rPr lang="en-US" altLang="zh-TW" sz="3200" dirty="0">
                <a:solidFill>
                  <a:schemeClr val="tx1"/>
                </a:solidFill>
                <a:latin typeface="Times New Roman" panose="02020603050405020304" pitchFamily="18" charset="0"/>
                <a:cs typeface="Times New Roman" panose="02020603050405020304" pitchFamily="18" charset="0"/>
              </a:rPr>
            </a:br>
            <a:r>
              <a:rPr lang="en-US" altLang="zh-TW" sz="3200" dirty="0">
                <a:solidFill>
                  <a:schemeClr val="tx1"/>
                </a:solidFill>
                <a:latin typeface="Times New Roman" panose="02020603050405020304" pitchFamily="18" charset="0"/>
                <a:cs typeface="Times New Roman" panose="02020603050405020304" pitchFamily="18" charset="0"/>
              </a:rPr>
              <a:t>to predict the </a:t>
            </a:r>
            <a:r>
              <a:rPr lang="en-US" altLang="zh-TW" sz="3200" dirty="0" err="1">
                <a:solidFill>
                  <a:schemeClr val="tx1"/>
                </a:solidFill>
                <a:latin typeface="Times New Roman" panose="02020603050405020304" pitchFamily="18" charset="0"/>
                <a:cs typeface="Times New Roman" panose="02020603050405020304" pitchFamily="18" charset="0"/>
              </a:rPr>
              <a:t>asscociations</a:t>
            </a:r>
            <a:r>
              <a:rPr lang="en-US" altLang="zh-TW" sz="3200" dirty="0">
                <a:solidFill>
                  <a:schemeClr val="tx1"/>
                </a:solidFill>
                <a:latin typeface="Times New Roman" panose="02020603050405020304" pitchFamily="18" charset="0"/>
                <a:cs typeface="Times New Roman" panose="02020603050405020304" pitchFamily="18" charset="0"/>
              </a:rPr>
              <a:t> between products on an e-commerce platform</a:t>
            </a:r>
            <a:endParaRPr lang="zh-TW" altLang="en-US" sz="3200" dirty="0">
              <a:solidFill>
                <a:schemeClr val="tx1"/>
              </a:solidFill>
              <a:latin typeface="Times New Roman" panose="02020603050405020304" pitchFamily="18" charset="0"/>
              <a:cs typeface="Times New Roman" panose="02020603050405020304" pitchFamily="18" charset="0"/>
            </a:endParaRPr>
          </a:p>
        </p:txBody>
      </p:sp>
      <p:sp>
        <p:nvSpPr>
          <p:cNvPr id="3" name="副標題 2">
            <a:extLst>
              <a:ext uri="{FF2B5EF4-FFF2-40B4-BE49-F238E27FC236}">
                <a16:creationId xmlns:a16="http://schemas.microsoft.com/office/drawing/2014/main" id="{4D484DB1-FBBB-4785-8B00-F9A35CBC0BC4}"/>
              </a:ext>
            </a:extLst>
          </p:cNvPr>
          <p:cNvSpPr>
            <a:spLocks noGrp="1"/>
          </p:cNvSpPr>
          <p:nvPr>
            <p:ph type="subTitle" idx="1"/>
          </p:nvPr>
        </p:nvSpPr>
        <p:spPr>
          <a:xfrm>
            <a:off x="1666457" y="4638062"/>
            <a:ext cx="8372913" cy="1981977"/>
          </a:xfrm>
        </p:spPr>
        <p:txBody>
          <a:bodyPr>
            <a:normAutofit/>
          </a:bodyPr>
          <a:lstStyle/>
          <a:p>
            <a:r>
              <a:rPr lang="en-US" altLang="zh-TW" dirty="0"/>
              <a:t>M11102142 </a:t>
            </a:r>
            <a:r>
              <a:rPr lang="zh-TW" altLang="en-US" dirty="0"/>
              <a:t>張祈安</a:t>
            </a:r>
            <a:endParaRPr lang="en-US" altLang="zh-TW" dirty="0"/>
          </a:p>
        </p:txBody>
      </p:sp>
    </p:spTree>
    <p:extLst>
      <p:ext uri="{BB962C8B-B14F-4D97-AF65-F5344CB8AC3E}">
        <p14:creationId xmlns:p14="http://schemas.microsoft.com/office/powerpoint/2010/main" val="3186346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7126913-BEF2-45BB-A321-DF994D8AAE2B}"/>
              </a:ext>
            </a:extLst>
          </p:cNvPr>
          <p:cNvSpPr>
            <a:spLocks noGrp="1"/>
          </p:cNvSpPr>
          <p:nvPr>
            <p:ph idx="1"/>
          </p:nvPr>
        </p:nvSpPr>
        <p:spPr>
          <a:xfrm>
            <a:off x="677334" y="1638301"/>
            <a:ext cx="8596668" cy="4403062"/>
          </a:xfrm>
        </p:spPr>
        <p:txBody>
          <a:bodyPr>
            <a:normAutofit/>
          </a:bodyPr>
          <a:lstStyle/>
          <a:p>
            <a:r>
              <a:rPr lang="zh-TW" altLang="en-US" sz="2000" dirty="0">
                <a:latin typeface="+mj-ea"/>
                <a:ea typeface="+mj-ea"/>
              </a:rPr>
              <a:t>對單一商品使用邊權重方法，透過計算邊的權重，我們能夠量化商品之間的關聯性。根據該權重，我們可以找到與特定商品最相關的五個商品。</a:t>
            </a:r>
            <a:endParaRPr lang="en-US" altLang="zh-TW" sz="2000" dirty="0">
              <a:latin typeface="+mj-ea"/>
              <a:ea typeface="+mj-ea"/>
            </a:endParaRPr>
          </a:p>
          <a:p>
            <a:r>
              <a:rPr lang="zh-TW" altLang="en-US" sz="2000" dirty="0">
                <a:latin typeface="+mj-ea"/>
                <a:ea typeface="+mj-ea"/>
              </a:rPr>
              <a:t>對於分群後的網絡圖，我們進一步運用了中心度方法來找出每個社群中最具代表性的五個商品。通過計算節點的中心度，我們能夠評估商品在社群內的重要程度。根據這些中心度值，我們選擇了每個社群中最具代表性的五個商品，這些商品可以視為該社群的代表。</a:t>
            </a:r>
            <a:endParaRPr lang="en-US" altLang="zh-TW" sz="2000" dirty="0">
              <a:latin typeface="+mj-ea"/>
              <a:ea typeface="+mj-ea"/>
            </a:endParaRPr>
          </a:p>
          <a:p>
            <a:r>
              <a:rPr lang="zh-TW" altLang="en-US" sz="2000" b="0" i="0" dirty="0">
                <a:solidFill>
                  <a:srgbClr val="374151"/>
                </a:solidFill>
                <a:effectLst/>
                <a:latin typeface="+mj-ea"/>
                <a:ea typeface="+mj-ea"/>
              </a:rPr>
              <a:t>總結而言，透過</a:t>
            </a:r>
            <a:r>
              <a:rPr lang="zh-TW" altLang="en-US" sz="2000" dirty="0">
                <a:solidFill>
                  <a:srgbClr val="374151"/>
                </a:solidFill>
                <a:latin typeface="+mj-ea"/>
                <a:ea typeface="+mj-ea"/>
              </a:rPr>
              <a:t>這兩種方法</a:t>
            </a:r>
            <a:r>
              <a:rPr lang="zh-TW" altLang="en-US" sz="2000" b="0" i="0" dirty="0">
                <a:solidFill>
                  <a:srgbClr val="374151"/>
                </a:solidFill>
                <a:effectLst/>
                <a:latin typeface="+mj-ea"/>
                <a:ea typeface="+mj-ea"/>
              </a:rPr>
              <a:t>方法，我們可以在單一商品和分群層面上，提供關聯性和代表性的商品推薦，從而增強營銷和銷售策略的效果。</a:t>
            </a:r>
            <a:endParaRPr lang="zh-TW" altLang="en-US" sz="2000" dirty="0">
              <a:latin typeface="+mj-ea"/>
              <a:ea typeface="+mj-ea"/>
            </a:endParaRPr>
          </a:p>
        </p:txBody>
      </p:sp>
      <p:sp>
        <p:nvSpPr>
          <p:cNvPr id="5" name="標題 1">
            <a:extLst>
              <a:ext uri="{FF2B5EF4-FFF2-40B4-BE49-F238E27FC236}">
                <a16:creationId xmlns:a16="http://schemas.microsoft.com/office/drawing/2014/main" id="{2BDF300E-118E-40D6-8879-2ADEC2D5ADC6}"/>
              </a:ext>
            </a:extLst>
          </p:cNvPr>
          <p:cNvSpPr>
            <a:spLocks noGrp="1"/>
          </p:cNvSpPr>
          <p:nvPr>
            <p:ph type="title"/>
          </p:nvPr>
        </p:nvSpPr>
        <p:spPr>
          <a:xfrm>
            <a:off x="677863" y="609600"/>
            <a:ext cx="8596312" cy="704850"/>
          </a:xfrm>
        </p:spPr>
        <p:txBody>
          <a:bodyPr/>
          <a:lstStyle/>
          <a:p>
            <a:r>
              <a:rPr lang="en-US" altLang="zh-TW" dirty="0">
                <a:solidFill>
                  <a:schemeClr val="tx1"/>
                </a:solidFill>
                <a:latin typeface="Times New Roman" panose="02020603050405020304" pitchFamily="18" charset="0"/>
                <a:cs typeface="Times New Roman" panose="02020603050405020304" pitchFamily="18" charset="0"/>
              </a:rPr>
              <a:t>Conclusion</a:t>
            </a:r>
            <a:endParaRPr lang="zh-TW"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57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2F4A61-BF1A-4EEB-B2C8-A5116C5D98A7}"/>
              </a:ext>
            </a:extLst>
          </p:cNvPr>
          <p:cNvSpPr>
            <a:spLocks noGrp="1"/>
          </p:cNvSpPr>
          <p:nvPr>
            <p:ph type="title"/>
          </p:nvPr>
        </p:nvSpPr>
        <p:spPr/>
        <p:txBody>
          <a:bodyPr/>
          <a:lstStyle/>
          <a:p>
            <a:r>
              <a:rPr lang="en-US" altLang="zh-TW" dirty="0">
                <a:solidFill>
                  <a:schemeClr val="tx1"/>
                </a:solidFill>
                <a:latin typeface="Times New Roman" panose="02020603050405020304" pitchFamily="18" charset="0"/>
                <a:cs typeface="Times New Roman" panose="02020603050405020304" pitchFamily="18" charset="0"/>
              </a:rPr>
              <a:t>Introduction</a:t>
            </a:r>
            <a:endParaRPr lang="zh-TW" altLang="en-US" dirty="0">
              <a:solidFill>
                <a:schemeClr val="tx1"/>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FF8A1943-96FB-4134-BA43-13D856CA29C3}"/>
              </a:ext>
            </a:extLst>
          </p:cNvPr>
          <p:cNvSpPr>
            <a:spLocks noGrp="1"/>
          </p:cNvSpPr>
          <p:nvPr>
            <p:ph idx="1"/>
          </p:nvPr>
        </p:nvSpPr>
        <p:spPr>
          <a:xfrm>
            <a:off x="677334" y="1510018"/>
            <a:ext cx="8596668" cy="4220952"/>
          </a:xfrm>
        </p:spPr>
        <p:txBody>
          <a:bodyPr/>
          <a:lstStyle/>
          <a:p>
            <a:pPr marL="0" indent="0">
              <a:buNone/>
            </a:pPr>
            <a:r>
              <a:rPr lang="en-US" altLang="zh-TW" sz="2400" b="1" dirty="0">
                <a:solidFill>
                  <a:schemeClr val="tx1"/>
                </a:solidFill>
                <a:latin typeface="Times New Roman" panose="02020603050405020304" pitchFamily="18" charset="0"/>
                <a:cs typeface="Times New Roman" panose="02020603050405020304" pitchFamily="18" charset="0"/>
              </a:rPr>
              <a:t>Task</a:t>
            </a:r>
          </a:p>
          <a:p>
            <a:r>
              <a:rPr lang="zh-TW" altLang="en-US" dirty="0">
                <a:solidFill>
                  <a:schemeClr val="tx1"/>
                </a:solidFill>
                <a:latin typeface="Times New Roman" panose="02020603050405020304" pitchFamily="18" charset="0"/>
                <a:cs typeface="Times New Roman" panose="02020603050405020304" pitchFamily="18" charset="0"/>
              </a:rPr>
              <a:t>使用社群偵測（</a:t>
            </a:r>
            <a:r>
              <a:rPr lang="en-US" altLang="zh-TW" dirty="0">
                <a:solidFill>
                  <a:schemeClr val="tx1"/>
                </a:solidFill>
                <a:latin typeface="Times New Roman" panose="02020603050405020304" pitchFamily="18" charset="0"/>
                <a:cs typeface="Times New Roman" panose="02020603050405020304" pitchFamily="18" charset="0"/>
              </a:rPr>
              <a:t>Community Detection</a:t>
            </a:r>
            <a:r>
              <a:rPr lang="zh-TW" altLang="en-US" dirty="0">
                <a:solidFill>
                  <a:schemeClr val="tx1"/>
                </a:solidFill>
                <a:latin typeface="Times New Roman" panose="02020603050405020304" pitchFamily="18" charset="0"/>
                <a:cs typeface="Times New Roman" panose="02020603050405020304" pitchFamily="18" charset="0"/>
              </a:rPr>
              <a:t>）方法，針對單一商品推薦其他有相關性的</a:t>
            </a:r>
            <a:r>
              <a:rPr lang="en-US" altLang="zh-TW" dirty="0">
                <a:solidFill>
                  <a:schemeClr val="tx1"/>
                </a:solidFill>
                <a:latin typeface="Times New Roman" panose="02020603050405020304" pitchFamily="18" charset="0"/>
                <a:cs typeface="Times New Roman" panose="02020603050405020304" pitchFamily="18" charset="0"/>
              </a:rPr>
              <a:t>10</a:t>
            </a:r>
            <a:r>
              <a:rPr lang="zh-TW" altLang="en-US" dirty="0">
                <a:solidFill>
                  <a:schemeClr val="tx1"/>
                </a:solidFill>
                <a:latin typeface="Times New Roman" panose="02020603050405020304" pitchFamily="18" charset="0"/>
                <a:cs typeface="Times New Roman" panose="02020603050405020304" pitchFamily="18" charset="0"/>
              </a:rPr>
              <a:t>個商品。</a:t>
            </a:r>
            <a:endParaRPr lang="en-US" altLang="zh-TW"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TW" sz="2400" b="1" dirty="0">
                <a:solidFill>
                  <a:schemeClr val="tx1"/>
                </a:solidFill>
                <a:latin typeface="Times New Roman" panose="02020603050405020304" pitchFamily="18" charset="0"/>
                <a:cs typeface="Times New Roman" panose="02020603050405020304" pitchFamily="18" charset="0"/>
              </a:rPr>
              <a:t>Dataset</a:t>
            </a:r>
            <a:endParaRPr lang="en-US" altLang="zh-TW" sz="2400" dirty="0">
              <a:solidFill>
                <a:schemeClr val="tx1"/>
              </a:solidFill>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ea typeface="+mj-ea"/>
                <a:cs typeface="Times New Roman" panose="02020603050405020304" pitchFamily="18" charset="0"/>
              </a:rPr>
              <a:t>使用的資料集來源自</a:t>
            </a:r>
            <a:r>
              <a:rPr lang="en-US" altLang="zh-TW" dirty="0">
                <a:latin typeface="Times New Roman" panose="02020603050405020304" pitchFamily="18" charset="0"/>
                <a:ea typeface="+mj-ea"/>
                <a:cs typeface="Times New Roman" panose="02020603050405020304" pitchFamily="18" charset="0"/>
              </a:rPr>
              <a:t>Kaggle</a:t>
            </a:r>
            <a:r>
              <a:rPr lang="zh-TW" altLang="en-US" dirty="0">
                <a:latin typeface="Times New Roman" panose="02020603050405020304" pitchFamily="18" charset="0"/>
                <a:ea typeface="+mj-ea"/>
                <a:cs typeface="Times New Roman" panose="02020603050405020304" pitchFamily="18" charset="0"/>
              </a:rPr>
              <a:t>的</a:t>
            </a:r>
            <a:r>
              <a:rPr lang="en-US" altLang="zh-TW" dirty="0">
                <a:latin typeface="Times New Roman" panose="02020603050405020304" pitchFamily="18" charset="0"/>
                <a:ea typeface="+mj-ea"/>
                <a:cs typeface="Times New Roman" panose="02020603050405020304" pitchFamily="18" charset="0"/>
                <a:hlinkClick r:id="rId3"/>
              </a:rPr>
              <a:t>Online retail dataset</a:t>
            </a:r>
            <a:endParaRPr lang="en-US" altLang="zh-TW" dirty="0">
              <a:latin typeface="Times New Roman" panose="02020603050405020304" pitchFamily="18" charset="0"/>
              <a:ea typeface="+mj-ea"/>
              <a:cs typeface="Times New Roman" panose="02020603050405020304" pitchFamily="18" charset="0"/>
            </a:endParaRPr>
          </a:p>
          <a:p>
            <a:r>
              <a:rPr lang="zh-TW" altLang="en-US" dirty="0">
                <a:latin typeface="Times New Roman" panose="02020603050405020304" pitchFamily="18" charset="0"/>
                <a:ea typeface="+mj-ea"/>
                <a:cs typeface="Times New Roman" panose="02020603050405020304" pitchFamily="18" charset="0"/>
              </a:rPr>
              <a:t>這個</a:t>
            </a:r>
            <a:r>
              <a:rPr lang="en-US" altLang="zh-TW" dirty="0">
                <a:latin typeface="Times New Roman" panose="02020603050405020304" pitchFamily="18" charset="0"/>
                <a:ea typeface="+mj-ea"/>
                <a:cs typeface="Times New Roman" panose="02020603050405020304" pitchFamily="18" charset="0"/>
              </a:rPr>
              <a:t>Online Retail </a:t>
            </a:r>
            <a:r>
              <a:rPr lang="zh-TW" altLang="en-US" dirty="0">
                <a:latin typeface="Times New Roman" panose="02020603050405020304" pitchFamily="18" charset="0"/>
                <a:ea typeface="+mj-ea"/>
                <a:cs typeface="Times New Roman" panose="02020603050405020304" pitchFamily="18" charset="0"/>
              </a:rPr>
              <a:t>資料集包含了一個位於英國的網路零售公司在</a:t>
            </a:r>
            <a:r>
              <a:rPr lang="en-US" altLang="zh-TW" dirty="0">
                <a:latin typeface="Times New Roman" panose="02020603050405020304" pitchFamily="18" charset="0"/>
                <a:ea typeface="+mj-ea"/>
                <a:cs typeface="Times New Roman" panose="02020603050405020304" pitchFamily="18" charset="0"/>
              </a:rPr>
              <a:t>2009</a:t>
            </a:r>
            <a:r>
              <a:rPr lang="zh-TW" altLang="en-US" dirty="0">
                <a:latin typeface="Times New Roman" panose="02020603050405020304" pitchFamily="18" charset="0"/>
                <a:ea typeface="+mj-ea"/>
                <a:cs typeface="Times New Roman" panose="02020603050405020304" pitchFamily="18" charset="0"/>
              </a:rPr>
              <a:t>年</a:t>
            </a:r>
            <a:r>
              <a:rPr lang="en-US" altLang="zh-TW" dirty="0">
                <a:latin typeface="Times New Roman" panose="02020603050405020304" pitchFamily="18" charset="0"/>
                <a:ea typeface="+mj-ea"/>
                <a:cs typeface="Times New Roman" panose="02020603050405020304" pitchFamily="18" charset="0"/>
              </a:rPr>
              <a:t>12</a:t>
            </a:r>
            <a:r>
              <a:rPr lang="zh-TW" altLang="en-US" dirty="0">
                <a:latin typeface="Times New Roman" panose="02020603050405020304" pitchFamily="18" charset="0"/>
                <a:ea typeface="+mj-ea"/>
                <a:cs typeface="Times New Roman" panose="02020603050405020304" pitchFamily="18" charset="0"/>
              </a:rPr>
              <a:t>月</a:t>
            </a:r>
            <a:r>
              <a:rPr lang="en-US" altLang="zh-TW" dirty="0">
                <a:latin typeface="Times New Roman" panose="02020603050405020304" pitchFamily="18" charset="0"/>
                <a:ea typeface="+mj-ea"/>
                <a:cs typeface="Times New Roman" panose="02020603050405020304" pitchFamily="18" charset="0"/>
              </a:rPr>
              <a:t>1</a:t>
            </a:r>
            <a:r>
              <a:rPr lang="zh-TW" altLang="en-US" dirty="0">
                <a:latin typeface="Times New Roman" panose="02020603050405020304" pitchFamily="18" charset="0"/>
                <a:ea typeface="+mj-ea"/>
                <a:cs typeface="Times New Roman" panose="02020603050405020304" pitchFamily="18" charset="0"/>
              </a:rPr>
              <a:t>日至</a:t>
            </a:r>
            <a:r>
              <a:rPr lang="en-US" altLang="zh-TW" dirty="0">
                <a:latin typeface="Times New Roman" panose="02020603050405020304" pitchFamily="18" charset="0"/>
                <a:ea typeface="+mj-ea"/>
                <a:cs typeface="Times New Roman" panose="02020603050405020304" pitchFamily="18" charset="0"/>
              </a:rPr>
              <a:t>2011</a:t>
            </a:r>
            <a:r>
              <a:rPr lang="zh-TW" altLang="en-US" dirty="0">
                <a:latin typeface="Times New Roman" panose="02020603050405020304" pitchFamily="18" charset="0"/>
                <a:ea typeface="+mj-ea"/>
                <a:cs typeface="Times New Roman" panose="02020603050405020304" pitchFamily="18" charset="0"/>
              </a:rPr>
              <a:t>年</a:t>
            </a:r>
            <a:r>
              <a:rPr lang="en-US" altLang="zh-TW" dirty="0">
                <a:latin typeface="Times New Roman" panose="02020603050405020304" pitchFamily="18" charset="0"/>
                <a:ea typeface="+mj-ea"/>
                <a:cs typeface="Times New Roman" panose="02020603050405020304" pitchFamily="18" charset="0"/>
              </a:rPr>
              <a:t>12</a:t>
            </a:r>
            <a:r>
              <a:rPr lang="zh-TW" altLang="en-US" dirty="0">
                <a:latin typeface="Times New Roman" panose="02020603050405020304" pitchFamily="18" charset="0"/>
                <a:ea typeface="+mj-ea"/>
                <a:cs typeface="Times New Roman" panose="02020603050405020304" pitchFamily="18" charset="0"/>
              </a:rPr>
              <a:t>月</a:t>
            </a:r>
            <a:r>
              <a:rPr lang="en-US" altLang="zh-TW" dirty="0">
                <a:latin typeface="Times New Roman" panose="02020603050405020304" pitchFamily="18" charset="0"/>
                <a:ea typeface="+mj-ea"/>
                <a:cs typeface="Times New Roman" panose="02020603050405020304" pitchFamily="18" charset="0"/>
              </a:rPr>
              <a:t>9</a:t>
            </a:r>
            <a:r>
              <a:rPr lang="zh-TW" altLang="en-US" dirty="0">
                <a:latin typeface="Times New Roman" panose="02020603050405020304" pitchFamily="18" charset="0"/>
                <a:ea typeface="+mj-ea"/>
                <a:cs typeface="Times New Roman" panose="02020603050405020304" pitchFamily="18" charset="0"/>
              </a:rPr>
              <a:t>日期間的所有交易記錄。</a:t>
            </a:r>
            <a:endParaRPr lang="en-US" altLang="zh-TW" dirty="0">
              <a:latin typeface="Times New Roman" panose="02020603050405020304" pitchFamily="18" charset="0"/>
              <a:ea typeface="+mj-ea"/>
              <a:cs typeface="Times New Roman" panose="02020603050405020304" pitchFamily="18" charset="0"/>
            </a:endParaRPr>
          </a:p>
          <a:p>
            <a:endParaRPr lang="en-US" altLang="zh-TW" dirty="0">
              <a:latin typeface="Times New Roman" panose="02020603050405020304" pitchFamily="18" charset="0"/>
              <a:ea typeface="+mj-ea"/>
              <a:cs typeface="Times New Roman" panose="02020603050405020304" pitchFamily="18" charset="0"/>
            </a:endParaRPr>
          </a:p>
          <a:p>
            <a:endParaRPr lang="en-US" altLang="zh-TW" dirty="0">
              <a:latin typeface="Times New Roman" panose="02020603050405020304" pitchFamily="18" charset="0"/>
              <a:ea typeface="+mj-ea"/>
              <a:cs typeface="Times New Roman" panose="02020603050405020304" pitchFamily="18" charset="0"/>
            </a:endParaRPr>
          </a:p>
          <a:p>
            <a:endParaRPr lang="zh-TW" altLang="en-US" dirty="0">
              <a:latin typeface="Times New Roman" panose="02020603050405020304" pitchFamily="18" charset="0"/>
              <a:ea typeface="+mj-ea"/>
              <a:cs typeface="Times New Roman" panose="02020603050405020304" pitchFamily="18" charset="0"/>
            </a:endParaRPr>
          </a:p>
        </p:txBody>
      </p:sp>
      <p:pic>
        <p:nvPicPr>
          <p:cNvPr id="5" name="圖片 4">
            <a:extLst>
              <a:ext uri="{FF2B5EF4-FFF2-40B4-BE49-F238E27FC236}">
                <a16:creationId xmlns:a16="http://schemas.microsoft.com/office/drawing/2014/main" id="{90152B25-FF12-4FCB-8C1D-90F9C68A9A5E}"/>
              </a:ext>
            </a:extLst>
          </p:cNvPr>
          <p:cNvPicPr>
            <a:picLocks noChangeAspect="1"/>
          </p:cNvPicPr>
          <p:nvPr/>
        </p:nvPicPr>
        <p:blipFill rotWithShape="1">
          <a:blip r:embed="rId4"/>
          <a:srcRect b="64351"/>
          <a:stretch/>
        </p:blipFill>
        <p:spPr>
          <a:xfrm>
            <a:off x="1818017" y="4662827"/>
            <a:ext cx="7488764" cy="1320800"/>
          </a:xfrm>
          <a:prstGeom prst="rect">
            <a:avLst/>
          </a:prstGeom>
        </p:spPr>
      </p:pic>
    </p:spTree>
    <p:extLst>
      <p:ext uri="{BB962C8B-B14F-4D97-AF65-F5344CB8AC3E}">
        <p14:creationId xmlns:p14="http://schemas.microsoft.com/office/powerpoint/2010/main" val="4133112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4F3CFD-967D-4BCB-9DC0-4C1EAADA76C2}"/>
              </a:ext>
            </a:extLst>
          </p:cNvPr>
          <p:cNvSpPr>
            <a:spLocks noGrp="1"/>
          </p:cNvSpPr>
          <p:nvPr>
            <p:ph type="title"/>
          </p:nvPr>
        </p:nvSpPr>
        <p:spPr/>
        <p:txBody>
          <a:bodyPr/>
          <a:lstStyle/>
          <a:p>
            <a:r>
              <a:rPr lang="en-US" altLang="zh-TW" dirty="0">
                <a:solidFill>
                  <a:schemeClr val="tx1"/>
                </a:solidFill>
                <a:latin typeface="Times New Roman" panose="02020603050405020304" pitchFamily="18" charset="0"/>
                <a:cs typeface="Times New Roman" panose="02020603050405020304" pitchFamily="18" charset="0"/>
              </a:rPr>
              <a:t>Method</a:t>
            </a:r>
            <a:endParaRPr lang="zh-TW" altLang="en-US" dirty="0">
              <a:solidFill>
                <a:schemeClr val="tx1"/>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FC11590-7CAA-439A-A964-9CFE7EBDA5F5}"/>
              </a:ext>
            </a:extLst>
          </p:cNvPr>
          <p:cNvSpPr>
            <a:spLocks noGrp="1"/>
          </p:cNvSpPr>
          <p:nvPr>
            <p:ph idx="1"/>
          </p:nvPr>
        </p:nvSpPr>
        <p:spPr>
          <a:xfrm>
            <a:off x="677333" y="1384183"/>
            <a:ext cx="9666293" cy="4657179"/>
          </a:xfrm>
        </p:spPr>
        <p:txBody>
          <a:bodyPr/>
          <a:lstStyle/>
          <a:p>
            <a:r>
              <a:rPr lang="zh-TW" altLang="en-US" dirty="0"/>
              <a:t>首先，我們移除 </a:t>
            </a:r>
            <a:r>
              <a:rPr lang="en-US" altLang="zh-TW" dirty="0"/>
              <a:t>‘</a:t>
            </a:r>
            <a:r>
              <a:rPr lang="en-US" altLang="zh-TW" dirty="0" err="1"/>
              <a:t>CustomerID</a:t>
            </a:r>
            <a:r>
              <a:rPr lang="en-US" altLang="zh-TW" dirty="0"/>
              <a:t>’ </a:t>
            </a:r>
            <a:r>
              <a:rPr lang="zh-TW" altLang="en-US" dirty="0"/>
              <a:t>欄位為空的資料。</a:t>
            </a:r>
            <a:endParaRPr lang="en-US" altLang="zh-TW" dirty="0"/>
          </a:p>
          <a:p>
            <a:r>
              <a:rPr lang="zh-TW" altLang="en-US" dirty="0"/>
              <a:t>接著，我們使用</a:t>
            </a:r>
            <a:r>
              <a:rPr lang="en-US" altLang="zh-TW" dirty="0" err="1"/>
              <a:t>networkx</a:t>
            </a:r>
            <a:r>
              <a:rPr lang="zh-TW" altLang="en-US" dirty="0"/>
              <a:t>函式庫建立無向圖 </a:t>
            </a:r>
            <a:r>
              <a:rPr lang="en-US" altLang="zh-TW" dirty="0"/>
              <a:t>G</a:t>
            </a:r>
            <a:r>
              <a:rPr lang="zh-TW" altLang="en-US" dirty="0"/>
              <a:t>，</a:t>
            </a:r>
            <a:r>
              <a:rPr lang="zh-TW" altLang="en-US" b="0" i="0" dirty="0">
                <a:solidFill>
                  <a:srgbClr val="374151"/>
                </a:solidFill>
                <a:effectLst/>
                <a:latin typeface="Söhne"/>
              </a:rPr>
              <a:t>我們將使用資料集中的所有商品作為節點。</a:t>
            </a:r>
            <a:endParaRPr lang="en-US" altLang="zh-TW" dirty="0"/>
          </a:p>
          <a:p>
            <a:r>
              <a:rPr lang="zh-TW" altLang="en-US" b="0" i="0" dirty="0">
                <a:solidFill>
                  <a:srgbClr val="374151"/>
                </a:solidFill>
                <a:effectLst/>
                <a:latin typeface="Söhne"/>
              </a:rPr>
              <a:t>對於那些被同一位客戶購買的兩個商品，我們在圖中添加一條邊來表示它們之間的關聯。如果兩個商品已經有邊存在，則我們將增加那條邊的權重。</a:t>
            </a:r>
            <a:endParaRPr lang="en-US" altLang="zh-TW" dirty="0"/>
          </a:p>
        </p:txBody>
      </p:sp>
      <p:pic>
        <p:nvPicPr>
          <p:cNvPr id="7" name="圖片 6">
            <a:extLst>
              <a:ext uri="{FF2B5EF4-FFF2-40B4-BE49-F238E27FC236}">
                <a16:creationId xmlns:a16="http://schemas.microsoft.com/office/drawing/2014/main" id="{C2DC0C95-B096-4D5D-B38B-0BE3D6EA4760}"/>
              </a:ext>
            </a:extLst>
          </p:cNvPr>
          <p:cNvPicPr>
            <a:picLocks noChangeAspect="1"/>
          </p:cNvPicPr>
          <p:nvPr/>
        </p:nvPicPr>
        <p:blipFill>
          <a:blip r:embed="rId2"/>
          <a:stretch>
            <a:fillRect/>
          </a:stretch>
        </p:blipFill>
        <p:spPr>
          <a:xfrm>
            <a:off x="2930554" y="3105582"/>
            <a:ext cx="5301842" cy="3644038"/>
          </a:xfrm>
          <a:prstGeom prst="rect">
            <a:avLst/>
          </a:prstGeom>
        </p:spPr>
      </p:pic>
    </p:spTree>
    <p:extLst>
      <p:ext uri="{BB962C8B-B14F-4D97-AF65-F5344CB8AC3E}">
        <p14:creationId xmlns:p14="http://schemas.microsoft.com/office/powerpoint/2010/main" val="376121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4F3CFD-967D-4BCB-9DC0-4C1EAADA76C2}"/>
              </a:ext>
            </a:extLst>
          </p:cNvPr>
          <p:cNvSpPr>
            <a:spLocks noGrp="1"/>
          </p:cNvSpPr>
          <p:nvPr>
            <p:ph type="title"/>
          </p:nvPr>
        </p:nvSpPr>
        <p:spPr/>
        <p:txBody>
          <a:bodyPr/>
          <a:lstStyle/>
          <a:p>
            <a:r>
              <a:rPr lang="en-US" altLang="zh-TW" dirty="0">
                <a:solidFill>
                  <a:schemeClr val="tx1"/>
                </a:solidFill>
                <a:latin typeface="Times New Roman" panose="02020603050405020304" pitchFamily="18" charset="0"/>
                <a:cs typeface="Times New Roman" panose="02020603050405020304" pitchFamily="18" charset="0"/>
              </a:rPr>
              <a:t>Method</a:t>
            </a:r>
            <a:endParaRPr lang="zh-TW" altLang="en-US" dirty="0">
              <a:solidFill>
                <a:schemeClr val="tx1"/>
              </a:solidFill>
              <a:latin typeface="Times New Roman" panose="02020603050405020304" pitchFamily="18" charset="0"/>
              <a:cs typeface="Times New Roman" panose="02020603050405020304" pitchFamily="18" charset="0"/>
            </a:endParaRPr>
          </a:p>
        </p:txBody>
      </p:sp>
      <p:pic>
        <p:nvPicPr>
          <p:cNvPr id="5" name="內容版面配置區 4">
            <a:extLst>
              <a:ext uri="{FF2B5EF4-FFF2-40B4-BE49-F238E27FC236}">
                <a16:creationId xmlns:a16="http://schemas.microsoft.com/office/drawing/2014/main" id="{31C75956-399E-4FC3-BA59-7B86EB31363E}"/>
              </a:ext>
            </a:extLst>
          </p:cNvPr>
          <p:cNvPicPr>
            <a:picLocks noGrp="1" noChangeAspect="1"/>
          </p:cNvPicPr>
          <p:nvPr>
            <p:ph idx="1"/>
          </p:nvPr>
        </p:nvPicPr>
        <p:blipFill>
          <a:blip r:embed="rId2"/>
          <a:stretch>
            <a:fillRect/>
          </a:stretch>
        </p:blipFill>
        <p:spPr>
          <a:xfrm>
            <a:off x="1348054" y="2979347"/>
            <a:ext cx="8324850" cy="1466850"/>
          </a:xfrm>
        </p:spPr>
      </p:pic>
      <p:sp>
        <p:nvSpPr>
          <p:cNvPr id="8" name="內容版面配置區 2">
            <a:extLst>
              <a:ext uri="{FF2B5EF4-FFF2-40B4-BE49-F238E27FC236}">
                <a16:creationId xmlns:a16="http://schemas.microsoft.com/office/drawing/2014/main" id="{DC679904-EF1E-402B-A1E6-A5486B199C96}"/>
              </a:ext>
            </a:extLst>
          </p:cNvPr>
          <p:cNvSpPr txBox="1">
            <a:spLocks/>
          </p:cNvSpPr>
          <p:nvPr/>
        </p:nvSpPr>
        <p:spPr>
          <a:xfrm>
            <a:off x="677333" y="1384183"/>
            <a:ext cx="9666293" cy="46571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TW" altLang="en-US" dirty="0"/>
              <a:t>接著我們對每個商品找出權重最重的前五個商品，作為其推薦商品。</a:t>
            </a:r>
            <a:endParaRPr lang="en-US" altLang="zh-TW" dirty="0"/>
          </a:p>
        </p:txBody>
      </p:sp>
    </p:spTree>
    <p:extLst>
      <p:ext uri="{BB962C8B-B14F-4D97-AF65-F5344CB8AC3E}">
        <p14:creationId xmlns:p14="http://schemas.microsoft.com/office/powerpoint/2010/main" val="1326351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4F3CFD-967D-4BCB-9DC0-4C1EAADA76C2}"/>
              </a:ext>
            </a:extLst>
          </p:cNvPr>
          <p:cNvSpPr>
            <a:spLocks noGrp="1"/>
          </p:cNvSpPr>
          <p:nvPr>
            <p:ph type="title"/>
          </p:nvPr>
        </p:nvSpPr>
        <p:spPr/>
        <p:txBody>
          <a:bodyPr/>
          <a:lstStyle/>
          <a:p>
            <a:r>
              <a:rPr lang="en-US" altLang="zh-TW" dirty="0">
                <a:solidFill>
                  <a:schemeClr val="tx1"/>
                </a:solidFill>
                <a:latin typeface="Times New Roman" panose="02020603050405020304" pitchFamily="18" charset="0"/>
                <a:cs typeface="Times New Roman" panose="02020603050405020304" pitchFamily="18" charset="0"/>
              </a:rPr>
              <a:t>Method</a:t>
            </a:r>
            <a:endParaRPr lang="zh-TW" altLang="en-US" dirty="0">
              <a:solidFill>
                <a:schemeClr val="tx1"/>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FC11590-7CAA-439A-A964-9CFE7EBDA5F5}"/>
              </a:ext>
            </a:extLst>
          </p:cNvPr>
          <p:cNvSpPr>
            <a:spLocks noGrp="1"/>
          </p:cNvSpPr>
          <p:nvPr>
            <p:ph idx="1"/>
          </p:nvPr>
        </p:nvSpPr>
        <p:spPr>
          <a:xfrm>
            <a:off x="677334" y="1384183"/>
            <a:ext cx="9297176" cy="4657179"/>
          </a:xfrm>
        </p:spPr>
        <p:txBody>
          <a:bodyPr/>
          <a:lstStyle/>
          <a:p>
            <a:pPr marL="0" indent="0">
              <a:buNone/>
            </a:pPr>
            <a:r>
              <a:rPr lang="en-US" altLang="zh-TW" sz="2400" b="1" dirty="0">
                <a:solidFill>
                  <a:schemeClr val="tx1"/>
                </a:solidFill>
                <a:latin typeface="Times New Roman" panose="02020603050405020304" pitchFamily="18" charset="0"/>
                <a:ea typeface="+mj-ea"/>
                <a:cs typeface="Times New Roman" panose="02020603050405020304" pitchFamily="18" charset="0"/>
              </a:rPr>
              <a:t>Community Detection</a:t>
            </a:r>
          </a:p>
          <a:p>
            <a:pPr marL="0" indent="0">
              <a:buNone/>
            </a:pPr>
            <a:r>
              <a:rPr lang="en-US" altLang="zh-TW" sz="2400" b="1" dirty="0">
                <a:latin typeface="Times New Roman" panose="02020603050405020304" pitchFamily="18" charset="0"/>
                <a:ea typeface="+mj-ea"/>
                <a:cs typeface="Times New Roman" panose="02020603050405020304" pitchFamily="18" charset="0"/>
              </a:rPr>
              <a:t>	</a:t>
            </a:r>
            <a:r>
              <a:rPr lang="zh-TW" altLang="en-US" sz="2000" dirty="0">
                <a:solidFill>
                  <a:schemeClr val="tx1"/>
                </a:solidFill>
                <a:latin typeface="Times New Roman" panose="02020603050405020304" pitchFamily="18" charset="0"/>
                <a:ea typeface="+mj-ea"/>
                <a:cs typeface="Times New Roman" panose="02020603050405020304" pitchFamily="18" charset="0"/>
              </a:rPr>
              <a:t>我們使用</a:t>
            </a:r>
            <a:r>
              <a:rPr lang="en-US" altLang="zh-TW" sz="2000" dirty="0">
                <a:solidFill>
                  <a:schemeClr val="tx1"/>
                </a:solidFill>
                <a:latin typeface="Times New Roman" panose="02020603050405020304" pitchFamily="18" charset="0"/>
                <a:ea typeface="+mj-ea"/>
                <a:cs typeface="Times New Roman" panose="02020603050405020304" pitchFamily="18" charset="0"/>
              </a:rPr>
              <a:t>Louvain</a:t>
            </a:r>
            <a:r>
              <a:rPr lang="zh-TW" altLang="en-US" sz="2000" dirty="0">
                <a:solidFill>
                  <a:schemeClr val="tx1"/>
                </a:solidFill>
                <a:latin typeface="Times New Roman" panose="02020603050405020304" pitchFamily="18" charset="0"/>
                <a:ea typeface="+mj-ea"/>
                <a:cs typeface="Times New Roman" panose="02020603050405020304" pitchFamily="18" charset="0"/>
              </a:rPr>
              <a:t>演算法，它是一種常用的社群偵測算法，用於識別複雜網絡中的社群結構。該算法旨在將網絡劃分為多個社群，最大化各社群內的</a:t>
            </a:r>
            <a:r>
              <a:rPr lang="en-US" altLang="zh-TW" sz="2000" dirty="0">
                <a:solidFill>
                  <a:schemeClr val="tx1"/>
                </a:solidFill>
                <a:latin typeface="Times New Roman" panose="02020603050405020304" pitchFamily="18" charset="0"/>
                <a:ea typeface="+mj-ea"/>
                <a:cs typeface="Times New Roman" panose="02020603050405020304" pitchFamily="18" charset="0"/>
              </a:rPr>
              <a:t>Modularity score</a:t>
            </a:r>
            <a:r>
              <a:rPr lang="zh-TW" altLang="en-US" sz="2000" dirty="0">
                <a:solidFill>
                  <a:schemeClr val="tx1"/>
                </a:solidFill>
                <a:latin typeface="Times New Roman" panose="02020603050405020304" pitchFamily="18" charset="0"/>
                <a:ea typeface="+mj-ea"/>
                <a:cs typeface="Times New Roman" panose="02020603050405020304" pitchFamily="18" charset="0"/>
              </a:rPr>
              <a:t>。</a:t>
            </a:r>
            <a:endParaRPr lang="en-US" altLang="zh-TW" sz="2000" b="1" dirty="0">
              <a:solidFill>
                <a:schemeClr val="tx1"/>
              </a:solidFill>
              <a:latin typeface="Times New Roman" panose="02020603050405020304" pitchFamily="18" charset="0"/>
              <a:ea typeface="+mj-ea"/>
              <a:cs typeface="Times New Roman" panose="02020603050405020304" pitchFamily="18" charset="0"/>
            </a:endParaRPr>
          </a:p>
          <a:p>
            <a:pPr marL="0" indent="0">
              <a:buNone/>
            </a:pPr>
            <a:endParaRPr lang="en-US" altLang="zh-TW" sz="2400" dirty="0">
              <a:latin typeface="Times New Roman" panose="02020603050405020304" pitchFamily="18" charset="0"/>
              <a:ea typeface="+mj-ea"/>
              <a:cs typeface="Times New Roman" panose="02020603050405020304" pitchFamily="18" charset="0"/>
            </a:endParaRPr>
          </a:p>
          <a:p>
            <a:pPr marL="0" indent="0">
              <a:buNone/>
            </a:pPr>
            <a:endParaRPr lang="en-US" altLang="zh-TW" sz="2400" b="1" dirty="0">
              <a:latin typeface="Times New Roman" panose="02020603050405020304" pitchFamily="18" charset="0"/>
              <a:ea typeface="+mj-ea"/>
              <a:cs typeface="Times New Roman" panose="02020603050405020304" pitchFamily="18" charset="0"/>
            </a:endParaRPr>
          </a:p>
          <a:p>
            <a:pPr marL="0" indent="0">
              <a:buNone/>
            </a:pPr>
            <a:endParaRPr lang="en-US" altLang="zh-TW" sz="2400" b="1" dirty="0">
              <a:latin typeface="Times New Roman" panose="02020603050405020304" pitchFamily="18" charset="0"/>
              <a:ea typeface="+mj-ea"/>
              <a:cs typeface="Times New Roman" panose="02020603050405020304" pitchFamily="18" charset="0"/>
            </a:endParaRPr>
          </a:p>
          <a:p>
            <a:pPr marL="0" indent="0">
              <a:buNone/>
            </a:pPr>
            <a:r>
              <a:rPr lang="zh-TW" altLang="en-US" sz="2000" dirty="0">
                <a:latin typeface="Times New Roman" panose="02020603050405020304" pitchFamily="18" charset="0"/>
                <a:ea typeface="+mj-ea"/>
                <a:cs typeface="Times New Roman" panose="02020603050405020304" pitchFamily="18" charset="0"/>
              </a:rPr>
              <a:t>其中</a:t>
            </a:r>
            <a:endParaRPr lang="en-US" altLang="zh-TW" sz="2000" dirty="0">
              <a:latin typeface="Times New Roman" panose="02020603050405020304" pitchFamily="18" charset="0"/>
              <a:ea typeface="+mj-ea"/>
              <a:cs typeface="Times New Roman" panose="02020603050405020304" pitchFamily="18" charset="0"/>
            </a:endParaRPr>
          </a:p>
        </p:txBody>
      </p:sp>
      <p:pic>
        <p:nvPicPr>
          <p:cNvPr id="7" name="圖片 6">
            <a:extLst>
              <a:ext uri="{FF2B5EF4-FFF2-40B4-BE49-F238E27FC236}">
                <a16:creationId xmlns:a16="http://schemas.microsoft.com/office/drawing/2014/main" id="{70AE2222-466A-4C9E-B6BC-A86072D3F8D0}"/>
              </a:ext>
            </a:extLst>
          </p:cNvPr>
          <p:cNvPicPr>
            <a:picLocks noChangeAspect="1"/>
          </p:cNvPicPr>
          <p:nvPr/>
        </p:nvPicPr>
        <p:blipFill>
          <a:blip r:embed="rId3"/>
          <a:stretch>
            <a:fillRect/>
          </a:stretch>
        </p:blipFill>
        <p:spPr>
          <a:xfrm>
            <a:off x="2695667" y="2941498"/>
            <a:ext cx="5638800" cy="1266825"/>
          </a:xfrm>
          <a:prstGeom prst="rect">
            <a:avLst/>
          </a:prstGeom>
        </p:spPr>
      </p:pic>
      <p:pic>
        <p:nvPicPr>
          <p:cNvPr id="11" name="圖片 10">
            <a:extLst>
              <a:ext uri="{FF2B5EF4-FFF2-40B4-BE49-F238E27FC236}">
                <a16:creationId xmlns:a16="http://schemas.microsoft.com/office/drawing/2014/main" id="{BB105021-C890-4E07-956A-AB95CBE958EC}"/>
              </a:ext>
            </a:extLst>
          </p:cNvPr>
          <p:cNvPicPr>
            <a:picLocks noChangeAspect="1"/>
          </p:cNvPicPr>
          <p:nvPr/>
        </p:nvPicPr>
        <p:blipFill>
          <a:blip r:embed="rId4"/>
          <a:stretch>
            <a:fillRect/>
          </a:stretch>
        </p:blipFill>
        <p:spPr>
          <a:xfrm>
            <a:off x="3019425" y="5009210"/>
            <a:ext cx="4316272" cy="1032152"/>
          </a:xfrm>
          <a:prstGeom prst="rect">
            <a:avLst/>
          </a:prstGeom>
        </p:spPr>
      </p:pic>
    </p:spTree>
    <p:extLst>
      <p:ext uri="{BB962C8B-B14F-4D97-AF65-F5344CB8AC3E}">
        <p14:creationId xmlns:p14="http://schemas.microsoft.com/office/powerpoint/2010/main" val="48474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4F3CFD-967D-4BCB-9DC0-4C1EAADA76C2}"/>
              </a:ext>
            </a:extLst>
          </p:cNvPr>
          <p:cNvSpPr>
            <a:spLocks noGrp="1"/>
          </p:cNvSpPr>
          <p:nvPr>
            <p:ph type="title"/>
          </p:nvPr>
        </p:nvSpPr>
        <p:spPr/>
        <p:txBody>
          <a:bodyPr/>
          <a:lstStyle/>
          <a:p>
            <a:r>
              <a:rPr lang="en-US" altLang="zh-TW" dirty="0">
                <a:solidFill>
                  <a:schemeClr val="tx1"/>
                </a:solidFill>
                <a:latin typeface="Times New Roman" panose="02020603050405020304" pitchFamily="18" charset="0"/>
                <a:cs typeface="Times New Roman" panose="02020603050405020304" pitchFamily="18" charset="0"/>
              </a:rPr>
              <a:t>Method</a:t>
            </a:r>
            <a:endParaRPr lang="zh-TW" altLang="en-US" dirty="0">
              <a:solidFill>
                <a:schemeClr val="tx1"/>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FC11590-7CAA-439A-A964-9CFE7EBDA5F5}"/>
              </a:ext>
            </a:extLst>
          </p:cNvPr>
          <p:cNvSpPr>
            <a:spLocks noGrp="1"/>
          </p:cNvSpPr>
          <p:nvPr>
            <p:ph idx="1"/>
          </p:nvPr>
        </p:nvSpPr>
        <p:spPr>
          <a:xfrm>
            <a:off x="677334" y="1195660"/>
            <a:ext cx="9297176" cy="4657179"/>
          </a:xfrm>
        </p:spPr>
        <p:txBody>
          <a:bodyPr>
            <a:normAutofit/>
          </a:bodyPr>
          <a:lstStyle/>
          <a:p>
            <a:r>
              <a:rPr lang="zh-TW" altLang="en-US" sz="1600" dirty="0">
                <a:solidFill>
                  <a:schemeClr val="tx1"/>
                </a:solidFill>
                <a:latin typeface="+mj-ea"/>
                <a:ea typeface="+mj-ea"/>
                <a:cs typeface="Times New Roman" panose="02020603050405020304" pitchFamily="18" charset="0"/>
              </a:rPr>
              <a:t>首先使用</a:t>
            </a:r>
            <a:r>
              <a:rPr lang="en-US" altLang="zh-TW" sz="1600" dirty="0">
                <a:solidFill>
                  <a:schemeClr val="tx1"/>
                </a:solidFill>
                <a:latin typeface="+mj-ea"/>
                <a:ea typeface="+mj-ea"/>
                <a:cs typeface="Times New Roman" panose="02020603050405020304" pitchFamily="18" charset="0"/>
              </a:rPr>
              <a:t>Louvain</a:t>
            </a:r>
            <a:r>
              <a:rPr lang="zh-TW" altLang="en-US" sz="1600" dirty="0">
                <a:solidFill>
                  <a:schemeClr val="tx1"/>
                </a:solidFill>
                <a:latin typeface="+mj-ea"/>
                <a:ea typeface="+mj-ea"/>
                <a:cs typeface="Times New Roman" panose="02020603050405020304" pitchFamily="18" charset="0"/>
              </a:rPr>
              <a:t>演算法對將每個商品進行分群。</a:t>
            </a:r>
            <a:endParaRPr lang="en-US" altLang="zh-TW" sz="1600" dirty="0">
              <a:solidFill>
                <a:schemeClr val="tx1"/>
              </a:solidFill>
              <a:latin typeface="+mj-ea"/>
              <a:ea typeface="+mj-ea"/>
              <a:cs typeface="Times New Roman" panose="02020603050405020304" pitchFamily="18" charset="0"/>
            </a:endParaRPr>
          </a:p>
          <a:p>
            <a:r>
              <a:rPr lang="zh-TW" altLang="en-US" sz="1600" dirty="0">
                <a:solidFill>
                  <a:schemeClr val="tx1"/>
                </a:solidFill>
                <a:latin typeface="+mj-ea"/>
                <a:ea typeface="+mj-ea"/>
                <a:cs typeface="Times New Roman" panose="02020603050405020304" pitchFamily="18" charset="0"/>
              </a:rPr>
              <a:t>接著，對每個社群計算社群內的每個節點的中心度，並取該社群中心度最高的五</a:t>
            </a:r>
            <a:r>
              <a:rPr lang="zh-TW" altLang="en-US" sz="1600">
                <a:solidFill>
                  <a:schemeClr val="tx1"/>
                </a:solidFill>
                <a:latin typeface="+mj-ea"/>
                <a:ea typeface="+mj-ea"/>
                <a:cs typeface="Times New Roman" panose="02020603050405020304" pitchFamily="18" charset="0"/>
              </a:rPr>
              <a:t>樣商品作為推薦商品。</a:t>
            </a:r>
            <a:endParaRPr lang="en-US" altLang="zh-TW" sz="1600" dirty="0">
              <a:solidFill>
                <a:schemeClr val="tx1"/>
              </a:solidFill>
              <a:latin typeface="+mj-ea"/>
              <a:ea typeface="+mj-ea"/>
              <a:cs typeface="Times New Roman" panose="02020603050405020304" pitchFamily="18" charset="0"/>
            </a:endParaRPr>
          </a:p>
        </p:txBody>
      </p:sp>
      <p:pic>
        <p:nvPicPr>
          <p:cNvPr id="12" name="圖片 11">
            <a:extLst>
              <a:ext uri="{FF2B5EF4-FFF2-40B4-BE49-F238E27FC236}">
                <a16:creationId xmlns:a16="http://schemas.microsoft.com/office/drawing/2014/main" id="{97B9A944-DABC-41EF-8DB9-3A93EBC17803}"/>
              </a:ext>
            </a:extLst>
          </p:cNvPr>
          <p:cNvPicPr>
            <a:picLocks noChangeAspect="1"/>
          </p:cNvPicPr>
          <p:nvPr/>
        </p:nvPicPr>
        <p:blipFill>
          <a:blip r:embed="rId3"/>
          <a:stretch>
            <a:fillRect/>
          </a:stretch>
        </p:blipFill>
        <p:spPr>
          <a:xfrm>
            <a:off x="2562225" y="2058476"/>
            <a:ext cx="5381625" cy="4633186"/>
          </a:xfrm>
          <a:prstGeom prst="rect">
            <a:avLst/>
          </a:prstGeom>
        </p:spPr>
      </p:pic>
    </p:spTree>
    <p:extLst>
      <p:ext uri="{BB962C8B-B14F-4D97-AF65-F5344CB8AC3E}">
        <p14:creationId xmlns:p14="http://schemas.microsoft.com/office/powerpoint/2010/main" val="210094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4F3CFD-967D-4BCB-9DC0-4C1EAADA76C2}"/>
              </a:ext>
            </a:extLst>
          </p:cNvPr>
          <p:cNvSpPr>
            <a:spLocks noGrp="1"/>
          </p:cNvSpPr>
          <p:nvPr>
            <p:ph type="title"/>
          </p:nvPr>
        </p:nvSpPr>
        <p:spPr/>
        <p:txBody>
          <a:bodyPr/>
          <a:lstStyle/>
          <a:p>
            <a:r>
              <a:rPr lang="en-US" altLang="zh-TW" dirty="0">
                <a:solidFill>
                  <a:schemeClr val="tx1"/>
                </a:solidFill>
                <a:latin typeface="Times New Roman" panose="02020603050405020304" pitchFamily="18" charset="0"/>
                <a:cs typeface="Times New Roman" panose="02020603050405020304" pitchFamily="18" charset="0"/>
              </a:rPr>
              <a:t>Experiment</a:t>
            </a:r>
            <a:endParaRPr lang="zh-TW" altLang="en-US" dirty="0">
              <a:solidFill>
                <a:schemeClr val="tx1"/>
              </a:solidFill>
              <a:latin typeface="Times New Roman" panose="02020603050405020304" pitchFamily="18" charset="0"/>
              <a:cs typeface="Times New Roman" panose="02020603050405020304" pitchFamily="18" charset="0"/>
            </a:endParaRPr>
          </a:p>
        </p:txBody>
      </p:sp>
      <p:sp>
        <p:nvSpPr>
          <p:cNvPr id="10" name="內容版面配置區 9">
            <a:extLst>
              <a:ext uri="{FF2B5EF4-FFF2-40B4-BE49-F238E27FC236}">
                <a16:creationId xmlns:a16="http://schemas.microsoft.com/office/drawing/2014/main" id="{D9B23BB6-2ECB-449E-8158-EC660BCD16C6}"/>
              </a:ext>
            </a:extLst>
          </p:cNvPr>
          <p:cNvSpPr>
            <a:spLocks noGrp="1"/>
          </p:cNvSpPr>
          <p:nvPr>
            <p:ph idx="1"/>
          </p:nvPr>
        </p:nvSpPr>
        <p:spPr>
          <a:xfrm>
            <a:off x="610658" y="1488614"/>
            <a:ext cx="9771591" cy="2940512"/>
          </a:xfrm>
        </p:spPr>
        <p:txBody>
          <a:bodyPr/>
          <a:lstStyle/>
          <a:p>
            <a:r>
              <a:rPr lang="zh-TW" altLang="en-US" dirty="0"/>
              <a:t>分支度分布圖</a:t>
            </a:r>
          </a:p>
        </p:txBody>
      </p:sp>
      <p:pic>
        <p:nvPicPr>
          <p:cNvPr id="13" name="圖片 12">
            <a:extLst>
              <a:ext uri="{FF2B5EF4-FFF2-40B4-BE49-F238E27FC236}">
                <a16:creationId xmlns:a16="http://schemas.microsoft.com/office/drawing/2014/main" id="{AFCA9965-16B2-4BB9-B4F8-4C317BDCFEDC}"/>
              </a:ext>
            </a:extLst>
          </p:cNvPr>
          <p:cNvPicPr>
            <a:picLocks noChangeAspect="1"/>
          </p:cNvPicPr>
          <p:nvPr/>
        </p:nvPicPr>
        <p:blipFill>
          <a:blip r:embed="rId3"/>
          <a:stretch>
            <a:fillRect/>
          </a:stretch>
        </p:blipFill>
        <p:spPr>
          <a:xfrm>
            <a:off x="2570367" y="2234561"/>
            <a:ext cx="5852172" cy="4389129"/>
          </a:xfrm>
          <a:prstGeom prst="rect">
            <a:avLst/>
          </a:prstGeom>
        </p:spPr>
      </p:pic>
    </p:spTree>
    <p:extLst>
      <p:ext uri="{BB962C8B-B14F-4D97-AF65-F5344CB8AC3E}">
        <p14:creationId xmlns:p14="http://schemas.microsoft.com/office/powerpoint/2010/main" val="1563403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4F3CFD-967D-4BCB-9DC0-4C1EAADA76C2}"/>
              </a:ext>
            </a:extLst>
          </p:cNvPr>
          <p:cNvSpPr>
            <a:spLocks noGrp="1"/>
          </p:cNvSpPr>
          <p:nvPr>
            <p:ph type="title"/>
          </p:nvPr>
        </p:nvSpPr>
        <p:spPr/>
        <p:txBody>
          <a:bodyPr/>
          <a:lstStyle/>
          <a:p>
            <a:r>
              <a:rPr lang="en-US" altLang="zh-TW" dirty="0">
                <a:solidFill>
                  <a:schemeClr val="tx1"/>
                </a:solidFill>
                <a:latin typeface="Times New Roman" panose="02020603050405020304" pitchFamily="18" charset="0"/>
                <a:cs typeface="Times New Roman" panose="02020603050405020304" pitchFamily="18" charset="0"/>
              </a:rPr>
              <a:t>Experiment</a:t>
            </a:r>
            <a:endParaRPr lang="zh-TW" altLang="en-US" dirty="0">
              <a:solidFill>
                <a:schemeClr val="tx1"/>
              </a:solidFill>
              <a:latin typeface="Times New Roman" panose="02020603050405020304" pitchFamily="18" charset="0"/>
              <a:cs typeface="Times New Roman" panose="02020603050405020304" pitchFamily="18" charset="0"/>
            </a:endParaRPr>
          </a:p>
        </p:txBody>
      </p:sp>
      <p:sp>
        <p:nvSpPr>
          <p:cNvPr id="10" name="內容版面配置區 9">
            <a:extLst>
              <a:ext uri="{FF2B5EF4-FFF2-40B4-BE49-F238E27FC236}">
                <a16:creationId xmlns:a16="http://schemas.microsoft.com/office/drawing/2014/main" id="{D9B23BB6-2ECB-449E-8158-EC660BCD16C6}"/>
              </a:ext>
            </a:extLst>
          </p:cNvPr>
          <p:cNvSpPr>
            <a:spLocks noGrp="1"/>
          </p:cNvSpPr>
          <p:nvPr>
            <p:ph idx="1"/>
          </p:nvPr>
        </p:nvSpPr>
        <p:spPr>
          <a:xfrm>
            <a:off x="610658" y="1488614"/>
            <a:ext cx="9771591" cy="2940512"/>
          </a:xfrm>
        </p:spPr>
        <p:txBody>
          <a:bodyPr/>
          <a:lstStyle/>
          <a:p>
            <a:r>
              <a:rPr lang="zh-TW" altLang="en-US" dirty="0"/>
              <a:t>邊權重分布圖</a:t>
            </a:r>
          </a:p>
        </p:txBody>
      </p:sp>
      <p:pic>
        <p:nvPicPr>
          <p:cNvPr id="4" name="圖片 3">
            <a:extLst>
              <a:ext uri="{FF2B5EF4-FFF2-40B4-BE49-F238E27FC236}">
                <a16:creationId xmlns:a16="http://schemas.microsoft.com/office/drawing/2014/main" id="{897EC30F-847F-4B32-B609-4F980F4246B7}"/>
              </a:ext>
            </a:extLst>
          </p:cNvPr>
          <p:cNvPicPr>
            <a:picLocks noChangeAspect="1"/>
          </p:cNvPicPr>
          <p:nvPr/>
        </p:nvPicPr>
        <p:blipFill>
          <a:blip r:embed="rId3"/>
          <a:stretch>
            <a:fillRect/>
          </a:stretch>
        </p:blipFill>
        <p:spPr>
          <a:xfrm>
            <a:off x="2570367" y="1930400"/>
            <a:ext cx="5852172" cy="4389129"/>
          </a:xfrm>
          <a:prstGeom prst="rect">
            <a:avLst/>
          </a:prstGeom>
        </p:spPr>
      </p:pic>
    </p:spTree>
    <p:extLst>
      <p:ext uri="{BB962C8B-B14F-4D97-AF65-F5344CB8AC3E}">
        <p14:creationId xmlns:p14="http://schemas.microsoft.com/office/powerpoint/2010/main" val="71335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0C766189-DA40-408E-A5D9-A19734AD2A10}"/>
              </a:ext>
            </a:extLst>
          </p:cNvPr>
          <p:cNvPicPr>
            <a:picLocks noGrp="1" noChangeAspect="1"/>
          </p:cNvPicPr>
          <p:nvPr>
            <p:ph idx="1"/>
          </p:nvPr>
        </p:nvPicPr>
        <p:blipFill>
          <a:blip r:embed="rId3"/>
          <a:stretch>
            <a:fillRect/>
          </a:stretch>
        </p:blipFill>
        <p:spPr>
          <a:xfrm>
            <a:off x="889737" y="1824617"/>
            <a:ext cx="5057775" cy="5057775"/>
          </a:xfrm>
        </p:spPr>
      </p:pic>
      <p:sp>
        <p:nvSpPr>
          <p:cNvPr id="7" name="標題 1">
            <a:extLst>
              <a:ext uri="{FF2B5EF4-FFF2-40B4-BE49-F238E27FC236}">
                <a16:creationId xmlns:a16="http://schemas.microsoft.com/office/drawing/2014/main" id="{B3E4741A-82B3-4457-A0AC-469BDFC15553}"/>
              </a:ext>
            </a:extLst>
          </p:cNvPr>
          <p:cNvSpPr>
            <a:spLocks noGrp="1"/>
          </p:cNvSpPr>
          <p:nvPr>
            <p:ph type="title"/>
          </p:nvPr>
        </p:nvSpPr>
        <p:spPr>
          <a:xfrm>
            <a:off x="677863" y="609600"/>
            <a:ext cx="8596312" cy="1320800"/>
          </a:xfrm>
        </p:spPr>
        <p:txBody>
          <a:bodyPr/>
          <a:lstStyle/>
          <a:p>
            <a:r>
              <a:rPr lang="en-US" altLang="zh-TW" dirty="0">
                <a:solidFill>
                  <a:schemeClr val="tx1"/>
                </a:solidFill>
                <a:latin typeface="Times New Roman" panose="02020603050405020304" pitchFamily="18" charset="0"/>
                <a:cs typeface="Times New Roman" panose="02020603050405020304" pitchFamily="18" charset="0"/>
              </a:rPr>
              <a:t>Experiment</a:t>
            </a:r>
            <a:endParaRPr lang="zh-TW" altLang="en-US" dirty="0">
              <a:solidFill>
                <a:schemeClr val="tx1"/>
              </a:solidFill>
              <a:latin typeface="Times New Roman" panose="02020603050405020304" pitchFamily="18" charset="0"/>
              <a:cs typeface="Times New Roman" panose="02020603050405020304" pitchFamily="18" charset="0"/>
            </a:endParaRPr>
          </a:p>
        </p:txBody>
      </p:sp>
      <p:sp>
        <p:nvSpPr>
          <p:cNvPr id="8" name="內容版面配置區 9">
            <a:extLst>
              <a:ext uri="{FF2B5EF4-FFF2-40B4-BE49-F238E27FC236}">
                <a16:creationId xmlns:a16="http://schemas.microsoft.com/office/drawing/2014/main" id="{4693D9FE-B81E-4A6E-8386-B121C811F149}"/>
              </a:ext>
            </a:extLst>
          </p:cNvPr>
          <p:cNvSpPr txBox="1">
            <a:spLocks/>
          </p:cNvSpPr>
          <p:nvPr/>
        </p:nvSpPr>
        <p:spPr>
          <a:xfrm>
            <a:off x="610658" y="1488614"/>
            <a:ext cx="9771591" cy="29405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TW" altLang="en-US" dirty="0"/>
              <a:t>中心度展示圖</a:t>
            </a:r>
          </a:p>
        </p:txBody>
      </p:sp>
      <p:pic>
        <p:nvPicPr>
          <p:cNvPr id="3" name="圖片 2">
            <a:extLst>
              <a:ext uri="{FF2B5EF4-FFF2-40B4-BE49-F238E27FC236}">
                <a16:creationId xmlns:a16="http://schemas.microsoft.com/office/drawing/2014/main" id="{83B63390-813D-4747-8C2D-C839C58FB08B}"/>
              </a:ext>
            </a:extLst>
          </p:cNvPr>
          <p:cNvPicPr>
            <a:picLocks noChangeAspect="1"/>
          </p:cNvPicPr>
          <p:nvPr/>
        </p:nvPicPr>
        <p:blipFill rotWithShape="1">
          <a:blip r:embed="rId4"/>
          <a:srcRect l="6036" t="7216" r="7313" b="7531"/>
          <a:stretch/>
        </p:blipFill>
        <p:spPr>
          <a:xfrm>
            <a:off x="6244489" y="2197564"/>
            <a:ext cx="4382624" cy="4311883"/>
          </a:xfrm>
          <a:prstGeom prst="rect">
            <a:avLst/>
          </a:prstGeom>
        </p:spPr>
      </p:pic>
    </p:spTree>
    <p:extLst>
      <p:ext uri="{BB962C8B-B14F-4D97-AF65-F5344CB8AC3E}">
        <p14:creationId xmlns:p14="http://schemas.microsoft.com/office/powerpoint/2010/main" val="1018864052"/>
      </p:ext>
    </p:extLst>
  </p:cSld>
  <p:clrMapOvr>
    <a:masterClrMapping/>
  </p:clrMapOvr>
</p:sld>
</file>

<file path=ppt/theme/theme1.xml><?xml version="1.0" encoding="utf-8"?>
<a:theme xmlns:a="http://schemas.openxmlformats.org/drawingml/2006/main" name="多面向">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278</TotalTime>
  <Words>572</Words>
  <Application>Microsoft Office PowerPoint</Application>
  <PresentationFormat>寬螢幕</PresentationFormat>
  <Paragraphs>50</Paragraphs>
  <Slides>10</Slides>
  <Notes>6</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10</vt:i4>
      </vt:variant>
    </vt:vector>
  </HeadingPairs>
  <TitlesOfParts>
    <vt:vector size="18" baseType="lpstr">
      <vt:lpstr>Söhne</vt:lpstr>
      <vt:lpstr>Arial</vt:lpstr>
      <vt:lpstr>Calibri</vt:lpstr>
      <vt:lpstr>Consolas</vt:lpstr>
      <vt:lpstr>Times New Roman</vt:lpstr>
      <vt:lpstr>Trebuchet MS</vt:lpstr>
      <vt:lpstr>Wingdings 3</vt:lpstr>
      <vt:lpstr>多面向</vt:lpstr>
      <vt:lpstr>Using Community Detection to predict the asscociations between products on an e-commerce platform</vt:lpstr>
      <vt:lpstr>Introduction</vt:lpstr>
      <vt:lpstr>Method</vt:lpstr>
      <vt:lpstr>Method</vt:lpstr>
      <vt:lpstr>Method</vt:lpstr>
      <vt:lpstr>Method</vt:lpstr>
      <vt:lpstr>Experiment</vt:lpstr>
      <vt:lpstr>Experiment</vt:lpstr>
      <vt:lpstr>Experiment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Community Detection to predict the asscociations between products on an e-commerce platform</dc:title>
  <dc:creator>品逸 林</dc:creator>
  <cp:lastModifiedBy>M11102142</cp:lastModifiedBy>
  <cp:revision>72</cp:revision>
  <dcterms:created xsi:type="dcterms:W3CDTF">2023-06-16T10:36:23Z</dcterms:created>
  <dcterms:modified xsi:type="dcterms:W3CDTF">2024-03-31T17:32:42Z</dcterms:modified>
</cp:coreProperties>
</file>