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8" r:id="rId2"/>
  </p:sldIdLst>
  <p:sldSz cx="21386800" cy="30279975"/>
  <p:notesSz cx="6858000" cy="9144000"/>
  <p:defaultTextStyle>
    <a:defPPr>
      <a:defRPr lang="zh-TW"/>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4A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21" autoAdjust="0"/>
    <p:restoredTop sz="89861" autoAdjust="0"/>
  </p:normalViewPr>
  <p:slideViewPr>
    <p:cSldViewPr>
      <p:cViewPr>
        <p:scale>
          <a:sx n="33" d="100"/>
          <a:sy n="33" d="100"/>
        </p:scale>
        <p:origin x="3552" y="-605"/>
      </p:cViewPr>
      <p:guideLst>
        <p:guide orient="horz" pos="9537"/>
        <p:guide pos="6736"/>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2EDD5-BEF9-4D62-BA78-9F480C8180CB}" type="datetimeFigureOut">
              <a:rPr lang="zh-TW" altLang="en-US" smtClean="0"/>
              <a:t>2023/12/12</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FDC78-0AD0-49CB-B0B6-626CBD624688}" type="slidenum">
              <a:rPr lang="zh-TW" altLang="en-US" smtClean="0"/>
              <a:t>‹#›</a:t>
            </a:fld>
            <a:endParaRPr lang="zh-TW" altLang="en-US"/>
          </a:p>
        </p:txBody>
      </p:sp>
    </p:spTree>
    <p:extLst>
      <p:ext uri="{BB962C8B-B14F-4D97-AF65-F5344CB8AC3E}">
        <p14:creationId xmlns:p14="http://schemas.microsoft.com/office/powerpoint/2010/main" val="143680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3CFDC78-0AD0-49CB-B0B6-626CBD624688}" type="slidenum">
              <a:rPr lang="zh-TW" altLang="en-US" smtClean="0"/>
              <a:t>1</a:t>
            </a:fld>
            <a:endParaRPr lang="zh-TW" altLang="en-US"/>
          </a:p>
        </p:txBody>
      </p:sp>
    </p:spTree>
    <p:extLst>
      <p:ext uri="{BB962C8B-B14F-4D97-AF65-F5344CB8AC3E}">
        <p14:creationId xmlns:p14="http://schemas.microsoft.com/office/powerpoint/2010/main" val="133894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04010" y="9406421"/>
            <a:ext cx="18178780" cy="6490569"/>
          </a:xfrm>
        </p:spPr>
        <p:txBody>
          <a:bodyPr/>
          <a:lstStyle/>
          <a:p>
            <a:r>
              <a:rPr lang="zh-TW" altLang="en-US"/>
              <a:t>按一下以編輯母片標題樣式</a:t>
            </a:r>
          </a:p>
        </p:txBody>
      </p:sp>
      <p:sp>
        <p:nvSpPr>
          <p:cNvPr id="3" name="副標題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9" indent="0" algn="ctr">
              <a:buNone/>
              <a:defRPr>
                <a:solidFill>
                  <a:schemeClr val="tx1">
                    <a:tint val="75000"/>
                  </a:schemeClr>
                </a:solidFill>
              </a:defRPr>
            </a:lvl2pPr>
            <a:lvl3pPr marL="2952319" indent="0" algn="ctr">
              <a:buNone/>
              <a:defRPr>
                <a:solidFill>
                  <a:schemeClr val="tx1">
                    <a:tint val="75000"/>
                  </a:schemeClr>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44725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91638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1346887" y="7569994"/>
            <a:ext cx="15932422" cy="161268904"/>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542190" y="7569994"/>
            <a:ext cx="47448251" cy="16126890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01522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62845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689410" y="19457690"/>
            <a:ext cx="18178780" cy="6013940"/>
          </a:xfrm>
        </p:spPr>
        <p:txBody>
          <a:bodyPr anchor="t"/>
          <a:lstStyle>
            <a:lvl1pPr algn="l">
              <a:defRPr sz="12900" b="1" cap="all"/>
            </a:lvl1pPr>
          </a:lstStyle>
          <a:p>
            <a:r>
              <a:rPr lang="zh-TW" altLang="en-US"/>
              <a:t>按一下以編輯母片標題樣式</a:t>
            </a:r>
          </a:p>
        </p:txBody>
      </p:sp>
      <p:sp>
        <p:nvSpPr>
          <p:cNvPr id="3" name="文字版面配置區 2"/>
          <p:cNvSpPr>
            <a:spLocks noGrp="1"/>
          </p:cNvSpPr>
          <p:nvPr>
            <p:ph type="body" idx="1"/>
          </p:nvPr>
        </p:nvSpPr>
        <p:spPr>
          <a:xfrm>
            <a:off x="1689410" y="12833947"/>
            <a:ext cx="18178780" cy="6623743"/>
          </a:xfrm>
        </p:spPr>
        <p:txBody>
          <a:bodyPr anchor="b"/>
          <a:lstStyle>
            <a:lvl1pPr marL="0" indent="0">
              <a:buNone/>
              <a:defRPr sz="6400">
                <a:solidFill>
                  <a:schemeClr val="tx1">
                    <a:tint val="75000"/>
                  </a:schemeClr>
                </a:solidFill>
              </a:defRPr>
            </a:lvl1pPr>
            <a:lvl2pPr marL="1476159" indent="0">
              <a:buNone/>
              <a:defRPr sz="5800">
                <a:solidFill>
                  <a:schemeClr val="tx1">
                    <a:tint val="75000"/>
                  </a:schemeClr>
                </a:solidFill>
              </a:defRPr>
            </a:lvl2pPr>
            <a:lvl3pPr marL="2952319" indent="0">
              <a:buNone/>
              <a:defRPr sz="5200">
                <a:solidFill>
                  <a:schemeClr val="tx1">
                    <a:tint val="75000"/>
                  </a:schemeClr>
                </a:solidFill>
              </a:defRPr>
            </a:lvl3pPr>
            <a:lvl4pPr marL="4428478" indent="0">
              <a:buNone/>
              <a:defRPr sz="4500">
                <a:solidFill>
                  <a:schemeClr val="tx1">
                    <a:tint val="75000"/>
                  </a:schemeClr>
                </a:solidFill>
              </a:defRPr>
            </a:lvl4pPr>
            <a:lvl5pPr marL="5904637" indent="0">
              <a:buNone/>
              <a:defRPr sz="4500">
                <a:solidFill>
                  <a:schemeClr val="tx1">
                    <a:tint val="75000"/>
                  </a:schemeClr>
                </a:solidFill>
              </a:defRPr>
            </a:lvl5pPr>
            <a:lvl6pPr marL="7380797" indent="0">
              <a:buNone/>
              <a:defRPr sz="4500">
                <a:solidFill>
                  <a:schemeClr val="tx1">
                    <a:tint val="75000"/>
                  </a:schemeClr>
                </a:solidFill>
              </a:defRPr>
            </a:lvl6pPr>
            <a:lvl7pPr marL="8856957" indent="0">
              <a:buNone/>
              <a:defRPr sz="4500">
                <a:solidFill>
                  <a:schemeClr val="tx1">
                    <a:tint val="75000"/>
                  </a:schemeClr>
                </a:solidFill>
              </a:defRPr>
            </a:lvl7pPr>
            <a:lvl8pPr marL="10333116" indent="0">
              <a:buNone/>
              <a:defRPr sz="4500">
                <a:solidFill>
                  <a:schemeClr val="tx1">
                    <a:tint val="75000"/>
                  </a:schemeClr>
                </a:solidFill>
              </a:defRPr>
            </a:lvl8pPr>
            <a:lvl9pPr marL="11809275" indent="0">
              <a:buNone/>
              <a:defRPr sz="45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541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542191" y="44102223"/>
            <a:ext cx="31690337"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35588973" y="44102223"/>
            <a:ext cx="31690335"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88083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69340" y="1212603"/>
            <a:ext cx="19248120" cy="5046662"/>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069340" y="6777951"/>
            <a:ext cx="9449551"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zh-TW" altLang="en-US"/>
              <a:t>按一下以編輯母片文字樣式</a:t>
            </a:r>
          </a:p>
        </p:txBody>
      </p:sp>
      <p:sp>
        <p:nvSpPr>
          <p:cNvPr id="4" name="內容版面配置區 3"/>
          <p:cNvSpPr>
            <a:spLocks noGrp="1"/>
          </p:cNvSpPr>
          <p:nvPr>
            <p:ph sz="half" idx="2"/>
          </p:nvPr>
        </p:nvSpPr>
        <p:spPr>
          <a:xfrm>
            <a:off x="1069340" y="9602678"/>
            <a:ext cx="9449551"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864198" y="6777951"/>
            <a:ext cx="9453263"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zh-TW" altLang="en-US"/>
              <a:t>按一下以編輯母片文字樣式</a:t>
            </a:r>
          </a:p>
        </p:txBody>
      </p:sp>
      <p:sp>
        <p:nvSpPr>
          <p:cNvPr id="6" name="內容版面配置區 5"/>
          <p:cNvSpPr>
            <a:spLocks noGrp="1"/>
          </p:cNvSpPr>
          <p:nvPr>
            <p:ph sz="quarter" idx="4"/>
          </p:nvPr>
        </p:nvSpPr>
        <p:spPr>
          <a:xfrm>
            <a:off x="10864198" y="9602678"/>
            <a:ext cx="9453263"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4495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18501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70914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69341" y="1205591"/>
            <a:ext cx="7036110" cy="5130774"/>
          </a:xfrm>
        </p:spPr>
        <p:txBody>
          <a:bodyPr anchor="b"/>
          <a:lstStyle>
            <a:lvl1pPr algn="l">
              <a:defRPr sz="6400" b="1"/>
            </a:lvl1pPr>
          </a:lstStyle>
          <a:p>
            <a:r>
              <a:rPr lang="zh-TW" altLang="en-US"/>
              <a:t>按一下以編輯母片標題樣式</a:t>
            </a:r>
          </a:p>
        </p:txBody>
      </p:sp>
      <p:sp>
        <p:nvSpPr>
          <p:cNvPr id="3" name="內容版面配置區 2"/>
          <p:cNvSpPr>
            <a:spLocks noGrp="1"/>
          </p:cNvSpPr>
          <p:nvPr>
            <p:ph idx="1"/>
          </p:nvPr>
        </p:nvSpPr>
        <p:spPr>
          <a:xfrm>
            <a:off x="8361645" y="1205594"/>
            <a:ext cx="11955815" cy="25843120"/>
          </a:xfrm>
        </p:spPr>
        <p:txBody>
          <a:bodyPr/>
          <a:lstStyle>
            <a:lvl1pPr>
              <a:defRPr sz="10300"/>
            </a:lvl1pPr>
            <a:lvl2pPr>
              <a:defRPr sz="9000"/>
            </a:lvl2pPr>
            <a:lvl3pPr>
              <a:defRPr sz="7800"/>
            </a:lvl3pPr>
            <a:lvl4pPr>
              <a:defRPr sz="6400"/>
            </a:lvl4pPr>
            <a:lvl5pPr>
              <a:defRPr sz="6400"/>
            </a:lvl5pPr>
            <a:lvl6pPr>
              <a:defRPr sz="6400"/>
            </a:lvl6pPr>
            <a:lvl7pPr>
              <a:defRPr sz="6400"/>
            </a:lvl7pPr>
            <a:lvl8pPr>
              <a:defRPr sz="6400"/>
            </a:lvl8pPr>
            <a:lvl9pPr>
              <a:defRPr sz="6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069341" y="6336368"/>
            <a:ext cx="7036110" cy="20712346"/>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50500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191963" y="21195983"/>
            <a:ext cx="12832080" cy="2502306"/>
          </a:xfrm>
        </p:spPr>
        <p:txBody>
          <a:bodyPr anchor="b"/>
          <a:lstStyle>
            <a:lvl1pPr algn="l">
              <a:defRPr sz="6400" b="1"/>
            </a:lvl1pPr>
          </a:lstStyle>
          <a:p>
            <a:r>
              <a:rPr lang="zh-TW" altLang="en-US"/>
              <a:t>按一下以編輯母片標題樣式</a:t>
            </a:r>
          </a:p>
        </p:txBody>
      </p:sp>
      <p:sp>
        <p:nvSpPr>
          <p:cNvPr id="3" name="圖片版面配置區 2"/>
          <p:cNvSpPr>
            <a:spLocks noGrp="1"/>
          </p:cNvSpPr>
          <p:nvPr>
            <p:ph type="pic" idx="1"/>
          </p:nvPr>
        </p:nvSpPr>
        <p:spPr>
          <a:xfrm>
            <a:off x="4191963" y="2705572"/>
            <a:ext cx="12832080" cy="18167985"/>
          </a:xfrm>
        </p:spPr>
        <p:txBody>
          <a:bodyPr/>
          <a:lstStyle>
            <a:lvl1pPr marL="0" indent="0">
              <a:buNone/>
              <a:defRPr sz="10300"/>
            </a:lvl1pPr>
            <a:lvl2pPr marL="1476159" indent="0">
              <a:buNone/>
              <a:defRPr sz="9000"/>
            </a:lvl2pPr>
            <a:lvl3pPr marL="2952319" indent="0">
              <a:buNone/>
              <a:defRPr sz="7800"/>
            </a:lvl3pPr>
            <a:lvl4pPr marL="4428478" indent="0">
              <a:buNone/>
              <a:defRPr sz="6400"/>
            </a:lvl4pPr>
            <a:lvl5pPr marL="5904637" indent="0">
              <a:buNone/>
              <a:defRPr sz="6400"/>
            </a:lvl5pPr>
            <a:lvl6pPr marL="7380797" indent="0">
              <a:buNone/>
              <a:defRPr sz="6400"/>
            </a:lvl6pPr>
            <a:lvl7pPr marL="8856957" indent="0">
              <a:buNone/>
              <a:defRPr sz="6400"/>
            </a:lvl7pPr>
            <a:lvl8pPr marL="10333116" indent="0">
              <a:buNone/>
              <a:defRPr sz="6400"/>
            </a:lvl8pPr>
            <a:lvl9pPr marL="11809275" indent="0">
              <a:buNone/>
              <a:defRPr sz="6400"/>
            </a:lvl9pPr>
          </a:lstStyle>
          <a:p>
            <a:endParaRPr lang="zh-TW" altLang="en-US"/>
          </a:p>
        </p:txBody>
      </p:sp>
      <p:sp>
        <p:nvSpPr>
          <p:cNvPr id="4" name="文字版面配置區 3"/>
          <p:cNvSpPr>
            <a:spLocks noGrp="1"/>
          </p:cNvSpPr>
          <p:nvPr>
            <p:ph type="body" sz="half" idx="2"/>
          </p:nvPr>
        </p:nvSpPr>
        <p:spPr>
          <a:xfrm>
            <a:off x="4191963" y="23698289"/>
            <a:ext cx="12832080" cy="3553689"/>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7285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69340" y="1212603"/>
            <a:ext cx="19248120" cy="5046662"/>
          </a:xfrm>
          <a:prstGeom prst="rect">
            <a:avLst/>
          </a:prstGeom>
        </p:spPr>
        <p:txBody>
          <a:bodyPr vert="horz" lIns="295232" tIns="147616" rIns="295232" bIns="147616"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069340" y="28065053"/>
            <a:ext cx="4990254" cy="161212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3"/>
          </p:nvPr>
        </p:nvSpPr>
        <p:spPr>
          <a:xfrm>
            <a:off x="7307157" y="28065053"/>
            <a:ext cx="6772487" cy="161212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5327207" y="28065053"/>
            <a:ext cx="4990254" cy="161212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46160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19" rtl="0" eaLnBrk="1" latinLnBrk="0" hangingPunct="1">
        <a:spcBef>
          <a:spcPct val="0"/>
        </a:spcBef>
        <a:buNone/>
        <a:defRPr sz="14200" kern="1200">
          <a:solidFill>
            <a:schemeClr val="tx1"/>
          </a:solidFill>
          <a:latin typeface="+mj-lt"/>
          <a:ea typeface="+mj-ea"/>
          <a:cs typeface="+mj-cs"/>
        </a:defRPr>
      </a:lvl1pPr>
    </p:titleStyle>
    <p:bodyStyle>
      <a:lvl1pPr marL="1107119" indent="-1107119" algn="l" defTabSz="2952319"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59" indent="-922600" algn="l" defTabSz="2952319"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398" indent="-738080" algn="l" defTabSz="2952319"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655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64271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11887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zh-TW"/>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02" y="-19050"/>
            <a:ext cx="21385598" cy="37514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p:cNvSpPr txBox="1"/>
          <p:nvPr/>
        </p:nvSpPr>
        <p:spPr>
          <a:xfrm>
            <a:off x="2336959" y="531584"/>
            <a:ext cx="18882133" cy="988599"/>
          </a:xfrm>
          <a:prstGeom prst="rect">
            <a:avLst/>
          </a:prstGeom>
          <a:noFill/>
        </p:spPr>
        <p:txBody>
          <a:bodyPr wrap="square" lIns="64639" tIns="32319" rIns="64639" bIns="32319" rtlCol="0">
            <a:spAutoFit/>
          </a:bodyPr>
          <a:lstStyle/>
          <a:p>
            <a:pPr algn="ctr"/>
            <a:r>
              <a:rPr lang="zh-TW" altLang="en-US" sz="6000" dirty="0">
                <a:solidFill>
                  <a:srgbClr val="FF0000"/>
                </a:solidFill>
                <a:latin typeface="標楷體" panose="03000509000000000000" pitchFamily="65" charset="-120"/>
                <a:ea typeface="標楷體" panose="03000509000000000000" pitchFamily="65" charset="-120"/>
                <a:cs typeface="Times New Roman" pitchFamily="18" charset="0"/>
              </a:rPr>
              <a:t>嵌入式深度神經網路</a:t>
            </a:r>
            <a:endParaRPr lang="zh-TW" altLang="zh-TW" sz="6000" b="1" dirty="0">
              <a:solidFill>
                <a:srgbClr val="FF0000"/>
              </a:solidFill>
              <a:cs typeface="Times New Roman" pitchFamily="18" charset="0"/>
            </a:endParaRPr>
          </a:p>
        </p:txBody>
      </p:sp>
      <p:sp>
        <p:nvSpPr>
          <p:cNvPr id="2" name="文字方塊 1"/>
          <p:cNvSpPr txBox="1"/>
          <p:nvPr/>
        </p:nvSpPr>
        <p:spPr>
          <a:xfrm>
            <a:off x="3526226" y="1911143"/>
            <a:ext cx="16737651" cy="1419486"/>
          </a:xfrm>
          <a:prstGeom prst="rect">
            <a:avLst/>
          </a:prstGeom>
          <a:noFill/>
        </p:spPr>
        <p:txBody>
          <a:bodyPr wrap="none" lIns="64639" tIns="32319" rIns="64639" bIns="32319" rtlCol="0">
            <a:spAutoFit/>
          </a:bodyPr>
          <a:lstStyle/>
          <a:p>
            <a:pPr algn="ctr"/>
            <a:r>
              <a:rPr lang="en-US" altLang="zh-TW" sz="4400" dirty="0">
                <a:latin typeface="標楷體" panose="03000509000000000000" pitchFamily="65" charset="-120"/>
                <a:ea typeface="標楷體" panose="03000509000000000000" pitchFamily="65" charset="-120"/>
                <a:cs typeface="Times New Roman" pitchFamily="18" charset="0"/>
              </a:rPr>
              <a:t>M11102142 </a:t>
            </a:r>
            <a:r>
              <a:rPr lang="zh-TW" altLang="en-US" sz="4400" dirty="0">
                <a:latin typeface="標楷體" panose="03000509000000000000" pitchFamily="65" charset="-120"/>
                <a:ea typeface="標楷體" panose="03000509000000000000" pitchFamily="65" charset="-120"/>
                <a:cs typeface="Times New Roman" pitchFamily="18" charset="0"/>
              </a:rPr>
              <a:t>張祈安</a:t>
            </a:r>
            <a:r>
              <a:rPr lang="en-US" altLang="zh-TW" sz="4400" dirty="0">
                <a:latin typeface="標楷體" panose="03000509000000000000" pitchFamily="65" charset="-120"/>
                <a:ea typeface="標楷體" panose="03000509000000000000" pitchFamily="65" charset="-120"/>
                <a:cs typeface="Times New Roman" pitchFamily="18" charset="0"/>
              </a:rPr>
              <a:t>	M11102270 </a:t>
            </a:r>
            <a:r>
              <a:rPr lang="zh-TW" altLang="en-US" sz="4400" dirty="0">
                <a:latin typeface="標楷體" panose="03000509000000000000" pitchFamily="65" charset="-120"/>
                <a:ea typeface="標楷體" panose="03000509000000000000" pitchFamily="65" charset="-120"/>
                <a:cs typeface="Times New Roman" pitchFamily="18" charset="0"/>
              </a:rPr>
              <a:t>黎姿伶</a:t>
            </a:r>
            <a:endParaRPr lang="en-US" altLang="zh-TW" sz="4400" dirty="0">
              <a:latin typeface="標楷體" panose="03000509000000000000" pitchFamily="65" charset="-120"/>
              <a:ea typeface="標楷體" panose="03000509000000000000" pitchFamily="65" charset="-120"/>
              <a:cs typeface="Times New Roman" pitchFamily="18" charset="0"/>
            </a:endParaRPr>
          </a:p>
          <a:p>
            <a:pPr algn="ctr"/>
            <a:r>
              <a:rPr lang="zh-TW" altLang="en-US" sz="4400" dirty="0">
                <a:latin typeface="標楷體" panose="03000509000000000000" pitchFamily="65" charset="-120"/>
                <a:ea typeface="標楷體" panose="03000509000000000000" pitchFamily="65" charset="-120"/>
                <a:cs typeface="Times New Roman" pitchFamily="18" charset="0"/>
              </a:rPr>
              <a:t>嵌入式深度神經網路處理 </a:t>
            </a: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Embedded Deep Neural Network Processing</a:t>
            </a:r>
            <a:endParaRPr lang="zh-TW" altLang="en-US" sz="4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文字方塊 14"/>
          <p:cNvSpPr txBox="1"/>
          <p:nvPr/>
        </p:nvSpPr>
        <p:spPr>
          <a:xfrm>
            <a:off x="246979" y="57499338"/>
            <a:ext cx="3279247" cy="6959464"/>
          </a:xfrm>
          <a:prstGeom prst="rect">
            <a:avLst/>
          </a:prstGeom>
          <a:noFill/>
        </p:spPr>
        <p:txBody>
          <a:bodyPr wrap="square" lIns="64639" tIns="32319" rIns="64639" bIns="32319" rtlCol="0">
            <a:spAutoFit/>
          </a:bodyPr>
          <a:lstStyle/>
          <a:p>
            <a:pPr indent="457200" algn="just"/>
            <a:r>
              <a:rPr lang="en-US" altLang="zh-TW" sz="2800" dirty="0">
                <a:latin typeface="Times New Roman" pitchFamily="18" charset="0"/>
                <a:cs typeface="Times New Roman" pitchFamily="18" charset="0"/>
              </a:rPr>
              <a:t>Color transformation is a plain image enhancement technique that modifies pixel values in the spatial domain. Few studies have proposed some subtractive equations, which can be quantitatively constrained using image quality metrics such as PSNR [1] and SSIM [2]. </a:t>
            </a:r>
            <a:endParaRPr lang="zh-TW" altLang="en-US" sz="2800" dirty="0">
              <a:latin typeface="Times New Roman" pitchFamily="18" charset="0"/>
              <a:cs typeface="Times New Roman" pitchFamily="18" charset="0"/>
            </a:endParaRPr>
          </a:p>
        </p:txBody>
      </p:sp>
      <p:sp>
        <p:nvSpPr>
          <p:cNvPr id="16" name="文字方塊 15"/>
          <p:cNvSpPr txBox="1"/>
          <p:nvPr/>
        </p:nvSpPr>
        <p:spPr>
          <a:xfrm>
            <a:off x="5868864" y="4308414"/>
            <a:ext cx="184731" cy="984885"/>
          </a:xfrm>
          <a:prstGeom prst="rect">
            <a:avLst/>
          </a:prstGeom>
          <a:noFill/>
        </p:spPr>
        <p:txBody>
          <a:bodyPr wrap="none" rtlCol="0">
            <a:spAutoFit/>
          </a:bodyPr>
          <a:lstStyle/>
          <a:p>
            <a:endParaRPr lang="zh-TW" altLang="en-US" dirty="0"/>
          </a:p>
        </p:txBody>
      </p:sp>
      <p:pic>
        <p:nvPicPr>
          <p:cNvPr id="1030" name="Picture 6" descr="「taiwan tech」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31" y="646960"/>
            <a:ext cx="2220891" cy="2278636"/>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CA6AD2D1-48BD-1590-093A-70358389F0DA}"/>
              </a:ext>
            </a:extLst>
          </p:cNvPr>
          <p:cNvSpPr txBox="1"/>
          <p:nvPr/>
        </p:nvSpPr>
        <p:spPr>
          <a:xfrm>
            <a:off x="411847" y="4120984"/>
            <a:ext cx="10801200" cy="2677656"/>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一、設計理念</a:t>
            </a: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zh-TW" altLang="en-US" sz="2800" dirty="0">
                <a:ea typeface="標楷體" panose="03000509000000000000" pitchFamily="65" charset="-120"/>
              </a:rPr>
              <a:t>  本研究在</a:t>
            </a:r>
            <a:r>
              <a:rPr lang="en-US" altLang="zh-TW" sz="2800" dirty="0">
                <a:ea typeface="標楷體" panose="03000509000000000000" pitchFamily="65" charset="-120"/>
              </a:rPr>
              <a:t>PYNQ</a:t>
            </a:r>
            <a:r>
              <a:rPr lang="zh-TW" altLang="en-US" sz="2800" dirty="0">
                <a:ea typeface="標楷體" panose="03000509000000000000" pitchFamily="65" charset="-120"/>
              </a:rPr>
              <a:t>板上對</a:t>
            </a:r>
            <a:r>
              <a:rPr lang="en-US" altLang="zh-TW" sz="2800" dirty="0">
                <a:ea typeface="標楷體" panose="03000509000000000000" pitchFamily="65" charset="-120"/>
              </a:rPr>
              <a:t>PS</a:t>
            </a:r>
            <a:r>
              <a:rPr lang="zh-TW" altLang="en-US" sz="2800" dirty="0">
                <a:ea typeface="標楷體" panose="03000509000000000000" pitchFamily="65" charset="-120"/>
              </a:rPr>
              <a:t>端進行</a:t>
            </a:r>
            <a:r>
              <a:rPr lang="en-US" altLang="zh-TW" sz="2800" dirty="0">
                <a:ea typeface="標楷體" panose="03000509000000000000" pitchFamily="65" charset="-120"/>
              </a:rPr>
              <a:t>Verilog</a:t>
            </a:r>
            <a:r>
              <a:rPr lang="zh-TW" altLang="en-US" sz="2800" dirty="0">
                <a:ea typeface="標楷體" panose="03000509000000000000" pitchFamily="65" charset="-120"/>
              </a:rPr>
              <a:t>編寫，並完成</a:t>
            </a:r>
            <a:r>
              <a:rPr lang="en-US" altLang="zh-TW" sz="2800" dirty="0">
                <a:ea typeface="標楷體" panose="03000509000000000000" pitchFamily="65" charset="-120"/>
              </a:rPr>
              <a:t>CNN</a:t>
            </a:r>
            <a:r>
              <a:rPr lang="zh-TW" altLang="en-US" sz="2800" dirty="0">
                <a:ea typeface="標楷體" panose="03000509000000000000" pitchFamily="65" charset="-120"/>
              </a:rPr>
              <a:t>模型在</a:t>
            </a:r>
            <a:r>
              <a:rPr lang="en-US" altLang="zh-TW" sz="2800" dirty="0" err="1">
                <a:ea typeface="標楷體" panose="03000509000000000000" pitchFamily="65" charset="-120"/>
              </a:rPr>
              <a:t>Vivado</a:t>
            </a:r>
            <a:r>
              <a:rPr lang="zh-TW" altLang="en-US" sz="2800" dirty="0">
                <a:ea typeface="標楷體" panose="03000509000000000000" pitchFamily="65" charset="-120"/>
              </a:rPr>
              <a:t>中的設計，以確保所設計的硬體模塊能夠正確且有效地被</a:t>
            </a:r>
            <a:r>
              <a:rPr lang="en-US" altLang="zh-TW" sz="2800" dirty="0">
                <a:ea typeface="標楷體" panose="03000509000000000000" pitchFamily="65" charset="-120"/>
              </a:rPr>
              <a:t>PYNQ</a:t>
            </a:r>
            <a:r>
              <a:rPr lang="zh-TW" altLang="en-US" sz="2800" dirty="0">
                <a:ea typeface="標楷體" panose="03000509000000000000" pitchFamily="65" charset="-120"/>
              </a:rPr>
              <a:t>板上的可程式邏輯（</a:t>
            </a:r>
            <a:r>
              <a:rPr lang="en-US" altLang="zh-TW" sz="2800" dirty="0">
                <a:ea typeface="標楷體" panose="03000509000000000000" pitchFamily="65" charset="-120"/>
              </a:rPr>
              <a:t>PL</a:t>
            </a:r>
            <a:r>
              <a:rPr lang="zh-TW" altLang="en-US" sz="2800" dirty="0">
                <a:ea typeface="標楷體" panose="03000509000000000000" pitchFamily="65" charset="-120"/>
              </a:rPr>
              <a:t>）部分使用。</a:t>
            </a:r>
            <a:endParaRPr lang="en-US" altLang="zh-TW" sz="2800" dirty="0">
              <a:ea typeface="標楷體" panose="03000509000000000000" pitchFamily="65" charset="-120"/>
            </a:endParaRPr>
          </a:p>
          <a:p>
            <a:endParaRPr lang="zh-TW" altLang="en-US" sz="4800" dirty="0"/>
          </a:p>
        </p:txBody>
      </p:sp>
      <p:sp>
        <p:nvSpPr>
          <p:cNvPr id="4" name="文字方塊 3">
            <a:extLst>
              <a:ext uri="{FF2B5EF4-FFF2-40B4-BE49-F238E27FC236}">
                <a16:creationId xmlns:a16="http://schemas.microsoft.com/office/drawing/2014/main" id="{1F234799-3D80-09B3-E61B-1DD2A2A5AB5D}"/>
              </a:ext>
            </a:extLst>
          </p:cNvPr>
          <p:cNvSpPr txBox="1"/>
          <p:nvPr/>
        </p:nvSpPr>
        <p:spPr>
          <a:xfrm>
            <a:off x="416535" y="6138987"/>
            <a:ext cx="10482869" cy="7540526"/>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二、架構</a:t>
            </a: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en-US" altLang="zh-TW" sz="2800" dirty="0">
                <a:ea typeface="標楷體" panose="03000509000000000000" pitchFamily="65" charset="-120"/>
              </a:rPr>
              <a:t>(</a:t>
            </a:r>
            <a:r>
              <a:rPr lang="zh-TW" altLang="en-US" sz="2800" dirty="0">
                <a:ea typeface="標楷體" panose="03000509000000000000" pitchFamily="65" charset="-120"/>
              </a:rPr>
              <a:t>一</a:t>
            </a:r>
            <a:r>
              <a:rPr lang="en-US" altLang="zh-TW" sz="2800" dirty="0">
                <a:ea typeface="標楷體" panose="03000509000000000000" pitchFamily="65" charset="-120"/>
              </a:rPr>
              <a:t>)</a:t>
            </a:r>
            <a:r>
              <a:rPr lang="zh-TW" altLang="en-US" sz="2800" dirty="0">
                <a:ea typeface="標楷體" panose="03000509000000000000" pitchFamily="65" charset="-120"/>
              </a:rPr>
              <a:t>本研究的</a:t>
            </a:r>
            <a:r>
              <a:rPr lang="en-US" altLang="zh-TW" sz="2800" dirty="0">
                <a:ea typeface="標楷體" panose="03000509000000000000" pitchFamily="65" charset="-120"/>
              </a:rPr>
              <a:t>CNN</a:t>
            </a:r>
            <a:r>
              <a:rPr lang="zh-TW" altLang="en-US" sz="2800" dirty="0">
                <a:ea typeface="標楷體" panose="03000509000000000000" pitchFamily="65" charset="-120"/>
              </a:rPr>
              <a:t> </a:t>
            </a:r>
            <a:r>
              <a:rPr lang="en-US" altLang="zh-TW" sz="2800" dirty="0">
                <a:ea typeface="標楷體" panose="03000509000000000000" pitchFamily="65" charset="-120"/>
              </a:rPr>
              <a:t>model</a:t>
            </a:r>
            <a:r>
              <a:rPr lang="zh-TW" altLang="en-US" sz="2800" dirty="0">
                <a:ea typeface="標楷體" panose="03000509000000000000" pitchFamily="65" charset="-120"/>
              </a:rPr>
              <a:t>架構如下</a:t>
            </a:r>
            <a:r>
              <a:rPr lang="en-US" altLang="zh-TW" sz="2800" dirty="0">
                <a:ea typeface="標楷體" panose="03000509000000000000" pitchFamily="65" charset="-120"/>
              </a:rPr>
              <a:t>:</a:t>
            </a: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r>
              <a:rPr lang="zh-TW" altLang="en-US" sz="2800" dirty="0">
                <a:ea typeface="標楷體" panose="03000509000000000000" pitchFamily="65" charset="-120"/>
              </a:rPr>
              <a:t>其中不同</a:t>
            </a:r>
            <a:r>
              <a:rPr lang="en-US" altLang="zh-TW" sz="2800" dirty="0">
                <a:ea typeface="標楷體" panose="03000509000000000000" pitchFamily="65" charset="-120"/>
              </a:rPr>
              <a:t>model</a:t>
            </a:r>
            <a:r>
              <a:rPr lang="zh-TW" altLang="en-US" sz="2800" dirty="0">
                <a:ea typeface="標楷體" panose="03000509000000000000" pitchFamily="65" charset="-120"/>
              </a:rPr>
              <a:t>讀取與寫入標示</a:t>
            </a:r>
            <a:r>
              <a:rPr lang="en-US" altLang="zh-TW" sz="2800" dirty="0">
                <a:ea typeface="標楷體" panose="03000509000000000000" pitchFamily="65" charset="-120"/>
              </a:rPr>
              <a:t>RAM_0</a:t>
            </a:r>
            <a:r>
              <a:rPr lang="zh-TW" altLang="en-US" sz="2800" dirty="0">
                <a:ea typeface="標楷體" panose="03000509000000000000" pitchFamily="65" charset="-120"/>
              </a:rPr>
              <a:t>、</a:t>
            </a:r>
            <a:r>
              <a:rPr lang="en-US" altLang="zh-TW" sz="2800" dirty="0">
                <a:ea typeface="標楷體" panose="03000509000000000000" pitchFamily="65" charset="-120"/>
              </a:rPr>
              <a:t>RAM_1</a:t>
            </a:r>
            <a:r>
              <a:rPr lang="zh-TW" altLang="en-US" sz="2800" dirty="0">
                <a:ea typeface="標楷體" panose="03000509000000000000" pitchFamily="65" charset="-120"/>
              </a:rPr>
              <a:t>，並非代表多使用一個</a:t>
            </a:r>
            <a:r>
              <a:rPr lang="en-US" altLang="zh-TW" sz="2800" dirty="0">
                <a:ea typeface="標楷體" panose="03000509000000000000" pitchFamily="65" charset="-120"/>
              </a:rPr>
              <a:t>RAM</a:t>
            </a:r>
            <a:r>
              <a:rPr lang="zh-TW" altLang="en-US" sz="2800" dirty="0">
                <a:ea typeface="標楷體" panose="03000509000000000000" pitchFamily="65" charset="-120"/>
              </a:rPr>
              <a:t>，而是將原本</a:t>
            </a:r>
            <a:r>
              <a:rPr lang="en-US" altLang="zh-TW" sz="2800" dirty="0">
                <a:ea typeface="標楷體" panose="03000509000000000000" pitchFamily="65" charset="-120"/>
              </a:rPr>
              <a:t>RAM</a:t>
            </a:r>
            <a:r>
              <a:rPr lang="zh-TW" altLang="en-US" sz="2800" dirty="0">
                <a:ea typeface="標楷體" panose="03000509000000000000" pitchFamily="65" charset="-120"/>
              </a:rPr>
              <a:t>拆成兩半使用，目的在於不讓還未處理的值被覆蓋掉，</a:t>
            </a:r>
            <a:r>
              <a:rPr lang="en-US" altLang="zh-TW" sz="2800" dirty="0">
                <a:ea typeface="標楷體" panose="03000509000000000000" pitchFamily="65" charset="-120"/>
              </a:rPr>
              <a:t>RAM</a:t>
            </a:r>
            <a:r>
              <a:rPr lang="zh-TW" altLang="en-US" sz="2800" dirty="0">
                <a:ea typeface="標楷體" panose="03000509000000000000" pitchFamily="65" charset="-120"/>
              </a:rPr>
              <a:t>示意圖於圖一，</a:t>
            </a:r>
            <a:r>
              <a:rPr lang="en-US" altLang="zh-TW" sz="2800" dirty="0">
                <a:ea typeface="標楷體" panose="03000509000000000000" pitchFamily="65" charset="-120"/>
              </a:rPr>
              <a:t>0~32767</a:t>
            </a:r>
            <a:r>
              <a:rPr lang="zh-TW" altLang="en-US" sz="2800" dirty="0">
                <a:ea typeface="標楷體" panose="03000509000000000000" pitchFamily="65" charset="-120"/>
              </a:rPr>
              <a:t>代表</a:t>
            </a:r>
            <a:r>
              <a:rPr lang="en-US" altLang="zh-TW" sz="2800" dirty="0">
                <a:ea typeface="標楷體" panose="03000509000000000000" pitchFamily="65" charset="-120"/>
              </a:rPr>
              <a:t>RAM_0</a:t>
            </a:r>
            <a:r>
              <a:rPr lang="zh-TW" altLang="en-US" sz="2800" dirty="0">
                <a:ea typeface="標楷體" panose="03000509000000000000" pitchFamily="65" charset="-120"/>
              </a:rPr>
              <a:t>， </a:t>
            </a:r>
            <a:r>
              <a:rPr lang="en-US" altLang="zh-TW" sz="2800" dirty="0">
                <a:ea typeface="標楷體" panose="03000509000000000000" pitchFamily="65" charset="-120"/>
              </a:rPr>
              <a:t>32767~65535</a:t>
            </a:r>
            <a:r>
              <a:rPr lang="zh-TW" altLang="en-US" sz="2800" dirty="0">
                <a:ea typeface="標楷體" panose="03000509000000000000" pitchFamily="65" charset="-120"/>
              </a:rPr>
              <a:t>代表</a:t>
            </a:r>
            <a:r>
              <a:rPr lang="en-US" altLang="zh-TW" sz="2800" dirty="0">
                <a:ea typeface="標楷體" panose="03000509000000000000" pitchFamily="65" charset="-120"/>
              </a:rPr>
              <a:t>RAM_1</a:t>
            </a:r>
            <a:r>
              <a:rPr lang="zh-TW" altLang="en-US" sz="2800" dirty="0">
                <a:ea typeface="標楷體" panose="03000509000000000000" pitchFamily="65" charset="-120"/>
              </a:rPr>
              <a:t>。</a:t>
            </a: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endParaRPr lang="en-US" altLang="zh-TW" sz="2800" dirty="0">
              <a:ea typeface="標楷體" panose="03000509000000000000" pitchFamily="65" charset="-120"/>
            </a:endParaRPr>
          </a:p>
          <a:p>
            <a:pPr marL="0" indent="0">
              <a:buNone/>
            </a:pPr>
            <a:r>
              <a:rPr lang="en-US" altLang="zh-TW" sz="2800" dirty="0">
                <a:ea typeface="標楷體" panose="03000509000000000000" pitchFamily="65" charset="-120"/>
              </a:rPr>
              <a:t>(</a:t>
            </a:r>
            <a:r>
              <a:rPr lang="zh-TW" altLang="en-US" sz="2800" dirty="0">
                <a:ea typeface="標楷體" panose="03000509000000000000" pitchFamily="65" charset="-120"/>
              </a:rPr>
              <a:t>二</a:t>
            </a:r>
            <a:r>
              <a:rPr lang="en-US" altLang="zh-TW" sz="2800" dirty="0">
                <a:ea typeface="標楷體" panose="03000509000000000000" pitchFamily="65" charset="-120"/>
              </a:rPr>
              <a:t>)  Convolution1</a:t>
            </a:r>
            <a:r>
              <a:rPr lang="zh-TW" altLang="en-US" sz="2800" dirty="0">
                <a:ea typeface="標楷體" panose="03000509000000000000" pitchFamily="65" charset="-120"/>
              </a:rPr>
              <a:t>架構</a:t>
            </a:r>
            <a:r>
              <a:rPr lang="en-US" altLang="zh-TW" sz="2800" dirty="0">
                <a:ea typeface="標楷體" panose="03000509000000000000" pitchFamily="65" charset="-120"/>
              </a:rPr>
              <a:t>:</a:t>
            </a:r>
          </a:p>
          <a:p>
            <a:pPr marL="0" indent="0">
              <a:buNone/>
            </a:pPr>
            <a:endParaRPr lang="en-US" altLang="zh-TW" sz="2800" dirty="0">
              <a:ea typeface="標楷體" panose="03000509000000000000" pitchFamily="65" charset="-120"/>
            </a:endParaRPr>
          </a:p>
        </p:txBody>
      </p:sp>
      <p:pic>
        <p:nvPicPr>
          <p:cNvPr id="9" name="圖片 8">
            <a:extLst>
              <a:ext uri="{FF2B5EF4-FFF2-40B4-BE49-F238E27FC236}">
                <a16:creationId xmlns:a16="http://schemas.microsoft.com/office/drawing/2014/main" id="{22D339BF-1B12-605F-9997-F6606807BB7A}"/>
              </a:ext>
            </a:extLst>
          </p:cNvPr>
          <p:cNvPicPr>
            <a:picLocks noChangeAspect="1"/>
          </p:cNvPicPr>
          <p:nvPr/>
        </p:nvPicPr>
        <p:blipFill>
          <a:blip r:embed="rId4"/>
          <a:stretch>
            <a:fillRect/>
          </a:stretch>
        </p:blipFill>
        <p:spPr>
          <a:xfrm>
            <a:off x="1082581" y="7309582"/>
            <a:ext cx="9757296" cy="1054649"/>
          </a:xfrm>
          <a:prstGeom prst="rect">
            <a:avLst/>
          </a:prstGeom>
        </p:spPr>
      </p:pic>
      <p:pic>
        <p:nvPicPr>
          <p:cNvPr id="11" name="圖片 10">
            <a:extLst>
              <a:ext uri="{FF2B5EF4-FFF2-40B4-BE49-F238E27FC236}">
                <a16:creationId xmlns:a16="http://schemas.microsoft.com/office/drawing/2014/main" id="{EECF8352-40BF-1384-5DF2-870C90F3DF04}"/>
              </a:ext>
            </a:extLst>
          </p:cNvPr>
          <p:cNvPicPr>
            <a:picLocks noChangeAspect="1"/>
          </p:cNvPicPr>
          <p:nvPr/>
        </p:nvPicPr>
        <p:blipFill>
          <a:blip r:embed="rId5"/>
          <a:stretch>
            <a:fillRect/>
          </a:stretch>
        </p:blipFill>
        <p:spPr>
          <a:xfrm>
            <a:off x="1082581" y="8364231"/>
            <a:ext cx="9785737" cy="1159791"/>
          </a:xfrm>
          <a:prstGeom prst="rect">
            <a:avLst/>
          </a:prstGeom>
        </p:spPr>
      </p:pic>
      <p:sp>
        <p:nvSpPr>
          <p:cNvPr id="14" name="矩形 13">
            <a:extLst>
              <a:ext uri="{FF2B5EF4-FFF2-40B4-BE49-F238E27FC236}">
                <a16:creationId xmlns:a16="http://schemas.microsoft.com/office/drawing/2014/main" id="{3B6DD885-E1C2-A9B3-147A-DBA7D2F30F12}"/>
              </a:ext>
            </a:extLst>
          </p:cNvPr>
          <p:cNvSpPr/>
          <p:nvPr/>
        </p:nvSpPr>
        <p:spPr>
          <a:xfrm rot="16200000">
            <a:off x="7542860" y="10967601"/>
            <a:ext cx="918290" cy="116584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16">
            <a:extLst>
              <a:ext uri="{FF2B5EF4-FFF2-40B4-BE49-F238E27FC236}">
                <a16:creationId xmlns:a16="http://schemas.microsoft.com/office/drawing/2014/main" id="{E39ABD80-5E8F-0D37-9DB9-38D1C388E162}"/>
              </a:ext>
            </a:extLst>
          </p:cNvPr>
          <p:cNvSpPr/>
          <p:nvPr/>
        </p:nvSpPr>
        <p:spPr>
          <a:xfrm rot="16200000">
            <a:off x="8708706" y="10964984"/>
            <a:ext cx="918290" cy="116584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389719B1-AE7B-7793-8551-267D4C0E7CF7}"/>
              </a:ext>
            </a:extLst>
          </p:cNvPr>
          <p:cNvSpPr txBox="1"/>
          <p:nvPr/>
        </p:nvSpPr>
        <p:spPr>
          <a:xfrm>
            <a:off x="9181232" y="12044302"/>
            <a:ext cx="1714712" cy="461665"/>
          </a:xfrm>
          <a:prstGeom prst="rect">
            <a:avLst/>
          </a:prstGeom>
          <a:noFill/>
        </p:spPr>
        <p:txBody>
          <a:bodyPr wrap="square" rtlCol="0">
            <a:spAutoFit/>
          </a:bodyPr>
          <a:lstStyle/>
          <a:p>
            <a:r>
              <a:rPr lang="en-US" altLang="zh-TW" sz="2400" dirty="0"/>
              <a:t>65535=2</a:t>
            </a:r>
            <a:r>
              <a:rPr lang="en-US" altLang="zh-TW" sz="2400" baseline="30000" dirty="0"/>
              <a:t>16</a:t>
            </a:r>
            <a:r>
              <a:rPr lang="en-US" altLang="zh-TW" sz="2400" dirty="0"/>
              <a:t>-1</a:t>
            </a:r>
            <a:endParaRPr lang="zh-TW" altLang="en-US" sz="2400" dirty="0"/>
          </a:p>
        </p:txBody>
      </p:sp>
      <p:sp>
        <p:nvSpPr>
          <p:cNvPr id="19" name="文字方塊 18">
            <a:extLst>
              <a:ext uri="{FF2B5EF4-FFF2-40B4-BE49-F238E27FC236}">
                <a16:creationId xmlns:a16="http://schemas.microsoft.com/office/drawing/2014/main" id="{07FFE162-2C26-6397-CE7F-CD72F5D48733}"/>
              </a:ext>
            </a:extLst>
          </p:cNvPr>
          <p:cNvSpPr txBox="1"/>
          <p:nvPr/>
        </p:nvSpPr>
        <p:spPr>
          <a:xfrm>
            <a:off x="7254828" y="12018708"/>
            <a:ext cx="711077" cy="461665"/>
          </a:xfrm>
          <a:prstGeom prst="rect">
            <a:avLst/>
          </a:prstGeom>
          <a:noFill/>
        </p:spPr>
        <p:txBody>
          <a:bodyPr wrap="square" rtlCol="0">
            <a:spAutoFit/>
          </a:bodyPr>
          <a:lstStyle/>
          <a:p>
            <a:r>
              <a:rPr lang="en-US" altLang="zh-TW" sz="2400" dirty="0"/>
              <a:t>0</a:t>
            </a:r>
            <a:endParaRPr lang="zh-TW" altLang="en-US" sz="2400" dirty="0"/>
          </a:p>
        </p:txBody>
      </p:sp>
      <p:sp>
        <p:nvSpPr>
          <p:cNvPr id="20" name="文字方塊 19">
            <a:extLst>
              <a:ext uri="{FF2B5EF4-FFF2-40B4-BE49-F238E27FC236}">
                <a16:creationId xmlns:a16="http://schemas.microsoft.com/office/drawing/2014/main" id="{C75183AD-0AB4-DE82-1867-C9A75408E29F}"/>
              </a:ext>
            </a:extLst>
          </p:cNvPr>
          <p:cNvSpPr txBox="1"/>
          <p:nvPr/>
        </p:nvSpPr>
        <p:spPr>
          <a:xfrm>
            <a:off x="8122645" y="12057385"/>
            <a:ext cx="1315986" cy="461665"/>
          </a:xfrm>
          <a:prstGeom prst="rect">
            <a:avLst/>
          </a:prstGeom>
          <a:noFill/>
        </p:spPr>
        <p:txBody>
          <a:bodyPr wrap="square" rtlCol="0">
            <a:spAutoFit/>
          </a:bodyPr>
          <a:lstStyle/>
          <a:p>
            <a:r>
              <a:rPr lang="en-US" altLang="zh-TW" sz="2400" dirty="0"/>
              <a:t>32,767</a:t>
            </a:r>
            <a:endParaRPr lang="zh-TW" altLang="en-US" sz="2400" dirty="0"/>
          </a:p>
        </p:txBody>
      </p:sp>
      <p:sp>
        <p:nvSpPr>
          <p:cNvPr id="21" name="文字方塊 20">
            <a:extLst>
              <a:ext uri="{FF2B5EF4-FFF2-40B4-BE49-F238E27FC236}">
                <a16:creationId xmlns:a16="http://schemas.microsoft.com/office/drawing/2014/main" id="{243FFD85-040A-36D6-0253-E80DA7489569}"/>
              </a:ext>
            </a:extLst>
          </p:cNvPr>
          <p:cNvSpPr txBox="1"/>
          <p:nvPr/>
        </p:nvSpPr>
        <p:spPr>
          <a:xfrm>
            <a:off x="7546581" y="11354988"/>
            <a:ext cx="1152128" cy="400110"/>
          </a:xfrm>
          <a:prstGeom prst="rect">
            <a:avLst/>
          </a:prstGeom>
          <a:noFill/>
        </p:spPr>
        <p:txBody>
          <a:bodyPr wrap="square" rtlCol="0">
            <a:spAutoFit/>
          </a:bodyPr>
          <a:lstStyle/>
          <a:p>
            <a:r>
              <a:rPr lang="en-US" altLang="zh-TW" sz="2000" b="1" dirty="0"/>
              <a:t>RAM_0</a:t>
            </a:r>
            <a:endParaRPr lang="zh-TW" altLang="en-US" sz="2000" b="1" dirty="0"/>
          </a:p>
        </p:txBody>
      </p:sp>
      <p:sp>
        <p:nvSpPr>
          <p:cNvPr id="22" name="文字方塊 21">
            <a:extLst>
              <a:ext uri="{FF2B5EF4-FFF2-40B4-BE49-F238E27FC236}">
                <a16:creationId xmlns:a16="http://schemas.microsoft.com/office/drawing/2014/main" id="{FF6C1A8C-71D1-A1A6-BC17-2BC86DAF0E23}"/>
              </a:ext>
            </a:extLst>
          </p:cNvPr>
          <p:cNvSpPr txBox="1"/>
          <p:nvPr/>
        </p:nvSpPr>
        <p:spPr>
          <a:xfrm>
            <a:off x="8681967" y="11354988"/>
            <a:ext cx="1152127" cy="400110"/>
          </a:xfrm>
          <a:prstGeom prst="rect">
            <a:avLst/>
          </a:prstGeom>
          <a:noFill/>
        </p:spPr>
        <p:txBody>
          <a:bodyPr wrap="square" rtlCol="0">
            <a:spAutoFit/>
          </a:bodyPr>
          <a:lstStyle/>
          <a:p>
            <a:r>
              <a:rPr lang="en-US" altLang="zh-TW" sz="2000" b="1" dirty="0"/>
              <a:t>RAM_1</a:t>
            </a:r>
            <a:endParaRPr lang="zh-TW" altLang="en-US" sz="2000" b="1" dirty="0"/>
          </a:p>
        </p:txBody>
      </p:sp>
      <p:sp>
        <p:nvSpPr>
          <p:cNvPr id="23" name="文字方塊 22">
            <a:extLst>
              <a:ext uri="{FF2B5EF4-FFF2-40B4-BE49-F238E27FC236}">
                <a16:creationId xmlns:a16="http://schemas.microsoft.com/office/drawing/2014/main" id="{2C4DAD03-52C6-0A2D-9C25-3D13A4D7D8B5}"/>
              </a:ext>
            </a:extLst>
          </p:cNvPr>
          <p:cNvSpPr txBox="1"/>
          <p:nvPr/>
        </p:nvSpPr>
        <p:spPr>
          <a:xfrm>
            <a:off x="5818294" y="11362431"/>
            <a:ext cx="1494355"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圖一、</a:t>
            </a:r>
          </a:p>
        </p:txBody>
      </p:sp>
      <p:grpSp>
        <p:nvGrpSpPr>
          <p:cNvPr id="1082" name="群組 1081">
            <a:extLst>
              <a:ext uri="{FF2B5EF4-FFF2-40B4-BE49-F238E27FC236}">
                <a16:creationId xmlns:a16="http://schemas.microsoft.com/office/drawing/2014/main" id="{80CBF0F1-1933-4BDD-382A-D27AE5E3BB45}"/>
              </a:ext>
            </a:extLst>
          </p:cNvPr>
          <p:cNvGrpSpPr/>
          <p:nvPr/>
        </p:nvGrpSpPr>
        <p:grpSpPr>
          <a:xfrm>
            <a:off x="411847" y="12854019"/>
            <a:ext cx="10332744" cy="2700772"/>
            <a:chOff x="411847" y="18469984"/>
            <a:chExt cx="10332744" cy="2700772"/>
          </a:xfrm>
        </p:grpSpPr>
        <p:sp>
          <p:nvSpPr>
            <p:cNvPr id="1040" name="橢圓 1039">
              <a:extLst>
                <a:ext uri="{FF2B5EF4-FFF2-40B4-BE49-F238E27FC236}">
                  <a16:creationId xmlns:a16="http://schemas.microsoft.com/office/drawing/2014/main" id="{EBA4D325-2DD2-DFB2-00D2-74FA99FF0D41}"/>
                </a:ext>
              </a:extLst>
            </p:cNvPr>
            <p:cNvSpPr/>
            <p:nvPr/>
          </p:nvSpPr>
          <p:spPr>
            <a:xfrm>
              <a:off x="411847" y="20041060"/>
              <a:ext cx="889405" cy="425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041" name="直線單箭頭接點 1040">
              <a:extLst>
                <a:ext uri="{FF2B5EF4-FFF2-40B4-BE49-F238E27FC236}">
                  <a16:creationId xmlns:a16="http://schemas.microsoft.com/office/drawing/2014/main" id="{24A94CD8-A621-6A78-E408-2C2AE52FE4A8}"/>
                </a:ext>
              </a:extLst>
            </p:cNvPr>
            <p:cNvCxnSpPr>
              <a:cxnSpLocks/>
              <a:stCxn id="1040" idx="6"/>
            </p:cNvCxnSpPr>
            <p:nvPr/>
          </p:nvCxnSpPr>
          <p:spPr>
            <a:xfrm>
              <a:off x="1301252" y="20253663"/>
              <a:ext cx="318165" cy="9487"/>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2" name="矩形: 圓角 1041">
              <a:extLst>
                <a:ext uri="{FF2B5EF4-FFF2-40B4-BE49-F238E27FC236}">
                  <a16:creationId xmlns:a16="http://schemas.microsoft.com/office/drawing/2014/main" id="{B7717622-F341-DA00-A8DA-2DC5CA6A1FEC}"/>
                </a:ext>
              </a:extLst>
            </p:cNvPr>
            <p:cNvSpPr/>
            <p:nvPr/>
          </p:nvSpPr>
          <p:spPr>
            <a:xfrm>
              <a:off x="1630144" y="19921371"/>
              <a:ext cx="889405" cy="63246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all filter</a:t>
              </a:r>
              <a:endParaRPr lang="zh-TW" altLang="en-US" sz="1400" dirty="0"/>
            </a:p>
          </p:txBody>
        </p:sp>
        <p:cxnSp>
          <p:nvCxnSpPr>
            <p:cNvPr id="1043" name="直線單箭頭接點 1042">
              <a:extLst>
                <a:ext uri="{FF2B5EF4-FFF2-40B4-BE49-F238E27FC236}">
                  <a16:creationId xmlns:a16="http://schemas.microsoft.com/office/drawing/2014/main" id="{F4916652-6C94-9EBA-4DC4-D85636036540}"/>
                </a:ext>
              </a:extLst>
            </p:cNvPr>
            <p:cNvCxnSpPr>
              <a:cxnSpLocks/>
              <a:endCxn id="1044" idx="1"/>
            </p:cNvCxnSpPr>
            <p:nvPr/>
          </p:nvCxnSpPr>
          <p:spPr>
            <a:xfrm>
              <a:off x="2519549" y="20237603"/>
              <a:ext cx="399203" cy="949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4" name="矩形: 圓角 1043">
              <a:extLst>
                <a:ext uri="{FF2B5EF4-FFF2-40B4-BE49-F238E27FC236}">
                  <a16:creationId xmlns:a16="http://schemas.microsoft.com/office/drawing/2014/main" id="{87A20C98-3575-3EE8-1335-D681BE9AFBB5}"/>
                </a:ext>
              </a:extLst>
            </p:cNvPr>
            <p:cNvSpPr/>
            <p:nvPr/>
          </p:nvSpPr>
          <p:spPr>
            <a:xfrm>
              <a:off x="2918752" y="19921371"/>
              <a:ext cx="1034102" cy="65144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image</a:t>
              </a:r>
            </a:p>
            <a:p>
              <a:pPr algn="ctr"/>
              <a:r>
                <a:rPr lang="en-US" altLang="zh-TW" sz="1400" dirty="0"/>
                <a:t>(50*3)</a:t>
              </a:r>
              <a:endParaRPr lang="zh-TW" altLang="en-US" sz="1400" dirty="0"/>
            </a:p>
          </p:txBody>
        </p:sp>
        <p:cxnSp>
          <p:nvCxnSpPr>
            <p:cNvPr id="1045" name="直線單箭頭接點 1044">
              <a:extLst>
                <a:ext uri="{FF2B5EF4-FFF2-40B4-BE49-F238E27FC236}">
                  <a16:creationId xmlns:a16="http://schemas.microsoft.com/office/drawing/2014/main" id="{7025F234-D84D-6866-95F1-DD62DA3CD412}"/>
                </a:ext>
              </a:extLst>
            </p:cNvPr>
            <p:cNvCxnSpPr>
              <a:cxnSpLocks/>
            </p:cNvCxnSpPr>
            <p:nvPr/>
          </p:nvCxnSpPr>
          <p:spPr>
            <a:xfrm>
              <a:off x="3952854" y="20224175"/>
              <a:ext cx="36004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7" name="直線單箭頭接點 1046">
              <a:extLst>
                <a:ext uri="{FF2B5EF4-FFF2-40B4-BE49-F238E27FC236}">
                  <a16:creationId xmlns:a16="http://schemas.microsoft.com/office/drawing/2014/main" id="{D530B206-E5F4-7083-F132-333F5A766FEE}"/>
                </a:ext>
              </a:extLst>
            </p:cNvPr>
            <p:cNvCxnSpPr>
              <a:cxnSpLocks/>
            </p:cNvCxnSpPr>
            <p:nvPr/>
          </p:nvCxnSpPr>
          <p:spPr>
            <a:xfrm>
              <a:off x="6014432" y="20219030"/>
              <a:ext cx="472381"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直線單箭頭接點 1048">
              <a:extLst>
                <a:ext uri="{FF2B5EF4-FFF2-40B4-BE49-F238E27FC236}">
                  <a16:creationId xmlns:a16="http://schemas.microsoft.com/office/drawing/2014/main" id="{041CCB68-E533-480D-D97B-4A0D51C1B5D4}"/>
                </a:ext>
              </a:extLst>
            </p:cNvPr>
            <p:cNvCxnSpPr>
              <a:cxnSpLocks/>
            </p:cNvCxnSpPr>
            <p:nvPr/>
          </p:nvCxnSpPr>
          <p:spPr>
            <a:xfrm>
              <a:off x="8188351" y="20205146"/>
              <a:ext cx="39657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0" name="矩形: 圓角 1049">
              <a:extLst>
                <a:ext uri="{FF2B5EF4-FFF2-40B4-BE49-F238E27FC236}">
                  <a16:creationId xmlns:a16="http://schemas.microsoft.com/office/drawing/2014/main" id="{D4EACC96-AF5C-5B38-12D6-397D368354B3}"/>
                </a:ext>
              </a:extLst>
            </p:cNvPr>
            <p:cNvSpPr/>
            <p:nvPr/>
          </p:nvSpPr>
          <p:spPr>
            <a:xfrm>
              <a:off x="8574927" y="19838503"/>
              <a:ext cx="1078389" cy="71533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051" name="箭號: 弧形上彎 1050">
              <a:extLst>
                <a:ext uri="{FF2B5EF4-FFF2-40B4-BE49-F238E27FC236}">
                  <a16:creationId xmlns:a16="http://schemas.microsoft.com/office/drawing/2014/main" id="{0C2F9434-7C1F-B394-B4E4-16C18C637316}"/>
                </a:ext>
              </a:extLst>
            </p:cNvPr>
            <p:cNvSpPr/>
            <p:nvPr/>
          </p:nvSpPr>
          <p:spPr>
            <a:xfrm rot="10800000">
              <a:off x="4940933" y="19118424"/>
              <a:ext cx="4253674" cy="549789"/>
            </a:xfrm>
            <a:prstGeom prst="curved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sp>
          <p:nvSpPr>
            <p:cNvPr id="1052" name="矩形: 圓角 1051">
              <a:extLst>
                <a:ext uri="{FF2B5EF4-FFF2-40B4-BE49-F238E27FC236}">
                  <a16:creationId xmlns:a16="http://schemas.microsoft.com/office/drawing/2014/main" id="{FDBCE452-4D65-004D-671C-8DD04C01CA5E}"/>
                </a:ext>
              </a:extLst>
            </p:cNvPr>
            <p:cNvSpPr/>
            <p:nvPr/>
          </p:nvSpPr>
          <p:spPr>
            <a:xfrm>
              <a:off x="4084390" y="19049530"/>
              <a:ext cx="5666384" cy="1754583"/>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053" name="文字方塊 1052">
              <a:extLst>
                <a:ext uri="{FF2B5EF4-FFF2-40B4-BE49-F238E27FC236}">
                  <a16:creationId xmlns:a16="http://schemas.microsoft.com/office/drawing/2014/main" id="{374410E0-7404-AC30-24D1-CEC3E8BBC40B}"/>
                </a:ext>
              </a:extLst>
            </p:cNvPr>
            <p:cNvSpPr txBox="1"/>
            <p:nvPr/>
          </p:nvSpPr>
          <p:spPr>
            <a:xfrm>
              <a:off x="5622976" y="18469984"/>
              <a:ext cx="2615119" cy="523220"/>
            </a:xfrm>
            <a:prstGeom prst="rect">
              <a:avLst/>
            </a:prstGeom>
            <a:noFill/>
          </p:spPr>
          <p:txBody>
            <a:bodyPr wrap="square" rtlCol="0">
              <a:spAutoFit/>
            </a:bodyPr>
            <a:lstStyle/>
            <a:p>
              <a:r>
                <a:rPr lang="en-US" altLang="zh-TW" sz="1400" dirty="0">
                  <a:solidFill>
                    <a:schemeClr val="tx2">
                      <a:lumMod val="60000"/>
                      <a:lumOff val="40000"/>
                    </a:schemeClr>
                  </a:solidFill>
                </a:rPr>
                <a:t>repeat 8 filters.</a:t>
              </a:r>
            </a:p>
            <a:p>
              <a:r>
                <a:rPr lang="en-US" altLang="zh-TW" sz="1400" dirty="0">
                  <a:solidFill>
                    <a:schemeClr val="tx2">
                      <a:lumMod val="60000"/>
                      <a:lumOff val="40000"/>
                    </a:schemeClr>
                  </a:solidFill>
                </a:rPr>
                <a:t>when finished, stride to next</a:t>
              </a:r>
              <a:r>
                <a:rPr lang="zh-TW" altLang="en-US" sz="1400" dirty="0">
                  <a:solidFill>
                    <a:schemeClr val="tx2">
                      <a:lumMod val="60000"/>
                      <a:lumOff val="40000"/>
                    </a:schemeClr>
                  </a:solidFill>
                </a:rPr>
                <a:t> </a:t>
              </a:r>
              <a:r>
                <a:rPr lang="en-US" altLang="zh-TW" sz="1400" dirty="0">
                  <a:solidFill>
                    <a:schemeClr val="tx2">
                      <a:lumMod val="60000"/>
                      <a:lumOff val="40000"/>
                    </a:schemeClr>
                  </a:solidFill>
                </a:rPr>
                <a:t>row</a:t>
              </a:r>
              <a:endParaRPr lang="zh-TW" altLang="en-US" sz="1400" dirty="0">
                <a:solidFill>
                  <a:schemeClr val="tx2">
                    <a:lumMod val="60000"/>
                    <a:lumOff val="40000"/>
                  </a:schemeClr>
                </a:solidFill>
              </a:endParaRPr>
            </a:p>
          </p:txBody>
        </p:sp>
        <p:sp>
          <p:nvSpPr>
            <p:cNvPr id="1054" name="矩形: 圓角 1053">
              <a:extLst>
                <a:ext uri="{FF2B5EF4-FFF2-40B4-BE49-F238E27FC236}">
                  <a16:creationId xmlns:a16="http://schemas.microsoft.com/office/drawing/2014/main" id="{2CC22EE8-52EF-49F4-1702-28EB77F80A00}"/>
                </a:ext>
              </a:extLst>
            </p:cNvPr>
            <p:cNvSpPr/>
            <p:nvPr/>
          </p:nvSpPr>
          <p:spPr>
            <a:xfrm>
              <a:off x="2848441" y="18975323"/>
              <a:ext cx="6985653" cy="18855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055" name="矩形 1054">
              <a:extLst>
                <a:ext uri="{FF2B5EF4-FFF2-40B4-BE49-F238E27FC236}">
                  <a16:creationId xmlns:a16="http://schemas.microsoft.com/office/drawing/2014/main" id="{E703E0C9-BB3E-FF12-97C0-13ED74851125}"/>
                </a:ext>
              </a:extLst>
            </p:cNvPr>
            <p:cNvSpPr/>
            <p:nvPr/>
          </p:nvSpPr>
          <p:spPr>
            <a:xfrm>
              <a:off x="4792933" y="20862979"/>
              <a:ext cx="3781994" cy="307777"/>
            </a:xfrm>
            <a:prstGeom prst="rect">
              <a:avLst/>
            </a:prstGeom>
          </p:spPr>
          <p:txBody>
            <a:bodyPr wrap="square">
              <a:spAutoFit/>
            </a:bodyPr>
            <a:lstStyle/>
            <a:p>
              <a:r>
                <a:rPr lang="en-US" altLang="zh-TW" sz="1400" dirty="0">
                  <a:solidFill>
                    <a:schemeClr val="accent6"/>
                  </a:solidFill>
                </a:rPr>
                <a:t>when this column finished, stride to next</a:t>
              </a:r>
              <a:r>
                <a:rPr lang="zh-TW" altLang="en-US" sz="1400" dirty="0">
                  <a:solidFill>
                    <a:schemeClr val="accent6"/>
                  </a:solidFill>
                </a:rPr>
                <a:t> </a:t>
              </a:r>
              <a:r>
                <a:rPr lang="en-US" altLang="zh-TW" sz="1400" dirty="0">
                  <a:solidFill>
                    <a:schemeClr val="accent6"/>
                  </a:solidFill>
                </a:rPr>
                <a:t>column</a:t>
              </a:r>
              <a:endParaRPr lang="zh-TW" altLang="en-US" sz="1400" dirty="0">
                <a:solidFill>
                  <a:schemeClr val="accent6"/>
                </a:solidFill>
              </a:endParaRPr>
            </a:p>
          </p:txBody>
        </p:sp>
        <p:sp>
          <p:nvSpPr>
            <p:cNvPr id="1056" name="箭號: 弧形上彎 1055">
              <a:extLst>
                <a:ext uri="{FF2B5EF4-FFF2-40B4-BE49-F238E27FC236}">
                  <a16:creationId xmlns:a16="http://schemas.microsoft.com/office/drawing/2014/main" id="{C4E086FF-000D-060D-7830-03C18C6F1640}"/>
                </a:ext>
              </a:extLst>
            </p:cNvPr>
            <p:cNvSpPr/>
            <p:nvPr/>
          </p:nvSpPr>
          <p:spPr>
            <a:xfrm rot="8254792">
              <a:off x="2955235" y="19120376"/>
              <a:ext cx="1131386" cy="509263"/>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057" name="直線單箭頭接點 1056">
              <a:extLst>
                <a:ext uri="{FF2B5EF4-FFF2-40B4-BE49-F238E27FC236}">
                  <a16:creationId xmlns:a16="http://schemas.microsoft.com/office/drawing/2014/main" id="{AEF98E76-1F6C-3592-C47B-743379D1E3A3}"/>
                </a:ext>
              </a:extLst>
            </p:cNvPr>
            <p:cNvCxnSpPr>
              <a:cxnSpLocks/>
            </p:cNvCxnSpPr>
            <p:nvPr/>
          </p:nvCxnSpPr>
          <p:spPr>
            <a:xfrm flipV="1">
              <a:off x="9641757" y="20177597"/>
              <a:ext cx="403335" cy="13427"/>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8" name="橢圓 1057">
              <a:extLst>
                <a:ext uri="{FF2B5EF4-FFF2-40B4-BE49-F238E27FC236}">
                  <a16:creationId xmlns:a16="http://schemas.microsoft.com/office/drawing/2014/main" id="{14C607B1-A641-80D8-28D0-7450E15160A8}"/>
                </a:ext>
              </a:extLst>
            </p:cNvPr>
            <p:cNvSpPr/>
            <p:nvPr/>
          </p:nvSpPr>
          <p:spPr>
            <a:xfrm>
              <a:off x="10039892" y="19762887"/>
              <a:ext cx="704699" cy="856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CV1</a:t>
              </a:r>
              <a:endParaRPr lang="zh-TW" altLang="en-US" sz="1400" dirty="0"/>
            </a:p>
          </p:txBody>
        </p:sp>
        <p:sp>
          <p:nvSpPr>
            <p:cNvPr id="1078" name="流程圖: 準備作業 1077">
              <a:extLst>
                <a:ext uri="{FF2B5EF4-FFF2-40B4-BE49-F238E27FC236}">
                  <a16:creationId xmlns:a16="http://schemas.microsoft.com/office/drawing/2014/main" id="{F3D296CB-86B5-02BE-0F94-456544D28340}"/>
                </a:ext>
              </a:extLst>
            </p:cNvPr>
            <p:cNvSpPr/>
            <p:nvPr/>
          </p:nvSpPr>
          <p:spPr>
            <a:xfrm>
              <a:off x="4312894" y="19733230"/>
              <a:ext cx="1701538" cy="981889"/>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b="1" dirty="0"/>
                <a:t>Conv_1</a:t>
              </a:r>
            </a:p>
            <a:p>
              <a:r>
                <a:rPr lang="en-US" altLang="zh-TW" sz="1400" b="1" dirty="0">
                  <a:sym typeface="Wingdings" panose="05000000000000000000" pitchFamily="2" charset="2"/>
                </a:rPr>
                <a:t>(3*3</a:t>
              </a:r>
              <a:r>
                <a:rPr lang="zh-TW" altLang="en-US" sz="1400" b="1" dirty="0">
                  <a:sym typeface="Wingdings" panose="05000000000000000000" pitchFamily="2" charset="2"/>
                </a:rPr>
                <a:t> </a:t>
              </a:r>
              <a:r>
                <a:rPr lang="en-US" altLang="zh-TW" sz="1400" b="1" dirty="0">
                  <a:sym typeface="Wingdings" panose="05000000000000000000" pitchFamily="2" charset="2"/>
                </a:rPr>
                <a:t>conv) </a:t>
              </a:r>
              <a:r>
                <a:rPr lang="en-US" altLang="zh-TW" sz="1400" b="1" dirty="0"/>
                <a:t>Sum result</a:t>
              </a:r>
            </a:p>
          </p:txBody>
        </p:sp>
        <p:sp>
          <p:nvSpPr>
            <p:cNvPr id="1079" name="流程圖: 準備作業 1078">
              <a:extLst>
                <a:ext uri="{FF2B5EF4-FFF2-40B4-BE49-F238E27FC236}">
                  <a16:creationId xmlns:a16="http://schemas.microsoft.com/office/drawing/2014/main" id="{4456866E-4D6E-AF5E-4B9E-B632167FB84E}"/>
                </a:ext>
              </a:extLst>
            </p:cNvPr>
            <p:cNvSpPr/>
            <p:nvPr/>
          </p:nvSpPr>
          <p:spPr>
            <a:xfrm>
              <a:off x="6486813" y="19733230"/>
              <a:ext cx="1701538" cy="981889"/>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b="1" dirty="0"/>
                <a:t>Conv_2</a:t>
              </a:r>
            </a:p>
            <a:p>
              <a:r>
                <a:rPr lang="en-US" altLang="zh-TW" sz="1400" dirty="0"/>
                <a:t>Other operate</a:t>
              </a:r>
            </a:p>
          </p:txBody>
        </p:sp>
      </p:grpSp>
      <p:grpSp>
        <p:nvGrpSpPr>
          <p:cNvPr id="1117" name="群組 1116">
            <a:extLst>
              <a:ext uri="{FF2B5EF4-FFF2-40B4-BE49-F238E27FC236}">
                <a16:creationId xmlns:a16="http://schemas.microsoft.com/office/drawing/2014/main" id="{2428C69A-F684-C675-362A-935F607521BE}"/>
              </a:ext>
            </a:extLst>
          </p:cNvPr>
          <p:cNvGrpSpPr/>
          <p:nvPr/>
        </p:nvGrpSpPr>
        <p:grpSpPr>
          <a:xfrm>
            <a:off x="327500" y="16590204"/>
            <a:ext cx="10410382" cy="2653874"/>
            <a:chOff x="352087" y="23950101"/>
            <a:chExt cx="10410382" cy="2653874"/>
          </a:xfrm>
        </p:grpSpPr>
        <p:grpSp>
          <p:nvGrpSpPr>
            <p:cNvPr id="1083" name="群組 1082">
              <a:extLst>
                <a:ext uri="{FF2B5EF4-FFF2-40B4-BE49-F238E27FC236}">
                  <a16:creationId xmlns:a16="http://schemas.microsoft.com/office/drawing/2014/main" id="{55F43656-E7B2-467E-9CB1-79D9CB10D462}"/>
                </a:ext>
              </a:extLst>
            </p:cNvPr>
            <p:cNvGrpSpPr/>
            <p:nvPr/>
          </p:nvGrpSpPr>
          <p:grpSpPr>
            <a:xfrm>
              <a:off x="352087" y="23950101"/>
              <a:ext cx="10410382" cy="2653874"/>
              <a:chOff x="-1907580" y="15251547"/>
              <a:chExt cx="24011677" cy="3863632"/>
            </a:xfrm>
          </p:grpSpPr>
          <p:sp>
            <p:nvSpPr>
              <p:cNvPr id="1084" name="橢圓 1083">
                <a:extLst>
                  <a:ext uri="{FF2B5EF4-FFF2-40B4-BE49-F238E27FC236}">
                    <a16:creationId xmlns:a16="http://schemas.microsoft.com/office/drawing/2014/main" id="{1AB08395-F7D0-5BD6-724B-BE407ECBB426}"/>
                  </a:ext>
                </a:extLst>
              </p:cNvPr>
              <p:cNvSpPr/>
              <p:nvPr/>
            </p:nvSpPr>
            <p:spPr>
              <a:xfrm>
                <a:off x="-1907580" y="17423612"/>
                <a:ext cx="2051424" cy="90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085" name="直線單箭頭接點 1084">
                <a:extLst>
                  <a:ext uri="{FF2B5EF4-FFF2-40B4-BE49-F238E27FC236}">
                    <a16:creationId xmlns:a16="http://schemas.microsoft.com/office/drawing/2014/main" id="{182D3BF4-0B0A-9825-76CD-D6C53A2A0B1E}"/>
                  </a:ext>
                </a:extLst>
              </p:cNvPr>
              <p:cNvCxnSpPr>
                <a:cxnSpLocks/>
                <a:stCxn id="1084" idx="6"/>
              </p:cNvCxnSpPr>
              <p:nvPr/>
            </p:nvCxnSpPr>
            <p:spPr>
              <a:xfrm>
                <a:off x="143844" y="17874506"/>
                <a:ext cx="871689" cy="521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6" name="矩形: 圓角 1085">
                <a:extLst>
                  <a:ext uri="{FF2B5EF4-FFF2-40B4-BE49-F238E27FC236}">
                    <a16:creationId xmlns:a16="http://schemas.microsoft.com/office/drawing/2014/main" id="{383940BC-0822-8F01-5DF9-0C974B366053}"/>
                  </a:ext>
                </a:extLst>
              </p:cNvPr>
              <p:cNvSpPr/>
              <p:nvPr/>
            </p:nvSpPr>
            <p:spPr>
              <a:xfrm>
                <a:off x="996428" y="17363921"/>
                <a:ext cx="2665044" cy="101112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input</a:t>
                </a:r>
              </a:p>
              <a:p>
                <a:pPr algn="ctr"/>
                <a:r>
                  <a:rPr lang="en-US" altLang="zh-TW" sz="1400" dirty="0"/>
                  <a:t>(24*3*8)</a:t>
                </a:r>
                <a:endParaRPr lang="zh-TW" altLang="en-US" sz="1400" dirty="0"/>
              </a:p>
            </p:txBody>
          </p:sp>
          <p:cxnSp>
            <p:nvCxnSpPr>
              <p:cNvPr id="1087" name="直線單箭頭接點 1086">
                <a:extLst>
                  <a:ext uri="{FF2B5EF4-FFF2-40B4-BE49-F238E27FC236}">
                    <a16:creationId xmlns:a16="http://schemas.microsoft.com/office/drawing/2014/main" id="{83E80FF0-9722-6ED9-728C-A228A556BFAA}"/>
                  </a:ext>
                </a:extLst>
              </p:cNvPr>
              <p:cNvCxnSpPr>
                <a:cxnSpLocks/>
              </p:cNvCxnSpPr>
              <p:nvPr/>
            </p:nvCxnSpPr>
            <p:spPr>
              <a:xfrm>
                <a:off x="3661471" y="17869133"/>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8" name="矩形: 圓角 1087">
                <a:extLst>
                  <a:ext uri="{FF2B5EF4-FFF2-40B4-BE49-F238E27FC236}">
                    <a16:creationId xmlns:a16="http://schemas.microsoft.com/office/drawing/2014/main" id="{F551ECDF-C8F1-C42F-B557-71EF5FC4C7E1}"/>
                  </a:ext>
                </a:extLst>
              </p:cNvPr>
              <p:cNvSpPr/>
              <p:nvPr/>
            </p:nvSpPr>
            <p:spPr>
              <a:xfrm>
                <a:off x="4590758" y="17363921"/>
                <a:ext cx="2665044" cy="97491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weight</a:t>
                </a:r>
              </a:p>
              <a:p>
                <a:pPr algn="ctr"/>
                <a:r>
                  <a:rPr lang="en-US" altLang="zh-TW" sz="1400" dirty="0"/>
                  <a:t>(3*3*8)</a:t>
                </a:r>
                <a:endParaRPr lang="zh-TW" altLang="en-US" sz="1400" dirty="0"/>
              </a:p>
            </p:txBody>
          </p:sp>
          <p:cxnSp>
            <p:nvCxnSpPr>
              <p:cNvPr id="1089" name="直線單箭頭接點 1088">
                <a:extLst>
                  <a:ext uri="{FF2B5EF4-FFF2-40B4-BE49-F238E27FC236}">
                    <a16:creationId xmlns:a16="http://schemas.microsoft.com/office/drawing/2014/main" id="{2427E1F1-FBF9-FF80-6898-05CEC30C29AA}"/>
                  </a:ext>
                </a:extLst>
              </p:cNvPr>
              <p:cNvCxnSpPr>
                <a:cxnSpLocks/>
              </p:cNvCxnSpPr>
              <p:nvPr/>
            </p:nvCxnSpPr>
            <p:spPr>
              <a:xfrm>
                <a:off x="7315504" y="17851379"/>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1" name="直線單箭頭接點 1090">
                <a:extLst>
                  <a:ext uri="{FF2B5EF4-FFF2-40B4-BE49-F238E27FC236}">
                    <a16:creationId xmlns:a16="http://schemas.microsoft.com/office/drawing/2014/main" id="{6F0C3A5F-2B4C-6052-8EC3-E1DBB51C31CF}"/>
                  </a:ext>
                </a:extLst>
              </p:cNvPr>
              <p:cNvCxnSpPr>
                <a:cxnSpLocks/>
              </p:cNvCxnSpPr>
              <p:nvPr/>
            </p:nvCxnSpPr>
            <p:spPr>
              <a:xfrm>
                <a:off x="12053775" y="17845077"/>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3" name="直線單箭頭接點 1092">
                <a:extLst>
                  <a:ext uri="{FF2B5EF4-FFF2-40B4-BE49-F238E27FC236}">
                    <a16:creationId xmlns:a16="http://schemas.microsoft.com/office/drawing/2014/main" id="{ADBDB8DC-D3D5-DBFE-006A-AC3E6275B4BE}"/>
                  </a:ext>
                </a:extLst>
              </p:cNvPr>
              <p:cNvCxnSpPr>
                <a:cxnSpLocks/>
              </p:cNvCxnSpPr>
              <p:nvPr/>
            </p:nvCxnSpPr>
            <p:spPr>
              <a:xfrm>
                <a:off x="16108285" y="17826587"/>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4" name="矩形: 圓角 1093">
                <a:extLst>
                  <a:ext uri="{FF2B5EF4-FFF2-40B4-BE49-F238E27FC236}">
                    <a16:creationId xmlns:a16="http://schemas.microsoft.com/office/drawing/2014/main" id="{A6CE1825-0574-539B-0BFC-1D581A24FEC4}"/>
                  </a:ext>
                </a:extLst>
              </p:cNvPr>
              <p:cNvSpPr/>
              <p:nvPr/>
            </p:nvSpPr>
            <p:spPr>
              <a:xfrm>
                <a:off x="17067588" y="17348271"/>
                <a:ext cx="2383015" cy="92243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RAM_1</a:t>
                </a:r>
                <a:endParaRPr lang="zh-TW" altLang="en-US" sz="1400" dirty="0"/>
              </a:p>
            </p:txBody>
          </p:sp>
          <p:sp>
            <p:nvSpPr>
              <p:cNvPr id="1095" name="箭號: 弧形上彎 1094">
                <a:extLst>
                  <a:ext uri="{FF2B5EF4-FFF2-40B4-BE49-F238E27FC236}">
                    <a16:creationId xmlns:a16="http://schemas.microsoft.com/office/drawing/2014/main" id="{D5BE3F52-EA93-08B8-973B-10DFB1384716}"/>
                  </a:ext>
                </a:extLst>
              </p:cNvPr>
              <p:cNvSpPr/>
              <p:nvPr/>
            </p:nvSpPr>
            <p:spPr>
              <a:xfrm rot="10800000">
                <a:off x="10291556" y="16445678"/>
                <a:ext cx="8496946" cy="651609"/>
              </a:xfrm>
              <a:prstGeom prst="curved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sp>
            <p:nvSpPr>
              <p:cNvPr id="1096" name="矩形: 圓角 1095">
                <a:extLst>
                  <a:ext uri="{FF2B5EF4-FFF2-40B4-BE49-F238E27FC236}">
                    <a16:creationId xmlns:a16="http://schemas.microsoft.com/office/drawing/2014/main" id="{FC30B6B1-7387-A6FE-E19F-2B2844461821}"/>
                  </a:ext>
                </a:extLst>
              </p:cNvPr>
              <p:cNvSpPr/>
              <p:nvPr/>
            </p:nvSpPr>
            <p:spPr>
              <a:xfrm>
                <a:off x="4321469" y="16069063"/>
                <a:ext cx="15734464" cy="28150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097" name="文字方塊 1096">
                <a:extLst>
                  <a:ext uri="{FF2B5EF4-FFF2-40B4-BE49-F238E27FC236}">
                    <a16:creationId xmlns:a16="http://schemas.microsoft.com/office/drawing/2014/main" id="{C72F2851-C24B-F2A9-3246-FA550058D252}"/>
                  </a:ext>
                </a:extLst>
              </p:cNvPr>
              <p:cNvSpPr txBox="1"/>
              <p:nvPr/>
            </p:nvSpPr>
            <p:spPr>
              <a:xfrm>
                <a:off x="5605592" y="15661439"/>
                <a:ext cx="9577065" cy="307777"/>
              </a:xfrm>
              <a:prstGeom prst="rect">
                <a:avLst/>
              </a:prstGeom>
              <a:noFill/>
            </p:spPr>
            <p:txBody>
              <a:bodyPr wrap="square" rtlCol="0">
                <a:spAutoFit/>
              </a:bodyPr>
              <a:lstStyle/>
              <a:p>
                <a:r>
                  <a:rPr lang="en-US" altLang="zh-TW" sz="1400" dirty="0">
                    <a:solidFill>
                      <a:schemeClr val="tx2">
                        <a:lumMod val="60000"/>
                        <a:lumOff val="40000"/>
                      </a:schemeClr>
                    </a:solidFill>
                  </a:rPr>
                  <a:t>repeat 12 filters.</a:t>
                </a:r>
              </a:p>
            </p:txBody>
          </p:sp>
          <p:sp>
            <p:nvSpPr>
              <p:cNvPr id="1098" name="矩形: 圓角 1097">
                <a:extLst>
                  <a:ext uri="{FF2B5EF4-FFF2-40B4-BE49-F238E27FC236}">
                    <a16:creationId xmlns:a16="http://schemas.microsoft.com/office/drawing/2014/main" id="{D721278A-66CF-4ECD-9C87-CAFC6289C748}"/>
                  </a:ext>
                </a:extLst>
              </p:cNvPr>
              <p:cNvSpPr/>
              <p:nvPr/>
            </p:nvSpPr>
            <p:spPr>
              <a:xfrm>
                <a:off x="435454" y="15661439"/>
                <a:ext cx="19737195" cy="345374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099" name="矩形 1098">
                <a:extLst>
                  <a:ext uri="{FF2B5EF4-FFF2-40B4-BE49-F238E27FC236}">
                    <a16:creationId xmlns:a16="http://schemas.microsoft.com/office/drawing/2014/main" id="{BEFD8DA4-E971-9896-F481-1A6AE44B3808}"/>
                  </a:ext>
                </a:extLst>
              </p:cNvPr>
              <p:cNvSpPr/>
              <p:nvPr/>
            </p:nvSpPr>
            <p:spPr>
              <a:xfrm>
                <a:off x="1631798" y="15251547"/>
                <a:ext cx="10693401" cy="307777"/>
              </a:xfrm>
              <a:prstGeom prst="rect">
                <a:avLst/>
              </a:prstGeom>
            </p:spPr>
            <p:txBody>
              <a:bodyPr>
                <a:spAutoFit/>
              </a:bodyPr>
              <a:lstStyle/>
              <a:p>
                <a:r>
                  <a:rPr lang="en-US" altLang="zh-TW" sz="1400" dirty="0">
                    <a:solidFill>
                      <a:schemeClr val="accent6"/>
                    </a:solidFill>
                  </a:rPr>
                  <a:t>when this column finished, stride to next</a:t>
                </a:r>
                <a:r>
                  <a:rPr lang="zh-TW" altLang="en-US" sz="1400" dirty="0">
                    <a:solidFill>
                      <a:schemeClr val="accent6"/>
                    </a:solidFill>
                  </a:rPr>
                  <a:t> </a:t>
                </a:r>
                <a:r>
                  <a:rPr lang="en-US" altLang="zh-TW" sz="1400" dirty="0">
                    <a:solidFill>
                      <a:schemeClr val="accent6"/>
                    </a:solidFill>
                  </a:rPr>
                  <a:t>column</a:t>
                </a:r>
                <a:endParaRPr lang="zh-TW" altLang="en-US" sz="1400" dirty="0">
                  <a:solidFill>
                    <a:schemeClr val="accent6"/>
                  </a:solidFill>
                </a:endParaRPr>
              </a:p>
            </p:txBody>
          </p:sp>
          <p:sp>
            <p:nvSpPr>
              <p:cNvPr id="1100" name="箭號: 弧形上彎 1099">
                <a:extLst>
                  <a:ext uri="{FF2B5EF4-FFF2-40B4-BE49-F238E27FC236}">
                    <a16:creationId xmlns:a16="http://schemas.microsoft.com/office/drawing/2014/main" id="{46CF53FA-68D1-F878-87BA-A148096D5A95}"/>
                  </a:ext>
                </a:extLst>
              </p:cNvPr>
              <p:cNvSpPr/>
              <p:nvPr/>
            </p:nvSpPr>
            <p:spPr>
              <a:xfrm rot="8427387">
                <a:off x="1161279" y="15971732"/>
                <a:ext cx="3074450" cy="902055"/>
              </a:xfrm>
              <a:prstGeom prst="curvedUpArrow">
                <a:avLst>
                  <a:gd name="adj1" fmla="val 20187"/>
                  <a:gd name="adj2" fmla="val 50000"/>
                  <a:gd name="adj3" fmla="val 1327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101" name="直線單箭頭接點 1100">
                <a:extLst>
                  <a:ext uri="{FF2B5EF4-FFF2-40B4-BE49-F238E27FC236}">
                    <a16:creationId xmlns:a16="http://schemas.microsoft.com/office/drawing/2014/main" id="{53E7FF51-6E59-8CCC-47C1-F48C356A2185}"/>
                  </a:ext>
                </a:extLst>
              </p:cNvPr>
              <p:cNvCxnSpPr>
                <a:cxnSpLocks/>
              </p:cNvCxnSpPr>
              <p:nvPr/>
            </p:nvCxnSpPr>
            <p:spPr>
              <a:xfrm>
                <a:off x="19440086" y="17861983"/>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2" name="橢圓 1101">
                <a:extLst>
                  <a:ext uri="{FF2B5EF4-FFF2-40B4-BE49-F238E27FC236}">
                    <a16:creationId xmlns:a16="http://schemas.microsoft.com/office/drawing/2014/main" id="{A1B4A37F-7132-37A5-DA03-C5EBE16F1955}"/>
                  </a:ext>
                </a:extLst>
              </p:cNvPr>
              <p:cNvSpPr/>
              <p:nvPr/>
            </p:nvSpPr>
            <p:spPr>
              <a:xfrm>
                <a:off x="20347542" y="17312962"/>
                <a:ext cx="1756555" cy="114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CV2</a:t>
                </a:r>
                <a:endParaRPr lang="zh-TW" altLang="en-US" sz="1400" dirty="0"/>
              </a:p>
            </p:txBody>
          </p:sp>
          <p:sp>
            <p:nvSpPr>
              <p:cNvPr id="1103" name="文字方塊 1102">
                <a:extLst>
                  <a:ext uri="{FF2B5EF4-FFF2-40B4-BE49-F238E27FC236}">
                    <a16:creationId xmlns:a16="http://schemas.microsoft.com/office/drawing/2014/main" id="{5AD5F322-B57F-78B7-842C-8C237B98EFB4}"/>
                  </a:ext>
                </a:extLst>
              </p:cNvPr>
              <p:cNvSpPr txBox="1"/>
              <p:nvPr/>
            </p:nvSpPr>
            <p:spPr>
              <a:xfrm>
                <a:off x="5247003" y="16980629"/>
                <a:ext cx="3663150" cy="307777"/>
              </a:xfrm>
              <a:prstGeom prst="rect">
                <a:avLst/>
              </a:prstGeom>
              <a:noFill/>
            </p:spPr>
            <p:txBody>
              <a:bodyPr wrap="square" rtlCol="0">
                <a:spAutoFit/>
              </a:bodyPr>
              <a:lstStyle/>
              <a:p>
                <a:r>
                  <a:rPr lang="en-US" altLang="zh-TW" sz="1400" dirty="0">
                    <a:solidFill>
                      <a:schemeClr val="accent1"/>
                    </a:solidFill>
                  </a:rPr>
                  <a:t>Read new weight</a:t>
                </a:r>
                <a:endParaRPr lang="zh-TW" altLang="en-US" sz="1400" dirty="0">
                  <a:solidFill>
                    <a:schemeClr val="accent1"/>
                  </a:solidFill>
                </a:endParaRPr>
              </a:p>
            </p:txBody>
          </p:sp>
          <p:sp>
            <p:nvSpPr>
              <p:cNvPr id="1104" name="箭號: 弧形上彎 1103">
                <a:extLst>
                  <a:ext uri="{FF2B5EF4-FFF2-40B4-BE49-F238E27FC236}">
                    <a16:creationId xmlns:a16="http://schemas.microsoft.com/office/drawing/2014/main" id="{5999F531-D3C6-7DB6-E34A-A677FB252D07}"/>
                  </a:ext>
                </a:extLst>
              </p:cNvPr>
              <p:cNvSpPr/>
              <p:nvPr/>
            </p:nvSpPr>
            <p:spPr>
              <a:xfrm rot="9955565">
                <a:off x="5279564" y="16302569"/>
                <a:ext cx="2575081" cy="529060"/>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sp>
            <p:nvSpPr>
              <p:cNvPr id="1105" name="文字方塊 1104">
                <a:extLst>
                  <a:ext uri="{FF2B5EF4-FFF2-40B4-BE49-F238E27FC236}">
                    <a16:creationId xmlns:a16="http://schemas.microsoft.com/office/drawing/2014/main" id="{4E441F2D-8D66-7FB7-47F7-77F9836E67A5}"/>
                  </a:ext>
                </a:extLst>
              </p:cNvPr>
              <p:cNvSpPr txBox="1"/>
              <p:nvPr/>
            </p:nvSpPr>
            <p:spPr>
              <a:xfrm>
                <a:off x="11737331" y="16710974"/>
                <a:ext cx="6688760" cy="307777"/>
              </a:xfrm>
              <a:prstGeom prst="rect">
                <a:avLst/>
              </a:prstGeom>
              <a:noFill/>
            </p:spPr>
            <p:txBody>
              <a:bodyPr wrap="square" rtlCol="0">
                <a:spAutoFit/>
              </a:bodyPr>
              <a:lstStyle/>
              <a:p>
                <a:r>
                  <a:rPr lang="en-US" altLang="zh-TW" sz="1400" dirty="0">
                    <a:solidFill>
                      <a:srgbClr val="92D050"/>
                    </a:solidFill>
                  </a:rPr>
                  <a:t>stride next row,  use same filter </a:t>
                </a:r>
                <a:endParaRPr lang="zh-TW" altLang="en-US" sz="1400" dirty="0">
                  <a:solidFill>
                    <a:srgbClr val="92D050"/>
                  </a:solidFill>
                </a:endParaRPr>
              </a:p>
            </p:txBody>
          </p:sp>
          <p:sp>
            <p:nvSpPr>
              <p:cNvPr id="1106" name="矩形: 圓角 1105">
                <a:extLst>
                  <a:ext uri="{FF2B5EF4-FFF2-40B4-BE49-F238E27FC236}">
                    <a16:creationId xmlns:a16="http://schemas.microsoft.com/office/drawing/2014/main" id="{842C279F-A590-993D-3CA3-44A24CE34DB1}"/>
                  </a:ext>
                </a:extLst>
              </p:cNvPr>
              <p:cNvSpPr/>
              <p:nvPr/>
            </p:nvSpPr>
            <p:spPr>
              <a:xfrm>
                <a:off x="8245873" y="16337767"/>
                <a:ext cx="11456626" cy="228627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rgbClr val="92D050"/>
                  </a:solidFill>
                </a:endParaRPr>
              </a:p>
            </p:txBody>
          </p:sp>
        </p:grpSp>
        <p:sp>
          <p:nvSpPr>
            <p:cNvPr id="1109" name="流程圖: 準備作業 1108">
              <a:extLst>
                <a:ext uri="{FF2B5EF4-FFF2-40B4-BE49-F238E27FC236}">
                  <a16:creationId xmlns:a16="http://schemas.microsoft.com/office/drawing/2014/main" id="{078C5BBB-3144-705A-C37C-DEAA3567E854}"/>
                </a:ext>
              </a:extLst>
            </p:cNvPr>
            <p:cNvSpPr/>
            <p:nvPr/>
          </p:nvSpPr>
          <p:spPr>
            <a:xfrm>
              <a:off x="4754167" y="25257028"/>
              <a:ext cx="1650935" cy="957724"/>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Conv_1</a:t>
              </a:r>
            </a:p>
            <a:p>
              <a:r>
                <a:rPr lang="en-US" altLang="zh-TW" sz="1400" dirty="0">
                  <a:sym typeface="Wingdings" panose="05000000000000000000" pitchFamily="2" charset="2"/>
                </a:rPr>
                <a:t>(3*3 conv)</a:t>
              </a:r>
            </a:p>
            <a:p>
              <a:r>
                <a:rPr lang="en-US" altLang="zh-TW" sz="1400" dirty="0"/>
                <a:t>Sum result</a:t>
              </a:r>
            </a:p>
          </p:txBody>
        </p:sp>
        <p:sp>
          <p:nvSpPr>
            <p:cNvPr id="1110" name="流程圖: 準備作業 1109">
              <a:extLst>
                <a:ext uri="{FF2B5EF4-FFF2-40B4-BE49-F238E27FC236}">
                  <a16:creationId xmlns:a16="http://schemas.microsoft.com/office/drawing/2014/main" id="{160FCA60-697A-AD96-F993-8A2514244CFE}"/>
                </a:ext>
              </a:extLst>
            </p:cNvPr>
            <p:cNvSpPr/>
            <p:nvPr/>
          </p:nvSpPr>
          <p:spPr>
            <a:xfrm>
              <a:off x="6775930" y="25286911"/>
              <a:ext cx="1387025" cy="869701"/>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Conv_2</a:t>
              </a:r>
            </a:p>
            <a:p>
              <a:pPr algn="ctr"/>
              <a:r>
                <a:rPr lang="en-US" altLang="zh-TW" sz="1400" dirty="0"/>
                <a:t>other operate</a:t>
              </a:r>
            </a:p>
          </p:txBody>
        </p:sp>
      </p:grpSp>
      <p:sp>
        <p:nvSpPr>
          <p:cNvPr id="1114" name="文字方塊 1113">
            <a:extLst>
              <a:ext uri="{FF2B5EF4-FFF2-40B4-BE49-F238E27FC236}">
                <a16:creationId xmlns:a16="http://schemas.microsoft.com/office/drawing/2014/main" id="{401FDFF7-1663-62C4-1BAC-FED757BF3C5F}"/>
              </a:ext>
            </a:extLst>
          </p:cNvPr>
          <p:cNvSpPr txBox="1"/>
          <p:nvPr/>
        </p:nvSpPr>
        <p:spPr>
          <a:xfrm>
            <a:off x="411847" y="15644043"/>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三</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Convolution2</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sp>
        <p:nvSpPr>
          <p:cNvPr id="1118" name="文字方塊 1117">
            <a:extLst>
              <a:ext uri="{FF2B5EF4-FFF2-40B4-BE49-F238E27FC236}">
                <a16:creationId xmlns:a16="http://schemas.microsoft.com/office/drawing/2014/main" id="{81D2CEBE-5A87-B7D5-F01E-01271CAB5C66}"/>
              </a:ext>
            </a:extLst>
          </p:cNvPr>
          <p:cNvSpPr txBox="1"/>
          <p:nvPr/>
        </p:nvSpPr>
        <p:spPr>
          <a:xfrm>
            <a:off x="411847" y="19757214"/>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四</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Convolution3</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119" name="群組 1118">
            <a:extLst>
              <a:ext uri="{FF2B5EF4-FFF2-40B4-BE49-F238E27FC236}">
                <a16:creationId xmlns:a16="http://schemas.microsoft.com/office/drawing/2014/main" id="{35EFB1A3-0236-559D-353C-4518F36E2F9F}"/>
              </a:ext>
            </a:extLst>
          </p:cNvPr>
          <p:cNvGrpSpPr/>
          <p:nvPr/>
        </p:nvGrpSpPr>
        <p:grpSpPr>
          <a:xfrm>
            <a:off x="283018" y="20400490"/>
            <a:ext cx="10410382" cy="2653874"/>
            <a:chOff x="352087" y="23950101"/>
            <a:chExt cx="10410382" cy="2653874"/>
          </a:xfrm>
        </p:grpSpPr>
        <p:grpSp>
          <p:nvGrpSpPr>
            <p:cNvPr id="1120" name="群組 1119">
              <a:extLst>
                <a:ext uri="{FF2B5EF4-FFF2-40B4-BE49-F238E27FC236}">
                  <a16:creationId xmlns:a16="http://schemas.microsoft.com/office/drawing/2014/main" id="{0B943B56-61D3-EAD3-0ACF-618DC58BA8DE}"/>
                </a:ext>
              </a:extLst>
            </p:cNvPr>
            <p:cNvGrpSpPr/>
            <p:nvPr/>
          </p:nvGrpSpPr>
          <p:grpSpPr>
            <a:xfrm>
              <a:off x="352087" y="23950101"/>
              <a:ext cx="10410382" cy="2653874"/>
              <a:chOff x="-1907580" y="15251547"/>
              <a:chExt cx="24011677" cy="3863632"/>
            </a:xfrm>
          </p:grpSpPr>
          <p:sp>
            <p:nvSpPr>
              <p:cNvPr id="1123" name="橢圓 1122">
                <a:extLst>
                  <a:ext uri="{FF2B5EF4-FFF2-40B4-BE49-F238E27FC236}">
                    <a16:creationId xmlns:a16="http://schemas.microsoft.com/office/drawing/2014/main" id="{EA70BF59-C59E-23CE-9BA7-E8886A2AE4F9}"/>
                  </a:ext>
                </a:extLst>
              </p:cNvPr>
              <p:cNvSpPr/>
              <p:nvPr/>
            </p:nvSpPr>
            <p:spPr>
              <a:xfrm>
                <a:off x="-1907580" y="17423612"/>
                <a:ext cx="2051424" cy="90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124" name="直線單箭頭接點 1123">
                <a:extLst>
                  <a:ext uri="{FF2B5EF4-FFF2-40B4-BE49-F238E27FC236}">
                    <a16:creationId xmlns:a16="http://schemas.microsoft.com/office/drawing/2014/main" id="{3C4EC311-8DB9-E89A-8148-FCD1800DAE91}"/>
                  </a:ext>
                </a:extLst>
              </p:cNvPr>
              <p:cNvCxnSpPr>
                <a:cxnSpLocks/>
                <a:stCxn id="1123" idx="6"/>
              </p:cNvCxnSpPr>
              <p:nvPr/>
            </p:nvCxnSpPr>
            <p:spPr>
              <a:xfrm>
                <a:off x="143844" y="17874506"/>
                <a:ext cx="871689" cy="521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5" name="矩形: 圓角 1124">
                <a:extLst>
                  <a:ext uri="{FF2B5EF4-FFF2-40B4-BE49-F238E27FC236}">
                    <a16:creationId xmlns:a16="http://schemas.microsoft.com/office/drawing/2014/main" id="{7D283351-F2A7-8692-AE4A-CF7CDC0530EB}"/>
                  </a:ext>
                </a:extLst>
              </p:cNvPr>
              <p:cNvSpPr/>
              <p:nvPr/>
            </p:nvSpPr>
            <p:spPr>
              <a:xfrm>
                <a:off x="996428" y="17363921"/>
                <a:ext cx="2665044" cy="101112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input</a:t>
                </a:r>
              </a:p>
              <a:p>
                <a:pPr algn="ctr"/>
                <a:r>
                  <a:rPr lang="en-US" altLang="zh-TW" sz="1400" dirty="0"/>
                  <a:t>(22*3*12)</a:t>
                </a:r>
                <a:endParaRPr lang="zh-TW" altLang="en-US" sz="1400" dirty="0"/>
              </a:p>
            </p:txBody>
          </p:sp>
          <p:cxnSp>
            <p:nvCxnSpPr>
              <p:cNvPr id="1126" name="直線單箭頭接點 1125">
                <a:extLst>
                  <a:ext uri="{FF2B5EF4-FFF2-40B4-BE49-F238E27FC236}">
                    <a16:creationId xmlns:a16="http://schemas.microsoft.com/office/drawing/2014/main" id="{47A1634B-7727-BA82-0E06-B77A08B8185F}"/>
                  </a:ext>
                </a:extLst>
              </p:cNvPr>
              <p:cNvCxnSpPr>
                <a:cxnSpLocks/>
              </p:cNvCxnSpPr>
              <p:nvPr/>
            </p:nvCxnSpPr>
            <p:spPr>
              <a:xfrm>
                <a:off x="3661471" y="17869133"/>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7" name="矩形: 圓角 1126">
                <a:extLst>
                  <a:ext uri="{FF2B5EF4-FFF2-40B4-BE49-F238E27FC236}">
                    <a16:creationId xmlns:a16="http://schemas.microsoft.com/office/drawing/2014/main" id="{E57A833E-B3AB-7161-0568-43BA4397FA0F}"/>
                  </a:ext>
                </a:extLst>
              </p:cNvPr>
              <p:cNvSpPr/>
              <p:nvPr/>
            </p:nvSpPr>
            <p:spPr>
              <a:xfrm>
                <a:off x="4590758" y="17363921"/>
                <a:ext cx="2665044" cy="97491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weight</a:t>
                </a:r>
              </a:p>
              <a:p>
                <a:pPr algn="ctr"/>
                <a:r>
                  <a:rPr lang="en-US" altLang="zh-TW" sz="1400" dirty="0"/>
                  <a:t>(3*3*12)</a:t>
                </a:r>
                <a:endParaRPr lang="zh-TW" altLang="en-US" sz="1400" dirty="0"/>
              </a:p>
            </p:txBody>
          </p:sp>
          <p:cxnSp>
            <p:nvCxnSpPr>
              <p:cNvPr id="1128" name="直線單箭頭接點 1127">
                <a:extLst>
                  <a:ext uri="{FF2B5EF4-FFF2-40B4-BE49-F238E27FC236}">
                    <a16:creationId xmlns:a16="http://schemas.microsoft.com/office/drawing/2014/main" id="{8D189F30-5D9E-2BB7-1572-AFE9648BBDAD}"/>
                  </a:ext>
                </a:extLst>
              </p:cNvPr>
              <p:cNvCxnSpPr>
                <a:cxnSpLocks/>
              </p:cNvCxnSpPr>
              <p:nvPr/>
            </p:nvCxnSpPr>
            <p:spPr>
              <a:xfrm>
                <a:off x="7315504" y="17851379"/>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直線單箭頭接點 1128">
                <a:extLst>
                  <a:ext uri="{FF2B5EF4-FFF2-40B4-BE49-F238E27FC236}">
                    <a16:creationId xmlns:a16="http://schemas.microsoft.com/office/drawing/2014/main" id="{DB1956CE-76A8-E86E-155E-A28D5BD44EF4}"/>
                  </a:ext>
                </a:extLst>
              </p:cNvPr>
              <p:cNvCxnSpPr>
                <a:cxnSpLocks/>
              </p:cNvCxnSpPr>
              <p:nvPr/>
            </p:nvCxnSpPr>
            <p:spPr>
              <a:xfrm>
                <a:off x="12053775" y="17845077"/>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直線單箭頭接點 1129">
                <a:extLst>
                  <a:ext uri="{FF2B5EF4-FFF2-40B4-BE49-F238E27FC236}">
                    <a16:creationId xmlns:a16="http://schemas.microsoft.com/office/drawing/2014/main" id="{60B24B9A-2B7F-1882-2E44-4B252A789547}"/>
                  </a:ext>
                </a:extLst>
              </p:cNvPr>
              <p:cNvCxnSpPr>
                <a:cxnSpLocks/>
              </p:cNvCxnSpPr>
              <p:nvPr/>
            </p:nvCxnSpPr>
            <p:spPr>
              <a:xfrm>
                <a:off x="16108285" y="17826587"/>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1" name="矩形: 圓角 1130">
                <a:extLst>
                  <a:ext uri="{FF2B5EF4-FFF2-40B4-BE49-F238E27FC236}">
                    <a16:creationId xmlns:a16="http://schemas.microsoft.com/office/drawing/2014/main" id="{717F5B52-145C-5869-23AA-7B8D830C1947}"/>
                  </a:ext>
                </a:extLst>
              </p:cNvPr>
              <p:cNvSpPr/>
              <p:nvPr/>
            </p:nvSpPr>
            <p:spPr>
              <a:xfrm>
                <a:off x="17067588" y="17348271"/>
                <a:ext cx="2383015" cy="92243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132" name="箭號: 弧形上彎 1131">
                <a:extLst>
                  <a:ext uri="{FF2B5EF4-FFF2-40B4-BE49-F238E27FC236}">
                    <a16:creationId xmlns:a16="http://schemas.microsoft.com/office/drawing/2014/main" id="{5C746B9F-17D2-F219-0443-60438E6F9472}"/>
                  </a:ext>
                </a:extLst>
              </p:cNvPr>
              <p:cNvSpPr/>
              <p:nvPr/>
            </p:nvSpPr>
            <p:spPr>
              <a:xfrm rot="10800000">
                <a:off x="10291556" y="16445678"/>
                <a:ext cx="8496946" cy="651609"/>
              </a:xfrm>
              <a:prstGeom prst="curved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sp>
            <p:nvSpPr>
              <p:cNvPr id="1133" name="矩形: 圓角 1132">
                <a:extLst>
                  <a:ext uri="{FF2B5EF4-FFF2-40B4-BE49-F238E27FC236}">
                    <a16:creationId xmlns:a16="http://schemas.microsoft.com/office/drawing/2014/main" id="{FFC92944-D472-A07B-0D27-4EE1CD98B252}"/>
                  </a:ext>
                </a:extLst>
              </p:cNvPr>
              <p:cNvSpPr/>
              <p:nvPr/>
            </p:nvSpPr>
            <p:spPr>
              <a:xfrm>
                <a:off x="4321469" y="16069063"/>
                <a:ext cx="15734464" cy="28150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134" name="文字方塊 1133">
                <a:extLst>
                  <a:ext uri="{FF2B5EF4-FFF2-40B4-BE49-F238E27FC236}">
                    <a16:creationId xmlns:a16="http://schemas.microsoft.com/office/drawing/2014/main" id="{856DECB4-51E3-E3F2-1036-B73C841D8CB2}"/>
                  </a:ext>
                </a:extLst>
              </p:cNvPr>
              <p:cNvSpPr txBox="1"/>
              <p:nvPr/>
            </p:nvSpPr>
            <p:spPr>
              <a:xfrm>
                <a:off x="5605592" y="15661439"/>
                <a:ext cx="9577065" cy="448076"/>
              </a:xfrm>
              <a:prstGeom prst="rect">
                <a:avLst/>
              </a:prstGeom>
              <a:noFill/>
            </p:spPr>
            <p:txBody>
              <a:bodyPr wrap="square" rtlCol="0">
                <a:spAutoFit/>
              </a:bodyPr>
              <a:lstStyle/>
              <a:p>
                <a:r>
                  <a:rPr lang="en-US" altLang="zh-TW" sz="1400" dirty="0">
                    <a:solidFill>
                      <a:schemeClr val="tx2">
                        <a:lumMod val="60000"/>
                        <a:lumOff val="40000"/>
                      </a:schemeClr>
                    </a:solidFill>
                  </a:rPr>
                  <a:t>repeat 16 filters.</a:t>
                </a:r>
              </a:p>
            </p:txBody>
          </p:sp>
          <p:sp>
            <p:nvSpPr>
              <p:cNvPr id="1135" name="矩形: 圓角 1134">
                <a:extLst>
                  <a:ext uri="{FF2B5EF4-FFF2-40B4-BE49-F238E27FC236}">
                    <a16:creationId xmlns:a16="http://schemas.microsoft.com/office/drawing/2014/main" id="{94803AB6-433F-AEFE-9B2A-C08F66E6FE5D}"/>
                  </a:ext>
                </a:extLst>
              </p:cNvPr>
              <p:cNvSpPr/>
              <p:nvPr/>
            </p:nvSpPr>
            <p:spPr>
              <a:xfrm>
                <a:off x="435454" y="15661439"/>
                <a:ext cx="19737195" cy="345374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136" name="矩形 1135">
                <a:extLst>
                  <a:ext uri="{FF2B5EF4-FFF2-40B4-BE49-F238E27FC236}">
                    <a16:creationId xmlns:a16="http://schemas.microsoft.com/office/drawing/2014/main" id="{82FFD257-E873-B1F6-1B7C-CEC7917689DF}"/>
                  </a:ext>
                </a:extLst>
              </p:cNvPr>
              <p:cNvSpPr/>
              <p:nvPr/>
            </p:nvSpPr>
            <p:spPr>
              <a:xfrm>
                <a:off x="1631798" y="15251547"/>
                <a:ext cx="10693401" cy="307777"/>
              </a:xfrm>
              <a:prstGeom prst="rect">
                <a:avLst/>
              </a:prstGeom>
            </p:spPr>
            <p:txBody>
              <a:bodyPr>
                <a:spAutoFit/>
              </a:bodyPr>
              <a:lstStyle/>
              <a:p>
                <a:r>
                  <a:rPr lang="en-US" altLang="zh-TW" sz="1400" dirty="0">
                    <a:solidFill>
                      <a:schemeClr val="accent6"/>
                    </a:solidFill>
                  </a:rPr>
                  <a:t>when this column finished, stride to next</a:t>
                </a:r>
                <a:r>
                  <a:rPr lang="zh-TW" altLang="en-US" sz="1400" dirty="0">
                    <a:solidFill>
                      <a:schemeClr val="accent6"/>
                    </a:solidFill>
                  </a:rPr>
                  <a:t> </a:t>
                </a:r>
                <a:r>
                  <a:rPr lang="en-US" altLang="zh-TW" sz="1400" dirty="0">
                    <a:solidFill>
                      <a:schemeClr val="accent6"/>
                    </a:solidFill>
                  </a:rPr>
                  <a:t>column</a:t>
                </a:r>
                <a:endParaRPr lang="zh-TW" altLang="en-US" sz="1400" dirty="0">
                  <a:solidFill>
                    <a:schemeClr val="accent6"/>
                  </a:solidFill>
                </a:endParaRPr>
              </a:p>
            </p:txBody>
          </p:sp>
          <p:sp>
            <p:nvSpPr>
              <p:cNvPr id="1137" name="箭號: 弧形上彎 1136">
                <a:extLst>
                  <a:ext uri="{FF2B5EF4-FFF2-40B4-BE49-F238E27FC236}">
                    <a16:creationId xmlns:a16="http://schemas.microsoft.com/office/drawing/2014/main" id="{A9058357-2CFC-5EDB-4779-18146B2848F3}"/>
                  </a:ext>
                </a:extLst>
              </p:cNvPr>
              <p:cNvSpPr/>
              <p:nvPr/>
            </p:nvSpPr>
            <p:spPr>
              <a:xfrm rot="8427387">
                <a:off x="1161279" y="15971732"/>
                <a:ext cx="3074450" cy="902055"/>
              </a:xfrm>
              <a:prstGeom prst="curvedUpArrow">
                <a:avLst>
                  <a:gd name="adj1" fmla="val 20187"/>
                  <a:gd name="adj2" fmla="val 50000"/>
                  <a:gd name="adj3" fmla="val 1327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138" name="直線單箭頭接點 1137">
                <a:extLst>
                  <a:ext uri="{FF2B5EF4-FFF2-40B4-BE49-F238E27FC236}">
                    <a16:creationId xmlns:a16="http://schemas.microsoft.com/office/drawing/2014/main" id="{545741F7-7527-DD1E-1932-ECBC1BA89BD3}"/>
                  </a:ext>
                </a:extLst>
              </p:cNvPr>
              <p:cNvCxnSpPr>
                <a:cxnSpLocks/>
              </p:cNvCxnSpPr>
              <p:nvPr/>
            </p:nvCxnSpPr>
            <p:spPr>
              <a:xfrm>
                <a:off x="19440086" y="17861983"/>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9" name="橢圓 1138">
                <a:extLst>
                  <a:ext uri="{FF2B5EF4-FFF2-40B4-BE49-F238E27FC236}">
                    <a16:creationId xmlns:a16="http://schemas.microsoft.com/office/drawing/2014/main" id="{09BB4DB5-45DB-8343-DD41-E9B0DEAC126F}"/>
                  </a:ext>
                </a:extLst>
              </p:cNvPr>
              <p:cNvSpPr/>
              <p:nvPr/>
            </p:nvSpPr>
            <p:spPr>
              <a:xfrm>
                <a:off x="20347542" y="17312962"/>
                <a:ext cx="1756555" cy="114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CV3</a:t>
                </a:r>
                <a:endParaRPr lang="zh-TW" altLang="en-US" sz="1400" dirty="0"/>
              </a:p>
            </p:txBody>
          </p:sp>
          <p:sp>
            <p:nvSpPr>
              <p:cNvPr id="1140" name="文字方塊 1139">
                <a:extLst>
                  <a:ext uri="{FF2B5EF4-FFF2-40B4-BE49-F238E27FC236}">
                    <a16:creationId xmlns:a16="http://schemas.microsoft.com/office/drawing/2014/main" id="{C0D122CC-616A-E151-978D-FB9FE846F83A}"/>
                  </a:ext>
                </a:extLst>
              </p:cNvPr>
              <p:cNvSpPr txBox="1"/>
              <p:nvPr/>
            </p:nvSpPr>
            <p:spPr>
              <a:xfrm>
                <a:off x="5247003" y="16980629"/>
                <a:ext cx="3663150" cy="307777"/>
              </a:xfrm>
              <a:prstGeom prst="rect">
                <a:avLst/>
              </a:prstGeom>
              <a:noFill/>
            </p:spPr>
            <p:txBody>
              <a:bodyPr wrap="square" rtlCol="0">
                <a:spAutoFit/>
              </a:bodyPr>
              <a:lstStyle/>
              <a:p>
                <a:r>
                  <a:rPr lang="en-US" altLang="zh-TW" sz="1400" dirty="0">
                    <a:solidFill>
                      <a:schemeClr val="accent1"/>
                    </a:solidFill>
                  </a:rPr>
                  <a:t>Read new weight</a:t>
                </a:r>
                <a:endParaRPr lang="zh-TW" altLang="en-US" sz="1400" dirty="0">
                  <a:solidFill>
                    <a:schemeClr val="accent1"/>
                  </a:solidFill>
                </a:endParaRPr>
              </a:p>
            </p:txBody>
          </p:sp>
          <p:sp>
            <p:nvSpPr>
              <p:cNvPr id="1141" name="箭號: 弧形上彎 1140">
                <a:extLst>
                  <a:ext uri="{FF2B5EF4-FFF2-40B4-BE49-F238E27FC236}">
                    <a16:creationId xmlns:a16="http://schemas.microsoft.com/office/drawing/2014/main" id="{ACC41E1C-16F3-967B-E6D5-9C62D932F19C}"/>
                  </a:ext>
                </a:extLst>
              </p:cNvPr>
              <p:cNvSpPr/>
              <p:nvPr/>
            </p:nvSpPr>
            <p:spPr>
              <a:xfrm rot="9955565">
                <a:off x="5279564" y="16302569"/>
                <a:ext cx="2575081" cy="529060"/>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sp>
            <p:nvSpPr>
              <p:cNvPr id="1142" name="文字方塊 1141">
                <a:extLst>
                  <a:ext uri="{FF2B5EF4-FFF2-40B4-BE49-F238E27FC236}">
                    <a16:creationId xmlns:a16="http://schemas.microsoft.com/office/drawing/2014/main" id="{06EC10DC-AAD3-6A7F-A42A-1EDB94ACC99C}"/>
                  </a:ext>
                </a:extLst>
              </p:cNvPr>
              <p:cNvSpPr txBox="1"/>
              <p:nvPr/>
            </p:nvSpPr>
            <p:spPr>
              <a:xfrm>
                <a:off x="11737331" y="16710974"/>
                <a:ext cx="6688760" cy="307777"/>
              </a:xfrm>
              <a:prstGeom prst="rect">
                <a:avLst/>
              </a:prstGeom>
              <a:noFill/>
            </p:spPr>
            <p:txBody>
              <a:bodyPr wrap="square" rtlCol="0">
                <a:spAutoFit/>
              </a:bodyPr>
              <a:lstStyle/>
              <a:p>
                <a:r>
                  <a:rPr lang="en-US" altLang="zh-TW" sz="1400" dirty="0">
                    <a:solidFill>
                      <a:srgbClr val="92D050"/>
                    </a:solidFill>
                  </a:rPr>
                  <a:t>stride next row,  use same filter </a:t>
                </a:r>
                <a:endParaRPr lang="zh-TW" altLang="en-US" sz="1400" dirty="0">
                  <a:solidFill>
                    <a:srgbClr val="92D050"/>
                  </a:solidFill>
                </a:endParaRPr>
              </a:p>
            </p:txBody>
          </p:sp>
          <p:sp>
            <p:nvSpPr>
              <p:cNvPr id="1143" name="矩形: 圓角 1142">
                <a:extLst>
                  <a:ext uri="{FF2B5EF4-FFF2-40B4-BE49-F238E27FC236}">
                    <a16:creationId xmlns:a16="http://schemas.microsoft.com/office/drawing/2014/main" id="{B111A06C-7D0D-1D1A-F4E1-28FC09615FC6}"/>
                  </a:ext>
                </a:extLst>
              </p:cNvPr>
              <p:cNvSpPr/>
              <p:nvPr/>
            </p:nvSpPr>
            <p:spPr>
              <a:xfrm>
                <a:off x="8245873" y="16337767"/>
                <a:ext cx="11456626" cy="228627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rgbClr val="92D050"/>
                  </a:solidFill>
                </a:endParaRPr>
              </a:p>
            </p:txBody>
          </p:sp>
        </p:grpSp>
        <p:sp>
          <p:nvSpPr>
            <p:cNvPr id="1121" name="流程圖: 準備作業 1120">
              <a:extLst>
                <a:ext uri="{FF2B5EF4-FFF2-40B4-BE49-F238E27FC236}">
                  <a16:creationId xmlns:a16="http://schemas.microsoft.com/office/drawing/2014/main" id="{6148A346-BAC9-BD68-2911-90A1BBF64E52}"/>
                </a:ext>
              </a:extLst>
            </p:cNvPr>
            <p:cNvSpPr/>
            <p:nvPr/>
          </p:nvSpPr>
          <p:spPr>
            <a:xfrm>
              <a:off x="4754167" y="25257028"/>
              <a:ext cx="1650935" cy="957724"/>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Conv_1</a:t>
              </a:r>
            </a:p>
            <a:p>
              <a:r>
                <a:rPr lang="en-US" altLang="zh-TW" sz="1400" dirty="0">
                  <a:sym typeface="Wingdings" panose="05000000000000000000" pitchFamily="2" charset="2"/>
                </a:rPr>
                <a:t>(3*3 conv)</a:t>
              </a:r>
            </a:p>
            <a:p>
              <a:r>
                <a:rPr lang="en-US" altLang="zh-TW" sz="1400" dirty="0"/>
                <a:t>Sum result</a:t>
              </a:r>
            </a:p>
          </p:txBody>
        </p:sp>
        <p:sp>
          <p:nvSpPr>
            <p:cNvPr id="1122" name="流程圖: 準備作業 1121">
              <a:extLst>
                <a:ext uri="{FF2B5EF4-FFF2-40B4-BE49-F238E27FC236}">
                  <a16:creationId xmlns:a16="http://schemas.microsoft.com/office/drawing/2014/main" id="{560865C5-12EB-BFE8-20BD-59E16A89D038}"/>
                </a:ext>
              </a:extLst>
            </p:cNvPr>
            <p:cNvSpPr/>
            <p:nvPr/>
          </p:nvSpPr>
          <p:spPr>
            <a:xfrm>
              <a:off x="6775930" y="25286911"/>
              <a:ext cx="1387025" cy="869701"/>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Conv_2</a:t>
              </a:r>
            </a:p>
            <a:p>
              <a:pPr algn="ctr"/>
              <a:r>
                <a:rPr lang="en-US" altLang="zh-TW" sz="1400" dirty="0"/>
                <a:t>other operate</a:t>
              </a:r>
            </a:p>
          </p:txBody>
        </p:sp>
      </p:grpSp>
      <p:sp>
        <p:nvSpPr>
          <p:cNvPr id="1144" name="文字方塊 1143">
            <a:extLst>
              <a:ext uri="{FF2B5EF4-FFF2-40B4-BE49-F238E27FC236}">
                <a16:creationId xmlns:a16="http://schemas.microsoft.com/office/drawing/2014/main" id="{1440A22D-ABFE-982E-1014-4568713197F3}"/>
              </a:ext>
            </a:extLst>
          </p:cNvPr>
          <p:cNvSpPr txBox="1"/>
          <p:nvPr/>
        </p:nvSpPr>
        <p:spPr>
          <a:xfrm>
            <a:off x="352422" y="23697801"/>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五</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Maxpooling1</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205" name="群組 1204">
            <a:extLst>
              <a:ext uri="{FF2B5EF4-FFF2-40B4-BE49-F238E27FC236}">
                <a16:creationId xmlns:a16="http://schemas.microsoft.com/office/drawing/2014/main" id="{3C2C0C93-16D6-45BE-0C29-B8DC01DBE0F5}"/>
              </a:ext>
            </a:extLst>
          </p:cNvPr>
          <p:cNvGrpSpPr/>
          <p:nvPr/>
        </p:nvGrpSpPr>
        <p:grpSpPr>
          <a:xfrm>
            <a:off x="701202" y="24298373"/>
            <a:ext cx="9425985" cy="2556588"/>
            <a:chOff x="11341472" y="5326987"/>
            <a:chExt cx="9425985" cy="2556588"/>
          </a:xfrm>
        </p:grpSpPr>
        <p:grpSp>
          <p:nvGrpSpPr>
            <p:cNvPr id="1145" name="群組 1144">
              <a:extLst>
                <a:ext uri="{FF2B5EF4-FFF2-40B4-BE49-F238E27FC236}">
                  <a16:creationId xmlns:a16="http://schemas.microsoft.com/office/drawing/2014/main" id="{C10C7F26-ED41-4A65-8683-5482CCA7691B}"/>
                </a:ext>
              </a:extLst>
            </p:cNvPr>
            <p:cNvGrpSpPr/>
            <p:nvPr/>
          </p:nvGrpSpPr>
          <p:grpSpPr>
            <a:xfrm>
              <a:off x="11341472" y="5326987"/>
              <a:ext cx="9425985" cy="2556588"/>
              <a:chOff x="-47817" y="20403564"/>
              <a:chExt cx="13316514" cy="6551383"/>
            </a:xfrm>
          </p:grpSpPr>
          <p:sp>
            <p:nvSpPr>
              <p:cNvPr id="1146" name="橢圓 1145">
                <a:extLst>
                  <a:ext uri="{FF2B5EF4-FFF2-40B4-BE49-F238E27FC236}">
                    <a16:creationId xmlns:a16="http://schemas.microsoft.com/office/drawing/2014/main" id="{87AD2C47-13A2-8AAF-40F3-425D1DA4C41B}"/>
                  </a:ext>
                </a:extLst>
              </p:cNvPr>
              <p:cNvSpPr/>
              <p:nvPr/>
            </p:nvSpPr>
            <p:spPr>
              <a:xfrm>
                <a:off x="-47817" y="21811157"/>
                <a:ext cx="1090758" cy="1747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147" name="直線單箭頭接點 1146">
                <a:extLst>
                  <a:ext uri="{FF2B5EF4-FFF2-40B4-BE49-F238E27FC236}">
                    <a16:creationId xmlns:a16="http://schemas.microsoft.com/office/drawing/2014/main" id="{7000D8A4-82A2-B795-A69A-93DA169C7989}"/>
                  </a:ext>
                </a:extLst>
              </p:cNvPr>
              <p:cNvCxnSpPr>
                <a:cxnSpLocks/>
                <a:stCxn id="1146" idx="6"/>
              </p:cNvCxnSpPr>
              <p:nvPr/>
            </p:nvCxnSpPr>
            <p:spPr>
              <a:xfrm>
                <a:off x="1042941" y="22684732"/>
                <a:ext cx="566651"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8" name="矩形: 圓角 1147">
                <a:extLst>
                  <a:ext uri="{FF2B5EF4-FFF2-40B4-BE49-F238E27FC236}">
                    <a16:creationId xmlns:a16="http://schemas.microsoft.com/office/drawing/2014/main" id="{DB602154-853B-B8C6-DAAF-D59C3E44BF5B}"/>
                  </a:ext>
                </a:extLst>
              </p:cNvPr>
              <p:cNvSpPr/>
              <p:nvPr/>
            </p:nvSpPr>
            <p:spPr>
              <a:xfrm>
                <a:off x="1609593" y="22005037"/>
                <a:ext cx="1730056" cy="15676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input</a:t>
                </a:r>
              </a:p>
              <a:p>
                <a:pPr algn="ctr"/>
                <a:r>
                  <a:rPr lang="en-US" altLang="zh-TW" sz="1400" dirty="0"/>
                  <a:t>(48*2)</a:t>
                </a:r>
                <a:endParaRPr lang="zh-TW" altLang="en-US" sz="1400" dirty="0"/>
              </a:p>
            </p:txBody>
          </p:sp>
          <p:cxnSp>
            <p:nvCxnSpPr>
              <p:cNvPr id="1149" name="直線單箭頭接點 1148">
                <a:extLst>
                  <a:ext uri="{FF2B5EF4-FFF2-40B4-BE49-F238E27FC236}">
                    <a16:creationId xmlns:a16="http://schemas.microsoft.com/office/drawing/2014/main" id="{F73DDF0B-E20A-74AF-D0F7-0BA67354880E}"/>
                  </a:ext>
                </a:extLst>
              </p:cNvPr>
              <p:cNvCxnSpPr>
                <a:cxnSpLocks/>
              </p:cNvCxnSpPr>
              <p:nvPr/>
            </p:nvCxnSpPr>
            <p:spPr>
              <a:xfrm>
                <a:off x="3370885" y="22684733"/>
                <a:ext cx="75218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1" name="直線單箭頭接點 1150">
                <a:extLst>
                  <a:ext uri="{FF2B5EF4-FFF2-40B4-BE49-F238E27FC236}">
                    <a16:creationId xmlns:a16="http://schemas.microsoft.com/office/drawing/2014/main" id="{0C701575-3EA8-A184-A769-B3BBD01FEE74}"/>
                  </a:ext>
                </a:extLst>
              </p:cNvPr>
              <p:cNvCxnSpPr>
                <a:cxnSpLocks/>
              </p:cNvCxnSpPr>
              <p:nvPr/>
            </p:nvCxnSpPr>
            <p:spPr>
              <a:xfrm>
                <a:off x="5966730" y="22687182"/>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3" name="矩形: 圓角 1152">
                <a:extLst>
                  <a:ext uri="{FF2B5EF4-FFF2-40B4-BE49-F238E27FC236}">
                    <a16:creationId xmlns:a16="http://schemas.microsoft.com/office/drawing/2014/main" id="{FFADBB2D-23E6-51D6-6B36-F338362BBE9C}"/>
                  </a:ext>
                </a:extLst>
              </p:cNvPr>
              <p:cNvSpPr/>
              <p:nvPr/>
            </p:nvSpPr>
            <p:spPr>
              <a:xfrm>
                <a:off x="10159255" y="22262401"/>
                <a:ext cx="1507029" cy="12572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154" name="箭號: 弧形上彎 1153">
                <a:extLst>
                  <a:ext uri="{FF2B5EF4-FFF2-40B4-BE49-F238E27FC236}">
                    <a16:creationId xmlns:a16="http://schemas.microsoft.com/office/drawing/2014/main" id="{9B03253F-62FD-5CF4-2760-FA9AF0A45C87}"/>
                  </a:ext>
                </a:extLst>
              </p:cNvPr>
              <p:cNvSpPr/>
              <p:nvPr/>
            </p:nvSpPr>
            <p:spPr>
              <a:xfrm rot="9669329">
                <a:off x="2156214" y="20403564"/>
                <a:ext cx="1764168" cy="847976"/>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cxnSp>
            <p:nvCxnSpPr>
              <p:cNvPr id="1155" name="直線單箭頭接點 1154">
                <a:extLst>
                  <a:ext uri="{FF2B5EF4-FFF2-40B4-BE49-F238E27FC236}">
                    <a16:creationId xmlns:a16="http://schemas.microsoft.com/office/drawing/2014/main" id="{EC1A5BF9-4B7D-777B-3571-A16C04D85201}"/>
                  </a:ext>
                </a:extLst>
              </p:cNvPr>
              <p:cNvCxnSpPr>
                <a:cxnSpLocks/>
              </p:cNvCxnSpPr>
              <p:nvPr/>
            </p:nvCxnSpPr>
            <p:spPr>
              <a:xfrm>
                <a:off x="11698972" y="23008001"/>
                <a:ext cx="46068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6" name="橢圓 1155">
                <a:extLst>
                  <a:ext uri="{FF2B5EF4-FFF2-40B4-BE49-F238E27FC236}">
                    <a16:creationId xmlns:a16="http://schemas.microsoft.com/office/drawing/2014/main" id="{02D25702-C0F4-0A70-DC6B-3F4ED65FD7FD}"/>
                  </a:ext>
                </a:extLst>
              </p:cNvPr>
              <p:cNvSpPr/>
              <p:nvPr/>
            </p:nvSpPr>
            <p:spPr>
              <a:xfrm>
                <a:off x="12159657" y="22182901"/>
                <a:ext cx="1109040" cy="1650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MP1</a:t>
                </a:r>
                <a:endParaRPr lang="zh-TW" altLang="en-US" sz="1400" dirty="0"/>
              </a:p>
            </p:txBody>
          </p:sp>
          <p:sp>
            <p:nvSpPr>
              <p:cNvPr id="1157" name="文字方塊 1156">
                <a:extLst>
                  <a:ext uri="{FF2B5EF4-FFF2-40B4-BE49-F238E27FC236}">
                    <a16:creationId xmlns:a16="http://schemas.microsoft.com/office/drawing/2014/main" id="{32578C82-7031-5BAB-99EB-CD7A64E7E8B0}"/>
                  </a:ext>
                </a:extLst>
              </p:cNvPr>
              <p:cNvSpPr txBox="1"/>
              <p:nvPr/>
            </p:nvSpPr>
            <p:spPr>
              <a:xfrm>
                <a:off x="3948603" y="20958799"/>
                <a:ext cx="2742727" cy="788694"/>
              </a:xfrm>
              <a:prstGeom prst="rect">
                <a:avLst/>
              </a:prstGeom>
              <a:noFill/>
            </p:spPr>
            <p:txBody>
              <a:bodyPr wrap="square" rtlCol="0">
                <a:spAutoFit/>
              </a:bodyPr>
              <a:lstStyle/>
              <a:p>
                <a:r>
                  <a:rPr lang="en-US" altLang="zh-TW" sz="1400" dirty="0"/>
                  <a:t>Compare with right one</a:t>
                </a:r>
                <a:endParaRPr lang="zh-TW" altLang="en-US" sz="1400" dirty="0"/>
              </a:p>
            </p:txBody>
          </p:sp>
          <p:sp>
            <p:nvSpPr>
              <p:cNvPr id="1158" name="文字方塊 1157">
                <a:extLst>
                  <a:ext uri="{FF2B5EF4-FFF2-40B4-BE49-F238E27FC236}">
                    <a16:creationId xmlns:a16="http://schemas.microsoft.com/office/drawing/2014/main" id="{F63F8054-39D0-2C15-F0D2-1AE9ED6C4967}"/>
                  </a:ext>
                </a:extLst>
              </p:cNvPr>
              <p:cNvSpPr txBox="1"/>
              <p:nvPr/>
            </p:nvSpPr>
            <p:spPr>
              <a:xfrm>
                <a:off x="3948603" y="26153233"/>
                <a:ext cx="3024335" cy="788694"/>
              </a:xfrm>
              <a:prstGeom prst="rect">
                <a:avLst/>
              </a:prstGeom>
              <a:noFill/>
            </p:spPr>
            <p:txBody>
              <a:bodyPr wrap="square" rtlCol="0">
                <a:spAutoFit/>
              </a:bodyPr>
              <a:lstStyle/>
              <a:p>
                <a:r>
                  <a:rPr lang="en-US" altLang="zh-TW" sz="1400" dirty="0"/>
                  <a:t>Compare with down one</a:t>
                </a:r>
                <a:endParaRPr lang="zh-TW" altLang="en-US" sz="1400" dirty="0"/>
              </a:p>
            </p:txBody>
          </p:sp>
          <p:sp>
            <p:nvSpPr>
              <p:cNvPr id="1159" name="矩形: 圓角 17">
                <a:extLst>
                  <a:ext uri="{FF2B5EF4-FFF2-40B4-BE49-F238E27FC236}">
                    <a16:creationId xmlns:a16="http://schemas.microsoft.com/office/drawing/2014/main" id="{6C18CFC3-4381-7DD8-89C6-7A3F3218C098}"/>
                  </a:ext>
                </a:extLst>
              </p:cNvPr>
              <p:cNvSpPr/>
              <p:nvPr/>
            </p:nvSpPr>
            <p:spPr>
              <a:xfrm>
                <a:off x="6899543" y="21869439"/>
                <a:ext cx="3024335"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Order of writings:</a:t>
                </a:r>
              </a:p>
              <a:p>
                <a:pPr algn="ctr"/>
                <a:r>
                  <a:rPr lang="en-US" altLang="zh-TW" sz="1400" dirty="0"/>
                  <a:t>+48</a:t>
                </a:r>
                <a:r>
                  <a:rPr lang="zh-TW" altLang="en-US" sz="1400" dirty="0"/>
                  <a:t> </a:t>
                </a:r>
                <a:r>
                  <a:rPr lang="en-US" altLang="zh-TW" sz="1400" dirty="0"/>
                  <a:t>to next Register</a:t>
                </a:r>
                <a:endParaRPr lang="zh-TW" altLang="en-US" sz="1400" dirty="0"/>
              </a:p>
            </p:txBody>
          </p:sp>
          <p:cxnSp>
            <p:nvCxnSpPr>
              <p:cNvPr id="1160" name="直線單箭頭接點 24">
                <a:extLst>
                  <a:ext uri="{FF2B5EF4-FFF2-40B4-BE49-F238E27FC236}">
                    <a16:creationId xmlns:a16="http://schemas.microsoft.com/office/drawing/2014/main" id="{AB29782A-C45E-7D70-4D4F-4FFF1B1DEF2A}"/>
                  </a:ext>
                </a:extLst>
              </p:cNvPr>
              <p:cNvCxnSpPr>
                <a:cxnSpLocks/>
              </p:cNvCxnSpPr>
              <p:nvPr/>
            </p:nvCxnSpPr>
            <p:spPr>
              <a:xfrm>
                <a:off x="5963439" y="25252218"/>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1" name="矩形: 圓角 17">
                <a:extLst>
                  <a:ext uri="{FF2B5EF4-FFF2-40B4-BE49-F238E27FC236}">
                    <a16:creationId xmlns:a16="http://schemas.microsoft.com/office/drawing/2014/main" id="{CDBACA2E-05B4-CE2A-10E2-3D7582177335}"/>
                  </a:ext>
                </a:extLst>
              </p:cNvPr>
              <p:cNvSpPr/>
              <p:nvPr/>
            </p:nvSpPr>
            <p:spPr>
              <a:xfrm>
                <a:off x="6899543" y="24351205"/>
                <a:ext cx="3024335"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Order of writings:</a:t>
                </a:r>
              </a:p>
              <a:p>
                <a:pPr algn="ctr"/>
                <a:r>
                  <a:rPr lang="en-US" altLang="zh-TW" sz="1400" dirty="0"/>
                  <a:t>+24</a:t>
                </a:r>
                <a:r>
                  <a:rPr lang="zh-TW" altLang="en-US" sz="1400" dirty="0"/>
                  <a:t> </a:t>
                </a:r>
                <a:r>
                  <a:rPr lang="en-US" altLang="zh-TW" sz="1400" dirty="0"/>
                  <a:t>to next Register</a:t>
                </a:r>
                <a:endParaRPr lang="zh-TW" altLang="en-US" sz="1400" dirty="0"/>
              </a:p>
            </p:txBody>
          </p:sp>
          <p:cxnSp>
            <p:nvCxnSpPr>
              <p:cNvPr id="1162" name="直線單箭頭接點 24">
                <a:extLst>
                  <a:ext uri="{FF2B5EF4-FFF2-40B4-BE49-F238E27FC236}">
                    <a16:creationId xmlns:a16="http://schemas.microsoft.com/office/drawing/2014/main" id="{C9DC8EBE-AA84-2A1F-7F55-164DF3836189}"/>
                  </a:ext>
                </a:extLst>
              </p:cNvPr>
              <p:cNvCxnSpPr>
                <a:cxnSpLocks/>
                <a:stCxn id="1159" idx="2"/>
              </p:cNvCxnSpPr>
              <p:nvPr/>
            </p:nvCxnSpPr>
            <p:spPr>
              <a:xfrm flipH="1">
                <a:off x="5652656" y="23741641"/>
                <a:ext cx="2759056" cy="54871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3" name="Straight Arrow Connector 63">
                <a:extLst>
                  <a:ext uri="{FF2B5EF4-FFF2-40B4-BE49-F238E27FC236}">
                    <a16:creationId xmlns:a16="http://schemas.microsoft.com/office/drawing/2014/main" id="{5ADEB11D-CC14-2F7B-2511-6C18F4CE944A}"/>
                  </a:ext>
                </a:extLst>
              </p:cNvPr>
              <p:cNvCxnSpPr>
                <a:cxnSpLocks/>
                <a:stCxn id="1161" idx="3"/>
                <a:endCxn id="1153" idx="2"/>
              </p:cNvCxnSpPr>
              <p:nvPr/>
            </p:nvCxnSpPr>
            <p:spPr>
              <a:xfrm flipV="1">
                <a:off x="9923879" y="23519637"/>
                <a:ext cx="988890" cy="1767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4" name="Rounded Rectangle 64">
                <a:extLst>
                  <a:ext uri="{FF2B5EF4-FFF2-40B4-BE49-F238E27FC236}">
                    <a16:creationId xmlns:a16="http://schemas.microsoft.com/office/drawing/2014/main" id="{E4297F6E-1C58-C2BD-0775-5F669F2C4A31}"/>
                  </a:ext>
                </a:extLst>
              </p:cNvPr>
              <p:cNvSpPr/>
              <p:nvPr/>
            </p:nvSpPr>
            <p:spPr>
              <a:xfrm>
                <a:off x="3888341" y="20690252"/>
                <a:ext cx="7966129" cy="626469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190" name="流程圖: 準備作業 1189">
              <a:extLst>
                <a:ext uri="{FF2B5EF4-FFF2-40B4-BE49-F238E27FC236}">
                  <a16:creationId xmlns:a16="http://schemas.microsoft.com/office/drawing/2014/main" id="{8B2DAD98-4FE1-967F-ACFE-A9D17BF32B66}"/>
                </a:ext>
              </a:extLst>
            </p:cNvPr>
            <p:cNvSpPr/>
            <p:nvPr/>
          </p:nvSpPr>
          <p:spPr>
            <a:xfrm>
              <a:off x="14285789" y="5868588"/>
              <a:ext cx="1313031" cy="682100"/>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MP_1</a:t>
              </a:r>
            </a:p>
            <a:p>
              <a:pPr algn="ctr"/>
              <a:r>
                <a:rPr lang="en-US" altLang="zh-TW" sz="2000" dirty="0">
                  <a:sym typeface="Wingdings" panose="05000000000000000000" pitchFamily="2" charset="2"/>
                </a:rPr>
                <a:t>(24*2)</a:t>
              </a:r>
              <a:endParaRPr lang="en-US" altLang="zh-TW" sz="2000" dirty="0"/>
            </a:p>
          </p:txBody>
        </p:sp>
        <p:sp>
          <p:nvSpPr>
            <p:cNvPr id="1191" name="流程圖: 準備作業 1190">
              <a:extLst>
                <a:ext uri="{FF2B5EF4-FFF2-40B4-BE49-F238E27FC236}">
                  <a16:creationId xmlns:a16="http://schemas.microsoft.com/office/drawing/2014/main" id="{0118F85A-0083-AF99-96D5-1A2A84442B89}"/>
                </a:ext>
              </a:extLst>
            </p:cNvPr>
            <p:cNvSpPr/>
            <p:nvPr/>
          </p:nvSpPr>
          <p:spPr>
            <a:xfrm>
              <a:off x="14351963" y="6878057"/>
              <a:ext cx="1313031" cy="682100"/>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MP_2</a:t>
              </a:r>
            </a:p>
            <a:p>
              <a:pPr algn="ctr"/>
              <a:r>
                <a:rPr lang="en-US" altLang="zh-TW" sz="2000" dirty="0"/>
                <a:t>(24*1)</a:t>
              </a:r>
              <a:endParaRPr lang="zh-TW" altLang="en-US" sz="2000" dirty="0"/>
            </a:p>
          </p:txBody>
        </p:sp>
      </p:grpSp>
      <p:sp>
        <p:nvSpPr>
          <p:cNvPr id="1206" name="文字方塊 1205">
            <a:extLst>
              <a:ext uri="{FF2B5EF4-FFF2-40B4-BE49-F238E27FC236}">
                <a16:creationId xmlns:a16="http://schemas.microsoft.com/office/drawing/2014/main" id="{AD6641B3-68FC-77C7-1B7C-0F3BDA07F1DA}"/>
              </a:ext>
            </a:extLst>
          </p:cNvPr>
          <p:cNvSpPr txBox="1"/>
          <p:nvPr/>
        </p:nvSpPr>
        <p:spPr>
          <a:xfrm>
            <a:off x="307169" y="27016163"/>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六</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Maxpooling2</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207" name="群組 1206">
            <a:extLst>
              <a:ext uri="{FF2B5EF4-FFF2-40B4-BE49-F238E27FC236}">
                <a16:creationId xmlns:a16="http://schemas.microsoft.com/office/drawing/2014/main" id="{CB3A7083-B2AC-4CFE-8282-761ACB8E9A19}"/>
              </a:ext>
            </a:extLst>
          </p:cNvPr>
          <p:cNvGrpSpPr/>
          <p:nvPr/>
        </p:nvGrpSpPr>
        <p:grpSpPr>
          <a:xfrm>
            <a:off x="655949" y="27595537"/>
            <a:ext cx="9425985" cy="2593860"/>
            <a:chOff x="11341472" y="5289714"/>
            <a:chExt cx="9425985" cy="2593860"/>
          </a:xfrm>
        </p:grpSpPr>
        <p:grpSp>
          <p:nvGrpSpPr>
            <p:cNvPr id="1208" name="群組 1207">
              <a:extLst>
                <a:ext uri="{FF2B5EF4-FFF2-40B4-BE49-F238E27FC236}">
                  <a16:creationId xmlns:a16="http://schemas.microsoft.com/office/drawing/2014/main" id="{CCCC81DF-CBA1-8602-937A-240836205D12}"/>
                </a:ext>
              </a:extLst>
            </p:cNvPr>
            <p:cNvGrpSpPr/>
            <p:nvPr/>
          </p:nvGrpSpPr>
          <p:grpSpPr>
            <a:xfrm>
              <a:off x="11341472" y="5289714"/>
              <a:ext cx="9425985" cy="2593860"/>
              <a:chOff x="-47817" y="20308052"/>
              <a:chExt cx="13316514" cy="6646895"/>
            </a:xfrm>
          </p:grpSpPr>
          <p:sp>
            <p:nvSpPr>
              <p:cNvPr id="1211" name="橢圓 1210">
                <a:extLst>
                  <a:ext uri="{FF2B5EF4-FFF2-40B4-BE49-F238E27FC236}">
                    <a16:creationId xmlns:a16="http://schemas.microsoft.com/office/drawing/2014/main" id="{B2D2BE85-9067-8E8C-214E-28E804AF8ED6}"/>
                  </a:ext>
                </a:extLst>
              </p:cNvPr>
              <p:cNvSpPr/>
              <p:nvPr/>
            </p:nvSpPr>
            <p:spPr>
              <a:xfrm>
                <a:off x="-47817" y="21811157"/>
                <a:ext cx="1090758" cy="1747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212" name="直線單箭頭接點 1211">
                <a:extLst>
                  <a:ext uri="{FF2B5EF4-FFF2-40B4-BE49-F238E27FC236}">
                    <a16:creationId xmlns:a16="http://schemas.microsoft.com/office/drawing/2014/main" id="{370840C5-8F13-9246-42CA-2A9E84BA4D01}"/>
                  </a:ext>
                </a:extLst>
              </p:cNvPr>
              <p:cNvCxnSpPr>
                <a:cxnSpLocks/>
                <a:stCxn id="1211" idx="6"/>
              </p:cNvCxnSpPr>
              <p:nvPr/>
            </p:nvCxnSpPr>
            <p:spPr>
              <a:xfrm>
                <a:off x="1042941" y="22684732"/>
                <a:ext cx="566651"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3" name="矩形: 圓角 1212">
                <a:extLst>
                  <a:ext uri="{FF2B5EF4-FFF2-40B4-BE49-F238E27FC236}">
                    <a16:creationId xmlns:a16="http://schemas.microsoft.com/office/drawing/2014/main" id="{F6B3FFD0-1A2E-3758-0495-FC0FD0F1DD94}"/>
                  </a:ext>
                </a:extLst>
              </p:cNvPr>
              <p:cNvSpPr/>
              <p:nvPr/>
            </p:nvSpPr>
            <p:spPr>
              <a:xfrm>
                <a:off x="1609593" y="22005037"/>
                <a:ext cx="1730056" cy="15676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input</a:t>
                </a:r>
              </a:p>
              <a:p>
                <a:pPr algn="ctr"/>
                <a:r>
                  <a:rPr lang="en-US" altLang="zh-TW" sz="1400" dirty="0"/>
                  <a:t>(20*2)</a:t>
                </a:r>
                <a:endParaRPr lang="zh-TW" altLang="en-US" sz="1400" dirty="0"/>
              </a:p>
            </p:txBody>
          </p:sp>
          <p:cxnSp>
            <p:nvCxnSpPr>
              <p:cNvPr id="1214" name="直線單箭頭接點 1213">
                <a:extLst>
                  <a:ext uri="{FF2B5EF4-FFF2-40B4-BE49-F238E27FC236}">
                    <a16:creationId xmlns:a16="http://schemas.microsoft.com/office/drawing/2014/main" id="{E635DEC0-82F0-876D-7C0E-A37C4DEA7B35}"/>
                  </a:ext>
                </a:extLst>
              </p:cNvPr>
              <p:cNvCxnSpPr>
                <a:cxnSpLocks/>
              </p:cNvCxnSpPr>
              <p:nvPr/>
            </p:nvCxnSpPr>
            <p:spPr>
              <a:xfrm>
                <a:off x="3370885" y="22684733"/>
                <a:ext cx="75218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5" name="直線單箭頭接點 1214">
                <a:extLst>
                  <a:ext uri="{FF2B5EF4-FFF2-40B4-BE49-F238E27FC236}">
                    <a16:creationId xmlns:a16="http://schemas.microsoft.com/office/drawing/2014/main" id="{1C019A26-8DA8-D764-70C4-63E9D728789A}"/>
                  </a:ext>
                </a:extLst>
              </p:cNvPr>
              <p:cNvCxnSpPr>
                <a:cxnSpLocks/>
              </p:cNvCxnSpPr>
              <p:nvPr/>
            </p:nvCxnSpPr>
            <p:spPr>
              <a:xfrm>
                <a:off x="5966730" y="22687182"/>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6" name="矩形: 圓角 1215">
                <a:extLst>
                  <a:ext uri="{FF2B5EF4-FFF2-40B4-BE49-F238E27FC236}">
                    <a16:creationId xmlns:a16="http://schemas.microsoft.com/office/drawing/2014/main" id="{8DA77B49-FD5B-0B96-6C93-812786081A50}"/>
                  </a:ext>
                </a:extLst>
              </p:cNvPr>
              <p:cNvSpPr/>
              <p:nvPr/>
            </p:nvSpPr>
            <p:spPr>
              <a:xfrm>
                <a:off x="10159255" y="22262401"/>
                <a:ext cx="1507029" cy="12572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217" name="箭號: 弧形上彎 1216">
                <a:extLst>
                  <a:ext uri="{FF2B5EF4-FFF2-40B4-BE49-F238E27FC236}">
                    <a16:creationId xmlns:a16="http://schemas.microsoft.com/office/drawing/2014/main" id="{EE63EA8D-A08A-2FFE-C469-ADDB2ADEEA6F}"/>
                  </a:ext>
                </a:extLst>
              </p:cNvPr>
              <p:cNvSpPr/>
              <p:nvPr/>
            </p:nvSpPr>
            <p:spPr>
              <a:xfrm rot="9669329">
                <a:off x="2147476" y="20308052"/>
                <a:ext cx="1764168" cy="946119"/>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cxnSp>
            <p:nvCxnSpPr>
              <p:cNvPr id="1218" name="直線單箭頭接點 1217">
                <a:extLst>
                  <a:ext uri="{FF2B5EF4-FFF2-40B4-BE49-F238E27FC236}">
                    <a16:creationId xmlns:a16="http://schemas.microsoft.com/office/drawing/2014/main" id="{48A3BC9B-D5B0-4C20-00B4-511FE25AF04E}"/>
                  </a:ext>
                </a:extLst>
              </p:cNvPr>
              <p:cNvCxnSpPr>
                <a:cxnSpLocks/>
              </p:cNvCxnSpPr>
              <p:nvPr/>
            </p:nvCxnSpPr>
            <p:spPr>
              <a:xfrm>
                <a:off x="11698972" y="23008001"/>
                <a:ext cx="46068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9" name="橢圓 1218">
                <a:extLst>
                  <a:ext uri="{FF2B5EF4-FFF2-40B4-BE49-F238E27FC236}">
                    <a16:creationId xmlns:a16="http://schemas.microsoft.com/office/drawing/2014/main" id="{157DB301-9067-0D59-C679-DD7C7A56F072}"/>
                  </a:ext>
                </a:extLst>
              </p:cNvPr>
              <p:cNvSpPr/>
              <p:nvPr/>
            </p:nvSpPr>
            <p:spPr>
              <a:xfrm>
                <a:off x="12159657" y="22182901"/>
                <a:ext cx="1109040" cy="1650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MP2</a:t>
                </a:r>
                <a:endParaRPr lang="zh-TW" altLang="en-US" sz="1400" dirty="0"/>
              </a:p>
            </p:txBody>
          </p:sp>
          <p:sp>
            <p:nvSpPr>
              <p:cNvPr id="1220" name="文字方塊 1219">
                <a:extLst>
                  <a:ext uri="{FF2B5EF4-FFF2-40B4-BE49-F238E27FC236}">
                    <a16:creationId xmlns:a16="http://schemas.microsoft.com/office/drawing/2014/main" id="{21ACD3B6-E003-522D-FBC0-7F47A0ECC017}"/>
                  </a:ext>
                </a:extLst>
              </p:cNvPr>
              <p:cNvSpPr txBox="1"/>
              <p:nvPr/>
            </p:nvSpPr>
            <p:spPr>
              <a:xfrm>
                <a:off x="3948603" y="20958799"/>
                <a:ext cx="2742727" cy="788694"/>
              </a:xfrm>
              <a:prstGeom prst="rect">
                <a:avLst/>
              </a:prstGeom>
              <a:noFill/>
            </p:spPr>
            <p:txBody>
              <a:bodyPr wrap="square" rtlCol="0">
                <a:spAutoFit/>
              </a:bodyPr>
              <a:lstStyle/>
              <a:p>
                <a:r>
                  <a:rPr lang="en-US" altLang="zh-TW" sz="1400" dirty="0"/>
                  <a:t>Compare with right one</a:t>
                </a:r>
                <a:endParaRPr lang="zh-TW" altLang="en-US" sz="1400" dirty="0"/>
              </a:p>
            </p:txBody>
          </p:sp>
          <p:sp>
            <p:nvSpPr>
              <p:cNvPr id="1221" name="文字方塊 1220">
                <a:extLst>
                  <a:ext uri="{FF2B5EF4-FFF2-40B4-BE49-F238E27FC236}">
                    <a16:creationId xmlns:a16="http://schemas.microsoft.com/office/drawing/2014/main" id="{3940710D-877D-4739-2B25-D790CEA29100}"/>
                  </a:ext>
                </a:extLst>
              </p:cNvPr>
              <p:cNvSpPr txBox="1"/>
              <p:nvPr/>
            </p:nvSpPr>
            <p:spPr>
              <a:xfrm>
                <a:off x="3948603" y="26153233"/>
                <a:ext cx="3024335" cy="788694"/>
              </a:xfrm>
              <a:prstGeom prst="rect">
                <a:avLst/>
              </a:prstGeom>
              <a:noFill/>
            </p:spPr>
            <p:txBody>
              <a:bodyPr wrap="square" rtlCol="0">
                <a:spAutoFit/>
              </a:bodyPr>
              <a:lstStyle/>
              <a:p>
                <a:r>
                  <a:rPr lang="en-US" altLang="zh-TW" sz="1400" dirty="0"/>
                  <a:t>Compare with down one</a:t>
                </a:r>
                <a:endParaRPr lang="zh-TW" altLang="en-US" sz="1400" dirty="0"/>
              </a:p>
            </p:txBody>
          </p:sp>
          <p:sp>
            <p:nvSpPr>
              <p:cNvPr id="1222" name="矩形: 圓角 17">
                <a:extLst>
                  <a:ext uri="{FF2B5EF4-FFF2-40B4-BE49-F238E27FC236}">
                    <a16:creationId xmlns:a16="http://schemas.microsoft.com/office/drawing/2014/main" id="{A168C099-478F-DCF2-54E6-5AB4715CE228}"/>
                  </a:ext>
                </a:extLst>
              </p:cNvPr>
              <p:cNvSpPr/>
              <p:nvPr/>
            </p:nvSpPr>
            <p:spPr>
              <a:xfrm>
                <a:off x="6899543" y="21869439"/>
                <a:ext cx="3024335"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Order of writings:</a:t>
                </a:r>
              </a:p>
              <a:p>
                <a:pPr algn="ctr"/>
                <a:r>
                  <a:rPr lang="en-US" altLang="zh-TW" sz="1400" dirty="0"/>
                  <a:t>+20</a:t>
                </a:r>
                <a:r>
                  <a:rPr lang="zh-TW" altLang="en-US" sz="1400" dirty="0"/>
                  <a:t> </a:t>
                </a:r>
                <a:r>
                  <a:rPr lang="en-US" altLang="zh-TW" sz="1400" dirty="0"/>
                  <a:t>to next Register</a:t>
                </a:r>
                <a:endParaRPr lang="zh-TW" altLang="en-US" sz="1400" dirty="0"/>
              </a:p>
            </p:txBody>
          </p:sp>
          <p:cxnSp>
            <p:nvCxnSpPr>
              <p:cNvPr id="1223" name="直線單箭頭接點 24">
                <a:extLst>
                  <a:ext uri="{FF2B5EF4-FFF2-40B4-BE49-F238E27FC236}">
                    <a16:creationId xmlns:a16="http://schemas.microsoft.com/office/drawing/2014/main" id="{5CCA6FDF-679B-695B-CC78-984217EF7EB4}"/>
                  </a:ext>
                </a:extLst>
              </p:cNvPr>
              <p:cNvCxnSpPr>
                <a:cxnSpLocks/>
              </p:cNvCxnSpPr>
              <p:nvPr/>
            </p:nvCxnSpPr>
            <p:spPr>
              <a:xfrm>
                <a:off x="5963439" y="25252218"/>
                <a:ext cx="93610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4" name="矩形: 圓角 17">
                <a:extLst>
                  <a:ext uri="{FF2B5EF4-FFF2-40B4-BE49-F238E27FC236}">
                    <a16:creationId xmlns:a16="http://schemas.microsoft.com/office/drawing/2014/main" id="{CBF55194-CE9E-DB05-D860-4D4755A248E0}"/>
                  </a:ext>
                </a:extLst>
              </p:cNvPr>
              <p:cNvSpPr/>
              <p:nvPr/>
            </p:nvSpPr>
            <p:spPr>
              <a:xfrm>
                <a:off x="6899543" y="24351205"/>
                <a:ext cx="3024335"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Order of writings:</a:t>
                </a:r>
              </a:p>
              <a:p>
                <a:pPr algn="ctr"/>
                <a:r>
                  <a:rPr lang="en-US" altLang="zh-TW" sz="1400" dirty="0"/>
                  <a:t>+10</a:t>
                </a:r>
                <a:r>
                  <a:rPr lang="zh-TW" altLang="en-US" sz="1400" dirty="0"/>
                  <a:t> </a:t>
                </a:r>
                <a:r>
                  <a:rPr lang="en-US" altLang="zh-TW" sz="1400" dirty="0"/>
                  <a:t>to next Register</a:t>
                </a:r>
                <a:endParaRPr lang="zh-TW" altLang="en-US" sz="1400" dirty="0"/>
              </a:p>
            </p:txBody>
          </p:sp>
          <p:cxnSp>
            <p:nvCxnSpPr>
              <p:cNvPr id="1225" name="直線單箭頭接點 24">
                <a:extLst>
                  <a:ext uri="{FF2B5EF4-FFF2-40B4-BE49-F238E27FC236}">
                    <a16:creationId xmlns:a16="http://schemas.microsoft.com/office/drawing/2014/main" id="{B163FB49-E284-1AD7-96C3-8C4E86441867}"/>
                  </a:ext>
                </a:extLst>
              </p:cNvPr>
              <p:cNvCxnSpPr>
                <a:cxnSpLocks/>
                <a:stCxn id="1222" idx="2"/>
              </p:cNvCxnSpPr>
              <p:nvPr/>
            </p:nvCxnSpPr>
            <p:spPr>
              <a:xfrm flipH="1">
                <a:off x="5652656" y="23741641"/>
                <a:ext cx="2759056" cy="54871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6" name="Straight Arrow Connector 63">
                <a:extLst>
                  <a:ext uri="{FF2B5EF4-FFF2-40B4-BE49-F238E27FC236}">
                    <a16:creationId xmlns:a16="http://schemas.microsoft.com/office/drawing/2014/main" id="{4CE4300B-A163-1DD2-4587-4D774EBDB928}"/>
                  </a:ext>
                </a:extLst>
              </p:cNvPr>
              <p:cNvCxnSpPr>
                <a:cxnSpLocks/>
                <a:stCxn id="1224" idx="3"/>
                <a:endCxn id="1216" idx="2"/>
              </p:cNvCxnSpPr>
              <p:nvPr/>
            </p:nvCxnSpPr>
            <p:spPr>
              <a:xfrm flipV="1">
                <a:off x="9923879" y="23519637"/>
                <a:ext cx="988890" cy="1767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7" name="Rounded Rectangle 64">
                <a:extLst>
                  <a:ext uri="{FF2B5EF4-FFF2-40B4-BE49-F238E27FC236}">
                    <a16:creationId xmlns:a16="http://schemas.microsoft.com/office/drawing/2014/main" id="{42E0F60E-B3BE-0342-8263-138026C6FBE4}"/>
                  </a:ext>
                </a:extLst>
              </p:cNvPr>
              <p:cNvSpPr/>
              <p:nvPr/>
            </p:nvSpPr>
            <p:spPr>
              <a:xfrm>
                <a:off x="3888341" y="20690251"/>
                <a:ext cx="7966129" cy="626469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209" name="流程圖: 準備作業 1208">
              <a:extLst>
                <a:ext uri="{FF2B5EF4-FFF2-40B4-BE49-F238E27FC236}">
                  <a16:creationId xmlns:a16="http://schemas.microsoft.com/office/drawing/2014/main" id="{E15DE037-3C51-4F59-498F-B7BB8961B8F3}"/>
                </a:ext>
              </a:extLst>
            </p:cNvPr>
            <p:cNvSpPr/>
            <p:nvPr/>
          </p:nvSpPr>
          <p:spPr>
            <a:xfrm>
              <a:off x="14285789" y="5868588"/>
              <a:ext cx="1313031" cy="682100"/>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MP_1</a:t>
              </a:r>
            </a:p>
            <a:p>
              <a:pPr algn="ctr"/>
              <a:r>
                <a:rPr lang="en-US" altLang="zh-TW" sz="2000" dirty="0">
                  <a:sym typeface="Wingdings" panose="05000000000000000000" pitchFamily="2" charset="2"/>
                </a:rPr>
                <a:t>(10*2)</a:t>
              </a:r>
              <a:endParaRPr lang="en-US" altLang="zh-TW" sz="2000" dirty="0"/>
            </a:p>
          </p:txBody>
        </p:sp>
        <p:sp>
          <p:nvSpPr>
            <p:cNvPr id="1210" name="流程圖: 準備作業 1209">
              <a:extLst>
                <a:ext uri="{FF2B5EF4-FFF2-40B4-BE49-F238E27FC236}">
                  <a16:creationId xmlns:a16="http://schemas.microsoft.com/office/drawing/2014/main" id="{099E35CF-5C4C-A6B8-DE6D-E365CA5B0B3E}"/>
                </a:ext>
              </a:extLst>
            </p:cNvPr>
            <p:cNvSpPr/>
            <p:nvPr/>
          </p:nvSpPr>
          <p:spPr>
            <a:xfrm>
              <a:off x="14351963" y="6878057"/>
              <a:ext cx="1313031" cy="682100"/>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MP_2</a:t>
              </a:r>
            </a:p>
            <a:p>
              <a:pPr algn="ctr"/>
              <a:r>
                <a:rPr lang="en-US" altLang="zh-TW" sz="2000" dirty="0"/>
                <a:t>(10*1)</a:t>
              </a:r>
              <a:endParaRPr lang="zh-TW" altLang="en-US" sz="2000" dirty="0"/>
            </a:p>
          </p:txBody>
        </p:sp>
      </p:grpSp>
      <p:sp>
        <p:nvSpPr>
          <p:cNvPr id="1274" name="文字方塊 1273">
            <a:extLst>
              <a:ext uri="{FF2B5EF4-FFF2-40B4-BE49-F238E27FC236}">
                <a16:creationId xmlns:a16="http://schemas.microsoft.com/office/drawing/2014/main" id="{7F1E0C04-0862-15A5-1A3D-58B5927382E8}"/>
              </a:ext>
            </a:extLst>
          </p:cNvPr>
          <p:cNvSpPr txBox="1"/>
          <p:nvPr/>
        </p:nvSpPr>
        <p:spPr>
          <a:xfrm>
            <a:off x="11086445" y="4651460"/>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七</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Fully Connected1</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307" name="群組 1306">
            <a:extLst>
              <a:ext uri="{FF2B5EF4-FFF2-40B4-BE49-F238E27FC236}">
                <a16:creationId xmlns:a16="http://schemas.microsoft.com/office/drawing/2014/main" id="{667B6C82-DA86-42DF-DA5F-38FA162B9813}"/>
              </a:ext>
            </a:extLst>
          </p:cNvPr>
          <p:cNvGrpSpPr/>
          <p:nvPr/>
        </p:nvGrpSpPr>
        <p:grpSpPr>
          <a:xfrm>
            <a:off x="10954027" y="5209688"/>
            <a:ext cx="9883956" cy="2476040"/>
            <a:chOff x="11485880" y="11378968"/>
            <a:chExt cx="9883956" cy="2476040"/>
          </a:xfrm>
        </p:grpSpPr>
        <p:grpSp>
          <p:nvGrpSpPr>
            <p:cNvPr id="1251" name="群組 1250">
              <a:extLst>
                <a:ext uri="{FF2B5EF4-FFF2-40B4-BE49-F238E27FC236}">
                  <a16:creationId xmlns:a16="http://schemas.microsoft.com/office/drawing/2014/main" id="{4AFC55DF-E4FE-FD54-0581-71A86928CA38}"/>
                </a:ext>
              </a:extLst>
            </p:cNvPr>
            <p:cNvGrpSpPr/>
            <p:nvPr/>
          </p:nvGrpSpPr>
          <p:grpSpPr>
            <a:xfrm>
              <a:off x="11485880" y="11378968"/>
              <a:ext cx="9883956" cy="2476040"/>
              <a:chOff x="-2857006" y="18637261"/>
              <a:chExt cx="26906358" cy="8238231"/>
            </a:xfrm>
          </p:grpSpPr>
          <p:sp>
            <p:nvSpPr>
              <p:cNvPr id="1252" name="橢圓 1251">
                <a:extLst>
                  <a:ext uri="{FF2B5EF4-FFF2-40B4-BE49-F238E27FC236}">
                    <a16:creationId xmlns:a16="http://schemas.microsoft.com/office/drawing/2014/main" id="{4293D497-B74F-68D2-C172-48073401E932}"/>
                  </a:ext>
                </a:extLst>
              </p:cNvPr>
              <p:cNvSpPr/>
              <p:nvPr/>
            </p:nvSpPr>
            <p:spPr>
              <a:xfrm>
                <a:off x="-1688382" y="22658303"/>
                <a:ext cx="2592288"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253" name="直線單箭頭接點 1252">
                <a:extLst>
                  <a:ext uri="{FF2B5EF4-FFF2-40B4-BE49-F238E27FC236}">
                    <a16:creationId xmlns:a16="http://schemas.microsoft.com/office/drawing/2014/main" id="{E1F91358-87EF-7454-2D26-5F39B21356FA}"/>
                  </a:ext>
                </a:extLst>
              </p:cNvPr>
              <p:cNvCxnSpPr>
                <a:cxnSpLocks/>
                <a:stCxn id="1252" idx="6"/>
              </p:cNvCxnSpPr>
              <p:nvPr/>
            </p:nvCxnSpPr>
            <p:spPr>
              <a:xfrm>
                <a:off x="903906" y="23522399"/>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4" name="矩形: 圓角 1253">
                <a:extLst>
                  <a:ext uri="{FF2B5EF4-FFF2-40B4-BE49-F238E27FC236}">
                    <a16:creationId xmlns:a16="http://schemas.microsoft.com/office/drawing/2014/main" id="{C0453FD4-27A8-5AA1-A97A-CA0DA2A58F9D}"/>
                  </a:ext>
                </a:extLst>
              </p:cNvPr>
              <p:cNvSpPr/>
              <p:nvPr/>
            </p:nvSpPr>
            <p:spPr>
              <a:xfrm>
                <a:off x="1865375" y="2258629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16 inputs</a:t>
                </a:r>
                <a:endParaRPr lang="zh-TW" altLang="en-US" sz="1400" dirty="0"/>
              </a:p>
            </p:txBody>
          </p:sp>
          <p:cxnSp>
            <p:nvCxnSpPr>
              <p:cNvPr id="1255" name="直線單箭頭接點 1254">
                <a:extLst>
                  <a:ext uri="{FF2B5EF4-FFF2-40B4-BE49-F238E27FC236}">
                    <a16:creationId xmlns:a16="http://schemas.microsoft.com/office/drawing/2014/main" id="{8255BCDB-7CE7-16AB-76C7-0C8F6FDF25F9}"/>
                  </a:ext>
                </a:extLst>
              </p:cNvPr>
              <p:cNvCxnSpPr>
                <a:cxnSpLocks/>
              </p:cNvCxnSpPr>
              <p:nvPr/>
            </p:nvCxnSpPr>
            <p:spPr>
              <a:xfrm>
                <a:off x="4889711" y="23522398"/>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6" name="矩形: 圓角 1255">
                <a:extLst>
                  <a:ext uri="{FF2B5EF4-FFF2-40B4-BE49-F238E27FC236}">
                    <a16:creationId xmlns:a16="http://schemas.microsoft.com/office/drawing/2014/main" id="{6538A327-2425-5E3E-51E0-BDA49AADA092}"/>
                  </a:ext>
                </a:extLst>
              </p:cNvPr>
              <p:cNvSpPr/>
              <p:nvPr/>
            </p:nvSpPr>
            <p:spPr>
              <a:xfrm>
                <a:off x="5825815" y="2255681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16 weights</a:t>
                </a:r>
                <a:endParaRPr lang="zh-TW" altLang="en-US" sz="1400" dirty="0"/>
              </a:p>
            </p:txBody>
          </p:sp>
          <p:cxnSp>
            <p:nvCxnSpPr>
              <p:cNvPr id="1257" name="直線單箭頭接點 1256">
                <a:extLst>
                  <a:ext uri="{FF2B5EF4-FFF2-40B4-BE49-F238E27FC236}">
                    <a16:creationId xmlns:a16="http://schemas.microsoft.com/office/drawing/2014/main" id="{FBA4E62D-8A96-CF9D-9FF0-08AD26F948DD}"/>
                  </a:ext>
                </a:extLst>
              </p:cNvPr>
              <p:cNvCxnSpPr>
                <a:cxnSpLocks/>
              </p:cNvCxnSpPr>
              <p:nvPr/>
            </p:nvCxnSpPr>
            <p:spPr>
              <a:xfrm>
                <a:off x="8850151"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9" name="直線單箭頭接點 1258">
                <a:extLst>
                  <a:ext uri="{FF2B5EF4-FFF2-40B4-BE49-F238E27FC236}">
                    <a16:creationId xmlns:a16="http://schemas.microsoft.com/office/drawing/2014/main" id="{7252710C-F9AB-F7EC-E553-C18B65D5F496}"/>
                  </a:ext>
                </a:extLst>
              </p:cNvPr>
              <p:cNvCxnSpPr>
                <a:cxnSpLocks/>
              </p:cNvCxnSpPr>
              <p:nvPr/>
            </p:nvCxnSpPr>
            <p:spPr>
              <a:xfrm>
                <a:off x="12259892"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1" name="直線單箭頭接點 1260">
                <a:extLst>
                  <a:ext uri="{FF2B5EF4-FFF2-40B4-BE49-F238E27FC236}">
                    <a16:creationId xmlns:a16="http://schemas.microsoft.com/office/drawing/2014/main" id="{5C8E572E-F3B2-A34B-E771-C1C1938D94BB}"/>
                  </a:ext>
                </a:extLst>
              </p:cNvPr>
              <p:cNvCxnSpPr>
                <a:cxnSpLocks/>
              </p:cNvCxnSpPr>
              <p:nvPr/>
            </p:nvCxnSpPr>
            <p:spPr>
              <a:xfrm>
                <a:off x="16571214"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2" name="矩形: 圓角 1261">
                <a:extLst>
                  <a:ext uri="{FF2B5EF4-FFF2-40B4-BE49-F238E27FC236}">
                    <a16:creationId xmlns:a16="http://schemas.microsoft.com/office/drawing/2014/main" id="{2586B758-4BD7-9A8D-32F5-286C1776C50D}"/>
                  </a:ext>
                </a:extLst>
              </p:cNvPr>
              <p:cNvSpPr/>
              <p:nvPr/>
            </p:nvSpPr>
            <p:spPr>
              <a:xfrm>
                <a:off x="17507319" y="22514294"/>
                <a:ext cx="3024336" cy="18722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263" name="矩形: 圓角 1262">
                <a:extLst>
                  <a:ext uri="{FF2B5EF4-FFF2-40B4-BE49-F238E27FC236}">
                    <a16:creationId xmlns:a16="http://schemas.microsoft.com/office/drawing/2014/main" id="{93BCCF4D-F694-37A3-D6A3-EDA08766EC95}"/>
                  </a:ext>
                </a:extLst>
              </p:cNvPr>
              <p:cNvSpPr/>
              <p:nvPr/>
            </p:nvSpPr>
            <p:spPr>
              <a:xfrm>
                <a:off x="1332357" y="19562440"/>
                <a:ext cx="19474571" cy="731305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264" name="矩形 1263">
                <a:extLst>
                  <a:ext uri="{FF2B5EF4-FFF2-40B4-BE49-F238E27FC236}">
                    <a16:creationId xmlns:a16="http://schemas.microsoft.com/office/drawing/2014/main" id="{8597E423-7320-A635-F488-1AFE750A61A8}"/>
                  </a:ext>
                </a:extLst>
              </p:cNvPr>
              <p:cNvSpPr/>
              <p:nvPr/>
            </p:nvSpPr>
            <p:spPr>
              <a:xfrm>
                <a:off x="2502596" y="18637261"/>
                <a:ext cx="10693400" cy="527777"/>
              </a:xfrm>
              <a:prstGeom prst="rect">
                <a:avLst/>
              </a:prstGeom>
            </p:spPr>
            <p:txBody>
              <a:bodyPr>
                <a:spAutoFit/>
              </a:bodyPr>
              <a:lstStyle/>
              <a:p>
                <a:r>
                  <a:rPr lang="en-US" altLang="zh-TW" sz="1400" dirty="0">
                    <a:solidFill>
                      <a:schemeClr val="accent6"/>
                    </a:solidFill>
                  </a:rPr>
                  <a:t>repeat 12 times</a:t>
                </a:r>
                <a:endParaRPr lang="zh-TW" altLang="en-US" sz="1400" dirty="0">
                  <a:solidFill>
                    <a:schemeClr val="accent6"/>
                  </a:solidFill>
                </a:endParaRPr>
              </a:p>
            </p:txBody>
          </p:sp>
          <p:sp>
            <p:nvSpPr>
              <p:cNvPr id="1265" name="箭號: 弧形上彎 1264">
                <a:extLst>
                  <a:ext uri="{FF2B5EF4-FFF2-40B4-BE49-F238E27FC236}">
                    <a16:creationId xmlns:a16="http://schemas.microsoft.com/office/drawing/2014/main" id="{3E146D1A-D1F9-60D7-D79B-90DBDA3120B5}"/>
                  </a:ext>
                </a:extLst>
              </p:cNvPr>
              <p:cNvSpPr/>
              <p:nvPr/>
            </p:nvSpPr>
            <p:spPr>
              <a:xfrm rot="10544819" flipV="1">
                <a:off x="11747661" y="24880857"/>
                <a:ext cx="7579945" cy="1653386"/>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266" name="直線單箭頭接點 1265">
                <a:extLst>
                  <a:ext uri="{FF2B5EF4-FFF2-40B4-BE49-F238E27FC236}">
                    <a16:creationId xmlns:a16="http://schemas.microsoft.com/office/drawing/2014/main" id="{9915725E-3971-5496-C9C1-6131ADD4C975}"/>
                  </a:ext>
                </a:extLst>
              </p:cNvPr>
              <p:cNvCxnSpPr>
                <a:cxnSpLocks/>
              </p:cNvCxnSpPr>
              <p:nvPr/>
            </p:nvCxnSpPr>
            <p:spPr>
              <a:xfrm>
                <a:off x="20531655"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7" name="橢圓 1266">
                <a:extLst>
                  <a:ext uri="{FF2B5EF4-FFF2-40B4-BE49-F238E27FC236}">
                    <a16:creationId xmlns:a16="http://schemas.microsoft.com/office/drawing/2014/main" id="{75BEC061-8810-48E2-37A3-49C1A86BB0C2}"/>
                  </a:ext>
                </a:extLst>
              </p:cNvPr>
              <p:cNvSpPr/>
              <p:nvPr/>
            </p:nvSpPr>
            <p:spPr>
              <a:xfrm>
                <a:off x="21457064" y="22619632"/>
                <a:ext cx="2592288" cy="1728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FC1</a:t>
                </a:r>
                <a:endParaRPr lang="zh-TW" altLang="en-US" sz="1400" dirty="0"/>
              </a:p>
            </p:txBody>
          </p:sp>
          <p:sp>
            <p:nvSpPr>
              <p:cNvPr id="1268" name="矩形 1267">
                <a:extLst>
                  <a:ext uri="{FF2B5EF4-FFF2-40B4-BE49-F238E27FC236}">
                    <a16:creationId xmlns:a16="http://schemas.microsoft.com/office/drawing/2014/main" id="{C8C9A1B6-40BF-A2CA-6322-CE99C3C696D7}"/>
                  </a:ext>
                </a:extLst>
              </p:cNvPr>
              <p:cNvSpPr/>
              <p:nvPr/>
            </p:nvSpPr>
            <p:spPr>
              <a:xfrm>
                <a:off x="-2857006" y="19139299"/>
                <a:ext cx="4332523" cy="3174486"/>
              </a:xfrm>
              <a:prstGeom prst="rect">
                <a:avLst/>
              </a:prstGeom>
            </p:spPr>
            <p:txBody>
              <a:bodyPr wrap="square">
                <a:spAutoFit/>
              </a:bodyPr>
              <a:lstStyle/>
              <a:p>
                <a:r>
                  <a:rPr lang="en-US" altLang="zh-TW" sz="1400" dirty="0">
                    <a:solidFill>
                      <a:srgbClr val="FF0000"/>
                    </a:solidFill>
                  </a:rPr>
                  <a:t>This block will achieve the reshaping through the order of reads.</a:t>
                </a:r>
                <a:endParaRPr lang="zh-TW" altLang="en-US" sz="1400" dirty="0">
                  <a:solidFill>
                    <a:srgbClr val="FF0000"/>
                  </a:solidFill>
                </a:endParaRPr>
              </a:p>
            </p:txBody>
          </p:sp>
          <p:sp>
            <p:nvSpPr>
              <p:cNvPr id="1269" name="箭號: 弧形上彎 1268">
                <a:extLst>
                  <a:ext uri="{FF2B5EF4-FFF2-40B4-BE49-F238E27FC236}">
                    <a16:creationId xmlns:a16="http://schemas.microsoft.com/office/drawing/2014/main" id="{7508899F-3681-63A8-A1F1-C6A5BA191132}"/>
                  </a:ext>
                </a:extLst>
              </p:cNvPr>
              <p:cNvSpPr/>
              <p:nvPr/>
            </p:nvSpPr>
            <p:spPr>
              <a:xfrm rot="10800000">
                <a:off x="3470453" y="21503650"/>
                <a:ext cx="7383482" cy="910323"/>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sp>
            <p:nvSpPr>
              <p:cNvPr id="1270" name="Rounded Rectangle 64">
                <a:extLst>
                  <a:ext uri="{FF2B5EF4-FFF2-40B4-BE49-F238E27FC236}">
                    <a16:creationId xmlns:a16="http://schemas.microsoft.com/office/drawing/2014/main" id="{7117AD80-4BF3-1020-0CC4-8DB6B5AFBE87}"/>
                  </a:ext>
                </a:extLst>
              </p:cNvPr>
              <p:cNvSpPr/>
              <p:nvPr/>
            </p:nvSpPr>
            <p:spPr>
              <a:xfrm>
                <a:off x="1554045" y="21122541"/>
                <a:ext cx="10979373" cy="385299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71" name="矩形 1270">
                <a:extLst>
                  <a:ext uri="{FF2B5EF4-FFF2-40B4-BE49-F238E27FC236}">
                    <a16:creationId xmlns:a16="http://schemas.microsoft.com/office/drawing/2014/main" id="{5D80E563-93B2-E938-A1C8-9F1FD6C5EBB9}"/>
                  </a:ext>
                </a:extLst>
              </p:cNvPr>
              <p:cNvSpPr/>
              <p:nvPr/>
            </p:nvSpPr>
            <p:spPr>
              <a:xfrm>
                <a:off x="2390947" y="19604319"/>
                <a:ext cx="10693401" cy="1024029"/>
              </a:xfrm>
              <a:prstGeom prst="rect">
                <a:avLst/>
              </a:prstGeom>
            </p:spPr>
            <p:txBody>
              <a:bodyPr>
                <a:spAutoFit/>
              </a:bodyPr>
              <a:lstStyle/>
              <a:p>
                <a:r>
                  <a:rPr lang="en-US" altLang="zh-TW" sz="1400" dirty="0">
                    <a:solidFill>
                      <a:schemeClr val="tx2"/>
                    </a:solidFill>
                  </a:rPr>
                  <a:t>repeat 100 times</a:t>
                </a:r>
                <a:endParaRPr lang="zh-TW" altLang="en-US" sz="1400" dirty="0">
                  <a:solidFill>
                    <a:schemeClr val="tx2"/>
                  </a:solidFill>
                </a:endParaRPr>
              </a:p>
            </p:txBody>
          </p:sp>
          <p:cxnSp>
            <p:nvCxnSpPr>
              <p:cNvPr id="1272" name="直線單箭頭接點 1271">
                <a:extLst>
                  <a:ext uri="{FF2B5EF4-FFF2-40B4-BE49-F238E27FC236}">
                    <a16:creationId xmlns:a16="http://schemas.microsoft.com/office/drawing/2014/main" id="{CE3975F1-4E77-A213-4512-621E575274D3}"/>
                  </a:ext>
                </a:extLst>
              </p:cNvPr>
              <p:cNvCxnSpPr/>
              <p:nvPr/>
            </p:nvCxnSpPr>
            <p:spPr>
              <a:xfrm>
                <a:off x="1125403" y="21980747"/>
                <a:ext cx="1265544" cy="9361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3" name="矩形 1272">
                <a:extLst>
                  <a:ext uri="{FF2B5EF4-FFF2-40B4-BE49-F238E27FC236}">
                    <a16:creationId xmlns:a16="http://schemas.microsoft.com/office/drawing/2014/main" id="{3FA57E38-B127-4895-E680-16EB9BECF269}"/>
                  </a:ext>
                </a:extLst>
              </p:cNvPr>
              <p:cNvSpPr/>
              <p:nvPr/>
            </p:nvSpPr>
            <p:spPr>
              <a:xfrm>
                <a:off x="12706039" y="19808515"/>
                <a:ext cx="6661292" cy="2457668"/>
              </a:xfrm>
              <a:prstGeom prst="rect">
                <a:avLst/>
              </a:prstGeom>
              <a:ln>
                <a:solidFill>
                  <a:schemeClr val="accent3"/>
                </a:solidFill>
              </a:ln>
            </p:spPr>
            <p:txBody>
              <a:bodyPr wrap="square">
                <a:spAutoFit/>
              </a:bodyPr>
              <a:lstStyle/>
              <a:p>
                <a:r>
                  <a:rPr lang="en-US" altLang="zh-TW" sz="1400" dirty="0">
                    <a:solidFill>
                      <a:srgbClr val="92D050"/>
                    </a:solidFill>
                  </a:rPr>
                  <a:t>Inputs multiplied by weights and added to the previous result.</a:t>
                </a:r>
                <a:endParaRPr lang="zh-TW" altLang="en-US" sz="1400" dirty="0">
                  <a:solidFill>
                    <a:srgbClr val="92D050"/>
                  </a:solidFill>
                </a:endParaRPr>
              </a:p>
            </p:txBody>
          </p:sp>
        </p:grpSp>
        <p:sp>
          <p:nvSpPr>
            <p:cNvPr id="1275" name="流程圖: 準備作業 1274">
              <a:extLst>
                <a:ext uri="{FF2B5EF4-FFF2-40B4-BE49-F238E27FC236}">
                  <a16:creationId xmlns:a16="http://schemas.microsoft.com/office/drawing/2014/main" id="{EFB2B888-DA5A-1CD3-BE08-630C3576DD48}"/>
                </a:ext>
              </a:extLst>
            </p:cNvPr>
            <p:cNvSpPr/>
            <p:nvPr/>
          </p:nvSpPr>
          <p:spPr>
            <a:xfrm>
              <a:off x="16135678" y="12619558"/>
              <a:ext cx="937424" cy="400091"/>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FC1</a:t>
              </a:r>
            </a:p>
          </p:txBody>
        </p:sp>
        <p:sp>
          <p:nvSpPr>
            <p:cNvPr id="1276" name="流程圖: 準備作業 1275">
              <a:extLst>
                <a:ext uri="{FF2B5EF4-FFF2-40B4-BE49-F238E27FC236}">
                  <a16:creationId xmlns:a16="http://schemas.microsoft.com/office/drawing/2014/main" id="{FF173A05-276D-B083-2B72-55E69396982C}"/>
                </a:ext>
              </a:extLst>
            </p:cNvPr>
            <p:cNvSpPr/>
            <p:nvPr/>
          </p:nvSpPr>
          <p:spPr>
            <a:xfrm>
              <a:off x="17389951" y="12535481"/>
              <a:ext cx="1303844" cy="679794"/>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FC2</a:t>
              </a:r>
            </a:p>
            <a:p>
              <a:pPr algn="ctr"/>
              <a:r>
                <a:rPr lang="en-US" altLang="zh-TW" sz="1400" dirty="0"/>
                <a:t>other operate</a:t>
              </a:r>
            </a:p>
          </p:txBody>
        </p:sp>
        <p:cxnSp>
          <p:nvCxnSpPr>
            <p:cNvPr id="1278" name="直線單箭頭接點 1277">
              <a:extLst>
                <a:ext uri="{FF2B5EF4-FFF2-40B4-BE49-F238E27FC236}">
                  <a16:creationId xmlns:a16="http://schemas.microsoft.com/office/drawing/2014/main" id="{699EC9F2-BF4C-9B4B-2AA2-98F497FC29DD}"/>
                </a:ext>
              </a:extLst>
            </p:cNvPr>
            <p:cNvCxnSpPr>
              <a:cxnSpLocks/>
              <a:stCxn id="1275" idx="0"/>
              <a:endCxn id="1273" idx="1"/>
            </p:cNvCxnSpPr>
            <p:nvPr/>
          </p:nvCxnSpPr>
          <p:spPr>
            <a:xfrm flipV="1">
              <a:off x="16604390" y="12100326"/>
              <a:ext cx="598520" cy="51923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1285" name="文字方塊 1284">
            <a:extLst>
              <a:ext uri="{FF2B5EF4-FFF2-40B4-BE49-F238E27FC236}">
                <a16:creationId xmlns:a16="http://schemas.microsoft.com/office/drawing/2014/main" id="{BDB3DEBE-5ABF-E6FE-5B70-9D69DA48CBE5}"/>
              </a:ext>
            </a:extLst>
          </p:cNvPr>
          <p:cNvSpPr txBox="1"/>
          <p:nvPr/>
        </p:nvSpPr>
        <p:spPr>
          <a:xfrm>
            <a:off x="11086445" y="7840247"/>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八</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Fully Connected2</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334" name="群組 1333">
            <a:extLst>
              <a:ext uri="{FF2B5EF4-FFF2-40B4-BE49-F238E27FC236}">
                <a16:creationId xmlns:a16="http://schemas.microsoft.com/office/drawing/2014/main" id="{2D266747-78AF-9EAD-4EF3-72C3F5BFD185}"/>
              </a:ext>
            </a:extLst>
          </p:cNvPr>
          <p:cNvGrpSpPr/>
          <p:nvPr/>
        </p:nvGrpSpPr>
        <p:grpSpPr>
          <a:xfrm>
            <a:off x="11412572" y="8298928"/>
            <a:ext cx="9454666" cy="1832154"/>
            <a:chOff x="11412572" y="14302577"/>
            <a:chExt cx="9454666" cy="1832154"/>
          </a:xfrm>
        </p:grpSpPr>
        <p:grpSp>
          <p:nvGrpSpPr>
            <p:cNvPr id="1310" name="群組 1309">
              <a:extLst>
                <a:ext uri="{FF2B5EF4-FFF2-40B4-BE49-F238E27FC236}">
                  <a16:creationId xmlns:a16="http://schemas.microsoft.com/office/drawing/2014/main" id="{77598F25-B955-80F8-436C-A0105961EA62}"/>
                </a:ext>
              </a:extLst>
            </p:cNvPr>
            <p:cNvGrpSpPr/>
            <p:nvPr/>
          </p:nvGrpSpPr>
          <p:grpSpPr>
            <a:xfrm>
              <a:off x="11412572" y="14302577"/>
              <a:ext cx="9454666" cy="1832154"/>
              <a:chOff x="11460899" y="14764846"/>
              <a:chExt cx="9454666" cy="1861022"/>
            </a:xfrm>
          </p:grpSpPr>
          <p:grpSp>
            <p:nvGrpSpPr>
              <p:cNvPr id="1286" name="群組 1285">
                <a:extLst>
                  <a:ext uri="{FF2B5EF4-FFF2-40B4-BE49-F238E27FC236}">
                    <a16:creationId xmlns:a16="http://schemas.microsoft.com/office/drawing/2014/main" id="{F93332B1-1EB8-9608-65E2-CC95F144912C}"/>
                  </a:ext>
                </a:extLst>
              </p:cNvPr>
              <p:cNvGrpSpPr/>
              <p:nvPr/>
            </p:nvGrpSpPr>
            <p:grpSpPr>
              <a:xfrm>
                <a:off x="11460899" y="14764846"/>
                <a:ext cx="9454666" cy="1861022"/>
                <a:chOff x="-1688382" y="20011405"/>
                <a:chExt cx="25737734" cy="6191958"/>
              </a:xfrm>
            </p:grpSpPr>
            <p:sp>
              <p:nvSpPr>
                <p:cNvPr id="1287" name="橢圓 1286">
                  <a:extLst>
                    <a:ext uri="{FF2B5EF4-FFF2-40B4-BE49-F238E27FC236}">
                      <a16:creationId xmlns:a16="http://schemas.microsoft.com/office/drawing/2014/main" id="{E175C1BB-61CF-1534-5803-1654AD40A603}"/>
                    </a:ext>
                  </a:extLst>
                </p:cNvPr>
                <p:cNvSpPr/>
                <p:nvPr/>
              </p:nvSpPr>
              <p:spPr>
                <a:xfrm>
                  <a:off x="-1688382" y="22658303"/>
                  <a:ext cx="2592288"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288" name="直線單箭頭接點 1287">
                  <a:extLst>
                    <a:ext uri="{FF2B5EF4-FFF2-40B4-BE49-F238E27FC236}">
                      <a16:creationId xmlns:a16="http://schemas.microsoft.com/office/drawing/2014/main" id="{6ECB48A2-9639-A08D-65DB-2FBCA12C674D}"/>
                    </a:ext>
                  </a:extLst>
                </p:cNvPr>
                <p:cNvCxnSpPr>
                  <a:cxnSpLocks/>
                  <a:stCxn id="1287" idx="6"/>
                </p:cNvCxnSpPr>
                <p:nvPr/>
              </p:nvCxnSpPr>
              <p:spPr>
                <a:xfrm>
                  <a:off x="903906" y="23522399"/>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9" name="矩形: 圓角 1288">
                  <a:extLst>
                    <a:ext uri="{FF2B5EF4-FFF2-40B4-BE49-F238E27FC236}">
                      <a16:creationId xmlns:a16="http://schemas.microsoft.com/office/drawing/2014/main" id="{437A0DFB-F5E1-01A0-152B-057F6390AF99}"/>
                    </a:ext>
                  </a:extLst>
                </p:cNvPr>
                <p:cNvSpPr/>
                <p:nvPr/>
              </p:nvSpPr>
              <p:spPr>
                <a:xfrm>
                  <a:off x="1865375" y="2258629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12 inputs</a:t>
                  </a:r>
                  <a:endParaRPr lang="zh-TW" altLang="en-US" sz="1400" dirty="0"/>
                </a:p>
              </p:txBody>
            </p:sp>
            <p:cxnSp>
              <p:nvCxnSpPr>
                <p:cNvPr id="1290" name="直線單箭頭接點 1289">
                  <a:extLst>
                    <a:ext uri="{FF2B5EF4-FFF2-40B4-BE49-F238E27FC236}">
                      <a16:creationId xmlns:a16="http://schemas.microsoft.com/office/drawing/2014/main" id="{0E78C79B-3A84-F21E-2363-2E7C59D10EAA}"/>
                    </a:ext>
                  </a:extLst>
                </p:cNvPr>
                <p:cNvCxnSpPr>
                  <a:cxnSpLocks/>
                </p:cNvCxnSpPr>
                <p:nvPr/>
              </p:nvCxnSpPr>
              <p:spPr>
                <a:xfrm>
                  <a:off x="4889711" y="23522398"/>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1" name="矩形: 圓角 1290">
                  <a:extLst>
                    <a:ext uri="{FF2B5EF4-FFF2-40B4-BE49-F238E27FC236}">
                      <a16:creationId xmlns:a16="http://schemas.microsoft.com/office/drawing/2014/main" id="{6F3A75AC-1042-6086-341B-F4EDDF0D0519}"/>
                    </a:ext>
                  </a:extLst>
                </p:cNvPr>
                <p:cNvSpPr/>
                <p:nvPr/>
              </p:nvSpPr>
              <p:spPr>
                <a:xfrm>
                  <a:off x="5825815" y="2255681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12 weights</a:t>
                  </a:r>
                  <a:endParaRPr lang="zh-TW" altLang="en-US" sz="1400" dirty="0"/>
                </a:p>
              </p:txBody>
            </p:sp>
            <p:cxnSp>
              <p:nvCxnSpPr>
                <p:cNvPr id="1292" name="直線單箭頭接點 1291">
                  <a:extLst>
                    <a:ext uri="{FF2B5EF4-FFF2-40B4-BE49-F238E27FC236}">
                      <a16:creationId xmlns:a16="http://schemas.microsoft.com/office/drawing/2014/main" id="{2B030C51-DBA4-DF2B-CBCE-5ADF4E22B59B}"/>
                    </a:ext>
                  </a:extLst>
                </p:cNvPr>
                <p:cNvCxnSpPr>
                  <a:cxnSpLocks/>
                </p:cNvCxnSpPr>
                <p:nvPr/>
              </p:nvCxnSpPr>
              <p:spPr>
                <a:xfrm>
                  <a:off x="8850151"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3" name="直線單箭頭接點 1292">
                  <a:extLst>
                    <a:ext uri="{FF2B5EF4-FFF2-40B4-BE49-F238E27FC236}">
                      <a16:creationId xmlns:a16="http://schemas.microsoft.com/office/drawing/2014/main" id="{71C8420F-59AB-0B37-24CE-CAFB71463FB7}"/>
                    </a:ext>
                  </a:extLst>
                </p:cNvPr>
                <p:cNvCxnSpPr>
                  <a:cxnSpLocks/>
                </p:cNvCxnSpPr>
                <p:nvPr/>
              </p:nvCxnSpPr>
              <p:spPr>
                <a:xfrm>
                  <a:off x="12259892"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4" name="直線單箭頭接點 1293">
                  <a:extLst>
                    <a:ext uri="{FF2B5EF4-FFF2-40B4-BE49-F238E27FC236}">
                      <a16:creationId xmlns:a16="http://schemas.microsoft.com/office/drawing/2014/main" id="{6E43711D-4300-A82A-5AA8-59DB429714C8}"/>
                    </a:ext>
                  </a:extLst>
                </p:cNvPr>
                <p:cNvCxnSpPr>
                  <a:cxnSpLocks/>
                </p:cNvCxnSpPr>
                <p:nvPr/>
              </p:nvCxnSpPr>
              <p:spPr>
                <a:xfrm>
                  <a:off x="16571214"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5" name="矩形: 圓角 1294">
                  <a:extLst>
                    <a:ext uri="{FF2B5EF4-FFF2-40B4-BE49-F238E27FC236}">
                      <a16:creationId xmlns:a16="http://schemas.microsoft.com/office/drawing/2014/main" id="{A424DAF9-AD1B-BEA9-B196-17C4C963758A}"/>
                    </a:ext>
                  </a:extLst>
                </p:cNvPr>
                <p:cNvSpPr/>
                <p:nvPr/>
              </p:nvSpPr>
              <p:spPr>
                <a:xfrm>
                  <a:off x="17507319" y="22514294"/>
                  <a:ext cx="3024336" cy="18722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296" name="矩形: 圓角 1295">
                  <a:extLst>
                    <a:ext uri="{FF2B5EF4-FFF2-40B4-BE49-F238E27FC236}">
                      <a16:creationId xmlns:a16="http://schemas.microsoft.com/office/drawing/2014/main" id="{F15E0458-7BCB-EEF1-34CA-DF01182641DB}"/>
                    </a:ext>
                  </a:extLst>
                </p:cNvPr>
                <p:cNvSpPr/>
                <p:nvPr/>
              </p:nvSpPr>
              <p:spPr>
                <a:xfrm>
                  <a:off x="1332357" y="20995197"/>
                  <a:ext cx="19474571" cy="520816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297" name="矩形 1296">
                  <a:extLst>
                    <a:ext uri="{FF2B5EF4-FFF2-40B4-BE49-F238E27FC236}">
                      <a16:creationId xmlns:a16="http://schemas.microsoft.com/office/drawing/2014/main" id="{19CDD941-F268-1BD2-559B-0B5EB4999625}"/>
                    </a:ext>
                  </a:extLst>
                </p:cNvPr>
                <p:cNvSpPr/>
                <p:nvPr/>
              </p:nvSpPr>
              <p:spPr>
                <a:xfrm>
                  <a:off x="2388769" y="20011405"/>
                  <a:ext cx="10693400" cy="1024030"/>
                </a:xfrm>
                <a:prstGeom prst="rect">
                  <a:avLst/>
                </a:prstGeom>
              </p:spPr>
              <p:txBody>
                <a:bodyPr>
                  <a:spAutoFit/>
                </a:bodyPr>
                <a:lstStyle/>
                <a:p>
                  <a:r>
                    <a:rPr lang="en-US" altLang="zh-TW" sz="1400" dirty="0">
                      <a:solidFill>
                        <a:schemeClr val="accent6"/>
                      </a:solidFill>
                    </a:rPr>
                    <a:t>repeat 8 times</a:t>
                  </a:r>
                  <a:endParaRPr lang="zh-TW" altLang="en-US" sz="1400" dirty="0">
                    <a:solidFill>
                      <a:schemeClr val="accent6"/>
                    </a:solidFill>
                  </a:endParaRPr>
                </a:p>
              </p:txBody>
            </p:sp>
            <p:sp>
              <p:nvSpPr>
                <p:cNvPr id="1298" name="箭號: 弧形上彎 1297">
                  <a:extLst>
                    <a:ext uri="{FF2B5EF4-FFF2-40B4-BE49-F238E27FC236}">
                      <a16:creationId xmlns:a16="http://schemas.microsoft.com/office/drawing/2014/main" id="{4AB1C654-1604-B86B-3E4C-E056F7ADAAB6}"/>
                    </a:ext>
                  </a:extLst>
                </p:cNvPr>
                <p:cNvSpPr/>
                <p:nvPr/>
              </p:nvSpPr>
              <p:spPr>
                <a:xfrm rot="10800000" flipV="1">
                  <a:off x="3369633" y="24619917"/>
                  <a:ext cx="15748394" cy="1400207"/>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299" name="直線單箭頭接點 1298">
                  <a:extLst>
                    <a:ext uri="{FF2B5EF4-FFF2-40B4-BE49-F238E27FC236}">
                      <a16:creationId xmlns:a16="http://schemas.microsoft.com/office/drawing/2014/main" id="{9A0F81EF-1748-3EB1-0911-505399667949}"/>
                    </a:ext>
                  </a:extLst>
                </p:cNvPr>
                <p:cNvCxnSpPr>
                  <a:cxnSpLocks/>
                </p:cNvCxnSpPr>
                <p:nvPr/>
              </p:nvCxnSpPr>
              <p:spPr>
                <a:xfrm>
                  <a:off x="20531655"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0" name="橢圓 1299">
                  <a:extLst>
                    <a:ext uri="{FF2B5EF4-FFF2-40B4-BE49-F238E27FC236}">
                      <a16:creationId xmlns:a16="http://schemas.microsoft.com/office/drawing/2014/main" id="{96FD8829-A9C8-D961-1AD9-430579C5F8E3}"/>
                    </a:ext>
                  </a:extLst>
                </p:cNvPr>
                <p:cNvSpPr/>
                <p:nvPr/>
              </p:nvSpPr>
              <p:spPr>
                <a:xfrm>
                  <a:off x="21457064" y="22619632"/>
                  <a:ext cx="2592288" cy="1728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FC2</a:t>
                  </a:r>
                  <a:endParaRPr lang="zh-TW" altLang="en-US" sz="1400" dirty="0"/>
                </a:p>
              </p:txBody>
            </p:sp>
            <p:sp>
              <p:nvSpPr>
                <p:cNvPr id="1306" name="矩形 1305">
                  <a:extLst>
                    <a:ext uri="{FF2B5EF4-FFF2-40B4-BE49-F238E27FC236}">
                      <a16:creationId xmlns:a16="http://schemas.microsoft.com/office/drawing/2014/main" id="{7C2791D0-E0B8-F601-E396-4555917657E0}"/>
                    </a:ext>
                  </a:extLst>
                </p:cNvPr>
                <p:cNvSpPr/>
                <p:nvPr/>
              </p:nvSpPr>
              <p:spPr>
                <a:xfrm>
                  <a:off x="11799696" y="21075991"/>
                  <a:ext cx="6661292" cy="1024030"/>
                </a:xfrm>
                <a:prstGeom prst="rect">
                  <a:avLst/>
                </a:prstGeom>
                <a:ln>
                  <a:solidFill>
                    <a:schemeClr val="accent3"/>
                  </a:solidFill>
                </a:ln>
              </p:spPr>
              <p:txBody>
                <a:bodyPr wrap="square">
                  <a:spAutoFit/>
                </a:bodyPr>
                <a:lstStyle/>
                <a:p>
                  <a:r>
                    <a:rPr lang="en-US" altLang="zh-TW" sz="1400" dirty="0">
                      <a:solidFill>
                        <a:srgbClr val="92D050"/>
                      </a:solidFill>
                    </a:rPr>
                    <a:t>Inputs multiply weights</a:t>
                  </a:r>
                  <a:endParaRPr lang="zh-TW" altLang="en-US" sz="1400" dirty="0">
                    <a:solidFill>
                      <a:srgbClr val="92D050"/>
                    </a:solidFill>
                  </a:endParaRPr>
                </a:p>
              </p:txBody>
            </p:sp>
          </p:grpSp>
          <p:sp>
            <p:nvSpPr>
              <p:cNvPr id="1308" name="流程圖: 準備作業 1307">
                <a:extLst>
                  <a:ext uri="{FF2B5EF4-FFF2-40B4-BE49-F238E27FC236}">
                    <a16:creationId xmlns:a16="http://schemas.microsoft.com/office/drawing/2014/main" id="{D98DCAF8-3692-AD15-F510-BEB268B46D3A}"/>
                  </a:ext>
                </a:extLst>
              </p:cNvPr>
              <p:cNvSpPr/>
              <p:nvPr/>
            </p:nvSpPr>
            <p:spPr>
              <a:xfrm>
                <a:off x="15657261" y="15585575"/>
                <a:ext cx="937424" cy="400091"/>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FC1</a:t>
                </a:r>
              </a:p>
            </p:txBody>
          </p:sp>
          <p:sp>
            <p:nvSpPr>
              <p:cNvPr id="1309" name="流程圖: 準備作業 1308">
                <a:extLst>
                  <a:ext uri="{FF2B5EF4-FFF2-40B4-BE49-F238E27FC236}">
                    <a16:creationId xmlns:a16="http://schemas.microsoft.com/office/drawing/2014/main" id="{D3943BCB-16DA-C449-5921-B91476D5EEF7}"/>
                  </a:ext>
                </a:extLst>
              </p:cNvPr>
              <p:cNvSpPr/>
              <p:nvPr/>
            </p:nvSpPr>
            <p:spPr>
              <a:xfrm>
                <a:off x="16911534" y="15501497"/>
                <a:ext cx="1303844" cy="648454"/>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FC2</a:t>
                </a:r>
              </a:p>
              <a:p>
                <a:pPr algn="ctr"/>
                <a:r>
                  <a:rPr lang="en-US" altLang="zh-TW" sz="1400" dirty="0"/>
                  <a:t>other operate</a:t>
                </a:r>
              </a:p>
            </p:txBody>
          </p:sp>
        </p:grpSp>
        <p:cxnSp>
          <p:nvCxnSpPr>
            <p:cNvPr id="1311" name="直線單箭頭接點 1310">
              <a:extLst>
                <a:ext uri="{FF2B5EF4-FFF2-40B4-BE49-F238E27FC236}">
                  <a16:creationId xmlns:a16="http://schemas.microsoft.com/office/drawing/2014/main" id="{6F26BB1D-4DCF-8A34-F0FE-D47745957369}"/>
                </a:ext>
              </a:extLst>
            </p:cNvPr>
            <p:cNvCxnSpPr>
              <a:cxnSpLocks/>
            </p:cNvCxnSpPr>
            <p:nvPr/>
          </p:nvCxnSpPr>
          <p:spPr>
            <a:xfrm flipV="1">
              <a:off x="16139705" y="14844801"/>
              <a:ext cx="247308" cy="28638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1314" name="文字方塊 1313">
            <a:extLst>
              <a:ext uri="{FF2B5EF4-FFF2-40B4-BE49-F238E27FC236}">
                <a16:creationId xmlns:a16="http://schemas.microsoft.com/office/drawing/2014/main" id="{B531A6F6-25F2-FE52-D569-12DE630B9B45}"/>
              </a:ext>
            </a:extLst>
          </p:cNvPr>
          <p:cNvSpPr txBox="1"/>
          <p:nvPr/>
        </p:nvSpPr>
        <p:spPr>
          <a:xfrm>
            <a:off x="11082073" y="10256864"/>
            <a:ext cx="5400600" cy="523220"/>
          </a:xfrm>
          <a:prstGeom prst="rect">
            <a:avLst/>
          </a:prstGeom>
          <a:noFill/>
        </p:spPr>
        <p:txBody>
          <a:bodyPr wrap="square" rtlCol="0">
            <a:spAutoFit/>
          </a:bodyPr>
          <a:lstStyle/>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九</a:t>
            </a:r>
            <a:r>
              <a:rPr lang="en-US" altLang="zh-TW" sz="2800" dirty="0">
                <a:latin typeface="標楷體" panose="03000509000000000000" pitchFamily="65" charset="-120"/>
                <a:ea typeface="標楷體" panose="03000509000000000000" pitchFamily="65" charset="-120"/>
              </a:rPr>
              <a:t>) </a:t>
            </a:r>
            <a:r>
              <a:rPr lang="en-US" altLang="zh-TW" sz="2800" dirty="0">
                <a:ea typeface="標楷體" panose="03000509000000000000" pitchFamily="65" charset="-120"/>
              </a:rPr>
              <a:t>Fully Connected3</a:t>
            </a:r>
            <a:r>
              <a:rPr lang="zh-TW" altLang="en-US" sz="2800" dirty="0">
                <a:ea typeface="標楷體" panose="03000509000000000000" pitchFamily="65" charset="-120"/>
              </a:rPr>
              <a:t>架構</a:t>
            </a:r>
            <a:r>
              <a:rPr lang="en-US" altLang="zh-TW" sz="2800" dirty="0">
                <a:ea typeface="標楷體" panose="03000509000000000000" pitchFamily="65" charset="-120"/>
              </a:rPr>
              <a:t>:</a:t>
            </a:r>
          </a:p>
        </p:txBody>
      </p:sp>
      <p:grpSp>
        <p:nvGrpSpPr>
          <p:cNvPr id="1336" name="群組 1335">
            <a:extLst>
              <a:ext uri="{FF2B5EF4-FFF2-40B4-BE49-F238E27FC236}">
                <a16:creationId xmlns:a16="http://schemas.microsoft.com/office/drawing/2014/main" id="{4868C0BA-8DC8-824D-F55B-0801A2864B35}"/>
              </a:ext>
            </a:extLst>
          </p:cNvPr>
          <p:cNvGrpSpPr/>
          <p:nvPr/>
        </p:nvGrpSpPr>
        <p:grpSpPr>
          <a:xfrm>
            <a:off x="11408200" y="10715545"/>
            <a:ext cx="9454666" cy="1832154"/>
            <a:chOff x="11408200" y="16719194"/>
            <a:chExt cx="9454666" cy="1832154"/>
          </a:xfrm>
        </p:grpSpPr>
        <p:grpSp>
          <p:nvGrpSpPr>
            <p:cNvPr id="1315" name="群組 1314">
              <a:extLst>
                <a:ext uri="{FF2B5EF4-FFF2-40B4-BE49-F238E27FC236}">
                  <a16:creationId xmlns:a16="http://schemas.microsoft.com/office/drawing/2014/main" id="{DD9C32D5-F545-AB5A-ABC9-87BCA742756A}"/>
                </a:ext>
              </a:extLst>
            </p:cNvPr>
            <p:cNvGrpSpPr/>
            <p:nvPr/>
          </p:nvGrpSpPr>
          <p:grpSpPr>
            <a:xfrm>
              <a:off x="11408200" y="16719194"/>
              <a:ext cx="9454666" cy="1832154"/>
              <a:chOff x="11460899" y="14764846"/>
              <a:chExt cx="9454666" cy="1861022"/>
            </a:xfrm>
          </p:grpSpPr>
          <p:grpSp>
            <p:nvGrpSpPr>
              <p:cNvPr id="1316" name="群組 1315">
                <a:extLst>
                  <a:ext uri="{FF2B5EF4-FFF2-40B4-BE49-F238E27FC236}">
                    <a16:creationId xmlns:a16="http://schemas.microsoft.com/office/drawing/2014/main" id="{48D08BC8-95ED-950A-F3A1-3B1525EE8D0E}"/>
                  </a:ext>
                </a:extLst>
              </p:cNvPr>
              <p:cNvGrpSpPr/>
              <p:nvPr/>
            </p:nvGrpSpPr>
            <p:grpSpPr>
              <a:xfrm>
                <a:off x="11460899" y="14764846"/>
                <a:ext cx="9454666" cy="1861022"/>
                <a:chOff x="-1688382" y="20011405"/>
                <a:chExt cx="25737734" cy="6191958"/>
              </a:xfrm>
            </p:grpSpPr>
            <p:sp>
              <p:nvSpPr>
                <p:cNvPr id="1319" name="橢圓 1318">
                  <a:extLst>
                    <a:ext uri="{FF2B5EF4-FFF2-40B4-BE49-F238E27FC236}">
                      <a16:creationId xmlns:a16="http://schemas.microsoft.com/office/drawing/2014/main" id="{D184D2B1-6BB4-058A-DE64-381224982CF3}"/>
                    </a:ext>
                  </a:extLst>
                </p:cNvPr>
                <p:cNvSpPr/>
                <p:nvPr/>
              </p:nvSpPr>
              <p:spPr>
                <a:xfrm>
                  <a:off x="-1688382" y="22658303"/>
                  <a:ext cx="2592288"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Start</a:t>
                  </a:r>
                  <a:endParaRPr lang="zh-TW" altLang="en-US" sz="1400" dirty="0"/>
                </a:p>
              </p:txBody>
            </p:sp>
            <p:cxnSp>
              <p:nvCxnSpPr>
                <p:cNvPr id="1320" name="直線單箭頭接點 1319">
                  <a:extLst>
                    <a:ext uri="{FF2B5EF4-FFF2-40B4-BE49-F238E27FC236}">
                      <a16:creationId xmlns:a16="http://schemas.microsoft.com/office/drawing/2014/main" id="{BE4154D3-6B4C-8055-0DB2-E47BA107DDFE}"/>
                    </a:ext>
                  </a:extLst>
                </p:cNvPr>
                <p:cNvCxnSpPr>
                  <a:cxnSpLocks/>
                  <a:stCxn id="1319" idx="6"/>
                </p:cNvCxnSpPr>
                <p:nvPr/>
              </p:nvCxnSpPr>
              <p:spPr>
                <a:xfrm>
                  <a:off x="903906" y="23522399"/>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1" name="矩形: 圓角 1320">
                  <a:extLst>
                    <a:ext uri="{FF2B5EF4-FFF2-40B4-BE49-F238E27FC236}">
                      <a16:creationId xmlns:a16="http://schemas.microsoft.com/office/drawing/2014/main" id="{5D3180A1-68F2-0AC2-9D61-5EACAD3DFCC6}"/>
                    </a:ext>
                  </a:extLst>
                </p:cNvPr>
                <p:cNvSpPr/>
                <p:nvPr/>
              </p:nvSpPr>
              <p:spPr>
                <a:xfrm>
                  <a:off x="1865375" y="2258629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8 inputs</a:t>
                  </a:r>
                  <a:endParaRPr lang="zh-TW" altLang="en-US" sz="1400" dirty="0"/>
                </a:p>
              </p:txBody>
            </p:sp>
            <p:cxnSp>
              <p:nvCxnSpPr>
                <p:cNvPr id="1322" name="直線單箭頭接點 1321">
                  <a:extLst>
                    <a:ext uri="{FF2B5EF4-FFF2-40B4-BE49-F238E27FC236}">
                      <a16:creationId xmlns:a16="http://schemas.microsoft.com/office/drawing/2014/main" id="{877C0986-DE61-64A8-863F-323BC2AE0382}"/>
                    </a:ext>
                  </a:extLst>
                </p:cNvPr>
                <p:cNvCxnSpPr>
                  <a:cxnSpLocks/>
                </p:cNvCxnSpPr>
                <p:nvPr/>
              </p:nvCxnSpPr>
              <p:spPr>
                <a:xfrm>
                  <a:off x="4889711" y="23522398"/>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3" name="矩形: 圓角 1322">
                  <a:extLst>
                    <a:ext uri="{FF2B5EF4-FFF2-40B4-BE49-F238E27FC236}">
                      <a16:creationId xmlns:a16="http://schemas.microsoft.com/office/drawing/2014/main" id="{06B860AB-28C9-2B49-AA29-7557B395E1A7}"/>
                    </a:ext>
                  </a:extLst>
                </p:cNvPr>
                <p:cNvSpPr/>
                <p:nvPr/>
              </p:nvSpPr>
              <p:spPr>
                <a:xfrm>
                  <a:off x="5825815" y="22556818"/>
                  <a:ext cx="3024336" cy="187220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Read 8 weights</a:t>
                  </a:r>
                  <a:endParaRPr lang="zh-TW" altLang="en-US" sz="1400" dirty="0"/>
                </a:p>
              </p:txBody>
            </p:sp>
            <p:cxnSp>
              <p:nvCxnSpPr>
                <p:cNvPr id="1324" name="直線單箭頭接點 1323">
                  <a:extLst>
                    <a:ext uri="{FF2B5EF4-FFF2-40B4-BE49-F238E27FC236}">
                      <a16:creationId xmlns:a16="http://schemas.microsoft.com/office/drawing/2014/main" id="{2FB43373-85A1-7F7A-2019-0D097F8FA564}"/>
                    </a:ext>
                  </a:extLst>
                </p:cNvPr>
                <p:cNvCxnSpPr>
                  <a:cxnSpLocks/>
                </p:cNvCxnSpPr>
                <p:nvPr/>
              </p:nvCxnSpPr>
              <p:spPr>
                <a:xfrm>
                  <a:off x="8850151"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5" name="直線單箭頭接點 1324">
                  <a:extLst>
                    <a:ext uri="{FF2B5EF4-FFF2-40B4-BE49-F238E27FC236}">
                      <a16:creationId xmlns:a16="http://schemas.microsoft.com/office/drawing/2014/main" id="{25B9FC8C-7D54-3E37-D835-5D682ACF69EE}"/>
                    </a:ext>
                  </a:extLst>
                </p:cNvPr>
                <p:cNvCxnSpPr>
                  <a:cxnSpLocks/>
                </p:cNvCxnSpPr>
                <p:nvPr/>
              </p:nvCxnSpPr>
              <p:spPr>
                <a:xfrm>
                  <a:off x="12259892" y="23447370"/>
                  <a:ext cx="93610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6" name="直線單箭頭接點 1325">
                  <a:extLst>
                    <a:ext uri="{FF2B5EF4-FFF2-40B4-BE49-F238E27FC236}">
                      <a16:creationId xmlns:a16="http://schemas.microsoft.com/office/drawing/2014/main" id="{19B756A9-C536-B1C3-D2BD-280A5900E037}"/>
                    </a:ext>
                  </a:extLst>
                </p:cNvPr>
                <p:cNvCxnSpPr>
                  <a:cxnSpLocks/>
                </p:cNvCxnSpPr>
                <p:nvPr/>
              </p:nvCxnSpPr>
              <p:spPr>
                <a:xfrm>
                  <a:off x="16571214"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7" name="矩形: 圓角 1326">
                  <a:extLst>
                    <a:ext uri="{FF2B5EF4-FFF2-40B4-BE49-F238E27FC236}">
                      <a16:creationId xmlns:a16="http://schemas.microsoft.com/office/drawing/2014/main" id="{8250FF2E-6916-0DAA-4913-35D0CBBFBBF8}"/>
                    </a:ext>
                  </a:extLst>
                </p:cNvPr>
                <p:cNvSpPr/>
                <p:nvPr/>
              </p:nvSpPr>
              <p:spPr>
                <a:xfrm>
                  <a:off x="17507319" y="22514294"/>
                  <a:ext cx="3024336" cy="18722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Output to RAM_0</a:t>
                  </a:r>
                  <a:endParaRPr lang="zh-TW" altLang="en-US" sz="1400" dirty="0"/>
                </a:p>
              </p:txBody>
            </p:sp>
            <p:sp>
              <p:nvSpPr>
                <p:cNvPr id="1328" name="矩形: 圓角 1327">
                  <a:extLst>
                    <a:ext uri="{FF2B5EF4-FFF2-40B4-BE49-F238E27FC236}">
                      <a16:creationId xmlns:a16="http://schemas.microsoft.com/office/drawing/2014/main" id="{EF1B693B-CB2F-DB36-0E37-352BAF50A69C}"/>
                    </a:ext>
                  </a:extLst>
                </p:cNvPr>
                <p:cNvSpPr/>
                <p:nvPr/>
              </p:nvSpPr>
              <p:spPr>
                <a:xfrm>
                  <a:off x="1332357" y="20995197"/>
                  <a:ext cx="19474571" cy="520816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329" name="矩形 1328">
                  <a:extLst>
                    <a:ext uri="{FF2B5EF4-FFF2-40B4-BE49-F238E27FC236}">
                      <a16:creationId xmlns:a16="http://schemas.microsoft.com/office/drawing/2014/main" id="{25C1061A-7418-3287-7FCC-47B4DE1E1567}"/>
                    </a:ext>
                  </a:extLst>
                </p:cNvPr>
                <p:cNvSpPr/>
                <p:nvPr/>
              </p:nvSpPr>
              <p:spPr>
                <a:xfrm>
                  <a:off x="2388769" y="20011405"/>
                  <a:ext cx="10693400" cy="1040165"/>
                </a:xfrm>
                <a:prstGeom prst="rect">
                  <a:avLst/>
                </a:prstGeom>
              </p:spPr>
              <p:txBody>
                <a:bodyPr>
                  <a:spAutoFit/>
                </a:bodyPr>
                <a:lstStyle/>
                <a:p>
                  <a:r>
                    <a:rPr lang="en-US" altLang="zh-TW" sz="1400" dirty="0">
                      <a:solidFill>
                        <a:schemeClr val="accent6"/>
                      </a:solidFill>
                    </a:rPr>
                    <a:t>repeat 2 times</a:t>
                  </a:r>
                  <a:endParaRPr lang="zh-TW" altLang="en-US" sz="1400" dirty="0">
                    <a:solidFill>
                      <a:schemeClr val="accent6"/>
                    </a:solidFill>
                  </a:endParaRPr>
                </a:p>
              </p:txBody>
            </p:sp>
            <p:sp>
              <p:nvSpPr>
                <p:cNvPr id="1330" name="箭號: 弧形上彎 1329">
                  <a:extLst>
                    <a:ext uri="{FF2B5EF4-FFF2-40B4-BE49-F238E27FC236}">
                      <a16:creationId xmlns:a16="http://schemas.microsoft.com/office/drawing/2014/main" id="{AE076233-6240-0B86-8324-E4A77C529B94}"/>
                    </a:ext>
                  </a:extLst>
                </p:cNvPr>
                <p:cNvSpPr/>
                <p:nvPr/>
              </p:nvSpPr>
              <p:spPr>
                <a:xfrm rot="10800000" flipV="1">
                  <a:off x="3369633" y="24619917"/>
                  <a:ext cx="15748394" cy="1400207"/>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solidFill>
                      <a:schemeClr val="tx1"/>
                    </a:solidFill>
                  </a:endParaRPr>
                </a:p>
              </p:txBody>
            </p:sp>
            <p:cxnSp>
              <p:nvCxnSpPr>
                <p:cNvPr id="1331" name="直線單箭頭接點 1330">
                  <a:extLst>
                    <a:ext uri="{FF2B5EF4-FFF2-40B4-BE49-F238E27FC236}">
                      <a16:creationId xmlns:a16="http://schemas.microsoft.com/office/drawing/2014/main" id="{F7D04B08-4D33-1D2C-A7E6-497DDCF700C9}"/>
                    </a:ext>
                  </a:extLst>
                </p:cNvPr>
                <p:cNvCxnSpPr>
                  <a:cxnSpLocks/>
                </p:cNvCxnSpPr>
                <p:nvPr/>
              </p:nvCxnSpPr>
              <p:spPr>
                <a:xfrm>
                  <a:off x="20531655" y="23453707"/>
                  <a:ext cx="93610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2" name="橢圓 1331">
                  <a:extLst>
                    <a:ext uri="{FF2B5EF4-FFF2-40B4-BE49-F238E27FC236}">
                      <a16:creationId xmlns:a16="http://schemas.microsoft.com/office/drawing/2014/main" id="{E03F12D1-26D7-B772-2564-D62A3EFB1ECB}"/>
                    </a:ext>
                  </a:extLst>
                </p:cNvPr>
                <p:cNvSpPr/>
                <p:nvPr/>
              </p:nvSpPr>
              <p:spPr>
                <a:xfrm>
                  <a:off x="21457064" y="22619632"/>
                  <a:ext cx="2592288" cy="1728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End FC3</a:t>
                  </a:r>
                  <a:endParaRPr lang="zh-TW" altLang="en-US" sz="1400" dirty="0"/>
                </a:p>
              </p:txBody>
            </p:sp>
            <p:sp>
              <p:nvSpPr>
                <p:cNvPr id="1333" name="矩形 1332">
                  <a:extLst>
                    <a:ext uri="{FF2B5EF4-FFF2-40B4-BE49-F238E27FC236}">
                      <a16:creationId xmlns:a16="http://schemas.microsoft.com/office/drawing/2014/main" id="{259D1CB0-EBB2-2393-F122-BC6530EEEADB}"/>
                    </a:ext>
                  </a:extLst>
                </p:cNvPr>
                <p:cNvSpPr/>
                <p:nvPr/>
              </p:nvSpPr>
              <p:spPr>
                <a:xfrm>
                  <a:off x="11799696" y="21075991"/>
                  <a:ext cx="6661292" cy="1024030"/>
                </a:xfrm>
                <a:prstGeom prst="rect">
                  <a:avLst/>
                </a:prstGeom>
                <a:ln>
                  <a:solidFill>
                    <a:schemeClr val="accent3"/>
                  </a:solidFill>
                </a:ln>
              </p:spPr>
              <p:txBody>
                <a:bodyPr wrap="square">
                  <a:spAutoFit/>
                </a:bodyPr>
                <a:lstStyle/>
                <a:p>
                  <a:r>
                    <a:rPr lang="en-US" altLang="zh-TW" sz="1400" dirty="0">
                      <a:solidFill>
                        <a:srgbClr val="92D050"/>
                      </a:solidFill>
                    </a:rPr>
                    <a:t>Inputs multiply weights</a:t>
                  </a:r>
                  <a:endParaRPr lang="zh-TW" altLang="en-US" sz="1400" dirty="0">
                    <a:solidFill>
                      <a:srgbClr val="92D050"/>
                    </a:solidFill>
                  </a:endParaRPr>
                </a:p>
              </p:txBody>
            </p:sp>
          </p:grpSp>
          <p:sp>
            <p:nvSpPr>
              <p:cNvPr id="1317" name="流程圖: 準備作業 1316">
                <a:extLst>
                  <a:ext uri="{FF2B5EF4-FFF2-40B4-BE49-F238E27FC236}">
                    <a16:creationId xmlns:a16="http://schemas.microsoft.com/office/drawing/2014/main" id="{685BBA93-82B2-5F87-9A7A-A34B56B7016F}"/>
                  </a:ext>
                </a:extLst>
              </p:cNvPr>
              <p:cNvSpPr/>
              <p:nvPr/>
            </p:nvSpPr>
            <p:spPr>
              <a:xfrm>
                <a:off x="15657261" y="15585575"/>
                <a:ext cx="937424" cy="400091"/>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t>FC1</a:t>
                </a:r>
              </a:p>
            </p:txBody>
          </p:sp>
          <p:sp>
            <p:nvSpPr>
              <p:cNvPr id="1318" name="流程圖: 準備作業 1317">
                <a:extLst>
                  <a:ext uri="{FF2B5EF4-FFF2-40B4-BE49-F238E27FC236}">
                    <a16:creationId xmlns:a16="http://schemas.microsoft.com/office/drawing/2014/main" id="{6CA1B37F-FAB8-DBE9-7385-0047490A4274}"/>
                  </a:ext>
                </a:extLst>
              </p:cNvPr>
              <p:cNvSpPr/>
              <p:nvPr/>
            </p:nvSpPr>
            <p:spPr>
              <a:xfrm>
                <a:off x="16911534" y="15501498"/>
                <a:ext cx="1303844" cy="701477"/>
              </a:xfrm>
              <a:prstGeom prst="flowChartPreparat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t>FC2</a:t>
                </a:r>
              </a:p>
              <a:p>
                <a:pPr algn="ctr"/>
                <a:r>
                  <a:rPr lang="en-US" altLang="zh-TW" sz="1400" dirty="0"/>
                  <a:t>other operate</a:t>
                </a:r>
              </a:p>
            </p:txBody>
          </p:sp>
        </p:grpSp>
        <p:cxnSp>
          <p:nvCxnSpPr>
            <p:cNvPr id="1335" name="直線單箭頭接點 1334">
              <a:extLst>
                <a:ext uri="{FF2B5EF4-FFF2-40B4-BE49-F238E27FC236}">
                  <a16:creationId xmlns:a16="http://schemas.microsoft.com/office/drawing/2014/main" id="{F7302C15-75DF-D28C-31BD-462FAE99B2E5}"/>
                </a:ext>
              </a:extLst>
            </p:cNvPr>
            <p:cNvCxnSpPr>
              <a:cxnSpLocks/>
            </p:cNvCxnSpPr>
            <p:nvPr/>
          </p:nvCxnSpPr>
          <p:spPr>
            <a:xfrm flipV="1">
              <a:off x="16120062" y="17216963"/>
              <a:ext cx="247308" cy="28638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1337" name="文字方塊 1336">
            <a:extLst>
              <a:ext uri="{FF2B5EF4-FFF2-40B4-BE49-F238E27FC236}">
                <a16:creationId xmlns:a16="http://schemas.microsoft.com/office/drawing/2014/main" id="{C1511394-FE84-0949-D856-BA516BD7B7A9}"/>
              </a:ext>
            </a:extLst>
          </p:cNvPr>
          <p:cNvSpPr txBox="1"/>
          <p:nvPr/>
        </p:nvSpPr>
        <p:spPr>
          <a:xfrm>
            <a:off x="11234164" y="12763723"/>
            <a:ext cx="7779102" cy="2862322"/>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三、資源利用率和時序分析</a:t>
            </a: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sz="3600" dirty="0"/>
          </a:p>
        </p:txBody>
      </p:sp>
      <p:sp>
        <p:nvSpPr>
          <p:cNvPr id="1338" name="文字方塊 1337">
            <a:extLst>
              <a:ext uri="{FF2B5EF4-FFF2-40B4-BE49-F238E27FC236}">
                <a16:creationId xmlns:a16="http://schemas.microsoft.com/office/drawing/2014/main" id="{994A7B39-945E-C660-CE85-C2BDAD75F180}"/>
              </a:ext>
            </a:extLst>
          </p:cNvPr>
          <p:cNvSpPr txBox="1"/>
          <p:nvPr/>
        </p:nvSpPr>
        <p:spPr>
          <a:xfrm>
            <a:off x="11216271" y="28057246"/>
            <a:ext cx="9828286" cy="2831544"/>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四、結論</a:t>
            </a:r>
            <a:endParaRPr lang="en-US" altLang="zh-TW" sz="36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2800" dirty="0">
                <a:latin typeface="標楷體" panose="03000509000000000000" pitchFamily="65" charset="-120"/>
                <a:ea typeface="標楷體" panose="03000509000000000000" pitchFamily="65" charset="-120"/>
              </a:rPr>
              <a:t>在</a:t>
            </a:r>
            <a:r>
              <a:rPr lang="en-US" altLang="zh-TW" sz="2800" dirty="0">
                <a:latin typeface="標楷體" panose="03000509000000000000" pitchFamily="65" charset="-120"/>
                <a:ea typeface="標楷體" panose="03000509000000000000" pitchFamily="65" charset="-120"/>
              </a:rPr>
              <a:t>PYNQ</a:t>
            </a:r>
            <a:r>
              <a:rPr lang="zh-TW" altLang="en-US" sz="2800" dirty="0">
                <a:latin typeface="標楷體" panose="03000509000000000000" pitchFamily="65" charset="-120"/>
                <a:ea typeface="標楷體" panose="03000509000000000000" pitchFamily="65" charset="-120"/>
              </a:rPr>
              <a:t>板上對</a:t>
            </a:r>
            <a:r>
              <a:rPr lang="en-US" altLang="zh-TW" sz="2800" dirty="0">
                <a:latin typeface="標楷體" panose="03000509000000000000" pitchFamily="65" charset="-120"/>
                <a:ea typeface="標楷體" panose="03000509000000000000" pitchFamily="65" charset="-120"/>
              </a:rPr>
              <a:t>PS</a:t>
            </a:r>
            <a:r>
              <a:rPr lang="zh-TW" altLang="en-US" sz="2800" dirty="0">
                <a:latin typeface="標楷體" panose="03000509000000000000" pitchFamily="65" charset="-120"/>
                <a:ea typeface="標楷體" panose="03000509000000000000" pitchFamily="65" charset="-120"/>
              </a:rPr>
              <a:t>端進行</a:t>
            </a:r>
            <a:r>
              <a:rPr lang="en-US" altLang="zh-TW" sz="2800" dirty="0">
                <a:latin typeface="標楷體" panose="03000509000000000000" pitchFamily="65" charset="-120"/>
                <a:ea typeface="標楷體" panose="03000509000000000000" pitchFamily="65" charset="-120"/>
              </a:rPr>
              <a:t>Verilog</a:t>
            </a:r>
            <a:r>
              <a:rPr lang="zh-TW" altLang="en-US" sz="2800" dirty="0">
                <a:latin typeface="標楷體" panose="03000509000000000000" pitchFamily="65" charset="-120"/>
                <a:ea typeface="標楷體" panose="03000509000000000000" pitchFamily="65" charset="-120"/>
              </a:rPr>
              <a:t>編寫，需要仔細執行合成、實現和生成位流等步驟，以確保設計能夠在</a:t>
            </a:r>
            <a:r>
              <a:rPr lang="en-US" altLang="zh-TW" sz="2800" dirty="0">
                <a:latin typeface="標楷體" panose="03000509000000000000" pitchFamily="65" charset="-120"/>
                <a:ea typeface="標楷體" panose="03000509000000000000" pitchFamily="65" charset="-120"/>
              </a:rPr>
              <a:t>FPGA</a:t>
            </a:r>
            <a:r>
              <a:rPr lang="zh-TW" altLang="en-US" sz="2800" dirty="0">
                <a:latin typeface="標楷體" panose="03000509000000000000" pitchFamily="65" charset="-120"/>
                <a:ea typeface="標楷體" panose="03000509000000000000" pitchFamily="65" charset="-120"/>
              </a:rPr>
              <a:t>上正確運行，同時滿足時序和面積的要求。</a:t>
            </a:r>
          </a:p>
          <a:p>
            <a:endParaRPr lang="zh-TW" altLang="en-US" dirty="0"/>
          </a:p>
        </p:txBody>
      </p:sp>
      <p:pic>
        <p:nvPicPr>
          <p:cNvPr id="7" name="圖片 6">
            <a:extLst>
              <a:ext uri="{FF2B5EF4-FFF2-40B4-BE49-F238E27FC236}">
                <a16:creationId xmlns:a16="http://schemas.microsoft.com/office/drawing/2014/main" id="{B5716AFD-2BBC-B4C1-3C10-BA9098075FA6}"/>
              </a:ext>
            </a:extLst>
          </p:cNvPr>
          <p:cNvPicPr>
            <a:picLocks noChangeAspect="1"/>
          </p:cNvPicPr>
          <p:nvPr/>
        </p:nvPicPr>
        <p:blipFill>
          <a:blip r:embed="rId6"/>
          <a:stretch>
            <a:fillRect/>
          </a:stretch>
        </p:blipFill>
        <p:spPr>
          <a:xfrm>
            <a:off x="12853640" y="20993476"/>
            <a:ext cx="6983468" cy="4275592"/>
          </a:xfrm>
          <a:prstGeom prst="rect">
            <a:avLst/>
          </a:prstGeom>
        </p:spPr>
      </p:pic>
      <p:pic>
        <p:nvPicPr>
          <p:cNvPr id="24" name="圖片 23">
            <a:extLst>
              <a:ext uri="{FF2B5EF4-FFF2-40B4-BE49-F238E27FC236}">
                <a16:creationId xmlns:a16="http://schemas.microsoft.com/office/drawing/2014/main" id="{7A004C96-6581-DAE7-077E-A2E748FB1C36}"/>
              </a:ext>
            </a:extLst>
          </p:cNvPr>
          <p:cNvPicPr>
            <a:picLocks noChangeAspect="1"/>
          </p:cNvPicPr>
          <p:nvPr/>
        </p:nvPicPr>
        <p:blipFill>
          <a:blip r:embed="rId7"/>
          <a:stretch>
            <a:fillRect/>
          </a:stretch>
        </p:blipFill>
        <p:spPr>
          <a:xfrm>
            <a:off x="11267454" y="26185038"/>
            <a:ext cx="9991810" cy="1772373"/>
          </a:xfrm>
          <a:prstGeom prst="rect">
            <a:avLst/>
          </a:prstGeom>
        </p:spPr>
      </p:pic>
      <p:sp>
        <p:nvSpPr>
          <p:cNvPr id="27" name="文字方塊 26">
            <a:extLst>
              <a:ext uri="{FF2B5EF4-FFF2-40B4-BE49-F238E27FC236}">
                <a16:creationId xmlns:a16="http://schemas.microsoft.com/office/drawing/2014/main" id="{F22E8491-596B-2DCC-C9E7-832C2FA238CB}"/>
              </a:ext>
            </a:extLst>
          </p:cNvPr>
          <p:cNvSpPr txBox="1"/>
          <p:nvPr/>
        </p:nvSpPr>
        <p:spPr>
          <a:xfrm>
            <a:off x="11287349" y="13411795"/>
            <a:ext cx="15834360" cy="584775"/>
          </a:xfrm>
          <a:prstGeom prst="rect">
            <a:avLst/>
          </a:prstGeom>
          <a:noFill/>
        </p:spPr>
        <p:txBody>
          <a:bodyPr wrap="square">
            <a:spAutoFit/>
          </a:bodyPr>
          <a:lstStyle/>
          <a:p>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模擬時的總</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clock cycles</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數</a:t>
            </a:r>
            <a:r>
              <a:rPr lang="en-US" altLang="zh-TW" sz="3200" dirty="0">
                <a:latin typeface="標楷體" panose="03000509000000000000" pitchFamily="65" charset="-120"/>
                <a:ea typeface="標楷體" panose="03000509000000000000" pitchFamily="65" charset="-120"/>
                <a:cs typeface="Times New Roman" panose="02020603050405020304" pitchFamily="18" charset="0"/>
              </a:rPr>
              <a:t>:</a:t>
            </a:r>
            <a:r>
              <a:rPr lang="en-US" altLang="zh-TW" sz="3200" u="sng" dirty="0">
                <a:latin typeface="Times New Roman" panose="02020603050405020304" pitchFamily="18" charset="0"/>
                <a:ea typeface="標楷體" panose="03000509000000000000" pitchFamily="65" charset="-120"/>
                <a:cs typeface="Times New Roman" panose="02020603050405020304" pitchFamily="18" charset="0"/>
              </a:rPr>
              <a:t>12,426,164.5</a:t>
            </a:r>
          </a:p>
        </p:txBody>
      </p:sp>
      <p:pic>
        <p:nvPicPr>
          <p:cNvPr id="8" name="圖片 7">
            <a:extLst>
              <a:ext uri="{FF2B5EF4-FFF2-40B4-BE49-F238E27FC236}">
                <a16:creationId xmlns:a16="http://schemas.microsoft.com/office/drawing/2014/main" id="{60376ECB-6AB0-6207-23B6-E8B0749CD1A8}"/>
              </a:ext>
            </a:extLst>
          </p:cNvPr>
          <p:cNvPicPr>
            <a:picLocks noChangeAspect="1"/>
          </p:cNvPicPr>
          <p:nvPr/>
        </p:nvPicPr>
        <p:blipFill>
          <a:blip r:embed="rId8"/>
          <a:stretch>
            <a:fillRect/>
          </a:stretch>
        </p:blipFill>
        <p:spPr>
          <a:xfrm>
            <a:off x="12360468" y="14836172"/>
            <a:ext cx="7852776" cy="2117998"/>
          </a:xfrm>
          <a:prstGeom prst="rect">
            <a:avLst/>
          </a:prstGeom>
        </p:spPr>
      </p:pic>
      <p:sp>
        <p:nvSpPr>
          <p:cNvPr id="10" name="文字方塊 9">
            <a:extLst>
              <a:ext uri="{FF2B5EF4-FFF2-40B4-BE49-F238E27FC236}">
                <a16:creationId xmlns:a16="http://schemas.microsoft.com/office/drawing/2014/main" id="{90644E98-8095-A3DF-ECA1-322C092F55AB}"/>
              </a:ext>
            </a:extLst>
          </p:cNvPr>
          <p:cNvSpPr txBox="1"/>
          <p:nvPr/>
        </p:nvSpPr>
        <p:spPr>
          <a:xfrm>
            <a:off x="11269464" y="14131875"/>
            <a:ext cx="5400600" cy="523220"/>
          </a:xfrm>
          <a:prstGeom prst="rect">
            <a:avLst/>
          </a:prstGeom>
          <a:noFill/>
        </p:spPr>
        <p:txBody>
          <a:bodyPr wrap="square" rtlCol="0">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Utilization:</a:t>
            </a:r>
          </a:p>
        </p:txBody>
      </p:sp>
      <p:sp>
        <p:nvSpPr>
          <p:cNvPr id="13" name="文字方塊 12">
            <a:extLst>
              <a:ext uri="{FF2B5EF4-FFF2-40B4-BE49-F238E27FC236}">
                <a16:creationId xmlns:a16="http://schemas.microsoft.com/office/drawing/2014/main" id="{764E24EA-E75E-E874-BAD5-62CE52644768}"/>
              </a:ext>
            </a:extLst>
          </p:cNvPr>
          <p:cNvSpPr txBox="1"/>
          <p:nvPr/>
        </p:nvSpPr>
        <p:spPr>
          <a:xfrm>
            <a:off x="11485488" y="20233391"/>
            <a:ext cx="5400600" cy="523220"/>
          </a:xfrm>
          <a:prstGeom prst="rect">
            <a:avLst/>
          </a:prstGeom>
          <a:noFill/>
        </p:spPr>
        <p:txBody>
          <a:bodyPr wrap="square" rtlCol="0">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Timing Summary:</a:t>
            </a:r>
          </a:p>
        </p:txBody>
      </p:sp>
      <p:sp>
        <p:nvSpPr>
          <p:cNvPr id="26" name="文字方塊 25">
            <a:extLst>
              <a:ext uri="{FF2B5EF4-FFF2-40B4-BE49-F238E27FC236}">
                <a16:creationId xmlns:a16="http://schemas.microsoft.com/office/drawing/2014/main" id="{4EBDB2BB-D85C-C137-5BD3-93FF246A78F2}"/>
              </a:ext>
            </a:extLst>
          </p:cNvPr>
          <p:cNvSpPr txBox="1"/>
          <p:nvPr/>
        </p:nvSpPr>
        <p:spPr>
          <a:xfrm>
            <a:off x="11485488" y="25561983"/>
            <a:ext cx="5400600" cy="523220"/>
          </a:xfrm>
          <a:prstGeom prst="rect">
            <a:avLst/>
          </a:prstGeom>
          <a:noFill/>
        </p:spPr>
        <p:txBody>
          <a:bodyPr wrap="square" rtlCol="0">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三</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Critical Path:</a:t>
            </a:r>
          </a:p>
        </p:txBody>
      </p:sp>
      <p:pic>
        <p:nvPicPr>
          <p:cNvPr id="33" name="圖片 32">
            <a:extLst>
              <a:ext uri="{FF2B5EF4-FFF2-40B4-BE49-F238E27FC236}">
                <a16:creationId xmlns:a16="http://schemas.microsoft.com/office/drawing/2014/main" id="{3699E0E1-8CEA-2381-65C0-AB7CCF2A3F59}"/>
              </a:ext>
            </a:extLst>
          </p:cNvPr>
          <p:cNvPicPr>
            <a:picLocks noChangeAspect="1"/>
          </p:cNvPicPr>
          <p:nvPr/>
        </p:nvPicPr>
        <p:blipFill>
          <a:blip r:embed="rId9"/>
          <a:stretch>
            <a:fillRect/>
          </a:stretch>
        </p:blipFill>
        <p:spPr>
          <a:xfrm>
            <a:off x="12399976" y="17304637"/>
            <a:ext cx="7870488" cy="2718763"/>
          </a:xfrm>
          <a:prstGeom prst="rect">
            <a:avLst/>
          </a:prstGeom>
        </p:spPr>
      </p:pic>
      <p:sp>
        <p:nvSpPr>
          <p:cNvPr id="34" name="矩形 33">
            <a:extLst>
              <a:ext uri="{FF2B5EF4-FFF2-40B4-BE49-F238E27FC236}">
                <a16:creationId xmlns:a16="http://schemas.microsoft.com/office/drawing/2014/main" id="{6E311A2B-323C-FA63-3C33-133691065DB0}"/>
              </a:ext>
            </a:extLst>
          </p:cNvPr>
          <p:cNvSpPr/>
          <p:nvPr/>
        </p:nvSpPr>
        <p:spPr>
          <a:xfrm>
            <a:off x="12713660" y="16208511"/>
            <a:ext cx="1220100" cy="1689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箭號: 弧形右彎 34">
            <a:extLst>
              <a:ext uri="{FF2B5EF4-FFF2-40B4-BE49-F238E27FC236}">
                <a16:creationId xmlns:a16="http://schemas.microsoft.com/office/drawing/2014/main" id="{CAB97E66-6405-3BEE-9602-375BEDA73812}"/>
              </a:ext>
            </a:extLst>
          </p:cNvPr>
          <p:cNvSpPr/>
          <p:nvPr/>
        </p:nvSpPr>
        <p:spPr>
          <a:xfrm>
            <a:off x="12254786" y="16280858"/>
            <a:ext cx="324329" cy="1107655"/>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2985818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696</Words>
  <Application>Microsoft Office PowerPoint</Application>
  <PresentationFormat>自訂</PresentationFormat>
  <Paragraphs>149</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標楷體</vt:lpstr>
      <vt:lpstr>Arial</vt:lpstr>
      <vt:lpstr>Calibri</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M11102142</cp:lastModifiedBy>
  <cp:revision>197</cp:revision>
  <dcterms:created xsi:type="dcterms:W3CDTF">2016-02-03T09:35:54Z</dcterms:created>
  <dcterms:modified xsi:type="dcterms:W3CDTF">2023-12-11T20:59:17Z</dcterms:modified>
</cp:coreProperties>
</file>