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85" r:id="rId9"/>
    <p:sldId id="284" r:id="rId10"/>
    <p:sldId id="283" r:id="rId11"/>
    <p:sldId id="270" r:id="rId12"/>
    <p:sldId id="272" r:id="rId13"/>
    <p:sldId id="274" r:id="rId14"/>
    <p:sldId id="276" r:id="rId15"/>
    <p:sldId id="277" r:id="rId16"/>
    <p:sldId id="286" r:id="rId17"/>
    <p:sldId id="278" r:id="rId18"/>
    <p:sldId id="279" r:id="rId19"/>
    <p:sldId id="280" r:id="rId20"/>
    <p:sldId id="281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76D-1DF8-4739-9C25-F84E009367B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94A9-C97B-46F7-A09E-4BD833FE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2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76D-1DF8-4739-9C25-F84E009367B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94A9-C97B-46F7-A09E-4BD833FE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76D-1DF8-4739-9C25-F84E009367B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94A9-C97B-46F7-A09E-4BD833FE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9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76D-1DF8-4739-9C25-F84E009367B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94A9-C97B-46F7-A09E-4BD833FE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76D-1DF8-4739-9C25-F84E009367B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94A9-C97B-46F7-A09E-4BD833FE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4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76D-1DF8-4739-9C25-F84E009367B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94A9-C97B-46F7-A09E-4BD833FE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3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76D-1DF8-4739-9C25-F84E009367B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94A9-C97B-46F7-A09E-4BD833FE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9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76D-1DF8-4739-9C25-F84E009367B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94A9-C97B-46F7-A09E-4BD833FE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0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76D-1DF8-4739-9C25-F84E009367B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94A9-C97B-46F7-A09E-4BD833FE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2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76D-1DF8-4739-9C25-F84E009367B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94A9-C97B-46F7-A09E-4BD833FE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8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76D-1DF8-4739-9C25-F84E009367B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94A9-C97B-46F7-A09E-4BD833FE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576D-1DF8-4739-9C25-F84E009367B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794A9-C97B-46F7-A09E-4BD833FE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8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848600" cy="1470025"/>
          </a:xfrm>
        </p:spPr>
        <p:txBody>
          <a:bodyPr>
            <a:normAutofit/>
          </a:bodyPr>
          <a:lstStyle/>
          <a:p>
            <a:r>
              <a:rPr lang="en-US" sz="6000" dirty="0"/>
              <a:t>CHAPTER FIVE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772400" cy="167640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B0F0"/>
                </a:solidFill>
              </a:rPr>
              <a:t>SERVLETS AND </a:t>
            </a:r>
          </a:p>
          <a:p>
            <a:r>
              <a:rPr lang="en-US" sz="5400" b="1" dirty="0">
                <a:solidFill>
                  <a:srgbClr val="00B0F0"/>
                </a:solidFill>
              </a:rPr>
              <a:t>JAVA SERVER PAGES </a:t>
            </a:r>
            <a:endParaRPr lang="en-US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214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204913"/>
            <a:ext cx="7162799" cy="504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164998"/>
            <a:ext cx="1562100" cy="508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92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JSP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There are four key components to JSPs: directives, actions, scripting elements and tag libraries. </a:t>
            </a:r>
          </a:p>
          <a:p>
            <a:r>
              <a:rPr lang="en-US" b="1" dirty="0"/>
              <a:t>Directives</a:t>
            </a:r>
            <a:r>
              <a:rPr lang="en-US" dirty="0"/>
              <a:t> </a:t>
            </a:r>
            <a:r>
              <a:rPr lang="en-GB" dirty="0"/>
              <a:t> are the elements of a JSP source code that guide the web container on how to translate the JSP page into it’s respective servlet.         Syntax :             &lt;%@ directive attribute = "value"%&gt;</a:t>
            </a:r>
            <a:r>
              <a:rPr lang="en-US" b="1" dirty="0"/>
              <a:t>. </a:t>
            </a:r>
          </a:p>
          <a:p>
            <a:pPr lvl="1"/>
            <a:r>
              <a:rPr lang="en-US" b="1" dirty="0" err="1"/>
              <a:t>Eg</a:t>
            </a:r>
            <a:r>
              <a:rPr lang="en-US" b="1" dirty="0"/>
              <a:t> .               </a:t>
            </a:r>
            <a:r>
              <a:rPr lang="fr-FR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&lt;%@page import = "</a:t>
            </a:r>
            <a:r>
              <a:rPr lang="fr-FR" b="0" i="0" dirty="0" err="1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java.util.Date</a:t>
            </a:r>
            <a:r>
              <a:rPr lang="fr-FR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"%&gt;</a:t>
            </a:r>
            <a:endParaRPr lang="en-US" b="1" dirty="0"/>
          </a:p>
          <a:p>
            <a:r>
              <a:rPr lang="en-US" b="1" dirty="0"/>
              <a:t>Actions</a:t>
            </a:r>
            <a:r>
              <a:rPr lang="en-US" dirty="0"/>
              <a:t> </a:t>
            </a:r>
            <a:r>
              <a:rPr lang="en-GB" dirty="0"/>
              <a:t>used to perform some specific tasks.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jsp:forward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page="Relative URL" /&gt;</a:t>
            </a:r>
            <a:endParaRPr lang="en-US" dirty="0"/>
          </a:p>
          <a:p>
            <a:r>
              <a:rPr lang="en-US" b="1" dirty="0"/>
              <a:t>Scripting elements</a:t>
            </a:r>
            <a:r>
              <a:rPr lang="en-US" dirty="0"/>
              <a:t> </a:t>
            </a:r>
            <a:r>
              <a:rPr lang="en-GB" dirty="0"/>
              <a:t>allows writing Java code statements within the JSP page</a:t>
            </a:r>
            <a:r>
              <a:rPr lang="en-US" dirty="0"/>
              <a:t>.             </a:t>
            </a:r>
            <a:r>
              <a:rPr lang="en-GB" dirty="0"/>
              <a:t>Syntax : &lt;% … %&gt;</a:t>
            </a:r>
            <a:r>
              <a:rPr lang="en-US" b="1" dirty="0"/>
              <a:t>.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      &lt;% Date d = new Date(); %&gt;</a:t>
            </a:r>
          </a:p>
          <a:p>
            <a:r>
              <a:rPr lang="en-US" b="1" dirty="0"/>
              <a:t>Tag libraries </a:t>
            </a:r>
            <a:r>
              <a:rPr lang="en-US" dirty="0"/>
              <a:t>are part of the tag extension mechanism that enables programmers to create custom tags. 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a set of tags to simplify the JSP development.</a:t>
            </a:r>
            <a:r>
              <a:rPr lang="en-US" dirty="0"/>
              <a:t>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1857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JSP…..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92500"/>
          </a:bodyPr>
          <a:lstStyle/>
          <a:p>
            <a:r>
              <a:rPr lang="en-US" dirty="0"/>
              <a:t>When a JSP-enabled server receives the first request for a JSP, </a:t>
            </a:r>
          </a:p>
          <a:p>
            <a:pPr lvl="1"/>
            <a:r>
              <a:rPr lang="en-US" dirty="0"/>
              <a:t>the JSP container translates the JSP into a Java servlet that handles the current request and future requests to the JSP. </a:t>
            </a:r>
          </a:p>
          <a:p>
            <a:r>
              <a:rPr lang="en-US" dirty="0"/>
              <a:t>Literal text in a JSP becomes string literals in the servlet that represents the translated JSP. </a:t>
            </a:r>
          </a:p>
          <a:p>
            <a:r>
              <a:rPr lang="en-US" dirty="0"/>
              <a:t>Any errors that occur in compiling the new servlet result in </a:t>
            </a:r>
            <a:r>
              <a:rPr lang="en-US" b="1" dirty="0"/>
              <a:t>translation-time errors</a:t>
            </a:r>
            <a:r>
              <a:rPr lang="en-US" dirty="0"/>
              <a:t>. </a:t>
            </a:r>
          </a:p>
          <a:p>
            <a:r>
              <a:rPr lang="en-US" dirty="0"/>
              <a:t>Overall, the request-response mechanism and the JSP life cycle are the same as those of a servlet. </a:t>
            </a:r>
          </a:p>
        </p:txBody>
      </p:sp>
    </p:spTree>
    <p:extLst>
      <p:ext uri="{BB962C8B-B14F-4D97-AF65-F5344CB8AC3E}">
        <p14:creationId xmlns:p14="http://schemas.microsoft.com/office/powerpoint/2010/main" val="3316482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AU" dirty="0"/>
              <a:t>First JSP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172200"/>
          </a:xfrm>
        </p:spPr>
        <p:txBody>
          <a:bodyPr>
            <a:noAutofit/>
          </a:bodyPr>
          <a:lstStyle/>
          <a:p>
            <a:r>
              <a:rPr lang="en-AU" sz="1050" dirty="0"/>
              <a:t>//</a:t>
            </a:r>
            <a:r>
              <a:rPr lang="en-US" sz="1050" dirty="0"/>
              <a:t> </a:t>
            </a:r>
            <a:r>
              <a:rPr lang="en-US" sz="1050" dirty="0" err="1"/>
              <a:t>clock.jsp</a:t>
            </a:r>
            <a:r>
              <a:rPr lang="en-US" sz="1050" dirty="0"/>
              <a:t> </a:t>
            </a:r>
          </a:p>
          <a:p>
            <a:r>
              <a:rPr lang="en-US" sz="1050" dirty="0"/>
              <a:t>// JSP expression inserting the date and time into a Web page.</a:t>
            </a:r>
            <a:endParaRPr lang="en-AU" sz="1050" dirty="0"/>
          </a:p>
          <a:p>
            <a:r>
              <a:rPr lang="en-AU" sz="1050" dirty="0"/>
              <a:t>1  &lt;?xml version = "1.0"?&gt;</a:t>
            </a:r>
          </a:p>
          <a:p>
            <a:r>
              <a:rPr lang="en-AU" sz="1050" dirty="0"/>
              <a:t> 2  &lt;!DOCTYPE html PUBLIC "-//W3C//DTD XHTML 1.0 Strict//EN"</a:t>
            </a:r>
          </a:p>
          <a:p>
            <a:r>
              <a:rPr lang="en-AU" sz="1050" dirty="0"/>
              <a:t> 3     "http://www.w3.org/TR/xhtml1/DTD/xhtml1-strict.dtd"&gt;</a:t>
            </a:r>
          </a:p>
          <a:p>
            <a:r>
              <a:rPr lang="en-AU" sz="1050" dirty="0"/>
              <a:t> 4</a:t>
            </a:r>
          </a:p>
          <a:p>
            <a:r>
              <a:rPr lang="en-AU" sz="1050" dirty="0"/>
              <a:t> 5  &lt;!-- </a:t>
            </a:r>
            <a:r>
              <a:rPr lang="en-AU" sz="1050" dirty="0" err="1"/>
              <a:t>clock.jsp</a:t>
            </a:r>
            <a:r>
              <a:rPr lang="en-AU" sz="1050" dirty="0"/>
              <a:t> --&gt;</a:t>
            </a:r>
          </a:p>
          <a:p>
            <a:r>
              <a:rPr lang="en-AU" sz="1050" dirty="0"/>
              <a:t> 6</a:t>
            </a:r>
          </a:p>
          <a:p>
            <a:r>
              <a:rPr lang="en-AU" sz="1050" dirty="0"/>
              <a:t> 7  &lt;html </a:t>
            </a:r>
            <a:r>
              <a:rPr lang="en-AU" sz="1050" dirty="0" err="1"/>
              <a:t>xmlns</a:t>
            </a:r>
            <a:r>
              <a:rPr lang="en-AU" sz="1050" dirty="0"/>
              <a:t> = "http://www.w3.org/1999/xhtml"&gt;</a:t>
            </a:r>
          </a:p>
          <a:p>
            <a:r>
              <a:rPr lang="en-AU" sz="1050" dirty="0"/>
              <a:t> 8     &lt;head&gt;</a:t>
            </a:r>
          </a:p>
          <a:p>
            <a:r>
              <a:rPr lang="en-AU" sz="1050" dirty="0"/>
              <a:t> 9        &lt;meta http-</a:t>
            </a:r>
            <a:r>
              <a:rPr lang="en-AU" sz="1050" dirty="0" err="1"/>
              <a:t>equiv</a:t>
            </a:r>
            <a:r>
              <a:rPr lang="en-AU" sz="1050" dirty="0"/>
              <a:t> = "refresh" content = "60" /&gt;</a:t>
            </a:r>
          </a:p>
          <a:p>
            <a:r>
              <a:rPr lang="en-AU" sz="1050" dirty="0"/>
              <a:t>10        &lt;title&gt;A Simple JSP Example&lt;/title&gt;</a:t>
            </a:r>
          </a:p>
          <a:p>
            <a:r>
              <a:rPr lang="en-AU" sz="1050" dirty="0"/>
              <a:t>11        &lt;style type = "text/</a:t>
            </a:r>
            <a:r>
              <a:rPr lang="en-AU" sz="1050" dirty="0" err="1"/>
              <a:t>css</a:t>
            </a:r>
            <a:r>
              <a:rPr lang="en-AU" sz="1050" dirty="0"/>
              <a:t>"&gt;</a:t>
            </a:r>
          </a:p>
          <a:p>
            <a:r>
              <a:rPr lang="en-AU" sz="1050" dirty="0"/>
              <a:t>12           .big { font-family: </a:t>
            </a:r>
            <a:r>
              <a:rPr lang="en-AU" sz="1050" dirty="0" err="1"/>
              <a:t>helvetica</a:t>
            </a:r>
            <a:r>
              <a:rPr lang="en-AU" sz="1050" dirty="0"/>
              <a:t>, </a:t>
            </a:r>
            <a:r>
              <a:rPr lang="en-AU" sz="1050" dirty="0" err="1"/>
              <a:t>arial</a:t>
            </a:r>
            <a:r>
              <a:rPr lang="en-AU" sz="1050" dirty="0"/>
              <a:t>, sans-serif; </a:t>
            </a:r>
          </a:p>
          <a:p>
            <a:r>
              <a:rPr lang="en-AU" sz="1050" dirty="0"/>
              <a:t>13                  font-weight: bold;</a:t>
            </a:r>
          </a:p>
          <a:p>
            <a:r>
              <a:rPr lang="en-AU" sz="1050" dirty="0"/>
              <a:t>14                  font-size: 2em; }</a:t>
            </a:r>
          </a:p>
          <a:p>
            <a:r>
              <a:rPr lang="en-AU" sz="1050" dirty="0"/>
              <a:t>15        &lt;/style&gt;</a:t>
            </a:r>
          </a:p>
          <a:p>
            <a:r>
              <a:rPr lang="en-AU" sz="1050" dirty="0"/>
              <a:t>16     &lt;/head&gt;</a:t>
            </a:r>
          </a:p>
          <a:p>
            <a:r>
              <a:rPr lang="en-AU" sz="1050" dirty="0"/>
              <a:t>17     &lt;body&gt;</a:t>
            </a:r>
          </a:p>
          <a:p>
            <a:r>
              <a:rPr lang="en-AU" sz="1050" dirty="0"/>
              <a:t>18        &lt;p class = "big"&gt;Simple JSP Example&lt;/p&gt;</a:t>
            </a:r>
          </a:p>
          <a:p>
            <a:r>
              <a:rPr lang="en-AU" sz="1050" dirty="0"/>
              <a:t>19        &lt;table style = "border: 6px outset;"&gt;</a:t>
            </a:r>
          </a:p>
          <a:p>
            <a:r>
              <a:rPr lang="en-AU" sz="1050" dirty="0"/>
              <a:t>20           &lt;</a:t>
            </a:r>
            <a:r>
              <a:rPr lang="en-AU" sz="1050" dirty="0" err="1"/>
              <a:t>tr</a:t>
            </a:r>
            <a:r>
              <a:rPr lang="en-AU" sz="1050" dirty="0"/>
              <a:t>&gt;</a:t>
            </a:r>
          </a:p>
          <a:p>
            <a:r>
              <a:rPr lang="en-AU" sz="1050" dirty="0"/>
              <a:t>21              &lt;td style = "background-</a:t>
            </a:r>
            <a:r>
              <a:rPr lang="en-AU" sz="1050" dirty="0" err="1"/>
              <a:t>color</a:t>
            </a:r>
            <a:r>
              <a:rPr lang="en-AU" sz="1050" dirty="0"/>
              <a:t>: black;"&gt;</a:t>
            </a:r>
          </a:p>
          <a:p>
            <a:r>
              <a:rPr lang="en-AU" sz="1050" dirty="0"/>
              <a:t>22                 &lt;p class = "big" style = "</a:t>
            </a:r>
            <a:r>
              <a:rPr lang="en-AU" sz="1050" dirty="0" err="1"/>
              <a:t>color</a:t>
            </a:r>
            <a:r>
              <a:rPr lang="en-AU" sz="1050" dirty="0"/>
              <a:t>: cyan;"&gt;</a:t>
            </a:r>
          </a:p>
          <a:p>
            <a:r>
              <a:rPr lang="en-AU" sz="1050" dirty="0"/>
              <a:t>23                    &lt;!-- JSP expression to insert date/time --&gt;</a:t>
            </a:r>
          </a:p>
          <a:p>
            <a:r>
              <a:rPr lang="en-AU" sz="1050" dirty="0"/>
              <a:t>24                    &lt;%= new </a:t>
            </a:r>
            <a:r>
              <a:rPr lang="en-AU" sz="1050" dirty="0" err="1"/>
              <a:t>java.util.Date</a:t>
            </a:r>
            <a:r>
              <a:rPr lang="en-AU" sz="1050" dirty="0"/>
              <a:t>() %&gt;                </a:t>
            </a:r>
          </a:p>
          <a:p>
            <a:r>
              <a:rPr lang="en-AU" sz="1050" dirty="0"/>
              <a:t>25                 &lt;/p&gt;</a:t>
            </a:r>
          </a:p>
          <a:p>
            <a:r>
              <a:rPr lang="en-AU" sz="1050" dirty="0"/>
              <a:t>26              &lt;/td&gt;</a:t>
            </a:r>
          </a:p>
          <a:p>
            <a:r>
              <a:rPr lang="en-AU" sz="1050" dirty="0"/>
              <a:t>27           &lt;/</a:t>
            </a:r>
            <a:r>
              <a:rPr lang="en-AU" sz="1050" dirty="0" err="1"/>
              <a:t>tr</a:t>
            </a:r>
            <a:r>
              <a:rPr lang="en-AU" sz="1050" dirty="0"/>
              <a:t>&gt;</a:t>
            </a:r>
          </a:p>
          <a:p>
            <a:r>
              <a:rPr lang="en-AU" sz="1050" dirty="0"/>
              <a:t>28        &lt;/table&gt;</a:t>
            </a:r>
          </a:p>
          <a:p>
            <a:r>
              <a:rPr lang="en-AU" sz="1050" dirty="0"/>
              <a:t>29     &lt;/body&gt;</a:t>
            </a:r>
          </a:p>
          <a:p>
            <a:r>
              <a:rPr lang="en-AU" sz="1050" dirty="0"/>
              <a:t>30  &lt;/html&gt;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124200"/>
            <a:ext cx="48387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739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Server Pages often present dynamically generated content as part of an XHTML document that is sent to the client in response to a request. </a:t>
            </a:r>
          </a:p>
          <a:p>
            <a:r>
              <a:rPr lang="en-US" dirty="0"/>
              <a:t>In some cases, the content is static but is output only if certain conditions are met during a request (e.g., providing values in a form that submits a request). </a:t>
            </a:r>
          </a:p>
          <a:p>
            <a:r>
              <a:rPr lang="en-US" dirty="0"/>
              <a:t>JSP programmers can insert Java code and logic in a JSP using scripting.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179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Scripting Components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JSP scripting components include </a:t>
            </a:r>
          </a:p>
          <a:p>
            <a:pPr lvl="1"/>
            <a:r>
              <a:rPr lang="en-US" dirty="0" err="1"/>
              <a:t>scriptlets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comments, </a:t>
            </a:r>
          </a:p>
          <a:p>
            <a:pPr lvl="1"/>
            <a:r>
              <a:rPr lang="en-US" dirty="0"/>
              <a:t>expressions, </a:t>
            </a:r>
          </a:p>
          <a:p>
            <a:pPr lvl="1"/>
            <a:r>
              <a:rPr lang="en-US" dirty="0"/>
              <a:t>declarations and </a:t>
            </a:r>
          </a:p>
          <a:p>
            <a:pPr lvl="1"/>
            <a:r>
              <a:rPr lang="en-US" dirty="0"/>
              <a:t>escape sequences. </a:t>
            </a:r>
          </a:p>
          <a:p>
            <a:r>
              <a:rPr lang="en-US" b="1" dirty="0" err="1"/>
              <a:t>Scriptlets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are blocks of code delimited by </a:t>
            </a:r>
            <a:r>
              <a:rPr lang="en-US" b="1" dirty="0"/>
              <a:t>&lt;%</a:t>
            </a:r>
            <a:r>
              <a:rPr lang="en-US" dirty="0"/>
              <a:t> and </a:t>
            </a:r>
            <a:r>
              <a:rPr lang="en-US" b="1" dirty="0"/>
              <a:t>%&gt;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contain Java statements that the container places in method _</a:t>
            </a:r>
            <a:r>
              <a:rPr lang="en-US" b="1" dirty="0" err="1"/>
              <a:t>jspService</a:t>
            </a:r>
            <a:r>
              <a:rPr lang="en-US" dirty="0"/>
              <a:t> at translation time.</a:t>
            </a:r>
            <a:endParaRPr lang="en-AU" dirty="0"/>
          </a:p>
          <a:p>
            <a:r>
              <a:rPr lang="en-US" b="1" dirty="0"/>
              <a:t>Comments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JSPs support three comment styles: </a:t>
            </a:r>
          </a:p>
          <a:p>
            <a:pPr lvl="2"/>
            <a:r>
              <a:rPr lang="en-US" dirty="0"/>
              <a:t>JSP comments, </a:t>
            </a:r>
          </a:p>
          <a:p>
            <a:pPr lvl="2"/>
            <a:r>
              <a:rPr lang="en-US" dirty="0"/>
              <a:t>XHTML comments and </a:t>
            </a:r>
          </a:p>
          <a:p>
            <a:pPr lvl="2"/>
            <a:r>
              <a:rPr lang="en-US" dirty="0"/>
              <a:t>scripting-language comments.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4731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Scripting Components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JSP comments </a:t>
            </a:r>
          </a:p>
          <a:p>
            <a:pPr lvl="1"/>
            <a:r>
              <a:rPr lang="en-US" dirty="0"/>
              <a:t>are delimited by </a:t>
            </a:r>
            <a:r>
              <a:rPr lang="en-US" dirty="0">
                <a:solidFill>
                  <a:srgbClr val="00B0F0"/>
                </a:solidFill>
              </a:rPr>
              <a:t>&lt;%--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--%&gt;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can be placed throughout a JSP, but not inside </a:t>
            </a:r>
            <a:r>
              <a:rPr lang="en-US" dirty="0" err="1"/>
              <a:t>scriptlets</a:t>
            </a:r>
            <a:r>
              <a:rPr lang="en-US" dirty="0"/>
              <a:t>. </a:t>
            </a:r>
          </a:p>
          <a:p>
            <a:r>
              <a:rPr lang="en-US" dirty="0"/>
              <a:t>XHTML </a:t>
            </a:r>
            <a:r>
              <a:rPr lang="en-US" b="1" dirty="0"/>
              <a:t>comments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are delimited with </a:t>
            </a:r>
            <a:r>
              <a:rPr lang="en-US" dirty="0">
                <a:solidFill>
                  <a:srgbClr val="00B0F0"/>
                </a:solidFill>
              </a:rPr>
              <a:t>&lt;!--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--&gt;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These, too, can be placed throughout a JSP, but not inside </a:t>
            </a:r>
            <a:r>
              <a:rPr lang="en-US" dirty="0" err="1"/>
              <a:t>scriptlets</a:t>
            </a:r>
            <a:r>
              <a:rPr lang="en-US" dirty="0"/>
              <a:t>. </a:t>
            </a:r>
          </a:p>
          <a:p>
            <a:r>
              <a:rPr lang="en-US" dirty="0"/>
              <a:t>Scripting language comments </a:t>
            </a:r>
          </a:p>
          <a:p>
            <a:pPr lvl="1"/>
            <a:r>
              <a:rPr lang="en-US" dirty="0"/>
              <a:t>are currently Java comments, because Java currently is the only JSP scripting language. </a:t>
            </a:r>
          </a:p>
          <a:p>
            <a:pPr lvl="1"/>
            <a:r>
              <a:rPr lang="en-US" dirty="0" err="1"/>
              <a:t>Scriptlets</a:t>
            </a:r>
            <a:r>
              <a:rPr lang="en-US" dirty="0"/>
              <a:t> can use Java's end-of-line // comments and traditional comments (delimited by /* and */). </a:t>
            </a:r>
          </a:p>
          <a:p>
            <a:r>
              <a:rPr lang="en-US" dirty="0"/>
              <a:t>JSP comments and scripting-language comments are ignored and do not appear in the response to a client. </a:t>
            </a:r>
          </a:p>
          <a:p>
            <a:r>
              <a:rPr lang="en-US" dirty="0"/>
              <a:t>When clients view the source code of a JSP response, they will see only the XHTML comments in the source code. </a:t>
            </a:r>
          </a:p>
          <a:p>
            <a:r>
              <a:rPr lang="en-US" dirty="0"/>
              <a:t>The different comment styles are useful for separating comments that the user should be able to see from those that document logic processed on the server.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06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Scripting Components …..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JSP expressions </a:t>
            </a:r>
          </a:p>
          <a:p>
            <a:pPr lvl="1"/>
            <a:r>
              <a:rPr lang="en-US" dirty="0"/>
              <a:t>are delimited by </a:t>
            </a:r>
            <a:r>
              <a:rPr lang="en-US" b="1" dirty="0"/>
              <a:t>&lt;%=</a:t>
            </a:r>
            <a:r>
              <a:rPr lang="en-US" dirty="0"/>
              <a:t> and </a:t>
            </a:r>
            <a:r>
              <a:rPr lang="en-US" b="1" dirty="0"/>
              <a:t>%&gt;</a:t>
            </a:r>
          </a:p>
          <a:p>
            <a:pPr lvl="1"/>
            <a:r>
              <a:rPr lang="en-US" dirty="0"/>
              <a:t>contain a Java expression that is evaluated when a client requests the JSP containing the expression. </a:t>
            </a:r>
          </a:p>
          <a:p>
            <a:pPr lvl="1"/>
            <a:r>
              <a:rPr lang="en-US" dirty="0"/>
              <a:t>The container converts the result of a JSP expression to a String object, then outputs the String as part of the response to the client.</a:t>
            </a:r>
            <a:endParaRPr lang="en-AU" dirty="0"/>
          </a:p>
          <a:p>
            <a:r>
              <a:rPr lang="en-US" dirty="0"/>
              <a:t>Declarations</a:t>
            </a:r>
          </a:p>
          <a:p>
            <a:pPr lvl="1"/>
            <a:r>
              <a:rPr lang="en-US" dirty="0"/>
              <a:t>delimited by </a:t>
            </a:r>
            <a:r>
              <a:rPr lang="en-US" b="1" dirty="0"/>
              <a:t>&lt;%! </a:t>
            </a:r>
            <a:r>
              <a:rPr lang="en-US" dirty="0"/>
              <a:t>and</a:t>
            </a:r>
            <a:r>
              <a:rPr lang="en-US" b="1" dirty="0"/>
              <a:t> %&gt;</a:t>
            </a:r>
          </a:p>
          <a:p>
            <a:pPr lvl="1"/>
            <a:r>
              <a:rPr lang="en-US" dirty="0"/>
              <a:t>enable a JSP programmer to define variables and methods for use in a JSP. </a:t>
            </a:r>
          </a:p>
          <a:p>
            <a:pPr lvl="1"/>
            <a:r>
              <a:rPr lang="en-US" dirty="0"/>
              <a:t>Variables become instance variables of the servlet class that represents the translated JSP. </a:t>
            </a:r>
          </a:p>
          <a:p>
            <a:pPr lvl="1"/>
            <a:r>
              <a:rPr lang="en-US" dirty="0"/>
              <a:t>Similarly, methods become members of the class that represents the translated JSP. </a:t>
            </a:r>
          </a:p>
          <a:p>
            <a:pPr lvl="1"/>
            <a:r>
              <a:rPr lang="en-US" dirty="0"/>
              <a:t>Declarations of variables and methods in a JSP use Java syntax. </a:t>
            </a:r>
          </a:p>
          <a:p>
            <a:pPr lvl="1"/>
            <a:r>
              <a:rPr lang="en-US" dirty="0"/>
              <a:t>Thus, a variable declaration must end with a semicolon, as in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		&lt;%! </a:t>
            </a:r>
            <a:r>
              <a:rPr lang="en-US" dirty="0" err="1"/>
              <a:t>int</a:t>
            </a:r>
            <a:r>
              <a:rPr lang="en-US" dirty="0"/>
              <a:t> counter = 0; %&gt;</a:t>
            </a:r>
            <a:r>
              <a:rPr lang="en-AU" dirty="0"/>
              <a:t> </a:t>
            </a:r>
          </a:p>
          <a:p>
            <a:r>
              <a:rPr lang="en-US" dirty="0"/>
              <a:t>JSP escape sequences</a:t>
            </a:r>
          </a:p>
          <a:p>
            <a:pPr lvl="1"/>
            <a:r>
              <a:rPr lang="en-US" dirty="0"/>
              <a:t>Special characters or character sequences that the JSP container normally uses to delimit JSP code can be included in a JSP as </a:t>
            </a:r>
          </a:p>
          <a:p>
            <a:pPr lvl="2"/>
            <a:r>
              <a:rPr lang="en-US" dirty="0"/>
              <a:t>literal characters in scripting elements, </a:t>
            </a:r>
          </a:p>
          <a:p>
            <a:pPr lvl="2"/>
            <a:r>
              <a:rPr lang="en-US" dirty="0"/>
              <a:t>fixed template data and </a:t>
            </a:r>
          </a:p>
          <a:p>
            <a:pPr lvl="2"/>
            <a:r>
              <a:rPr lang="en-US" dirty="0"/>
              <a:t>attribute values using escape sequences. 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1613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Scripting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 fontScale="47500" lnSpcReduction="20000"/>
          </a:bodyPr>
          <a:lstStyle/>
          <a:p>
            <a:r>
              <a:rPr lang="en-AU" dirty="0"/>
              <a:t>//Scripting a </a:t>
            </a:r>
            <a:r>
              <a:rPr lang="en-AU" dirty="0" err="1"/>
              <a:t>JavaServer</a:t>
            </a:r>
            <a:r>
              <a:rPr lang="en-AU" dirty="0"/>
              <a:t> </a:t>
            </a:r>
            <a:r>
              <a:rPr lang="en-AU" dirty="0" err="1"/>
              <a:t>Pagewelcome.jsp</a:t>
            </a:r>
            <a:r>
              <a:rPr lang="en-AU" dirty="0"/>
              <a:t>.</a:t>
            </a:r>
          </a:p>
          <a:p>
            <a:r>
              <a:rPr lang="en-AU" dirty="0"/>
              <a:t>  &lt;?xml version = "1.0" ?&gt;</a:t>
            </a:r>
          </a:p>
          <a:p>
            <a:r>
              <a:rPr lang="en-AU" dirty="0"/>
              <a:t> &lt;!DOCTYPE html PUBLIC "-//W3C//DTD XHTML 1.0 Strict//EN" "http://www.w3.org/TR/xhtml1/DTD/xhtml1-strict.dtd"&gt;</a:t>
            </a:r>
          </a:p>
          <a:p>
            <a:r>
              <a:rPr lang="en-AU" dirty="0"/>
              <a:t>&lt;!-- </a:t>
            </a:r>
            <a:r>
              <a:rPr lang="en-AU" dirty="0" err="1"/>
              <a:t>welcome.jsp</a:t>
            </a:r>
            <a:r>
              <a:rPr lang="en-AU" dirty="0"/>
              <a:t> --&gt;</a:t>
            </a:r>
          </a:p>
          <a:p>
            <a:r>
              <a:rPr lang="en-AU" dirty="0"/>
              <a:t>&lt;!-- JSP that processes a "get" request containing data. --&gt;</a:t>
            </a:r>
          </a:p>
          <a:p>
            <a:r>
              <a:rPr lang="en-AU" dirty="0"/>
              <a:t>&lt;html </a:t>
            </a:r>
            <a:r>
              <a:rPr lang="en-AU" dirty="0" err="1"/>
              <a:t>xmlns</a:t>
            </a:r>
            <a:r>
              <a:rPr lang="en-AU" dirty="0"/>
              <a:t> = "http://www.w3.org/1999/xhtml"&gt;</a:t>
            </a:r>
          </a:p>
          <a:p>
            <a:r>
              <a:rPr lang="en-AU" dirty="0"/>
              <a:t>&lt;!-- head section of document --&gt;</a:t>
            </a:r>
          </a:p>
          <a:p>
            <a:r>
              <a:rPr lang="en-AU" dirty="0"/>
              <a:t>&lt;head&gt;</a:t>
            </a:r>
          </a:p>
          <a:p>
            <a:r>
              <a:rPr lang="en-AU" dirty="0"/>
              <a:t>&lt;title&gt;Processing "get" requests with data&lt;/title&gt;</a:t>
            </a:r>
          </a:p>
          <a:p>
            <a:r>
              <a:rPr lang="en-AU" dirty="0"/>
              <a:t>&lt;/head&gt;</a:t>
            </a:r>
          </a:p>
          <a:p>
            <a:r>
              <a:rPr lang="en-AU" dirty="0"/>
              <a:t>&lt;!-- body section of document --&gt;</a:t>
            </a:r>
          </a:p>
          <a:p>
            <a:r>
              <a:rPr lang="en-AU" dirty="0"/>
              <a:t>&lt;body&gt;</a:t>
            </a:r>
          </a:p>
          <a:p>
            <a:r>
              <a:rPr lang="en-AU" dirty="0"/>
              <a:t>&lt;% // begin </a:t>
            </a:r>
            <a:r>
              <a:rPr lang="en-AU" dirty="0" err="1"/>
              <a:t>scriptlet</a:t>
            </a:r>
            <a:r>
              <a:rPr lang="en-AU" dirty="0"/>
              <a:t>                           </a:t>
            </a:r>
          </a:p>
          <a:p>
            <a:r>
              <a:rPr lang="en-AU" dirty="0"/>
              <a:t>String name = </a:t>
            </a:r>
            <a:r>
              <a:rPr lang="en-AU" dirty="0" err="1"/>
              <a:t>request.getParameter</a:t>
            </a:r>
            <a:r>
              <a:rPr lang="en-AU" dirty="0"/>
              <a:t>( "</a:t>
            </a:r>
            <a:r>
              <a:rPr lang="en-AU" dirty="0" err="1"/>
              <a:t>firstName</a:t>
            </a:r>
            <a:r>
              <a:rPr lang="en-AU" dirty="0"/>
              <a:t>" );   </a:t>
            </a:r>
          </a:p>
          <a:p>
            <a:r>
              <a:rPr lang="en-AU" dirty="0"/>
              <a:t>if ( name != null ) </a:t>
            </a:r>
          </a:p>
          <a:p>
            <a:r>
              <a:rPr lang="en-AU" dirty="0"/>
              <a:t>{                                                    </a:t>
            </a:r>
          </a:p>
          <a:p>
            <a:r>
              <a:rPr lang="en-AU" dirty="0"/>
              <a:t>%&gt; </a:t>
            </a:r>
          </a:p>
          <a:p>
            <a:r>
              <a:rPr lang="en-AU" dirty="0"/>
              <a:t>&lt;%-- end </a:t>
            </a:r>
            <a:r>
              <a:rPr lang="en-AU" dirty="0" err="1"/>
              <a:t>scriptlet</a:t>
            </a:r>
            <a:r>
              <a:rPr lang="en-AU" dirty="0"/>
              <a:t> to insert fixed template data --%&gt;</a:t>
            </a:r>
          </a:p>
          <a:p>
            <a:r>
              <a:rPr lang="en-AU" dirty="0"/>
              <a:t>&lt;h1&gt;</a:t>
            </a:r>
          </a:p>
          <a:p>
            <a:pPr marL="457200" lvl="1" indent="0">
              <a:buNone/>
            </a:pPr>
            <a:r>
              <a:rPr lang="en-AU" dirty="0"/>
              <a:t>Hello &lt;%= name %&gt;, &lt;</a:t>
            </a:r>
            <a:r>
              <a:rPr lang="en-AU" dirty="0" err="1"/>
              <a:t>br</a:t>
            </a:r>
            <a:r>
              <a:rPr lang="en-AU" dirty="0"/>
              <a:t> /&gt;</a:t>
            </a:r>
          </a:p>
          <a:p>
            <a:pPr marL="0" indent="0">
              <a:buNone/>
            </a:pPr>
            <a:r>
              <a:rPr lang="en-AU" dirty="0"/>
              <a:t>        Welcome to </a:t>
            </a:r>
            <a:r>
              <a:rPr lang="en-AU" dirty="0" err="1"/>
              <a:t>JavaServer</a:t>
            </a:r>
            <a:r>
              <a:rPr lang="en-AU" dirty="0"/>
              <a:t> Pages!</a:t>
            </a:r>
          </a:p>
          <a:p>
            <a:r>
              <a:rPr lang="en-AU" dirty="0"/>
              <a:t>&lt;/h1&gt;</a:t>
            </a:r>
          </a:p>
          <a:p>
            <a:r>
              <a:rPr lang="en-AU" dirty="0"/>
              <a:t>&lt;% // continue </a:t>
            </a:r>
            <a:r>
              <a:rPr lang="en-AU" dirty="0" err="1"/>
              <a:t>scriptlet</a:t>
            </a:r>
            <a:r>
              <a:rPr lang="en-AU" dirty="0"/>
              <a:t>                                </a:t>
            </a:r>
          </a:p>
          <a:p>
            <a:r>
              <a:rPr lang="en-AU" dirty="0"/>
              <a:t>} // end if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8224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Scripting Example ….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else {                                               </a:t>
            </a:r>
          </a:p>
          <a:p>
            <a:r>
              <a:rPr lang="en-AU" dirty="0"/>
              <a:t>%&gt;</a:t>
            </a:r>
          </a:p>
          <a:p>
            <a:r>
              <a:rPr lang="en-AU" dirty="0"/>
              <a:t>&lt;%-- end </a:t>
            </a:r>
            <a:r>
              <a:rPr lang="en-AU" dirty="0" err="1"/>
              <a:t>scriptlet</a:t>
            </a:r>
            <a:r>
              <a:rPr lang="en-AU" dirty="0"/>
              <a:t> to insert fixed template data --%&gt;</a:t>
            </a:r>
          </a:p>
          <a:p>
            <a:r>
              <a:rPr lang="en-AU" dirty="0"/>
              <a:t>&lt;form action = "</a:t>
            </a:r>
            <a:r>
              <a:rPr lang="en-AU" dirty="0" err="1"/>
              <a:t>welcome.jsp</a:t>
            </a:r>
            <a:r>
              <a:rPr lang="en-AU" dirty="0"/>
              <a:t>" method = "get"&gt;</a:t>
            </a:r>
          </a:p>
          <a:p>
            <a:r>
              <a:rPr lang="en-AU" dirty="0"/>
              <a:t>&lt;p&gt;Type your first name and press Submit&lt;/p&gt;</a:t>
            </a:r>
          </a:p>
          <a:p>
            <a:r>
              <a:rPr lang="en-AU" dirty="0"/>
              <a:t>&lt;p&gt;&lt;input type = "text" name = "</a:t>
            </a:r>
            <a:r>
              <a:rPr lang="en-AU" dirty="0" err="1"/>
              <a:t>firstName</a:t>
            </a:r>
            <a:r>
              <a:rPr lang="en-AU" dirty="0"/>
              <a:t>" /&gt;</a:t>
            </a:r>
          </a:p>
          <a:p>
            <a:r>
              <a:rPr lang="en-AU" dirty="0"/>
              <a:t>&lt;input type = "submit" value = "Submit" /&gt;</a:t>
            </a:r>
          </a:p>
          <a:p>
            <a:r>
              <a:rPr lang="en-AU" dirty="0"/>
              <a:t>&lt;/p&gt;</a:t>
            </a:r>
          </a:p>
          <a:p>
            <a:r>
              <a:rPr lang="en-AU" dirty="0"/>
              <a:t>&lt;/form&gt;</a:t>
            </a:r>
          </a:p>
          <a:p>
            <a:r>
              <a:rPr lang="en-AU" dirty="0"/>
              <a:t>&lt;% // continue </a:t>
            </a:r>
            <a:r>
              <a:rPr lang="en-AU" dirty="0" err="1"/>
              <a:t>scriptlet</a:t>
            </a:r>
            <a:r>
              <a:rPr lang="en-AU" dirty="0"/>
              <a:t>  </a:t>
            </a:r>
          </a:p>
          <a:p>
            <a:r>
              <a:rPr lang="en-AU" dirty="0"/>
              <a:t>} // end else          </a:t>
            </a:r>
          </a:p>
          <a:p>
            <a:r>
              <a:rPr lang="en-AU" dirty="0"/>
              <a:t>%&gt; </a:t>
            </a:r>
          </a:p>
          <a:p>
            <a:r>
              <a:rPr lang="en-AU" dirty="0"/>
              <a:t>&lt;%-- end </a:t>
            </a:r>
            <a:r>
              <a:rPr lang="en-AU" dirty="0" err="1"/>
              <a:t>scriptlet</a:t>
            </a:r>
            <a:r>
              <a:rPr lang="en-AU" dirty="0"/>
              <a:t> --%&gt;</a:t>
            </a:r>
          </a:p>
          <a:p>
            <a:r>
              <a:rPr lang="en-AU" dirty="0"/>
              <a:t>&lt;/body&gt;</a:t>
            </a:r>
          </a:p>
          <a:p>
            <a:r>
              <a:rPr lang="en-AU" dirty="0"/>
              <a:t>&lt;/html&gt; &lt;!-- end XHTML document --&gt;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38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a Servlet</a:t>
            </a:r>
          </a:p>
          <a:p>
            <a:r>
              <a:rPr lang="en-US" dirty="0"/>
              <a:t>advantages of using servlets</a:t>
            </a:r>
          </a:p>
          <a:p>
            <a:r>
              <a:rPr lang="en-US" dirty="0"/>
              <a:t>life cycle of a servlet</a:t>
            </a:r>
          </a:p>
          <a:p>
            <a:r>
              <a:rPr lang="en-US" dirty="0"/>
              <a:t>Generic Servlet and </a:t>
            </a:r>
            <a:r>
              <a:rPr lang="en-US" dirty="0" err="1"/>
              <a:t>HttpServlet</a:t>
            </a:r>
            <a:r>
              <a:rPr lang="en-US" dirty="0"/>
              <a:t> API</a:t>
            </a:r>
          </a:p>
          <a:p>
            <a:r>
              <a:rPr lang="en-US" dirty="0"/>
              <a:t>Client/Server Communication</a:t>
            </a:r>
          </a:p>
          <a:p>
            <a:r>
              <a:rPr lang="en-US" dirty="0"/>
              <a:t>Use a servlet to access a database</a:t>
            </a:r>
          </a:p>
          <a:p>
            <a:r>
              <a:rPr lang="en-US" dirty="0"/>
              <a:t>Java Server Pages (JSP)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41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Scripting Example ….</a:t>
            </a:r>
            <a:endParaRPr lang="en-AU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7086599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1708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914400"/>
          </a:xfrm>
        </p:spPr>
        <p:txBody>
          <a:bodyPr/>
          <a:lstStyle/>
          <a:p>
            <a:r>
              <a:rPr lang="en-AU"/>
              <a:t>Question?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125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request-response model of communication</a:t>
            </a:r>
          </a:p>
          <a:p>
            <a:r>
              <a:rPr lang="en-US" dirty="0"/>
              <a:t>A servlet extends the functionality of a server, </a:t>
            </a:r>
          </a:p>
          <a:p>
            <a:pPr lvl="1"/>
            <a:r>
              <a:rPr lang="en-US" dirty="0"/>
              <a:t>such as a Web server</a:t>
            </a:r>
          </a:p>
          <a:p>
            <a:r>
              <a:rPr lang="en-US" dirty="0"/>
              <a:t> Packages </a:t>
            </a:r>
            <a:r>
              <a:rPr lang="en-US" b="1" dirty="0" err="1"/>
              <a:t>javax.servlet</a:t>
            </a:r>
            <a:r>
              <a:rPr lang="en-US" dirty="0"/>
              <a:t> and </a:t>
            </a:r>
            <a:r>
              <a:rPr lang="en-US" b="1" dirty="0" err="1"/>
              <a:t>javax.servlet.http</a:t>
            </a:r>
            <a:r>
              <a:rPr lang="en-US" dirty="0"/>
              <a:t> provide the classes and interfaces to define servlets. </a:t>
            </a:r>
          </a:p>
          <a:p>
            <a:r>
              <a:rPr lang="en-US" dirty="0"/>
              <a:t>Packages </a:t>
            </a:r>
            <a:r>
              <a:rPr lang="en-US" b="1" dirty="0" err="1"/>
              <a:t>javax.servlet.jsp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javax.servlet.jsp.tagext</a:t>
            </a:r>
            <a:r>
              <a:rPr lang="en-US" b="1" dirty="0"/>
              <a:t> </a:t>
            </a:r>
            <a:r>
              <a:rPr lang="en-US" dirty="0"/>
              <a:t>provide the classes and interfaces that extend the servlet capabilities for Java Server Pages. </a:t>
            </a:r>
          </a:p>
          <a:p>
            <a:r>
              <a:rPr lang="en-US" dirty="0"/>
              <a:t>JSP allows Web-page </a:t>
            </a:r>
            <a:r>
              <a:rPr lang="en-US" dirty="0" err="1"/>
              <a:t>implementors</a:t>
            </a:r>
            <a:r>
              <a:rPr lang="en-US" dirty="0"/>
              <a:t> to create pages that encapsulate Java functionality and even to write </a:t>
            </a:r>
            <a:r>
              <a:rPr lang="en-US" dirty="0" err="1"/>
              <a:t>scriptlets</a:t>
            </a:r>
            <a:r>
              <a:rPr lang="en-US" dirty="0"/>
              <a:t> of actual Java code directly in the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6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Servlet Overview and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047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servlet</a:t>
            </a:r>
            <a:r>
              <a:rPr lang="en-US" dirty="0"/>
              <a:t> is a small Java program that runs within a Web server. </a:t>
            </a:r>
          </a:p>
          <a:p>
            <a:r>
              <a:rPr lang="en-US" b="1" dirty="0"/>
              <a:t>Servlets</a:t>
            </a:r>
            <a:r>
              <a:rPr lang="en-US" dirty="0"/>
              <a:t> receive and respond to requests from Web clients, usually across HTTP, the </a:t>
            </a:r>
            <a:r>
              <a:rPr lang="en-US" dirty="0" err="1"/>
              <a:t>HyperText</a:t>
            </a:r>
            <a:r>
              <a:rPr lang="en-US" dirty="0"/>
              <a:t> Transfer Protocol.</a:t>
            </a:r>
            <a:endParaRPr lang="en-US" b="1" dirty="0"/>
          </a:p>
          <a:p>
            <a:r>
              <a:rPr lang="en-US" b="1" dirty="0"/>
              <a:t>Servlet</a:t>
            </a:r>
          </a:p>
          <a:p>
            <a:r>
              <a:rPr lang="en-US" b="1" dirty="0"/>
              <a:t>servlet container</a:t>
            </a:r>
            <a:r>
              <a:rPr lang="en-US" dirty="0"/>
              <a:t> or servlet engine.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4191000"/>
            <a:ext cx="6019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099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Autofit/>
          </a:bodyPr>
          <a:lstStyle/>
          <a:p>
            <a:br>
              <a:rPr lang="en-US" sz="3600" dirty="0"/>
            </a:br>
            <a:r>
              <a:rPr lang="en-US" sz="3600" dirty="0"/>
              <a:t>Interface Servlet and the Servlet Life Cycle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Architecturally, all servlets must implement the </a:t>
            </a:r>
            <a:r>
              <a:rPr lang="en-US" b="1" dirty="0"/>
              <a:t>Servlet</a:t>
            </a:r>
            <a:r>
              <a:rPr lang="en-US" dirty="0"/>
              <a:t> interface of package </a:t>
            </a:r>
            <a:r>
              <a:rPr lang="en-US" dirty="0" err="1"/>
              <a:t>javax.servlet</a:t>
            </a:r>
            <a:r>
              <a:rPr lang="en-US" dirty="0"/>
              <a:t>. </a:t>
            </a:r>
          </a:p>
          <a:p>
            <a:r>
              <a:rPr lang="en-US" dirty="0"/>
              <a:t>The methods of interface Servlet are invoked by the servlet container. </a:t>
            </a:r>
          </a:p>
          <a:p>
            <a:r>
              <a:rPr lang="en-AU" dirty="0"/>
              <a:t>A servlet life cycle can be defined as the entire process from its creation till the destruction. </a:t>
            </a:r>
          </a:p>
          <a:p>
            <a:r>
              <a:rPr lang="en-AU" dirty="0"/>
              <a:t>The following are the paths followed by a servlet</a:t>
            </a:r>
          </a:p>
          <a:p>
            <a:pPr lvl="1"/>
            <a:r>
              <a:rPr lang="en-AU" dirty="0"/>
              <a:t>The servlet is initialized by calling the </a:t>
            </a:r>
            <a:r>
              <a:rPr lang="en-AU" b="1" dirty="0" err="1"/>
              <a:t>init</a:t>
            </a:r>
            <a:r>
              <a:rPr lang="en-AU" b="1" dirty="0"/>
              <a:t> ()</a:t>
            </a:r>
            <a:r>
              <a:rPr lang="en-AU" dirty="0"/>
              <a:t> method.</a:t>
            </a:r>
          </a:p>
          <a:p>
            <a:pPr lvl="1"/>
            <a:r>
              <a:rPr lang="en-AU" dirty="0"/>
              <a:t>The servlet calls </a:t>
            </a:r>
            <a:r>
              <a:rPr lang="en-AU" b="1" dirty="0"/>
              <a:t>service()</a:t>
            </a:r>
            <a:r>
              <a:rPr lang="en-AU" dirty="0"/>
              <a:t> method to process a client's request.</a:t>
            </a:r>
          </a:p>
          <a:p>
            <a:pPr lvl="1"/>
            <a:r>
              <a:rPr lang="en-AU" dirty="0"/>
              <a:t>The servlet is terminated by calling the </a:t>
            </a:r>
            <a:r>
              <a:rPr lang="en-AU" b="1" dirty="0"/>
              <a:t>destroy()</a:t>
            </a:r>
            <a:r>
              <a:rPr lang="en-AU" dirty="0"/>
              <a:t> method.	</a:t>
            </a:r>
          </a:p>
          <a:p>
            <a:r>
              <a:rPr lang="en-AU" dirty="0"/>
              <a:t>Finally, servlet is garbage collected by the garbage collector of the JVM.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6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Multitier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Presentation tier/Layer</a:t>
            </a:r>
          </a:p>
          <a:p>
            <a:r>
              <a:rPr lang="en-US" dirty="0"/>
              <a:t>Business logic tier/Layer</a:t>
            </a:r>
          </a:p>
          <a:p>
            <a:r>
              <a:rPr lang="en-US" dirty="0"/>
              <a:t>Data access tier/Layer</a:t>
            </a:r>
          </a:p>
          <a:p>
            <a:r>
              <a:rPr lang="en-US" dirty="0"/>
              <a:t>Servlets can communicate with databases via JDBC. </a:t>
            </a:r>
          </a:p>
          <a:p>
            <a:r>
              <a:rPr lang="en-US" dirty="0"/>
              <a:t>Many of today's applications are </a:t>
            </a:r>
            <a:r>
              <a:rPr lang="en-US" b="1" dirty="0"/>
              <a:t>three-tier distributed applications</a:t>
            </a:r>
            <a:r>
              <a:rPr lang="en-US" dirty="0"/>
              <a:t>, consisting of </a:t>
            </a:r>
          </a:p>
          <a:p>
            <a:pPr lvl="1"/>
            <a:r>
              <a:rPr lang="en-US" dirty="0"/>
              <a:t>a user interface/Presentation tier, </a:t>
            </a:r>
          </a:p>
          <a:p>
            <a:pPr lvl="1"/>
            <a:r>
              <a:rPr lang="en-US" dirty="0"/>
              <a:t>business logic tier and </a:t>
            </a:r>
          </a:p>
          <a:p>
            <a:pPr lvl="1"/>
            <a:r>
              <a:rPr lang="en-US" dirty="0"/>
              <a:t>a database access tier/Layer.</a:t>
            </a:r>
          </a:p>
          <a:p>
            <a:r>
              <a:rPr lang="en-US" dirty="0"/>
              <a:t>In multitier architectures, </a:t>
            </a:r>
          </a:p>
          <a:p>
            <a:pPr lvl="1"/>
            <a:r>
              <a:rPr lang="en-US" dirty="0"/>
              <a:t>Web servers often are used in the middle tier. </a:t>
            </a:r>
          </a:p>
          <a:p>
            <a:r>
              <a:rPr lang="en-US" dirty="0"/>
              <a:t>Server-side components, such as servlets, execute in an application server alongside the Web server. </a:t>
            </a:r>
          </a:p>
          <a:p>
            <a:r>
              <a:rPr lang="en-US" dirty="0"/>
              <a:t>These components provide the business logic that manipulates data from databases and communicates with client Web browsers. </a:t>
            </a:r>
          </a:p>
          <a:p>
            <a:r>
              <a:rPr lang="en-US" dirty="0"/>
              <a:t>Servlets, through JDBC, can interact with popular database systems. </a:t>
            </a:r>
          </a:p>
          <a:p>
            <a:r>
              <a:rPr lang="en-US" dirty="0"/>
              <a:t>Developers use SQL for queries, and JDBC drivers handle the specifics of interacting with each database system.</a:t>
            </a:r>
          </a:p>
        </p:txBody>
      </p:sp>
    </p:spTree>
    <p:extLst>
      <p:ext uri="{BB962C8B-B14F-4D97-AF65-F5344CB8AC3E}">
        <p14:creationId xmlns:p14="http://schemas.microsoft.com/office/powerpoint/2010/main" val="73227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Server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Java Server Pages (JSP) </a:t>
            </a:r>
            <a:r>
              <a:rPr lang="en-US" dirty="0"/>
              <a:t>an extension of servlet technology that separates the presentation from the business logic. </a:t>
            </a:r>
          </a:p>
          <a:p>
            <a:r>
              <a:rPr lang="en-US" dirty="0"/>
              <a:t>Java Server Pages simplify the delivery of dynamic Web content. </a:t>
            </a:r>
          </a:p>
          <a:p>
            <a:r>
              <a:rPr lang="en-US" dirty="0"/>
              <a:t>They enable Web application programmers to create dynamic content by reusing predefined components and by interacting with components using server-side scripting. </a:t>
            </a:r>
          </a:p>
          <a:p>
            <a:r>
              <a:rPr lang="en-US" dirty="0"/>
              <a:t>Java Server Page programmers can use specially constructed Java class called JavaBeans and custom tag libraries that encapsulate complex, dynamic functionality. </a:t>
            </a:r>
          </a:p>
          <a:p>
            <a:r>
              <a:rPr lang="en-US" dirty="0"/>
              <a:t>Web sites use these custom tags like any other Web page element to take advantage of the more complex functionality hidden by the tag.</a:t>
            </a:r>
          </a:p>
          <a:p>
            <a:r>
              <a:rPr lang="en-US" dirty="0"/>
              <a:t>The classes and interfaces that are specific to Java Server Pages programming are located in packages </a:t>
            </a:r>
            <a:r>
              <a:rPr lang="en-US" b="1" dirty="0" err="1"/>
              <a:t>javax.servlet.jsp</a:t>
            </a:r>
            <a:r>
              <a:rPr lang="en-US" dirty="0"/>
              <a:t> and </a:t>
            </a:r>
            <a:r>
              <a:rPr lang="en-US" b="1" dirty="0" err="1"/>
              <a:t>javax.servlet.jsp.tagext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40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Architecture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403332"/>
            <a:ext cx="8077200" cy="4387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92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Processing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63650"/>
            <a:ext cx="8149424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86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1815</Words>
  <Application>Microsoft Office PowerPoint</Application>
  <PresentationFormat>On-screen Show (4:3)</PresentationFormat>
  <Paragraphs>199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inter-regular</vt:lpstr>
      <vt:lpstr>Times New Roman</vt:lpstr>
      <vt:lpstr>Verdana</vt:lpstr>
      <vt:lpstr>Office Theme</vt:lpstr>
      <vt:lpstr>CHAPTER FIVE</vt:lpstr>
      <vt:lpstr>Contents</vt:lpstr>
      <vt:lpstr>Client-Server Relationship</vt:lpstr>
      <vt:lpstr>Servlet Overview and Architecture</vt:lpstr>
      <vt:lpstr> Interface Servlet and the Servlet Life Cycle </vt:lpstr>
      <vt:lpstr>Multitier Applications</vt:lpstr>
      <vt:lpstr>Java Server Pages</vt:lpstr>
      <vt:lpstr>JSP Architecture </vt:lpstr>
      <vt:lpstr>JSP Processing </vt:lpstr>
      <vt:lpstr>JSP …</vt:lpstr>
      <vt:lpstr>JSP Components</vt:lpstr>
      <vt:lpstr>JSP…..</vt:lpstr>
      <vt:lpstr>First JSP Example</vt:lpstr>
      <vt:lpstr>Scripting</vt:lpstr>
      <vt:lpstr>Scripting Components</vt:lpstr>
      <vt:lpstr>Scripting Components …</vt:lpstr>
      <vt:lpstr>Scripting Components …..</vt:lpstr>
      <vt:lpstr>Scripting Example</vt:lpstr>
      <vt:lpstr>Scripting Example ….</vt:lpstr>
      <vt:lpstr>Scripting Example ….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Five</dc:title>
  <dc:creator>Chalew Tesfaye</dc:creator>
  <cp:lastModifiedBy>Abdella Nurahmed</cp:lastModifiedBy>
  <cp:revision>56</cp:revision>
  <dcterms:created xsi:type="dcterms:W3CDTF">2015-05-25T16:36:51Z</dcterms:created>
  <dcterms:modified xsi:type="dcterms:W3CDTF">2022-12-27T17:08:25Z</dcterms:modified>
</cp:coreProperties>
</file>