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7" r:id="rId3"/>
    <p:sldId id="258" r:id="rId4"/>
    <p:sldId id="259" r:id="rId5"/>
    <p:sldId id="260" r:id="rId6"/>
    <p:sldId id="491" r:id="rId7"/>
    <p:sldId id="261" r:id="rId8"/>
    <p:sldId id="452" r:id="rId9"/>
    <p:sldId id="277" r:id="rId10"/>
    <p:sldId id="308" r:id="rId11"/>
    <p:sldId id="278" r:id="rId12"/>
    <p:sldId id="279" r:id="rId13"/>
    <p:sldId id="501" r:id="rId14"/>
    <p:sldId id="315" r:id="rId15"/>
    <p:sldId id="316" r:id="rId16"/>
    <p:sldId id="317" r:id="rId17"/>
    <p:sldId id="313" r:id="rId18"/>
    <p:sldId id="284" r:id="rId19"/>
    <p:sldId id="320" r:id="rId20"/>
    <p:sldId id="321" r:id="rId21"/>
    <p:sldId id="325" r:id="rId22"/>
    <p:sldId id="326" r:id="rId23"/>
    <p:sldId id="285" r:id="rId24"/>
    <p:sldId id="286" r:id="rId25"/>
    <p:sldId id="477" r:id="rId26"/>
    <p:sldId id="478" r:id="rId27"/>
    <p:sldId id="493" r:id="rId28"/>
    <p:sldId id="289" r:id="rId29"/>
    <p:sldId id="290" r:id="rId30"/>
    <p:sldId id="291" r:id="rId31"/>
    <p:sldId id="293" r:id="rId32"/>
    <p:sldId id="294" r:id="rId33"/>
    <p:sldId id="295" r:id="rId34"/>
    <p:sldId id="296" r:id="rId35"/>
    <p:sldId id="297" r:id="rId36"/>
    <p:sldId id="298" r:id="rId37"/>
    <p:sldId id="299" r:id="rId38"/>
    <p:sldId id="300" r:id="rId39"/>
    <p:sldId id="301" r:id="rId40"/>
    <p:sldId id="492" r:id="rId41"/>
    <p:sldId id="497" r:id="rId42"/>
    <p:sldId id="499" r:id="rId43"/>
    <p:sldId id="500" r:id="rId44"/>
    <p:sldId id="322" r:id="rId45"/>
    <p:sldId id="328" r:id="rId46"/>
    <p:sldId id="329" r:id="rId47"/>
    <p:sldId id="446" r:id="rId48"/>
    <p:sldId id="333" r:id="rId49"/>
    <p:sldId id="494" r:id="rId50"/>
    <p:sldId id="453" r:id="rId51"/>
    <p:sldId id="302" r:id="rId52"/>
    <p:sldId id="303" r:id="rId53"/>
    <p:sldId id="304" r:id="rId54"/>
    <p:sldId id="305" r:id="rId55"/>
    <p:sldId id="306" r:id="rId56"/>
    <p:sldId id="307" r:id="rId57"/>
    <p:sldId id="450" r:id="rId58"/>
    <p:sldId id="451" r:id="rId59"/>
    <p:sldId id="454" r:id="rId60"/>
    <p:sldId id="455" r:id="rId61"/>
    <p:sldId id="456" r:id="rId62"/>
    <p:sldId id="457" r:id="rId63"/>
    <p:sldId id="459" r:id="rId64"/>
    <p:sldId id="461" r:id="rId65"/>
    <p:sldId id="474" r:id="rId66"/>
    <p:sldId id="462" r:id="rId67"/>
    <p:sldId id="463" r:id="rId68"/>
    <p:sldId id="464" r:id="rId69"/>
    <p:sldId id="465" r:id="rId70"/>
    <p:sldId id="495" r:id="rId71"/>
    <p:sldId id="466" r:id="rId72"/>
    <p:sldId id="467" r:id="rId73"/>
    <p:sldId id="468" r:id="rId74"/>
    <p:sldId id="469" r:id="rId75"/>
    <p:sldId id="470" r:id="rId76"/>
    <p:sldId id="471" r:id="rId77"/>
    <p:sldId id="472" r:id="rId78"/>
    <p:sldId id="473" r:id="rId79"/>
    <p:sldId id="427" r:id="rId80"/>
    <p:sldId id="336" r:id="rId81"/>
    <p:sldId id="337" r:id="rId82"/>
    <p:sldId id="496" r:id="rId83"/>
    <p:sldId id="338"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1" r:id="rId103"/>
    <p:sldId id="360" r:id="rId104"/>
    <p:sldId id="480" r:id="rId105"/>
    <p:sldId id="486" r:id="rId106"/>
    <p:sldId id="488" r:id="rId107"/>
    <p:sldId id="481" r:id="rId108"/>
    <p:sldId id="490" r:id="rId109"/>
    <p:sldId id="489" r:id="rId110"/>
    <p:sldId id="482" r:id="rId111"/>
    <p:sldId id="483" r:id="rId112"/>
    <p:sldId id="484" r:id="rId113"/>
    <p:sldId id="445"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E9840A-DB35-4940-BB94-821C8B117906}">
          <p14:sldIdLst>
            <p14:sldId id="256"/>
            <p14:sldId id="257"/>
            <p14:sldId id="258"/>
            <p14:sldId id="259"/>
            <p14:sldId id="260"/>
            <p14:sldId id="491"/>
            <p14:sldId id="261"/>
            <p14:sldId id="452"/>
            <p14:sldId id="277"/>
            <p14:sldId id="308"/>
            <p14:sldId id="278"/>
            <p14:sldId id="279"/>
            <p14:sldId id="501"/>
            <p14:sldId id="315"/>
            <p14:sldId id="316"/>
            <p14:sldId id="317"/>
            <p14:sldId id="313"/>
            <p14:sldId id="284"/>
            <p14:sldId id="320"/>
            <p14:sldId id="321"/>
            <p14:sldId id="325"/>
            <p14:sldId id="326"/>
            <p14:sldId id="285"/>
            <p14:sldId id="286"/>
            <p14:sldId id="477"/>
            <p14:sldId id="478"/>
            <p14:sldId id="493"/>
            <p14:sldId id="289"/>
            <p14:sldId id="290"/>
            <p14:sldId id="291"/>
            <p14:sldId id="293"/>
            <p14:sldId id="294"/>
            <p14:sldId id="295"/>
            <p14:sldId id="296"/>
            <p14:sldId id="297"/>
            <p14:sldId id="298"/>
            <p14:sldId id="299"/>
            <p14:sldId id="300"/>
            <p14:sldId id="301"/>
            <p14:sldId id="492"/>
            <p14:sldId id="497"/>
            <p14:sldId id="499"/>
            <p14:sldId id="500"/>
            <p14:sldId id="322"/>
            <p14:sldId id="328"/>
            <p14:sldId id="329"/>
            <p14:sldId id="446"/>
            <p14:sldId id="333"/>
            <p14:sldId id="494"/>
            <p14:sldId id="453"/>
            <p14:sldId id="302"/>
            <p14:sldId id="303"/>
            <p14:sldId id="304"/>
            <p14:sldId id="305"/>
            <p14:sldId id="306"/>
            <p14:sldId id="307"/>
            <p14:sldId id="450"/>
            <p14:sldId id="451"/>
            <p14:sldId id="454"/>
            <p14:sldId id="455"/>
            <p14:sldId id="456"/>
            <p14:sldId id="457"/>
            <p14:sldId id="459"/>
            <p14:sldId id="461"/>
            <p14:sldId id="474"/>
            <p14:sldId id="462"/>
            <p14:sldId id="463"/>
            <p14:sldId id="464"/>
            <p14:sldId id="465"/>
            <p14:sldId id="495"/>
            <p14:sldId id="466"/>
            <p14:sldId id="467"/>
            <p14:sldId id="468"/>
            <p14:sldId id="469"/>
            <p14:sldId id="470"/>
            <p14:sldId id="471"/>
            <p14:sldId id="472"/>
            <p14:sldId id="473"/>
            <p14:sldId id="427"/>
            <p14:sldId id="336"/>
            <p14:sldId id="337"/>
            <p14:sldId id="496"/>
            <p14:sldId id="338"/>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1"/>
            <p14:sldId id="360"/>
            <p14:sldId id="480"/>
            <p14:sldId id="486"/>
            <p14:sldId id="488"/>
            <p14:sldId id="481"/>
            <p14:sldId id="490"/>
            <p14:sldId id="489"/>
            <p14:sldId id="482"/>
            <p14:sldId id="483"/>
            <p14:sldId id="484"/>
          </p14:sldIdLst>
        </p14:section>
        <p14:section name="Untitled Section" id="{171B211B-CB80-4E75-B1A4-9E4BA5ABFB80}">
          <p14:sldIdLst>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355" autoAdjust="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7AAC1-9EA6-486D-A00D-DD91F3EA010B}" type="datetimeFigureOut">
              <a:rPr lang="en-US" smtClean="0"/>
              <a:t>6/2/2023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D69E2-A6CA-48BE-A2E6-246EBB08D691}" type="slidenum">
              <a:rPr lang="en-US" smtClean="0"/>
              <a:t>‹#›</a:t>
            </a:fld>
            <a:endParaRPr lang="en-US"/>
          </a:p>
        </p:txBody>
      </p:sp>
    </p:spTree>
    <p:extLst>
      <p:ext uri="{BB962C8B-B14F-4D97-AF65-F5344CB8AC3E}">
        <p14:creationId xmlns:p14="http://schemas.microsoft.com/office/powerpoint/2010/main" val="414467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a:t>
            </a:fld>
            <a:endParaRPr lang="en-US"/>
          </a:p>
        </p:txBody>
      </p:sp>
    </p:spTree>
    <p:extLst>
      <p:ext uri="{BB962C8B-B14F-4D97-AF65-F5344CB8AC3E}">
        <p14:creationId xmlns:p14="http://schemas.microsoft.com/office/powerpoint/2010/main" val="138396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15</a:t>
            </a:fld>
            <a:endParaRPr lang="en-US"/>
          </a:p>
        </p:txBody>
      </p:sp>
    </p:spTree>
    <p:extLst>
      <p:ext uri="{BB962C8B-B14F-4D97-AF65-F5344CB8AC3E}">
        <p14:creationId xmlns:p14="http://schemas.microsoft.com/office/powerpoint/2010/main" val="11527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17</a:t>
            </a:fld>
            <a:endParaRPr lang="en-US"/>
          </a:p>
        </p:txBody>
      </p:sp>
    </p:spTree>
    <p:extLst>
      <p:ext uri="{BB962C8B-B14F-4D97-AF65-F5344CB8AC3E}">
        <p14:creationId xmlns:p14="http://schemas.microsoft.com/office/powerpoint/2010/main" val="167890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19</a:t>
            </a:fld>
            <a:endParaRPr lang="en-US"/>
          </a:p>
        </p:txBody>
      </p:sp>
    </p:spTree>
    <p:extLst>
      <p:ext uri="{BB962C8B-B14F-4D97-AF65-F5344CB8AC3E}">
        <p14:creationId xmlns:p14="http://schemas.microsoft.com/office/powerpoint/2010/main" val="1922237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25</a:t>
            </a:fld>
            <a:endParaRPr lang="en-US"/>
          </a:p>
        </p:txBody>
      </p:sp>
    </p:spTree>
    <p:extLst>
      <p:ext uri="{BB962C8B-B14F-4D97-AF65-F5344CB8AC3E}">
        <p14:creationId xmlns:p14="http://schemas.microsoft.com/office/powerpoint/2010/main" val="3763734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27</a:t>
            </a:fld>
            <a:endParaRPr lang="en-US"/>
          </a:p>
        </p:txBody>
      </p:sp>
    </p:spTree>
    <p:extLst>
      <p:ext uri="{BB962C8B-B14F-4D97-AF65-F5344CB8AC3E}">
        <p14:creationId xmlns:p14="http://schemas.microsoft.com/office/powerpoint/2010/main" val="1864974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28</a:t>
            </a:fld>
            <a:endParaRPr lang="en-US"/>
          </a:p>
        </p:txBody>
      </p:sp>
    </p:spTree>
    <p:extLst>
      <p:ext uri="{BB962C8B-B14F-4D97-AF65-F5344CB8AC3E}">
        <p14:creationId xmlns:p14="http://schemas.microsoft.com/office/powerpoint/2010/main" val="224410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40</a:t>
            </a:fld>
            <a:endParaRPr lang="en-US"/>
          </a:p>
        </p:txBody>
      </p:sp>
    </p:spTree>
    <p:extLst>
      <p:ext uri="{BB962C8B-B14F-4D97-AF65-F5344CB8AC3E}">
        <p14:creationId xmlns:p14="http://schemas.microsoft.com/office/powerpoint/2010/main" val="697165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41</a:t>
            </a:fld>
            <a:endParaRPr lang="en-US"/>
          </a:p>
        </p:txBody>
      </p:sp>
    </p:spTree>
    <p:extLst>
      <p:ext uri="{BB962C8B-B14F-4D97-AF65-F5344CB8AC3E}">
        <p14:creationId xmlns:p14="http://schemas.microsoft.com/office/powerpoint/2010/main" val="59360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42</a:t>
            </a:fld>
            <a:endParaRPr lang="en-US"/>
          </a:p>
        </p:txBody>
      </p:sp>
    </p:spTree>
    <p:extLst>
      <p:ext uri="{BB962C8B-B14F-4D97-AF65-F5344CB8AC3E}">
        <p14:creationId xmlns:p14="http://schemas.microsoft.com/office/powerpoint/2010/main" val="408782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43</a:t>
            </a:fld>
            <a:endParaRPr lang="en-US"/>
          </a:p>
        </p:txBody>
      </p:sp>
    </p:spTree>
    <p:extLst>
      <p:ext uri="{BB962C8B-B14F-4D97-AF65-F5344CB8AC3E}">
        <p14:creationId xmlns:p14="http://schemas.microsoft.com/office/powerpoint/2010/main" val="270148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2</a:t>
            </a:fld>
            <a:endParaRPr lang="en-US"/>
          </a:p>
        </p:txBody>
      </p:sp>
    </p:spTree>
    <p:extLst>
      <p:ext uri="{BB962C8B-B14F-4D97-AF65-F5344CB8AC3E}">
        <p14:creationId xmlns:p14="http://schemas.microsoft.com/office/powerpoint/2010/main" val="3132915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45</a:t>
            </a:fld>
            <a:endParaRPr lang="en-US"/>
          </a:p>
        </p:txBody>
      </p:sp>
    </p:spTree>
    <p:extLst>
      <p:ext uri="{BB962C8B-B14F-4D97-AF65-F5344CB8AC3E}">
        <p14:creationId xmlns:p14="http://schemas.microsoft.com/office/powerpoint/2010/main" val="4247287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46</a:t>
            </a:fld>
            <a:endParaRPr lang="en-US"/>
          </a:p>
        </p:txBody>
      </p:sp>
    </p:spTree>
    <p:extLst>
      <p:ext uri="{BB962C8B-B14F-4D97-AF65-F5344CB8AC3E}">
        <p14:creationId xmlns:p14="http://schemas.microsoft.com/office/powerpoint/2010/main" val="2301155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51</a:t>
            </a:fld>
            <a:endParaRPr lang="en-US"/>
          </a:p>
        </p:txBody>
      </p:sp>
    </p:spTree>
    <p:extLst>
      <p:ext uri="{BB962C8B-B14F-4D97-AF65-F5344CB8AC3E}">
        <p14:creationId xmlns:p14="http://schemas.microsoft.com/office/powerpoint/2010/main" val="2382712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52</a:t>
            </a:fld>
            <a:endParaRPr lang="en-US"/>
          </a:p>
        </p:txBody>
      </p:sp>
    </p:spTree>
    <p:extLst>
      <p:ext uri="{BB962C8B-B14F-4D97-AF65-F5344CB8AC3E}">
        <p14:creationId xmlns:p14="http://schemas.microsoft.com/office/powerpoint/2010/main" val="3024736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53</a:t>
            </a:fld>
            <a:endParaRPr lang="en-US"/>
          </a:p>
        </p:txBody>
      </p:sp>
    </p:spTree>
    <p:extLst>
      <p:ext uri="{BB962C8B-B14F-4D97-AF65-F5344CB8AC3E}">
        <p14:creationId xmlns:p14="http://schemas.microsoft.com/office/powerpoint/2010/main" val="2183436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56</a:t>
            </a:fld>
            <a:endParaRPr lang="en-US"/>
          </a:p>
        </p:txBody>
      </p:sp>
    </p:spTree>
    <p:extLst>
      <p:ext uri="{BB962C8B-B14F-4D97-AF65-F5344CB8AC3E}">
        <p14:creationId xmlns:p14="http://schemas.microsoft.com/office/powerpoint/2010/main" val="356652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57</a:t>
            </a:fld>
            <a:endParaRPr lang="en-US"/>
          </a:p>
        </p:txBody>
      </p:sp>
    </p:spTree>
    <p:extLst>
      <p:ext uri="{BB962C8B-B14F-4D97-AF65-F5344CB8AC3E}">
        <p14:creationId xmlns:p14="http://schemas.microsoft.com/office/powerpoint/2010/main" val="4070407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59</a:t>
            </a:fld>
            <a:endParaRPr lang="en-US"/>
          </a:p>
        </p:txBody>
      </p:sp>
    </p:spTree>
    <p:extLst>
      <p:ext uri="{BB962C8B-B14F-4D97-AF65-F5344CB8AC3E}">
        <p14:creationId xmlns:p14="http://schemas.microsoft.com/office/powerpoint/2010/main" val="821330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D69E2-A6CA-48BE-A2E6-246EBB08D691}" type="slidenum">
              <a:rPr lang="en-US" smtClean="0"/>
              <a:t>63</a:t>
            </a:fld>
            <a:endParaRPr lang="en-US"/>
          </a:p>
        </p:txBody>
      </p:sp>
    </p:spTree>
    <p:extLst>
      <p:ext uri="{BB962C8B-B14F-4D97-AF65-F5344CB8AC3E}">
        <p14:creationId xmlns:p14="http://schemas.microsoft.com/office/powerpoint/2010/main" val="205710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66</a:t>
            </a:fld>
            <a:endParaRPr lang="en-US"/>
          </a:p>
        </p:txBody>
      </p:sp>
    </p:spTree>
    <p:extLst>
      <p:ext uri="{BB962C8B-B14F-4D97-AF65-F5344CB8AC3E}">
        <p14:creationId xmlns:p14="http://schemas.microsoft.com/office/powerpoint/2010/main" val="125928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3</a:t>
            </a:fld>
            <a:endParaRPr lang="en-US"/>
          </a:p>
        </p:txBody>
      </p:sp>
    </p:spTree>
    <p:extLst>
      <p:ext uri="{BB962C8B-B14F-4D97-AF65-F5344CB8AC3E}">
        <p14:creationId xmlns:p14="http://schemas.microsoft.com/office/powerpoint/2010/main" val="3117222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a:lnSpc>
                <a:spcPct val="150000"/>
              </a:lnSpc>
              <a:spcBef>
                <a:spcPts val="0"/>
              </a:spcBef>
              <a:spcAft>
                <a:spcPts val="0"/>
              </a:spcAft>
              <a:buFontTx/>
              <a:buNone/>
            </a:pPr>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68</a:t>
            </a:fld>
            <a:endParaRPr lang="en-US"/>
          </a:p>
        </p:txBody>
      </p:sp>
    </p:spTree>
    <p:extLst>
      <p:ext uri="{BB962C8B-B14F-4D97-AF65-F5344CB8AC3E}">
        <p14:creationId xmlns:p14="http://schemas.microsoft.com/office/powerpoint/2010/main" val="513370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70</a:t>
            </a:fld>
            <a:endParaRPr lang="en-US"/>
          </a:p>
        </p:txBody>
      </p:sp>
    </p:spTree>
    <p:extLst>
      <p:ext uri="{BB962C8B-B14F-4D97-AF65-F5344CB8AC3E}">
        <p14:creationId xmlns:p14="http://schemas.microsoft.com/office/powerpoint/2010/main" val="1095801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71</a:t>
            </a:fld>
            <a:endParaRPr lang="en-US"/>
          </a:p>
        </p:txBody>
      </p:sp>
    </p:spTree>
    <p:extLst>
      <p:ext uri="{BB962C8B-B14F-4D97-AF65-F5344CB8AC3E}">
        <p14:creationId xmlns:p14="http://schemas.microsoft.com/office/powerpoint/2010/main" val="3685566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73</a:t>
            </a:fld>
            <a:endParaRPr lang="en-US"/>
          </a:p>
        </p:txBody>
      </p:sp>
    </p:spTree>
    <p:extLst>
      <p:ext uri="{BB962C8B-B14F-4D97-AF65-F5344CB8AC3E}">
        <p14:creationId xmlns:p14="http://schemas.microsoft.com/office/powerpoint/2010/main" val="2452163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76</a:t>
            </a:fld>
            <a:endParaRPr lang="en-US"/>
          </a:p>
        </p:txBody>
      </p:sp>
    </p:spTree>
    <p:extLst>
      <p:ext uri="{BB962C8B-B14F-4D97-AF65-F5344CB8AC3E}">
        <p14:creationId xmlns:p14="http://schemas.microsoft.com/office/powerpoint/2010/main" val="3356248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87</a:t>
            </a:fld>
            <a:endParaRPr lang="en-US"/>
          </a:p>
        </p:txBody>
      </p:sp>
    </p:spTree>
    <p:extLst>
      <p:ext uri="{BB962C8B-B14F-4D97-AF65-F5344CB8AC3E}">
        <p14:creationId xmlns:p14="http://schemas.microsoft.com/office/powerpoint/2010/main" val="2946019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99</a:t>
            </a:fld>
            <a:endParaRPr lang="en-US"/>
          </a:p>
        </p:txBody>
      </p:sp>
    </p:spTree>
    <p:extLst>
      <p:ext uri="{BB962C8B-B14F-4D97-AF65-F5344CB8AC3E}">
        <p14:creationId xmlns:p14="http://schemas.microsoft.com/office/powerpoint/2010/main" val="261375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103</a:t>
            </a:fld>
            <a:endParaRPr lang="en-US"/>
          </a:p>
        </p:txBody>
      </p:sp>
    </p:spTree>
    <p:extLst>
      <p:ext uri="{BB962C8B-B14F-4D97-AF65-F5344CB8AC3E}">
        <p14:creationId xmlns:p14="http://schemas.microsoft.com/office/powerpoint/2010/main" val="4129457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D69E2-A6CA-48BE-A2E6-246EBB08D691}" type="slidenum">
              <a:rPr lang="en-US" smtClean="0"/>
              <a:t>107</a:t>
            </a:fld>
            <a:endParaRPr lang="en-US"/>
          </a:p>
        </p:txBody>
      </p:sp>
    </p:spTree>
    <p:extLst>
      <p:ext uri="{BB962C8B-B14F-4D97-AF65-F5344CB8AC3E}">
        <p14:creationId xmlns:p14="http://schemas.microsoft.com/office/powerpoint/2010/main" val="1139663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113</a:t>
            </a:fld>
            <a:endParaRPr lang="en-US"/>
          </a:p>
        </p:txBody>
      </p:sp>
    </p:spTree>
    <p:extLst>
      <p:ext uri="{BB962C8B-B14F-4D97-AF65-F5344CB8AC3E}">
        <p14:creationId xmlns:p14="http://schemas.microsoft.com/office/powerpoint/2010/main" val="153847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4</a:t>
            </a:fld>
            <a:endParaRPr lang="en-US"/>
          </a:p>
        </p:txBody>
      </p:sp>
    </p:spTree>
    <p:extLst>
      <p:ext uri="{BB962C8B-B14F-4D97-AF65-F5344CB8AC3E}">
        <p14:creationId xmlns:p14="http://schemas.microsoft.com/office/powerpoint/2010/main" val="114414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CF0D69E2-A6CA-48BE-A2E6-246EBB08D691}" type="slidenum">
              <a:rPr lang="en-US" smtClean="0"/>
              <a:t>5</a:t>
            </a:fld>
            <a:endParaRPr lang="en-US"/>
          </a:p>
        </p:txBody>
      </p:sp>
    </p:spTree>
    <p:extLst>
      <p:ext uri="{BB962C8B-B14F-4D97-AF65-F5344CB8AC3E}">
        <p14:creationId xmlns:p14="http://schemas.microsoft.com/office/powerpoint/2010/main" val="329282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6</a:t>
            </a:fld>
            <a:endParaRPr lang="en-US"/>
          </a:p>
        </p:txBody>
      </p:sp>
    </p:spTree>
    <p:extLst>
      <p:ext uri="{BB962C8B-B14F-4D97-AF65-F5344CB8AC3E}">
        <p14:creationId xmlns:p14="http://schemas.microsoft.com/office/powerpoint/2010/main" val="22790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8</a:t>
            </a:fld>
            <a:endParaRPr lang="en-US"/>
          </a:p>
        </p:txBody>
      </p:sp>
    </p:spTree>
    <p:extLst>
      <p:ext uri="{BB962C8B-B14F-4D97-AF65-F5344CB8AC3E}">
        <p14:creationId xmlns:p14="http://schemas.microsoft.com/office/powerpoint/2010/main" val="310315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9</a:t>
            </a:fld>
            <a:endParaRPr lang="en-US"/>
          </a:p>
        </p:txBody>
      </p:sp>
    </p:spTree>
    <p:extLst>
      <p:ext uri="{BB962C8B-B14F-4D97-AF65-F5344CB8AC3E}">
        <p14:creationId xmlns:p14="http://schemas.microsoft.com/office/powerpoint/2010/main" val="115644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D69E2-A6CA-48BE-A2E6-246EBB08D691}" type="slidenum">
              <a:rPr lang="en-US" smtClean="0"/>
              <a:t>10</a:t>
            </a:fld>
            <a:endParaRPr lang="en-US"/>
          </a:p>
        </p:txBody>
      </p:sp>
    </p:spTree>
    <p:extLst>
      <p:ext uri="{BB962C8B-B14F-4D97-AF65-F5344CB8AC3E}">
        <p14:creationId xmlns:p14="http://schemas.microsoft.com/office/powerpoint/2010/main" val="411097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6F7920F-4C1F-4C26-A4B2-4529EF345218}" type="datetimeFigureOut">
              <a:rPr lang="en-US" smtClean="0"/>
              <a:t>6/2/2023</a:t>
            </a:fld>
            <a:endParaRPr lang="en-US"/>
          </a:p>
        </p:txBody>
      </p:sp>
      <p:sp>
        <p:nvSpPr>
          <p:cNvPr id="8" name="Slide Number Placeholder 7"/>
          <p:cNvSpPr>
            <a:spLocks noGrp="1"/>
          </p:cNvSpPr>
          <p:nvPr>
            <p:ph type="sldNum" sz="quarter" idx="11"/>
          </p:nvPr>
        </p:nvSpPr>
        <p:spPr/>
        <p:txBody>
          <a:bodyPr/>
          <a:lstStyle/>
          <a:p>
            <a:fld id="{DE5D1617-11D4-40A7-A98D-DBE94F5C938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920F-4C1F-4C26-A4B2-4529EF345218}"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920F-4C1F-4C26-A4B2-4529EF345218}"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793" name="Title 1"/>
          <p:cNvSpPr>
            <a:spLocks noGrp="1"/>
          </p:cNvSpPr>
          <p:nvPr>
            <p:ph type="title"/>
          </p:nvPr>
        </p:nvSpPr>
        <p:spPr>
          <a:xfrm>
            <a:off x="762000" y="533400"/>
            <a:ext cx="7696200" cy="1143000"/>
          </a:xfrm>
        </p:spPr>
        <p:txBody>
          <a:bodyPr/>
          <a:lstStyle/>
          <a:p>
            <a:r>
              <a:rPr lang="en-US"/>
              <a:t>Click to edit Master title style</a:t>
            </a:r>
            <a:endParaRPr lang="en-GB"/>
          </a:p>
        </p:txBody>
      </p:sp>
      <p:sp>
        <p:nvSpPr>
          <p:cNvPr id="1048794" name="Table Placeholder 2"/>
          <p:cNvSpPr>
            <a:spLocks noGrp="1"/>
          </p:cNvSpPr>
          <p:nvPr>
            <p:ph type="tbl" idx="1"/>
          </p:nvPr>
        </p:nvSpPr>
        <p:spPr>
          <a:xfrm>
            <a:off x="762000" y="1905000"/>
            <a:ext cx="7696200" cy="4038600"/>
          </a:xfrm>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pPr>
            <a:endParaRPr kumimoji="0" lang="en-GB" sz="3100" b="0" i="0" u="none" strike="noStrike" kern="0" cap="none" spc="0" normalizeH="0" baseline="0" noProof="0">
              <a:ln>
                <a:noFill/>
              </a:ln>
              <a:solidFill>
                <a:schemeClr val="tx1"/>
              </a:solidFill>
              <a:effectLst/>
              <a:uLnTx/>
              <a:uFillTx/>
              <a:latin typeface="+mn-lt"/>
              <a:ea typeface="+mn-ea"/>
              <a:cs typeface="+mn-cs"/>
            </a:endParaRPr>
          </a:p>
        </p:txBody>
      </p:sp>
      <p:sp>
        <p:nvSpPr>
          <p:cNvPr id="1048578" name="Date Placeholder 1048577"/>
          <p:cNvSpPr>
            <a:spLocks noGrp="1"/>
          </p:cNvSpPr>
          <p:nvPr>
            <p:ph type="dt" sz="half" idx="2"/>
          </p:nvPr>
        </p:nvSpPr>
        <p:spPr>
          <a:xfrm>
            <a:off x="762000" y="6391275"/>
            <a:ext cx="20574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endParaRPr lang="en-US" altLang="en-US" sz="1400"/>
          </a:p>
        </p:txBody>
      </p:sp>
      <p:sp>
        <p:nvSpPr>
          <p:cNvPr id="1048580" name="Slide Number Placeholder 1048579"/>
          <p:cNvSpPr>
            <a:spLocks noGrp="1"/>
          </p:cNvSpPr>
          <p:nvPr>
            <p:ph type="sldNum" sz="quarter" idx="4"/>
          </p:nvPr>
        </p:nvSpPr>
        <p:spPr>
          <a:xfrm>
            <a:off x="6858000" y="6400800"/>
            <a:ext cx="16002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a:t>
            </a:fld>
            <a:endParaRPr lang="en-US" altLang="en-US" sz="1400"/>
          </a:p>
        </p:txBody>
      </p:sp>
      <p:sp>
        <p:nvSpPr>
          <p:cNvPr id="1048579" name="Footer Placeholder 1048578"/>
          <p:cNvSpPr>
            <a:spLocks noGrp="1"/>
          </p:cNvSpPr>
          <p:nvPr>
            <p:ph type="ftr" sz="quarter" idx="3"/>
          </p:nvPr>
        </p:nvSpPr>
        <p:spPr>
          <a:xfrm>
            <a:off x="3352800" y="6403975"/>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endParaRPr lang="en-US" altLang="en-US" sz="1400"/>
          </a:p>
        </p:txBody>
      </p:sp>
    </p:spTree>
    <p:extLst>
      <p:ext uri="{BB962C8B-B14F-4D97-AF65-F5344CB8AC3E}">
        <p14:creationId xmlns:p14="http://schemas.microsoft.com/office/powerpoint/2010/main" val="61817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1048808" name="Title 1"/>
          <p:cNvSpPr>
            <a:spLocks noGrp="1"/>
          </p:cNvSpPr>
          <p:nvPr>
            <p:ph type="title"/>
          </p:nvPr>
        </p:nvSpPr>
        <p:spPr>
          <a:xfrm>
            <a:off x="762000" y="533400"/>
            <a:ext cx="7696200" cy="1143000"/>
          </a:xfrm>
        </p:spPr>
        <p:txBody>
          <a:bodyPr/>
          <a:lstStyle/>
          <a:p>
            <a:r>
              <a:rPr lang="en-US"/>
              <a:t>Click to edit Master title style</a:t>
            </a:r>
            <a:endParaRPr lang="en-GB"/>
          </a:p>
        </p:txBody>
      </p:sp>
      <p:sp>
        <p:nvSpPr>
          <p:cNvPr id="1048809"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810"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78" name="Date Placeholder 1048577"/>
          <p:cNvSpPr>
            <a:spLocks noGrp="1"/>
          </p:cNvSpPr>
          <p:nvPr>
            <p:ph type="dt" sz="half" idx="2"/>
          </p:nvPr>
        </p:nvSpPr>
        <p:spPr>
          <a:xfrm>
            <a:off x="762000" y="6391275"/>
            <a:ext cx="20574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endParaRPr lang="en-US" altLang="en-US" sz="1400"/>
          </a:p>
        </p:txBody>
      </p:sp>
      <p:sp>
        <p:nvSpPr>
          <p:cNvPr id="1048580" name="Slide Number Placeholder 1048579"/>
          <p:cNvSpPr>
            <a:spLocks noGrp="1"/>
          </p:cNvSpPr>
          <p:nvPr>
            <p:ph type="sldNum" sz="quarter" idx="4"/>
          </p:nvPr>
        </p:nvSpPr>
        <p:spPr>
          <a:xfrm>
            <a:off x="6858000" y="6400800"/>
            <a:ext cx="16002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a:t>
            </a:fld>
            <a:endParaRPr lang="en-US" altLang="en-US" sz="1400"/>
          </a:p>
        </p:txBody>
      </p:sp>
      <p:sp>
        <p:nvSpPr>
          <p:cNvPr id="1048579" name="Footer Placeholder 1048578"/>
          <p:cNvSpPr>
            <a:spLocks noGrp="1"/>
          </p:cNvSpPr>
          <p:nvPr>
            <p:ph type="ftr" sz="quarter" idx="3"/>
          </p:nvPr>
        </p:nvSpPr>
        <p:spPr>
          <a:xfrm>
            <a:off x="3352800" y="6403975"/>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endParaRPr lang="en-US" altLang="en-US" sz="1400"/>
          </a:p>
        </p:txBody>
      </p:sp>
    </p:spTree>
    <p:extLst>
      <p:ext uri="{BB962C8B-B14F-4D97-AF65-F5344CB8AC3E}">
        <p14:creationId xmlns:p14="http://schemas.microsoft.com/office/powerpoint/2010/main" val="2861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7920F-4C1F-4C26-A4B2-4529EF345218}"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920F-4C1F-4C26-A4B2-4529EF345218}"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D1617-11D4-40A7-A98D-DBE94F5C938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7920F-4C1F-4C26-A4B2-4529EF345218}"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D1617-11D4-40A7-A98D-DBE94F5C938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6F7920F-4C1F-4C26-A4B2-4529EF345218}"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D1617-11D4-40A7-A98D-DBE94F5C938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7920F-4C1F-4C26-A4B2-4529EF345218}"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920F-4C1F-4C26-A4B2-4529EF345218}"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7920F-4C1F-4C26-A4B2-4529EF345218}"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7920F-4C1F-4C26-A4B2-4529EF345218}"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D1617-11D4-40A7-A98D-DBE94F5C93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6F7920F-4C1F-4C26-A4B2-4529EF345218}" type="datetimeFigureOut">
              <a:rPr lang="en-US" smtClean="0"/>
              <a:t>6/2/2023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E5D1617-11D4-40A7-A98D-DBE94F5C938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w3schools.com/html/html5_canvas.asp"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www.yourdomain.com/sales/report.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1"/>
            <a:ext cx="7772400" cy="1066799"/>
          </a:xfrm>
        </p:spPr>
        <p:txBody>
          <a:bodyPr/>
          <a:lstStyle/>
          <a:p>
            <a:pPr lvl="0">
              <a:lnSpc>
                <a:spcPct val="150000"/>
              </a:lnSpc>
            </a:pPr>
            <a:r>
              <a:rPr lang="en-US" sz="4400" b="1" dirty="0"/>
              <a:t>Chapter two </a:t>
            </a:r>
            <a:br>
              <a:rPr lang="en-US" sz="3600" dirty="0"/>
            </a:br>
            <a:r>
              <a:rPr lang="en-US" altLang="en-US" sz="4400" b="1" dirty="0">
                <a:latin typeface="Arabic Typesetting" pitchFamily="66" charset="-78"/>
                <a:ea typeface="Times New Roman" pitchFamily="18" charset="0"/>
              </a:rPr>
              <a:t>Web page Development using HTML</a:t>
            </a:r>
            <a:r>
              <a:rPr lang="en-US" altLang="en-GB" sz="4400" b="1" dirty="0">
                <a:latin typeface="Arabic Typesetting" pitchFamily="66" charset="-78"/>
                <a:ea typeface="Times New Roman" pitchFamily="18" charset="0"/>
              </a:rPr>
              <a:t> </a:t>
            </a:r>
            <a:endParaRPr lang="en-US" sz="3200" dirty="0"/>
          </a:p>
        </p:txBody>
      </p:sp>
      <p:sp>
        <p:nvSpPr>
          <p:cNvPr id="3" name="Subtitle 2"/>
          <p:cNvSpPr>
            <a:spLocks noGrp="1"/>
          </p:cNvSpPr>
          <p:nvPr>
            <p:ph type="subTitle" idx="1"/>
          </p:nvPr>
        </p:nvSpPr>
        <p:spPr>
          <a:xfrm>
            <a:off x="1371600" y="4724400"/>
            <a:ext cx="6400800" cy="1219200"/>
          </a:xfrm>
        </p:spPr>
        <p:txBody>
          <a:bodyPr>
            <a:normAutofit/>
          </a:bodyPr>
          <a:lstStyle/>
          <a:p>
            <a:r>
              <a:rPr lang="en-US" b="1" dirty="0">
                <a:solidFill>
                  <a:schemeClr val="tx1"/>
                </a:solidFill>
              </a:rPr>
              <a:t>Prepared by: Marta G. (MSc)</a:t>
            </a:r>
          </a:p>
          <a:p>
            <a:endParaRPr lang="en-US" b="1" dirty="0">
              <a:solidFill>
                <a:schemeClr val="tx1"/>
              </a:solidFill>
            </a:endParaRPr>
          </a:p>
          <a:p>
            <a:endParaRPr lang="en-US" b="1" dirty="0">
              <a:solidFill>
                <a:schemeClr val="tx1"/>
              </a:solidFill>
            </a:endParaRPr>
          </a:p>
          <a:p>
            <a:endParaRPr lang="en-US" dirty="0"/>
          </a:p>
        </p:txBody>
      </p:sp>
    </p:spTree>
    <p:extLst>
      <p:ext uri="{BB962C8B-B14F-4D97-AF65-F5344CB8AC3E}">
        <p14:creationId xmlns:p14="http://schemas.microsoft.com/office/powerpoint/2010/main" val="193645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chemeClr val="accent1"/>
                </a:solidFill>
                <a:latin typeface="Times New Roman" pitchFamily="18" charset="0"/>
                <a:cs typeface="Times New Roman" pitchFamily="18" charset="0"/>
              </a:rPr>
              <a:t>Basic HTML Document structure  cont..</a:t>
            </a:r>
            <a:endParaRPr lang="en-US" sz="3200" dirty="0">
              <a:solidFill>
                <a:schemeClr val="accent1"/>
              </a:solidFill>
            </a:endParaRPr>
          </a:p>
        </p:txBody>
      </p:sp>
      <p:pic>
        <p:nvPicPr>
          <p:cNvPr id="1026" name="Picture 2" descr="E:\Desktop\HTML-Stru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57150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267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4100">
                <a:latin typeface="Arabic Typesetting" pitchFamily="66" charset="-78"/>
                <a:cs typeface="Arabic Typesetting" pitchFamily="66" charset="-78"/>
              </a:rPr>
              <a:t>Cont’d…</a:t>
            </a:r>
          </a:p>
        </p:txBody>
      </p:sp>
      <p:sp>
        <p:nvSpPr>
          <p:cNvPr id="27651" name="Rectangle 3"/>
          <p:cNvSpPr>
            <a:spLocks noGrp="1" noChangeArrowheads="1"/>
          </p:cNvSpPr>
          <p:nvPr>
            <p:ph type="body" idx="1"/>
          </p:nvPr>
        </p:nvSpPr>
        <p:spPr>
          <a:xfrm>
            <a:off x="304800" y="1905000"/>
            <a:ext cx="8534400" cy="4038600"/>
          </a:xfrm>
        </p:spPr>
        <p:txBody>
          <a:bodyPr>
            <a:normAutofit/>
          </a:bodyPr>
          <a:lstStyle/>
          <a:p>
            <a:pPr marL="0" indent="0" algn="just">
              <a:lnSpc>
                <a:spcPct val="150000"/>
              </a:lnSpc>
              <a:buNone/>
            </a:pPr>
            <a:r>
              <a:rPr lang="en-US" altLang="en-US" sz="2600" dirty="0">
                <a:solidFill>
                  <a:schemeClr val="tx1"/>
                </a:solidFill>
                <a:latin typeface="Times New Roman" pitchFamily="18" charset="0"/>
                <a:cs typeface="Times New Roman" pitchFamily="18" charset="0"/>
              </a:rPr>
              <a:t>Following is the list of important attributes of &lt;select&gt;: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Name: </a:t>
            </a:r>
            <a:r>
              <a:rPr lang="en-US" altLang="en-US" sz="2600" dirty="0">
                <a:solidFill>
                  <a:schemeClr val="tx1"/>
                </a:solidFill>
                <a:latin typeface="Times New Roman" pitchFamily="18" charset="0"/>
                <a:cs typeface="Times New Roman" pitchFamily="18" charset="0"/>
              </a:rPr>
              <a:t>This is the name for the control.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Size: </a:t>
            </a:r>
            <a:r>
              <a:rPr lang="en-US" altLang="en-US" sz="2600" dirty="0">
                <a:solidFill>
                  <a:schemeClr val="tx1"/>
                </a:solidFill>
                <a:latin typeface="Times New Roman" pitchFamily="18" charset="0"/>
                <a:cs typeface="Times New Roman" pitchFamily="18" charset="0"/>
              </a:rPr>
              <a:t>This can be used to present a scrolling list box.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Multiple: </a:t>
            </a:r>
            <a:r>
              <a:rPr lang="en-US" altLang="en-US" sz="2600" dirty="0">
                <a:solidFill>
                  <a:schemeClr val="tx1"/>
                </a:solidFill>
                <a:latin typeface="Times New Roman" pitchFamily="18" charset="0"/>
                <a:cs typeface="Times New Roman" pitchFamily="18" charset="0"/>
              </a:rPr>
              <a:t>If set to "multiple" then allows a user to select multiple items from the menu. </a:t>
            </a:r>
            <a:endParaRPr lang="en-GB" altLang="en-US" sz="2600" dirty="0">
              <a:solidFill>
                <a:schemeClr val="tx1"/>
              </a:solidFill>
              <a:latin typeface="Times New Roman" pitchFamily="18" charset="0"/>
              <a:cs typeface="Times New Roman" pitchFamily="18" charset="0"/>
            </a:endParaRPr>
          </a:p>
        </p:txBody>
      </p:sp>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A2C8AE4-9758-4333-A31C-2425A9EC3E72}" type="slidenum">
              <a:rPr lang="en-US" altLang="en-US"/>
              <a:pPr/>
              <a:t>100</a:t>
            </a:fld>
            <a:endParaRPr lang="en-US" altLang="en-US"/>
          </a:p>
        </p:txBody>
      </p:sp>
    </p:spTree>
    <p:extLst>
      <p:ext uri="{BB962C8B-B14F-4D97-AF65-F5344CB8AC3E}">
        <p14:creationId xmlns:p14="http://schemas.microsoft.com/office/powerpoint/2010/main" val="3704246941"/>
      </p:ext>
    </p:extLst>
  </p:cSld>
  <p:clrMapOvr>
    <a:masterClrMapping/>
  </p:clrMapOvr>
  <p:transition>
    <p:push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4100" b="1" dirty="0" err="1">
                <a:latin typeface="Times New Roman" pitchFamily="18" charset="0"/>
                <a:cs typeface="Times New Roman" pitchFamily="18" charset="0"/>
              </a:rPr>
              <a:t>Cont</a:t>
            </a:r>
            <a:r>
              <a:rPr lang="en-US" altLang="en-US" sz="4100" b="1" dirty="0">
                <a:latin typeface="Times New Roman" pitchFamily="18" charset="0"/>
                <a:cs typeface="Times New Roman" pitchFamily="18" charset="0"/>
              </a:rPr>
              <a:t>…</a:t>
            </a:r>
          </a:p>
        </p:txBody>
      </p:sp>
      <p:sp>
        <p:nvSpPr>
          <p:cNvPr id="28675" name="Rectangle 3"/>
          <p:cNvSpPr>
            <a:spLocks noGrp="1" noChangeArrowheads="1"/>
          </p:cNvSpPr>
          <p:nvPr>
            <p:ph type="body" idx="1"/>
          </p:nvPr>
        </p:nvSpPr>
        <p:spPr>
          <a:xfrm>
            <a:off x="304800" y="1905000"/>
            <a:ext cx="8534400" cy="4038600"/>
          </a:xfrm>
        </p:spPr>
        <p:txBody>
          <a:bodyPr>
            <a:normAutofit/>
          </a:bodyPr>
          <a:lstStyle/>
          <a:p>
            <a:pPr marL="0" indent="0" algn="just">
              <a:lnSpc>
                <a:spcPct val="150000"/>
              </a:lnSpc>
              <a:buNone/>
            </a:pPr>
            <a:r>
              <a:rPr lang="en-US" altLang="en-US" sz="2600" dirty="0">
                <a:solidFill>
                  <a:schemeClr val="tx1"/>
                </a:solidFill>
                <a:latin typeface="Times New Roman" pitchFamily="18" charset="0"/>
                <a:cs typeface="Times New Roman" pitchFamily="18" charset="0"/>
              </a:rPr>
              <a:t>Following is the list of important attributes of &lt;option&gt;: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Value: </a:t>
            </a:r>
            <a:r>
              <a:rPr lang="en-US" altLang="en-US" sz="2600" dirty="0">
                <a:solidFill>
                  <a:schemeClr val="tx1"/>
                </a:solidFill>
                <a:latin typeface="Times New Roman" pitchFamily="18" charset="0"/>
                <a:cs typeface="Times New Roman" pitchFamily="18" charset="0"/>
              </a:rPr>
              <a:t>The value that is sent to the server if this option is selected.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selected: </a:t>
            </a:r>
            <a:r>
              <a:rPr lang="en-US" altLang="en-US" sz="2600" dirty="0">
                <a:solidFill>
                  <a:schemeClr val="tx1"/>
                </a:solidFill>
                <a:latin typeface="Times New Roman" pitchFamily="18" charset="0"/>
                <a:cs typeface="Times New Roman" pitchFamily="18" charset="0"/>
              </a:rPr>
              <a:t>Specifies that this option should be the initially selected value when the page loads. </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b="1" dirty="0">
                <a:solidFill>
                  <a:schemeClr val="tx1"/>
                </a:solidFill>
                <a:latin typeface="Times New Roman" pitchFamily="18" charset="0"/>
                <a:cs typeface="Times New Roman" pitchFamily="18" charset="0"/>
              </a:rPr>
              <a:t>label: </a:t>
            </a:r>
            <a:r>
              <a:rPr lang="en-US" altLang="en-US" sz="2600" dirty="0">
                <a:solidFill>
                  <a:schemeClr val="tx1"/>
                </a:solidFill>
                <a:latin typeface="Times New Roman" pitchFamily="18" charset="0"/>
                <a:cs typeface="Times New Roman" pitchFamily="18" charset="0"/>
              </a:rPr>
              <a:t>An alternative way of labeling options. </a:t>
            </a:r>
            <a:endParaRPr lang="en-GB" altLang="en-US" sz="2600" dirty="0">
              <a:solidFill>
                <a:schemeClr val="tx1"/>
              </a:solidFill>
              <a:latin typeface="Times New Roman" pitchFamily="18" charset="0"/>
              <a:cs typeface="Times New Roman" pitchFamily="18" charset="0"/>
            </a:endParaRPr>
          </a:p>
        </p:txBody>
      </p:sp>
      <p:sp>
        <p:nvSpPr>
          <p:cNvPr id="2867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6023D0E-C290-4D0C-8B8B-26E923BCC000}" type="slidenum">
              <a:rPr lang="en-US" altLang="en-US"/>
              <a:pPr/>
              <a:t>101</a:t>
            </a:fld>
            <a:endParaRPr lang="en-US" altLang="en-US"/>
          </a:p>
        </p:txBody>
      </p:sp>
    </p:spTree>
    <p:extLst>
      <p:ext uri="{BB962C8B-B14F-4D97-AF65-F5344CB8AC3E}">
        <p14:creationId xmlns:p14="http://schemas.microsoft.com/office/powerpoint/2010/main" val="365497461"/>
      </p:ext>
    </p:extLst>
  </p:cSld>
  <p:clrMapOvr>
    <a:masterClrMapping/>
  </p:clrMapOvr>
  <p:transition>
    <p:push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b="1" dirty="0">
                <a:latin typeface="Times New Roman" pitchFamily="18" charset="0"/>
                <a:cs typeface="Times New Roman" pitchFamily="18" charset="0"/>
              </a:rPr>
              <a:t>File Select Boxes</a:t>
            </a:r>
            <a:endParaRPr lang="en-US" sz="4400" dirty="0"/>
          </a:p>
        </p:txBody>
      </p:sp>
      <p:sp>
        <p:nvSpPr>
          <p:cNvPr id="3" name="Content Placeholder 2"/>
          <p:cNvSpPr>
            <a:spLocks noGrp="1"/>
          </p:cNvSpPr>
          <p:nvPr>
            <p:ph idx="1"/>
          </p:nvPr>
        </p:nvSpPr>
        <p:spPr/>
        <p:txBody>
          <a:bodyPr/>
          <a:lstStyle/>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Also known as file upload box</a:t>
            </a:r>
          </a:p>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If you want to allow a user to upload a file to your web site from his/her computer, you will need to use file select box. </a:t>
            </a:r>
          </a:p>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This is also created using the &lt;input&gt; element.</a:t>
            </a:r>
          </a:p>
          <a:p>
            <a:pPr algn="just">
              <a:lnSpc>
                <a:spcPct val="150000"/>
              </a:lnSpc>
              <a:buFont typeface="Wingdings" pitchFamily="2" charset="2"/>
              <a:buChar char="§"/>
            </a:pPr>
            <a:endParaRPr lang="en-GB" alt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717595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z="3600" b="1" dirty="0" err="1">
                <a:latin typeface="Times New Roman" pitchFamily="18" charset="0"/>
                <a:cs typeface="Times New Roman" pitchFamily="18" charset="0"/>
              </a:rPr>
              <a:t>Cont</a:t>
            </a:r>
            <a:r>
              <a:rPr lang="en-GB" altLang="en-US" sz="3600" b="1" dirty="0">
                <a:latin typeface="Times New Roman" pitchFamily="18" charset="0"/>
                <a:cs typeface="Times New Roman"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582511675"/>
              </p:ext>
            </p:extLst>
          </p:nvPr>
        </p:nvGraphicFramePr>
        <p:xfrm>
          <a:off x="518160" y="2286000"/>
          <a:ext cx="8382000" cy="2677478"/>
        </p:xfrm>
        <a:graphic>
          <a:graphicData uri="http://schemas.openxmlformats.org/drawingml/2006/table">
            <a:tbl>
              <a:tblPr/>
              <a:tblGrid>
                <a:gridCol w="6172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152400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fileupload</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enctype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="multipart/form-data"&gt;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type="file"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fileupload</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accept="image/*" /&gt;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9708" name="Picture 1" descr="Description: C:\Users\menge\AppData\Local\Temp\msohtmlclip1\01\clip_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095750"/>
            <a:ext cx="2438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86B0778-2F5C-471C-BB56-74734BE3E8F6}" type="slidenum">
              <a:rPr lang="en-US" altLang="en-US"/>
              <a:pPr/>
              <a:t>103</a:t>
            </a:fld>
            <a:endParaRPr lang="en-US" altLang="en-US"/>
          </a:p>
        </p:txBody>
      </p:sp>
    </p:spTree>
    <p:extLst>
      <p:ext uri="{BB962C8B-B14F-4D97-AF65-F5344CB8AC3E}">
        <p14:creationId xmlns:p14="http://schemas.microsoft.com/office/powerpoint/2010/main" val="4117907423"/>
      </p:ext>
    </p:extLst>
  </p:cSld>
  <p:clrMapOvr>
    <a:masterClrMapping/>
  </p:clrMapOvr>
  <p:transition>
    <p:push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3" name="Title 1048892"/>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a:solidFill>
                  <a:schemeClr val="tx2"/>
                </a:solidFill>
                <a:effectLst/>
                <a:latin typeface="Times New Roman" pitchFamily="18" charset="0"/>
                <a:cs typeface="Times New Roman" pitchFamily="18" charset="0"/>
              </a:rPr>
              <a:t>Adding links</a:t>
            </a:r>
          </a:p>
        </p:txBody>
      </p:sp>
      <p:sp>
        <p:nvSpPr>
          <p:cNvPr id="1048894" name="Content Placeholder 1048893"/>
          <p:cNvSpPr>
            <a:spLocks noGrp="1"/>
          </p:cNvSpPr>
          <p:nvPr>
            <p:ph idx="1"/>
          </p:nvPr>
        </p:nvSpPr>
        <p:spPr>
          <a:xfrm>
            <a:off x="304800" y="1905000"/>
            <a:ext cx="8610600" cy="42672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Font typeface="Wingdings" pitchFamily="2" charset="2"/>
              <a:buChar char="§"/>
            </a:pPr>
            <a:r>
              <a:rPr lang="en-US" altLang="en-US" sz="2400" dirty="0">
                <a:latin typeface="Times New Roman" pitchFamily="18" charset="0"/>
                <a:ea typeface="Times New Roman" pitchFamily="18" charset="0"/>
              </a:rPr>
              <a:t>It is normal for HTML documents to contain links to other           documents, which can be located anywhere on the Web.</a:t>
            </a:r>
          </a:p>
          <a:p>
            <a:pPr lvl="0">
              <a:lnSpc>
                <a:spcPct val="150000"/>
              </a:lnSpc>
              <a:buFont typeface="Wingdings" pitchFamily="2" charset="2"/>
              <a:buChar char="§"/>
            </a:pPr>
            <a:r>
              <a:rPr lang="en-US" altLang="en-US" sz="2400" dirty="0">
                <a:latin typeface="Times New Roman" pitchFamily="18" charset="0"/>
                <a:ea typeface="Times New Roman" pitchFamily="18" charset="0"/>
              </a:rPr>
              <a:t>There is one element that makes linking possible: the anchor</a:t>
            </a:r>
          </a:p>
          <a:p>
            <a:pPr marL="400050" lvl="1" indent="0">
              <a:lnSpc>
                <a:spcPct val="150000"/>
              </a:lnSpc>
              <a:buNone/>
            </a:pPr>
            <a:r>
              <a:rPr lang="en-US" altLang="en-US" sz="1800" dirty="0">
                <a:latin typeface="Times New Roman" pitchFamily="18" charset="0"/>
                <a:ea typeface="Times New Roman" pitchFamily="18" charset="0"/>
              </a:rPr>
              <a:t> </a:t>
            </a:r>
            <a:r>
              <a:rPr lang="en-US" altLang="en-US" sz="2400" dirty="0">
                <a:latin typeface="Times New Roman" pitchFamily="18" charset="0"/>
                <a:ea typeface="Times New Roman" pitchFamily="18" charset="0"/>
              </a:rPr>
              <a:t>(&lt;a&gt;…&lt;/a&gt;)</a:t>
            </a:r>
          </a:p>
          <a:p>
            <a:pPr lvl="0">
              <a:lnSpc>
                <a:spcPct val="150000"/>
              </a:lnSpc>
              <a:buFont typeface="Wingdings" pitchFamily="2" charset="2"/>
              <a:buChar char="§"/>
            </a:pPr>
            <a:r>
              <a:rPr lang="en-US" altLang="en-US" sz="2400" b="1" dirty="0">
                <a:latin typeface="Times New Roman" pitchFamily="18" charset="0"/>
                <a:ea typeface="Times New Roman" pitchFamily="18" charset="0"/>
              </a:rPr>
              <a:t>Syntax : </a:t>
            </a:r>
            <a:r>
              <a:rPr lang="en-US" altLang="en-US" sz="2400" dirty="0">
                <a:latin typeface="Times New Roman" pitchFamily="18" charset="0"/>
                <a:ea typeface="Times New Roman" pitchFamily="18" charset="0"/>
              </a:rPr>
              <a:t>&lt;a </a:t>
            </a:r>
            <a:r>
              <a:rPr lang="en-US" altLang="en-US" sz="2400" dirty="0" err="1">
                <a:latin typeface="Times New Roman" pitchFamily="18" charset="0"/>
                <a:ea typeface="Times New Roman" pitchFamily="18" charset="0"/>
              </a:rPr>
              <a:t>href</a:t>
            </a:r>
            <a:r>
              <a:rPr lang="en-US" altLang="en-US" sz="2400" dirty="0">
                <a:latin typeface="Times New Roman" pitchFamily="18" charset="0"/>
                <a:ea typeface="Times New Roman" pitchFamily="18" charset="0"/>
              </a:rPr>
              <a:t>=”</a:t>
            </a:r>
            <a:r>
              <a:rPr lang="en-US" altLang="en-US" sz="2400" dirty="0" err="1">
                <a:latin typeface="Times New Roman" pitchFamily="18" charset="0"/>
                <a:ea typeface="Times New Roman" pitchFamily="18" charset="0"/>
              </a:rPr>
              <a:t>url</a:t>
            </a:r>
            <a:r>
              <a:rPr lang="en-US" altLang="en-US" sz="2400" dirty="0">
                <a:latin typeface="Times New Roman" pitchFamily="18" charset="0"/>
                <a:ea typeface="Times New Roman" pitchFamily="18" charset="0"/>
              </a:rPr>
              <a:t>”&gt;content&lt;/a</a:t>
            </a:r>
            <a:r>
              <a:rPr lang="en-US" altLang="en-US" sz="2400" b="1" dirty="0">
                <a:latin typeface="Times New Roman" pitchFamily="18" charset="0"/>
                <a:ea typeface="Times New Roman" pitchFamily="18" charset="0"/>
              </a:rPr>
              <a:t>&gt;</a:t>
            </a:r>
          </a:p>
          <a:p>
            <a:pPr marL="800100" lvl="2" indent="0">
              <a:buNone/>
            </a:pPr>
            <a:r>
              <a:rPr lang="en-US" altLang="en-US" sz="2400" b="1" dirty="0">
                <a:latin typeface="Times New Roman" pitchFamily="18" charset="0"/>
                <a:ea typeface="Times New Roman" pitchFamily="18" charset="0"/>
              </a:rPr>
              <a:t>E.g. </a:t>
            </a:r>
            <a:r>
              <a:rPr lang="en-US" altLang="en-US" sz="2400" dirty="0">
                <a:latin typeface="Times New Roman" pitchFamily="18" charset="0"/>
                <a:ea typeface="Times New Roman" pitchFamily="18" charset="0"/>
              </a:rPr>
              <a:t>&lt;a </a:t>
            </a:r>
            <a:r>
              <a:rPr lang="en-US" altLang="en-US" sz="2400" dirty="0" err="1">
                <a:latin typeface="Times New Roman" pitchFamily="18" charset="0"/>
                <a:ea typeface="Times New Roman" pitchFamily="18" charset="0"/>
              </a:rPr>
              <a:t>href</a:t>
            </a:r>
            <a:r>
              <a:rPr lang="en-US" altLang="en-US" sz="2400" dirty="0">
                <a:latin typeface="Times New Roman" pitchFamily="18" charset="0"/>
                <a:ea typeface="Times New Roman" pitchFamily="18" charset="0"/>
              </a:rPr>
              <a:t>=“www.dbu.edu.et”&gt;DBU&lt;/a&gt;</a:t>
            </a:r>
          </a:p>
          <a:p>
            <a:pPr>
              <a:buFont typeface="Wingdings" pitchFamily="2" charset="2"/>
              <a:buChar char="§"/>
            </a:pPr>
            <a:r>
              <a:rPr lang="en-US" sz="2400" dirty="0">
                <a:latin typeface="Times New Roman" pitchFamily="18" charset="0"/>
                <a:cs typeface="Times New Roman" pitchFamily="18" charset="0"/>
              </a:rPr>
              <a:t>To make an image a link, </a:t>
            </a:r>
          </a:p>
          <a:p>
            <a:pPr lvl="1">
              <a:buFont typeface="Wingdings" pitchFamily="2" charset="2"/>
              <a:buChar char="§"/>
            </a:pPr>
            <a:r>
              <a:rPr lang="en-US" sz="2000" b="1" dirty="0" err="1">
                <a:latin typeface="Times New Roman" pitchFamily="18" charset="0"/>
                <a:cs typeface="Times New Roman" pitchFamily="18" charset="0"/>
              </a:rPr>
              <a:t>E.g</a:t>
            </a:r>
            <a:r>
              <a:rPr lang="en-US" sz="2000" dirty="0">
                <a:latin typeface="Times New Roman" pitchFamily="18" charset="0"/>
                <a:cs typeface="Times New Roman" pitchFamily="18" charset="0"/>
              </a:rPr>
              <a:t> &lt;a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="http://www.oreilly.com"&gt;&lt;img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="ora.gif" /&gt;&lt;/a&gt; </a:t>
            </a:r>
          </a:p>
          <a:p>
            <a:pPr marL="800100" lvl="2" indent="0">
              <a:buNone/>
            </a:pPr>
            <a:endParaRPr lang="en-US" altLang="en-US" sz="2400" dirty="0">
              <a:latin typeface="Times New Roman" pitchFamily="18" charset="0"/>
              <a:ea typeface="Times New Roman" pitchFamily="18" charset="0"/>
            </a:endParaRPr>
          </a:p>
        </p:txBody>
      </p:sp>
      <p:sp>
        <p:nvSpPr>
          <p:cNvPr id="1048895" name="TextBox 1048894"/>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104</a:t>
            </a:fld>
            <a:endParaRPr lang="en-US" altLang="en-US" sz="1400"/>
          </a:p>
        </p:txBody>
      </p:sp>
    </p:spTree>
    <p:extLst>
      <p:ext uri="{BB962C8B-B14F-4D97-AF65-F5344CB8AC3E}">
        <p14:creationId xmlns:p14="http://schemas.microsoft.com/office/powerpoint/2010/main" val="1684549297"/>
      </p:ext>
    </p:extLst>
  </p:cSld>
  <p:clrMapOvr>
    <a:masterClrMapping/>
  </p:clrMapOvr>
  <p:transition>
    <p:push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sz="4400" dirty="0" err="1"/>
              <a:t>Cont</a:t>
            </a:r>
            <a:r>
              <a:rPr lang="en-US" sz="4400" dirty="0"/>
              <a:t>…</a:t>
            </a:r>
          </a:p>
        </p:txBody>
      </p:sp>
      <p:sp>
        <p:nvSpPr>
          <p:cNvPr id="3" name="Content Placeholder 2"/>
          <p:cNvSpPr>
            <a:spLocks noGrp="1"/>
          </p:cNvSpPr>
          <p:nvPr>
            <p:ph idx="1"/>
          </p:nvPr>
        </p:nvSpPr>
        <p:spPr/>
        <p:txBody>
          <a:bodyPr>
            <a:noAutofit/>
          </a:bodyPr>
          <a:lstStyle/>
          <a:p>
            <a:pPr lvl="0">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There are two ways to specify the URL:</a:t>
            </a:r>
          </a:p>
          <a:p>
            <a:pPr lvl="1">
              <a:lnSpc>
                <a:spcPct val="150000"/>
              </a:lnSpc>
              <a:buFont typeface="Wingdings" pitchFamily="2" charset="2"/>
              <a:buChar char="§"/>
            </a:pPr>
            <a:r>
              <a:rPr lang="en-US" sz="2000" b="1" dirty="0">
                <a:solidFill>
                  <a:schemeClr val="tx1"/>
                </a:solidFill>
                <a:latin typeface="Times New Roman" pitchFamily="18" charset="0"/>
                <a:cs typeface="Times New Roman" pitchFamily="18" charset="0"/>
              </a:rPr>
              <a:t>Absolute URLs: </a:t>
            </a:r>
            <a:r>
              <a:rPr lang="en-US" sz="2000" dirty="0">
                <a:solidFill>
                  <a:schemeClr val="tx1"/>
                </a:solidFill>
                <a:latin typeface="Times New Roman" pitchFamily="18" charset="0"/>
                <a:cs typeface="Times New Roman" pitchFamily="18" charset="0"/>
              </a:rPr>
              <a:t>provide the full URL for the document</a:t>
            </a:r>
          </a:p>
          <a:p>
            <a:pPr lvl="2">
              <a:lnSpc>
                <a:spcPct val="150000"/>
              </a:lnSpc>
              <a:buFont typeface="Wingdings" pitchFamily="2" charset="2"/>
              <a:buChar char="§"/>
            </a:pPr>
            <a:r>
              <a:rPr lang="en-US" sz="2000" dirty="0" err="1">
                <a:solidFill>
                  <a:schemeClr val="tx1"/>
                </a:solidFill>
                <a:latin typeface="Times New Roman" pitchFamily="18" charset="0"/>
                <a:cs typeface="Times New Roman" pitchFamily="18" charset="0"/>
              </a:rPr>
              <a:t>Eg</a:t>
            </a:r>
            <a:r>
              <a:rPr lang="en-US" sz="2000" dirty="0">
                <a:solidFill>
                  <a:schemeClr val="tx1"/>
                </a:solidFill>
                <a:latin typeface="Times New Roman" pitchFamily="18" charset="0"/>
                <a:cs typeface="Times New Roman" pitchFamily="18" charset="0"/>
              </a:rPr>
              <a:t>. &lt;a </a:t>
            </a:r>
            <a:r>
              <a:rPr lang="en-US" sz="2000" dirty="0" err="1">
                <a:solidFill>
                  <a:schemeClr val="tx1"/>
                </a:solidFill>
                <a:latin typeface="Times New Roman" pitchFamily="18" charset="0"/>
                <a:cs typeface="Times New Roman" pitchFamily="18" charset="0"/>
              </a:rPr>
              <a:t>href</a:t>
            </a:r>
            <a:r>
              <a:rPr lang="en-US" sz="2000"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hlinkClick r:id="rId2"/>
              </a:rPr>
              <a:t>“https://www.w3schools.com/html/html5_canvas.asp</a:t>
            </a:r>
            <a:r>
              <a:rPr lang="en-US" sz="2000" dirty="0">
                <a:solidFill>
                  <a:schemeClr val="tx1"/>
                </a:solidFill>
                <a:latin typeface="Times New Roman" pitchFamily="18" charset="0"/>
                <a:cs typeface="Times New Roman" pitchFamily="18" charset="0"/>
              </a:rPr>
              <a:t>”&gt; </a:t>
            </a:r>
            <a:r>
              <a:rPr lang="en-US" sz="2000" dirty="0" err="1">
                <a:solidFill>
                  <a:schemeClr val="tx1"/>
                </a:solidFill>
                <a:latin typeface="Times New Roman" pitchFamily="18" charset="0"/>
                <a:cs typeface="Times New Roman" pitchFamily="18" charset="0"/>
              </a:rPr>
              <a:t>javascript</a:t>
            </a:r>
            <a:r>
              <a:rPr lang="en-US" sz="2000" dirty="0">
                <a:solidFill>
                  <a:schemeClr val="tx1"/>
                </a:solidFill>
                <a:latin typeface="Times New Roman" pitchFamily="18" charset="0"/>
                <a:cs typeface="Times New Roman" pitchFamily="18" charset="0"/>
              </a:rPr>
              <a:t> canvas&lt;/a&gt;</a:t>
            </a:r>
          </a:p>
          <a:p>
            <a:pPr lvl="1">
              <a:lnSpc>
                <a:spcPct val="150000"/>
              </a:lnSpc>
              <a:buFont typeface="Wingdings" pitchFamily="2" charset="2"/>
              <a:buChar char="§"/>
            </a:pPr>
            <a:r>
              <a:rPr lang="en-US" sz="2000" b="1" dirty="0">
                <a:solidFill>
                  <a:schemeClr val="tx1"/>
                </a:solidFill>
                <a:latin typeface="Times New Roman" pitchFamily="18" charset="0"/>
                <a:cs typeface="Times New Roman" pitchFamily="18" charset="0"/>
              </a:rPr>
              <a:t>Relative URLs: </a:t>
            </a:r>
            <a:r>
              <a:rPr lang="en-US" sz="2000" dirty="0">
                <a:solidFill>
                  <a:schemeClr val="tx1"/>
                </a:solidFill>
                <a:latin typeface="Times New Roman" pitchFamily="18" charset="0"/>
                <a:cs typeface="Times New Roman" pitchFamily="18" charset="0"/>
              </a:rPr>
              <a:t>describe the pathname to the linked file relative to the current document. </a:t>
            </a:r>
          </a:p>
          <a:p>
            <a:pPr lvl="2">
              <a:lnSpc>
                <a:spcPct val="150000"/>
              </a:lnSpc>
              <a:buFont typeface="Wingdings" pitchFamily="2" charset="2"/>
              <a:buChar char="§"/>
            </a:pPr>
            <a:r>
              <a:rPr lang="en-US" sz="2000" dirty="0" err="1">
                <a:solidFill>
                  <a:schemeClr val="tx1"/>
                </a:solidFill>
                <a:latin typeface="Times New Roman" pitchFamily="18" charset="0"/>
                <a:cs typeface="Times New Roman" pitchFamily="18" charset="0"/>
              </a:rPr>
              <a:t>Eg</a:t>
            </a:r>
            <a:r>
              <a:rPr lang="en-US" sz="2000" dirty="0">
                <a:solidFill>
                  <a:schemeClr val="tx1"/>
                </a:solidFill>
                <a:latin typeface="Times New Roman" pitchFamily="18" charset="0"/>
                <a:cs typeface="Times New Roman" pitchFamily="18" charset="0"/>
              </a:rPr>
              <a:t>. &lt;a </a:t>
            </a:r>
            <a:r>
              <a:rPr lang="en-US" sz="2000" dirty="0" err="1">
                <a:solidFill>
                  <a:schemeClr val="tx1"/>
                </a:solidFill>
                <a:latin typeface="Times New Roman" pitchFamily="18" charset="0"/>
                <a:cs typeface="Times New Roman" pitchFamily="18" charset="0"/>
              </a:rPr>
              <a:t>href</a:t>
            </a:r>
            <a:r>
              <a:rPr lang="en-US" sz="2000" dirty="0">
                <a:solidFill>
                  <a:schemeClr val="tx1"/>
                </a:solidFill>
                <a:latin typeface="Times New Roman" pitchFamily="18" charset="0"/>
                <a:cs typeface="Times New Roman" pitchFamily="18" charset="0"/>
              </a:rPr>
              <a:t>= “recipes/index.html”&gt; home&lt;/a&gt;</a:t>
            </a:r>
          </a:p>
          <a:p>
            <a:pPr>
              <a:buFont typeface="Wingdings" pitchFamily="2" charset="2"/>
              <a:buChar char="§"/>
            </a:pPr>
            <a:endParaRPr lang="en-US" sz="2000" dirty="0"/>
          </a:p>
        </p:txBody>
      </p:sp>
    </p:spTree>
    <p:extLst>
      <p:ext uri="{BB962C8B-B14F-4D97-AF65-F5344CB8AC3E}">
        <p14:creationId xmlns:p14="http://schemas.microsoft.com/office/powerpoint/2010/main" val="42625541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Cont</a:t>
            </a:r>
            <a:r>
              <a:rPr lang="en-US" sz="4800" dirty="0"/>
              <a:t>…</a:t>
            </a:r>
          </a:p>
        </p:txBody>
      </p:sp>
      <p:sp>
        <p:nvSpPr>
          <p:cNvPr id="3" name="Content Placeholder 2"/>
          <p:cNvSpPr>
            <a:spLocks noGrp="1"/>
          </p:cNvSpPr>
          <p:nvPr>
            <p:ph idx="1"/>
          </p:nvPr>
        </p:nvSpPr>
        <p:spPr/>
        <p:txBody>
          <a:bodyPr/>
          <a:lstStyle/>
          <a:p>
            <a:pPr marL="0" lvl="0" indent="0">
              <a:lnSpc>
                <a:spcPct val="150000"/>
              </a:lnSpc>
              <a:buNone/>
            </a:pPr>
            <a:r>
              <a:rPr lang="en-US" altLang="en-US" b="1" dirty="0">
                <a:solidFill>
                  <a:schemeClr val="tx1"/>
                </a:solidFill>
                <a:latin typeface="Times New Roman" pitchFamily="18" charset="0"/>
                <a:ea typeface="Arabic Typesetting" pitchFamily="66" charset="-78"/>
                <a:cs typeface="Times New Roman" pitchFamily="18" charset="0"/>
              </a:rPr>
              <a:t>NOTE:</a:t>
            </a:r>
            <a:r>
              <a:rPr lang="en-GB" altLang="en-US" dirty="0">
                <a:solidFill>
                  <a:schemeClr val="tx1"/>
                </a:solidFill>
                <a:latin typeface="Times New Roman" pitchFamily="18" charset="0"/>
                <a:ea typeface="Arabic Typesetting" pitchFamily="66" charset="-78"/>
                <a:cs typeface="Times New Roman" pitchFamily="18" charset="0"/>
              </a:rPr>
              <a:t> Remember that the colours of the links to be displayed in the browser are controlled by attributes of the body element i.e. LINK, VLINK, ALINK </a:t>
            </a:r>
          </a:p>
          <a:p>
            <a:pPr marL="400050" lvl="1" indent="0">
              <a:lnSpc>
                <a:spcPct val="150000"/>
              </a:lnSpc>
              <a:buNone/>
            </a:pPr>
            <a:r>
              <a:rPr lang="en-US" sz="2200" b="1" dirty="0">
                <a:solidFill>
                  <a:schemeClr val="tx1"/>
                </a:solidFill>
                <a:latin typeface="Times New Roman" pitchFamily="18" charset="0"/>
                <a:cs typeface="Times New Roman" pitchFamily="18" charset="0"/>
              </a:rPr>
              <a:t>E.g.: </a:t>
            </a:r>
            <a:r>
              <a:rPr lang="en-US" sz="2200" dirty="0">
                <a:solidFill>
                  <a:schemeClr val="tx1"/>
                </a:solidFill>
                <a:latin typeface="Times New Roman" pitchFamily="18" charset="0"/>
                <a:cs typeface="Times New Roman" pitchFamily="18" charset="0"/>
              </a:rPr>
              <a:t>&lt;BODY LINK="yellow" VLINK="red" ALINK="green"&gt;</a:t>
            </a:r>
          </a:p>
          <a:p>
            <a:endParaRPr lang="en-US" dirty="0">
              <a:solidFill>
                <a:schemeClr val="tx1"/>
              </a:solidFill>
            </a:endParaRPr>
          </a:p>
        </p:txBody>
      </p:sp>
    </p:spTree>
    <p:extLst>
      <p:ext uri="{BB962C8B-B14F-4D97-AF65-F5344CB8AC3E}">
        <p14:creationId xmlns:p14="http://schemas.microsoft.com/office/powerpoint/2010/main" val="5595544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Title 1048895"/>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a:r>
              <a:rPr lang="en-US" altLang="en-US" sz="3600" b="1" dirty="0">
                <a:solidFill>
                  <a:schemeClr val="tx2"/>
                </a:solidFill>
                <a:effectLst/>
                <a:latin typeface="Times New Roman" pitchFamily="18" charset="0"/>
                <a:ea typeface="Times New Roman" pitchFamily="18" charset="0"/>
              </a:rPr>
              <a:t>Link Types	</a:t>
            </a:r>
          </a:p>
        </p:txBody>
      </p:sp>
      <p:sp>
        <p:nvSpPr>
          <p:cNvPr id="1048897" name="Content Placeholder 1048896"/>
          <p:cNvSpPr>
            <a:spLocks noGrp="1"/>
          </p:cNvSpPr>
          <p:nvPr>
            <p:ph idx="1"/>
          </p:nvPr>
        </p:nvSpPr>
        <p:spPr>
          <a:xfrm>
            <a:off x="304800" y="1752600"/>
            <a:ext cx="8610600" cy="41910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1" indent="0">
              <a:lnSpc>
                <a:spcPct val="150000"/>
              </a:lnSpc>
              <a:buNone/>
            </a:pPr>
            <a:r>
              <a:rPr lang="en-US" altLang="en-US" sz="2400" b="1" dirty="0">
                <a:latin typeface="Times New Roman" pitchFamily="18" charset="0"/>
                <a:ea typeface="Times New Roman" pitchFamily="18" charset="0"/>
              </a:rPr>
              <a:t>Internal Links (linking within a page ): </a:t>
            </a:r>
          </a:p>
          <a:p>
            <a:pPr lvl="1">
              <a:lnSpc>
                <a:spcPct val="150000"/>
              </a:lnSpc>
              <a:buFont typeface="Wingdings" pitchFamily="2" charset="2"/>
              <a:buChar char="§"/>
            </a:pPr>
            <a:r>
              <a:rPr lang="en-GB" altLang="en-US" sz="2400" dirty="0">
                <a:latin typeface="Times New Roman" pitchFamily="18" charset="0"/>
                <a:ea typeface="Times New Roman" pitchFamily="18" charset="0"/>
              </a:rPr>
              <a:t>Links within a document. </a:t>
            </a:r>
          </a:p>
          <a:p>
            <a:pPr lvl="1">
              <a:lnSpc>
                <a:spcPct val="150000"/>
              </a:lnSpc>
              <a:buFont typeface="Wingdings" pitchFamily="2" charset="2"/>
              <a:buChar char="§"/>
            </a:pPr>
            <a:r>
              <a:rPr lang="en-GB" altLang="en-US" sz="2400" dirty="0">
                <a:latin typeface="Times New Roman" pitchFamily="18" charset="0"/>
                <a:ea typeface="Times New Roman" pitchFamily="18" charset="0"/>
              </a:rPr>
              <a:t>They help in the navigation of large documents.</a:t>
            </a:r>
          </a:p>
          <a:p>
            <a:pPr lvl="1">
              <a:lnSpc>
                <a:spcPct val="150000"/>
              </a:lnSpc>
              <a:buFont typeface="Wingdings" pitchFamily="2" charset="2"/>
              <a:buChar char="§"/>
            </a:pPr>
            <a:r>
              <a:rPr lang="en-US" altLang="en-US" sz="2400" dirty="0">
                <a:latin typeface="Times New Roman" pitchFamily="18" charset="0"/>
                <a:ea typeface="Times New Roman" pitchFamily="18" charset="0"/>
              </a:rPr>
              <a:t>Linking to a specific point in the page referred to as linking to a document </a:t>
            </a:r>
            <a:r>
              <a:rPr lang="en-US" altLang="en-US" sz="2400" b="1" dirty="0">
                <a:latin typeface="Times New Roman" pitchFamily="18" charset="0"/>
                <a:ea typeface="Times New Roman" pitchFamily="18" charset="0"/>
              </a:rPr>
              <a:t>fragment.</a:t>
            </a:r>
            <a:r>
              <a:rPr lang="en-US" altLang="en-US" sz="2400" dirty="0">
                <a:latin typeface="Times New Roman" pitchFamily="18" charset="0"/>
                <a:ea typeface="Times New Roman" pitchFamily="18" charset="0"/>
              </a:rPr>
              <a:t> </a:t>
            </a:r>
          </a:p>
        </p:txBody>
      </p:sp>
      <p:sp>
        <p:nvSpPr>
          <p:cNvPr id="1048898" name="TextBox 1048897"/>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107</a:t>
            </a:fld>
            <a:endParaRPr lang="en-US" altLang="en-US" sz="1400"/>
          </a:p>
        </p:txBody>
      </p:sp>
    </p:spTree>
    <p:extLst>
      <p:ext uri="{BB962C8B-B14F-4D97-AF65-F5344CB8AC3E}">
        <p14:creationId xmlns:p14="http://schemas.microsoft.com/office/powerpoint/2010/main" val="2551110487"/>
      </p:ext>
    </p:extLst>
  </p:cSld>
  <p:clrMapOvr>
    <a:masterClrMapping/>
  </p:clrMapOvr>
  <p:transition>
    <p:push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342900" lvl="1" indent="-342900">
              <a:lnSpc>
                <a:spcPct val="150000"/>
              </a:lnSpc>
              <a:buFont typeface="Wingdings" pitchFamily="2" charset="2"/>
              <a:buChar char="§"/>
            </a:pPr>
            <a:r>
              <a:rPr lang="en-US" altLang="en-US" sz="2400" dirty="0">
                <a:solidFill>
                  <a:schemeClr val="tx1"/>
                </a:solidFill>
                <a:latin typeface="Times New Roman" pitchFamily="18" charset="0"/>
                <a:ea typeface="Times New Roman" pitchFamily="18" charset="0"/>
                <a:cs typeface="Times New Roman" pitchFamily="18" charset="0"/>
              </a:rPr>
              <a:t>It has two steps:</a:t>
            </a:r>
            <a:endParaRPr lang="en-GB" altLang="en-US" sz="2400" dirty="0">
              <a:solidFill>
                <a:schemeClr val="tx1"/>
              </a:solidFill>
              <a:latin typeface="Times New Roman" pitchFamily="18" charset="0"/>
              <a:ea typeface="Times New Roman" pitchFamily="18" charset="0"/>
              <a:cs typeface="Times New Roman" pitchFamily="18" charset="0"/>
            </a:endParaRPr>
          </a:p>
          <a:p>
            <a:pPr marL="400050" lvl="1" indent="0">
              <a:lnSpc>
                <a:spcPct val="150000"/>
              </a:lnSpc>
              <a:buNone/>
            </a:pPr>
            <a:r>
              <a:rPr lang="en-US" sz="2400" b="1" dirty="0">
                <a:solidFill>
                  <a:schemeClr val="tx1"/>
                </a:solidFill>
                <a:latin typeface="Times New Roman" pitchFamily="18" charset="0"/>
                <a:cs typeface="Times New Roman" pitchFamily="18" charset="0"/>
              </a:rPr>
              <a:t>Step1: </a:t>
            </a:r>
            <a:r>
              <a:rPr lang="en-US" sz="2400" dirty="0">
                <a:solidFill>
                  <a:schemeClr val="tx1"/>
                </a:solidFill>
                <a:latin typeface="Times New Roman" pitchFamily="18" charset="0"/>
                <a:cs typeface="Times New Roman" pitchFamily="18" charset="0"/>
              </a:rPr>
              <a:t>identify the destination </a:t>
            </a:r>
          </a:p>
          <a:p>
            <a:pPr marL="857250" lvl="2" indent="0">
              <a:lnSpc>
                <a:spcPct val="150000"/>
              </a:lnSpc>
              <a:buNone/>
            </a:pPr>
            <a:r>
              <a:rPr lang="pt-BR" sz="2400" dirty="0">
                <a:solidFill>
                  <a:schemeClr val="tx1"/>
                </a:solidFill>
                <a:latin typeface="Times New Roman" pitchFamily="18" charset="0"/>
                <a:cs typeface="Times New Roman" pitchFamily="18" charset="0"/>
              </a:rPr>
              <a:t>E.g. &lt;h1 id="startH"&gt;H&lt;/h1&gt; </a:t>
            </a:r>
            <a:endParaRPr lang="en-US" sz="2400" dirty="0">
              <a:solidFill>
                <a:schemeClr val="tx1"/>
              </a:solidFill>
              <a:latin typeface="Times New Roman" pitchFamily="18" charset="0"/>
              <a:cs typeface="Times New Roman" pitchFamily="18" charset="0"/>
            </a:endParaRPr>
          </a:p>
          <a:p>
            <a:pPr marL="400050" lvl="1" indent="0">
              <a:lnSpc>
                <a:spcPct val="150000"/>
              </a:lnSpc>
              <a:buNone/>
            </a:pPr>
            <a:r>
              <a:rPr lang="en-US" sz="2400" b="1" dirty="0">
                <a:solidFill>
                  <a:schemeClr val="tx1"/>
                </a:solidFill>
                <a:latin typeface="Times New Roman" pitchFamily="18" charset="0"/>
                <a:cs typeface="Times New Roman" pitchFamily="18" charset="0"/>
              </a:rPr>
              <a:t>Step 2: </a:t>
            </a:r>
            <a:r>
              <a:rPr lang="en-US" sz="2400" dirty="0">
                <a:solidFill>
                  <a:schemeClr val="tx1"/>
                </a:solidFill>
                <a:latin typeface="Times New Roman" pitchFamily="18" charset="0"/>
                <a:cs typeface="Times New Roman" pitchFamily="18" charset="0"/>
              </a:rPr>
              <a:t>create a link </a:t>
            </a:r>
          </a:p>
          <a:p>
            <a:pPr marL="400050" lvl="1" indent="0">
              <a:lnSpc>
                <a:spcPct val="150000"/>
              </a:lnSpc>
              <a:buNone/>
            </a:pPr>
            <a:r>
              <a:rPr lang="en-US" sz="2400" dirty="0">
                <a:solidFill>
                  <a:schemeClr val="tx1"/>
                </a:solidFill>
                <a:latin typeface="Times New Roman" pitchFamily="18" charset="0"/>
                <a:cs typeface="Times New Roman" pitchFamily="18" charset="0"/>
              </a:rPr>
              <a:t>       E.g. &lt;p&gt;&lt;a </a:t>
            </a:r>
            <a:r>
              <a:rPr lang="en-US" sz="2400" dirty="0" err="1">
                <a:solidFill>
                  <a:schemeClr val="tx1"/>
                </a:solidFill>
                <a:latin typeface="Times New Roman" pitchFamily="18" charset="0"/>
                <a:cs typeface="Times New Roman" pitchFamily="18" charset="0"/>
              </a:rPr>
              <a:t>href</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startH</a:t>
            </a:r>
            <a:r>
              <a:rPr lang="en-US" sz="2400" dirty="0">
                <a:solidFill>
                  <a:schemeClr val="tx1"/>
                </a:solidFill>
                <a:latin typeface="Times New Roman" pitchFamily="18" charset="0"/>
                <a:cs typeface="Times New Roman" pitchFamily="18" charset="0"/>
              </a:rPr>
              <a:t>"&gt;H&lt;/a&gt;&lt;/p&gt; </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51174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effectLst/>
                <a:latin typeface="Times New Roman" pitchFamily="18" charset="0"/>
                <a:ea typeface="Times New Roman" pitchFamily="18" charset="0"/>
              </a:rPr>
              <a:t>Link Types	cont..</a:t>
            </a:r>
            <a:endParaRPr lang="en-US" sz="4000" dirty="0"/>
          </a:p>
        </p:txBody>
      </p:sp>
      <p:sp>
        <p:nvSpPr>
          <p:cNvPr id="3" name="Content Placeholder 2"/>
          <p:cNvSpPr>
            <a:spLocks noGrp="1"/>
          </p:cNvSpPr>
          <p:nvPr>
            <p:ph idx="1"/>
          </p:nvPr>
        </p:nvSpPr>
        <p:spPr/>
        <p:txBody>
          <a:bodyPr/>
          <a:lstStyle/>
          <a:p>
            <a:pPr marL="60325" lvl="1" indent="0">
              <a:lnSpc>
                <a:spcPct val="150000"/>
              </a:lnSpc>
              <a:buNone/>
            </a:pPr>
            <a:r>
              <a:rPr lang="en-US" altLang="en-US" sz="2400" b="1" dirty="0">
                <a:solidFill>
                  <a:schemeClr val="tx1"/>
                </a:solidFill>
                <a:latin typeface="Times New Roman" pitchFamily="18" charset="0"/>
                <a:ea typeface="Times New Roman" pitchFamily="18" charset="0"/>
              </a:rPr>
              <a:t>Local Links: </a:t>
            </a:r>
            <a:r>
              <a:rPr lang="en-GB" altLang="en-US" sz="2400" dirty="0">
                <a:solidFill>
                  <a:schemeClr val="tx1"/>
                </a:solidFill>
                <a:latin typeface="Times New Roman" pitchFamily="18" charset="0"/>
                <a:ea typeface="Times New Roman" pitchFamily="18" charset="0"/>
              </a:rPr>
              <a:t>are links to documents on the local web server. </a:t>
            </a:r>
          </a:p>
          <a:p>
            <a:pPr lvl="1">
              <a:lnSpc>
                <a:spcPct val="150000"/>
              </a:lnSpc>
              <a:buFont typeface="Wingdings" pitchFamily="2" charset="2"/>
              <a:buChar char="§"/>
            </a:pPr>
            <a:r>
              <a:rPr lang="en-GB" altLang="en-US" sz="2400" dirty="0">
                <a:solidFill>
                  <a:schemeClr val="tx1"/>
                </a:solidFill>
                <a:latin typeface="Times New Roman" pitchFamily="18" charset="0"/>
                <a:ea typeface="Times New Roman" pitchFamily="18" charset="0"/>
              </a:rPr>
              <a:t>Local links can be the full URL (Complete) or partial (Relative to your current directory).</a:t>
            </a:r>
          </a:p>
          <a:p>
            <a:pPr marL="800100" lvl="2" indent="0">
              <a:buNone/>
            </a:pPr>
            <a:r>
              <a:rPr lang="en-GB" altLang="en-US" sz="2400" dirty="0">
                <a:solidFill>
                  <a:schemeClr val="tx1"/>
                </a:solidFill>
                <a:latin typeface="Times New Roman" pitchFamily="18" charset="0"/>
                <a:ea typeface="Times New Roman" pitchFamily="18" charset="0"/>
              </a:rPr>
              <a:t>E.g. </a:t>
            </a:r>
            <a:r>
              <a:rPr lang="en-GB" altLang="en-US" sz="2400" dirty="0">
                <a:solidFill>
                  <a:schemeClr val="tx1"/>
                </a:solidFill>
                <a:latin typeface="Times New Roman" pitchFamily="18" charset="0"/>
                <a:ea typeface="Times New Roman" pitchFamily="18" charset="0"/>
                <a:hlinkClick r:id="rId2"/>
              </a:rPr>
              <a:t>http://www.yourdomain.com/sales/report.htm</a:t>
            </a:r>
            <a:r>
              <a:rPr lang="en-GB" altLang="en-US" sz="2400" dirty="0">
                <a:solidFill>
                  <a:schemeClr val="tx1"/>
                </a:solidFill>
                <a:latin typeface="Times New Roman" pitchFamily="18" charset="0"/>
                <a:ea typeface="Times New Roman" pitchFamily="18" charset="0"/>
              </a:rPr>
              <a:t> or</a:t>
            </a:r>
          </a:p>
          <a:p>
            <a:pPr marL="800100" lvl="2" indent="0">
              <a:buNone/>
            </a:pPr>
            <a:r>
              <a:rPr lang="en-GB" altLang="en-US" sz="2400" dirty="0">
                <a:solidFill>
                  <a:schemeClr val="tx1"/>
                </a:solidFill>
                <a:latin typeface="Times New Roman" pitchFamily="18" charset="0"/>
                <a:ea typeface="Times New Roman" pitchFamily="18" charset="0"/>
              </a:rPr>
              <a:t>       /sales/report.htm </a:t>
            </a:r>
            <a:endParaRPr lang="en-US" sz="2400" dirty="0">
              <a:solidFill>
                <a:schemeClr val="tx1"/>
              </a:solidFill>
            </a:endParaRPr>
          </a:p>
        </p:txBody>
      </p:sp>
    </p:spTree>
    <p:extLst>
      <p:ext uri="{BB962C8B-B14F-4D97-AF65-F5344CB8AC3E}">
        <p14:creationId xmlns:p14="http://schemas.microsoft.com/office/powerpoint/2010/main" val="198858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b="1" dirty="0">
                <a:solidFill>
                  <a:schemeClr val="accent1"/>
                </a:solidFill>
                <a:latin typeface="Times New Roman" pitchFamily="18" charset="0"/>
                <a:cs typeface="Times New Roman" pitchFamily="18" charset="0"/>
              </a:rPr>
              <a:t>Document explanation</a:t>
            </a:r>
          </a:p>
        </p:txBody>
      </p:sp>
      <p:sp>
        <p:nvSpPr>
          <p:cNvPr id="1048619" name="Text Placeholder 1048618"/>
          <p:cNvSpPr>
            <a:spLocks noGrp="1"/>
          </p:cNvSpPr>
          <p:nvPr>
            <p:ph type="body" idx="1"/>
          </p:nvPr>
        </p:nvSpPr>
        <p:spPr>
          <a:xfrm>
            <a:off x="228600" y="1905000"/>
            <a:ext cx="8382000" cy="4038600"/>
          </a:xfrm>
          <a:prstGeom prst="rect">
            <a:avLst/>
          </a:prstGeom>
          <a:noFill/>
          <a:ln>
            <a:noFill/>
          </a:ln>
        </p:spPr>
        <p:txBody>
          <a:bodyPr vert="horz" lIns="91440" tIns="45720" rIns="91440" bIns="45720" anchor="t">
            <a:normAutofit fontScale="85000"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eaLnBrk="1" latinLnBrk="1" hangingPunct="1">
              <a:lnSpc>
                <a:spcPct val="150000"/>
              </a:lnSpc>
              <a:buFont typeface="Wingdings" pitchFamily="2" charset="2"/>
              <a:buChar char="§"/>
            </a:pPr>
            <a:r>
              <a:rPr lang="en-US" altLang="en-US" sz="2700" dirty="0">
                <a:latin typeface="Times New Roman" pitchFamily="18" charset="0"/>
                <a:ea typeface="Times New Roman" pitchFamily="18" charset="0"/>
              </a:rPr>
              <a:t>&lt;HTML&gt;The first tag in your HTML document tells your browser that this is the start of HTML document. </a:t>
            </a:r>
          </a:p>
          <a:p>
            <a:pPr lvl="1"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&lt;HEAD&gt;has sub-elements that define header information; header information is not display in the browser window. </a:t>
            </a:r>
          </a:p>
          <a:p>
            <a:pPr lvl="2"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&lt;TITLE&gt;tag defines document title. The title of your document is    what appears in a web browser’s Bookmark list. Your document’s     title should be as descriptive as possible. Search engines on the          Internet   use the document’s title for indexing purposes. &lt;/TITLE&gt;</a:t>
            </a:r>
          </a:p>
        </p:txBody>
      </p:sp>
      <p:sp>
        <p:nvSpPr>
          <p:cNvPr id="1048620" name="TextBox 1048619"/>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11</a:t>
            </a:fld>
            <a:endParaRPr lang="en-US" altLang="en-US" sz="1400"/>
          </a:p>
        </p:txBody>
      </p:sp>
    </p:spTree>
    <p:extLst>
      <p:ext uri="{BB962C8B-B14F-4D97-AF65-F5344CB8AC3E}">
        <p14:creationId xmlns:p14="http://schemas.microsoft.com/office/powerpoint/2010/main" val="390643115"/>
      </p:ext>
    </p:extLst>
  </p:cSld>
  <p:clrMapOvr>
    <a:masterClrMapping/>
  </p:clrMapOvr>
  <p:transition>
    <p:push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9" name="Title 1048898"/>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err="1">
                <a:solidFill>
                  <a:schemeClr val="tx2"/>
                </a:solidFill>
                <a:effectLst/>
                <a:latin typeface="Times New Roman" pitchFamily="18" charset="0"/>
                <a:cs typeface="Times New Roman" pitchFamily="18" charset="0"/>
              </a:rPr>
              <a:t>Cont</a:t>
            </a:r>
            <a:r>
              <a:rPr lang="en-US" altLang="en-US" sz="3600" b="1" dirty="0">
                <a:solidFill>
                  <a:schemeClr val="tx2"/>
                </a:solidFill>
                <a:effectLst/>
                <a:latin typeface="Times New Roman" pitchFamily="18" charset="0"/>
                <a:cs typeface="Times New Roman" pitchFamily="18" charset="0"/>
              </a:rPr>
              <a:t>…</a:t>
            </a:r>
          </a:p>
        </p:txBody>
      </p:sp>
      <p:sp>
        <p:nvSpPr>
          <p:cNvPr id="1048900" name="Content Placeholder 1048899"/>
          <p:cNvSpPr>
            <a:spLocks noGrp="1"/>
          </p:cNvSpPr>
          <p:nvPr>
            <p:ph idx="1"/>
          </p:nvPr>
        </p:nvSpPr>
        <p:spPr>
          <a:xfrm>
            <a:off x="304800" y="1905000"/>
            <a:ext cx="86106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pPr>
            <a:r>
              <a:rPr lang="en-US" altLang="en-US" sz="2800" b="1" dirty="0">
                <a:latin typeface="Times New Roman" pitchFamily="18" charset="0"/>
                <a:ea typeface="Arabic Typesetting" pitchFamily="66" charset="-78"/>
                <a:cs typeface="Times New Roman" pitchFamily="18" charset="0"/>
              </a:rPr>
              <a:t>External Links: </a:t>
            </a:r>
            <a:r>
              <a:rPr lang="en-GB" altLang="en-US" sz="2800" dirty="0">
                <a:latin typeface="Times New Roman" pitchFamily="18" charset="0"/>
                <a:ea typeface="Arabic Typesetting" pitchFamily="66" charset="-78"/>
                <a:cs typeface="Times New Roman" pitchFamily="18" charset="0"/>
              </a:rPr>
              <a:t>links to pages on other web servers.    External links are always the full URL.</a:t>
            </a:r>
          </a:p>
          <a:p>
            <a:pPr marL="0" lvl="0" indent="0">
              <a:lnSpc>
                <a:spcPct val="150000"/>
              </a:lnSpc>
              <a:buNone/>
            </a:pPr>
            <a:endParaRPr lang="en-GB" altLang="en-US" sz="2800" dirty="0">
              <a:latin typeface="Times New Roman" pitchFamily="18" charset="0"/>
              <a:ea typeface="Arabic Typesetting" pitchFamily="66" charset="-78"/>
              <a:cs typeface="Times New Roman" pitchFamily="18" charset="0"/>
            </a:endParaRPr>
          </a:p>
        </p:txBody>
      </p:sp>
      <p:sp>
        <p:nvSpPr>
          <p:cNvPr id="1048901" name="TextBox 104890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110</a:t>
            </a:fld>
            <a:endParaRPr lang="en-US" altLang="en-US" sz="1400"/>
          </a:p>
        </p:txBody>
      </p:sp>
    </p:spTree>
    <p:extLst>
      <p:ext uri="{BB962C8B-B14F-4D97-AF65-F5344CB8AC3E}">
        <p14:creationId xmlns:p14="http://schemas.microsoft.com/office/powerpoint/2010/main" val="1430284332"/>
      </p:ext>
    </p:extLst>
  </p:cSld>
  <p:clrMapOvr>
    <a:masterClrMapping/>
  </p:clrMapOvr>
  <p:transition>
    <p:push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2" name="Title 1048901"/>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a:r>
              <a:rPr lang="en-US" altLang="en-US" sz="3600" b="1" dirty="0">
                <a:solidFill>
                  <a:schemeClr val="tx2"/>
                </a:solidFill>
                <a:effectLst/>
              </a:rPr>
              <a:t>HTML &lt;marquee&gt; Tag</a:t>
            </a:r>
            <a:r>
              <a:rPr lang="en-US" altLang="en-US" sz="3600" dirty="0">
                <a:solidFill>
                  <a:schemeClr val="tx2"/>
                </a:solidFill>
                <a:effectLst/>
              </a:rPr>
              <a:t> </a:t>
            </a:r>
          </a:p>
        </p:txBody>
      </p:sp>
      <p:sp>
        <p:nvSpPr>
          <p:cNvPr id="1048903" name="Content Placeholder 1048902"/>
          <p:cNvSpPr>
            <a:spLocks noGrp="1"/>
          </p:cNvSpPr>
          <p:nvPr>
            <p:ph idx="1"/>
          </p:nvPr>
        </p:nvSpPr>
        <p:spPr>
          <a:xfrm>
            <a:off x="304800" y="1905000"/>
            <a:ext cx="83058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a:lnSpc>
                <a:spcPct val="150000"/>
              </a:lnSpc>
              <a:buFont typeface="Wingdings" pitchFamily="2" charset="2"/>
              <a:buChar char="§"/>
            </a:pPr>
            <a:r>
              <a:rPr lang="en-US" altLang="en-US" sz="2800" dirty="0">
                <a:latin typeface="Times New Roman" pitchFamily="18" charset="0"/>
                <a:ea typeface="Times New Roman" pitchFamily="18" charset="0"/>
                <a:cs typeface="Times New Roman" pitchFamily="18" charset="0"/>
              </a:rPr>
              <a:t>The HTML &lt;marquee&gt; tag is used for scrolling piece of text or image displayed either horizontally across or vertically down your web site page depending on the settings. </a:t>
            </a:r>
            <a:br>
              <a:rPr sz="2800" dirty="0">
                <a:latin typeface="Times New Roman" pitchFamily="18" charset="0"/>
                <a:cs typeface="Times New Roman" pitchFamily="18" charset="0"/>
              </a:rPr>
            </a:br>
            <a:endParaRPr lang="en-US" altLang="en-US" sz="2800" dirty="0">
              <a:latin typeface="Times New Roman" pitchFamily="18" charset="0"/>
              <a:ea typeface="Times New Roman" pitchFamily="18" charset="0"/>
              <a:cs typeface="Times New Roman" pitchFamily="18" charset="0"/>
            </a:endParaRPr>
          </a:p>
        </p:txBody>
      </p:sp>
      <p:sp>
        <p:nvSpPr>
          <p:cNvPr id="1048904" name="TextBox 1048903"/>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111</a:t>
            </a:fld>
            <a:endParaRPr lang="en-US" altLang="en-US" sz="1400"/>
          </a:p>
        </p:txBody>
      </p:sp>
    </p:spTree>
    <p:extLst>
      <p:ext uri="{BB962C8B-B14F-4D97-AF65-F5344CB8AC3E}">
        <p14:creationId xmlns:p14="http://schemas.microsoft.com/office/powerpoint/2010/main" val="1613896436"/>
      </p:ext>
    </p:extLst>
  </p:cSld>
  <p:clrMapOvr>
    <a:masterClrMapping/>
  </p:clrMapOvr>
  <p:transition>
    <p:push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5" name="Title 1048904"/>
          <p:cNvSpPr>
            <a:spLocks noGrp="1"/>
          </p:cNvSpPr>
          <p:nvPr>
            <p:ph type="title"/>
          </p:nvPr>
        </p:nvSpPr>
        <p:spPr>
          <a:xfrm>
            <a:off x="762000" y="152400"/>
            <a:ext cx="7696200" cy="609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sp>
        <p:nvSpPr>
          <p:cNvPr id="1048906" name="Content Placeholder 1048905"/>
          <p:cNvSpPr>
            <a:spLocks noGrp="1"/>
          </p:cNvSpPr>
          <p:nvPr>
            <p:ph idx="1"/>
          </p:nvPr>
        </p:nvSpPr>
        <p:spPr>
          <a:xfrm>
            <a:off x="304800" y="609600"/>
            <a:ext cx="8610600" cy="57150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400050" lvl="1" indent="0">
              <a:lnSpc>
                <a:spcPct val="150000"/>
              </a:lnSpc>
              <a:buNone/>
            </a:pPr>
            <a:r>
              <a:rPr lang="en-US" altLang="en-US" sz="2400" dirty="0">
                <a:latin typeface="Times New Roman" pitchFamily="18" charset="0"/>
                <a:ea typeface="Times New Roman" pitchFamily="18" charset="0"/>
              </a:rPr>
              <a:t>&lt;html&gt;</a:t>
            </a:r>
            <a:br>
              <a:rPr lang="en-US" altLang="en-US" sz="2400" dirty="0">
                <a:latin typeface="Times New Roman" pitchFamily="18" charset="0"/>
                <a:ea typeface="Times New Roman" pitchFamily="18" charset="0"/>
              </a:rPr>
            </a:br>
            <a:r>
              <a:rPr lang="en-US" altLang="en-US" sz="2400" dirty="0">
                <a:latin typeface="Times New Roman" pitchFamily="18" charset="0"/>
                <a:ea typeface="Times New Roman" pitchFamily="18" charset="0"/>
              </a:rPr>
              <a:t>&lt;head&gt;</a:t>
            </a:r>
            <a:br>
              <a:rPr lang="en-US" altLang="en-US" sz="2400" dirty="0">
                <a:latin typeface="Times New Roman" pitchFamily="18" charset="0"/>
                <a:ea typeface="Times New Roman" pitchFamily="18" charset="0"/>
              </a:rPr>
            </a:br>
            <a:r>
              <a:rPr lang="en-US" altLang="en-US" sz="2400" dirty="0">
                <a:latin typeface="Times New Roman" pitchFamily="18" charset="0"/>
                <a:ea typeface="Times New Roman" pitchFamily="18" charset="0"/>
              </a:rPr>
              <a:t>	&lt;title&gt;HTML marquee Tag&lt;/title&gt;</a:t>
            </a:r>
          </a:p>
          <a:p>
            <a:pPr marL="400050" lvl="1" indent="0">
              <a:lnSpc>
                <a:spcPct val="150000"/>
              </a:lnSpc>
              <a:buNone/>
            </a:pPr>
            <a:r>
              <a:rPr lang="en-US" altLang="en-US" sz="2400" dirty="0">
                <a:latin typeface="Times New Roman" pitchFamily="18" charset="0"/>
                <a:ea typeface="Times New Roman" pitchFamily="18" charset="0"/>
              </a:rPr>
              <a:t>&lt;/head&gt;</a:t>
            </a:r>
          </a:p>
          <a:p>
            <a:pPr marL="400050" lvl="1" indent="0">
              <a:lnSpc>
                <a:spcPct val="150000"/>
              </a:lnSpc>
              <a:buNone/>
            </a:pPr>
            <a:r>
              <a:rPr lang="en-US" altLang="en-US" sz="2400" dirty="0">
                <a:latin typeface="Times New Roman" pitchFamily="18" charset="0"/>
                <a:ea typeface="Times New Roman" pitchFamily="18" charset="0"/>
              </a:rPr>
              <a:t>&lt;body&gt; </a:t>
            </a:r>
            <a:br>
              <a:rPr lang="en-US" altLang="en-US" sz="2400" dirty="0">
                <a:latin typeface="Times New Roman" pitchFamily="18" charset="0"/>
                <a:ea typeface="Times New Roman" pitchFamily="18" charset="0"/>
              </a:rPr>
            </a:br>
            <a:r>
              <a:rPr lang="en-US" altLang="en-US" sz="2400" dirty="0">
                <a:latin typeface="Times New Roman" pitchFamily="18" charset="0"/>
                <a:ea typeface="Times New Roman" pitchFamily="18" charset="0"/>
              </a:rPr>
              <a:t>	&lt;marquee height="25%" </a:t>
            </a:r>
            <a:r>
              <a:rPr lang="en-US" altLang="en-US" sz="2400" dirty="0" err="1">
                <a:latin typeface="Times New Roman" pitchFamily="18" charset="0"/>
                <a:ea typeface="Times New Roman" pitchFamily="18" charset="0"/>
              </a:rPr>
              <a:t>bgcolor</a:t>
            </a:r>
            <a:r>
              <a:rPr lang="en-US" altLang="en-US" sz="2400" dirty="0">
                <a:latin typeface="Times New Roman" pitchFamily="18" charset="0"/>
                <a:ea typeface="Times New Roman" pitchFamily="18" charset="0"/>
              </a:rPr>
              <a:t>=“aqua”&gt; &lt;h1&gt;This is basic example of marquee &lt;/h1&gt;&lt;/marquee&gt;</a:t>
            </a:r>
          </a:p>
          <a:p>
            <a:pPr marL="400050" lvl="1" indent="0">
              <a:lnSpc>
                <a:spcPct val="150000"/>
              </a:lnSpc>
              <a:buNone/>
            </a:pPr>
            <a:r>
              <a:rPr lang="en-US" altLang="en-US" sz="2400" dirty="0">
                <a:latin typeface="Times New Roman" pitchFamily="18" charset="0"/>
                <a:ea typeface="Times New Roman" pitchFamily="18" charset="0"/>
              </a:rPr>
              <a:t>	&lt;</a:t>
            </a:r>
            <a:r>
              <a:rPr lang="en-US" altLang="en-US" sz="2400">
                <a:latin typeface="Times New Roman" pitchFamily="18" charset="0"/>
                <a:ea typeface="Times New Roman" pitchFamily="18" charset="0"/>
              </a:rPr>
              <a:t>marquee height="25%"  direction</a:t>
            </a:r>
            <a:r>
              <a:rPr lang="en-US" altLang="en-US" sz="2400" dirty="0">
                <a:latin typeface="Times New Roman" pitchFamily="18" charset="0"/>
                <a:ea typeface="Times New Roman" pitchFamily="18" charset="0"/>
              </a:rPr>
              <a:t>="up"&gt;The direction of text will be from bottom to top.&lt;/marquee&gt;</a:t>
            </a:r>
          </a:p>
          <a:p>
            <a:pPr marL="400050" lvl="1" indent="0">
              <a:lnSpc>
                <a:spcPct val="150000"/>
              </a:lnSpc>
              <a:buNone/>
            </a:pPr>
            <a:r>
              <a:rPr lang="en-US" altLang="en-US" sz="2400" dirty="0">
                <a:latin typeface="Times New Roman" pitchFamily="18" charset="0"/>
                <a:ea typeface="Times New Roman" pitchFamily="18" charset="0"/>
              </a:rPr>
              <a:t>&lt;/body&gt;</a:t>
            </a:r>
          </a:p>
          <a:p>
            <a:pPr marL="400050" lvl="1" indent="0">
              <a:lnSpc>
                <a:spcPct val="150000"/>
              </a:lnSpc>
              <a:buNone/>
            </a:pPr>
            <a:br>
              <a:rPr lang="en-US" altLang="en-US" sz="2400" dirty="0">
                <a:latin typeface="Times New Roman" pitchFamily="18" charset="0"/>
                <a:ea typeface="Times New Roman" pitchFamily="18" charset="0"/>
              </a:rPr>
            </a:br>
            <a:r>
              <a:rPr lang="en-US" altLang="en-US" sz="2400" dirty="0">
                <a:latin typeface="Times New Roman" pitchFamily="18" charset="0"/>
                <a:ea typeface="Times New Roman" pitchFamily="18" charset="0"/>
              </a:rPr>
              <a:t>&lt;/html&gt;</a:t>
            </a:r>
          </a:p>
        </p:txBody>
      </p:sp>
      <p:sp>
        <p:nvSpPr>
          <p:cNvPr id="1048907" name="TextBox 104890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112</a:t>
            </a:fld>
            <a:endParaRPr lang="en-US" altLang="en-US" sz="1400"/>
          </a:p>
        </p:txBody>
      </p:sp>
    </p:spTree>
    <p:extLst>
      <p:ext uri="{BB962C8B-B14F-4D97-AF65-F5344CB8AC3E}">
        <p14:creationId xmlns:p14="http://schemas.microsoft.com/office/powerpoint/2010/main" val="2562144448"/>
      </p:ext>
    </p:extLst>
  </p:cSld>
  <p:clrMapOvr>
    <a:masterClrMapping/>
  </p:clrMapOvr>
  <p:transition>
    <p:push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600200"/>
          </a:xfrm>
        </p:spPr>
        <p:txBody>
          <a:bodyPr/>
          <a:lstStyle/>
          <a:p>
            <a:r>
              <a:rPr lang="en-US" i="1" dirty="0"/>
              <a:t>Thank you!</a:t>
            </a:r>
          </a:p>
        </p:txBody>
      </p:sp>
    </p:spTree>
    <p:extLst>
      <p:ext uri="{BB962C8B-B14F-4D97-AF65-F5344CB8AC3E}">
        <p14:creationId xmlns:p14="http://schemas.microsoft.com/office/powerpoint/2010/main" val="313492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eaLnBrk="1" latinLnBrk="1" hangingPunct="1"/>
            <a:r>
              <a:rPr lang="en-US" altLang="en-US" dirty="0">
                <a:solidFill>
                  <a:schemeClr val="accent1"/>
                </a:solidFill>
                <a:latin typeface="Times New Roman" pitchFamily="18" charset="0"/>
                <a:cs typeface="Times New Roman" pitchFamily="18" charset="0"/>
              </a:rPr>
              <a:t>Cont’d…</a:t>
            </a:r>
          </a:p>
        </p:txBody>
      </p:sp>
      <p:sp>
        <p:nvSpPr>
          <p:cNvPr id="1048622" name="Text Placeholder 1048621"/>
          <p:cNvSpPr>
            <a:spLocks noGrp="1"/>
          </p:cNvSpPr>
          <p:nvPr>
            <p:ph type="body" idx="1"/>
          </p:nvPr>
        </p:nvSpPr>
        <p:spPr>
          <a:xfrm>
            <a:off x="228600" y="1752600"/>
            <a:ext cx="8686800" cy="4572000"/>
          </a:xfrm>
          <a:prstGeom prst="rect">
            <a:avLst/>
          </a:prstGeom>
          <a:noFill/>
          <a:ln>
            <a:noFill/>
          </a:ln>
        </p:spPr>
        <p:txBody>
          <a:bodyPr vert="horz" lIns="91440" tIns="45720" rIns="91440" bIns="45720" anchor="t">
            <a:normAutofit fontScale="85000"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2"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&lt;LINK&gt;indicates a relationship between this document and some other object on the Web. &lt;/LINK&gt;	</a:t>
            </a:r>
          </a:p>
          <a:p>
            <a:pPr lvl="2"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&lt;META&gt;provides information such as the page’s keywords and description that       appears in HTTP headers. &lt;/META&gt;</a:t>
            </a:r>
          </a:p>
          <a:p>
            <a:pPr lvl="2"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&lt;SCRIPT&gt;contains either JAVA Script or VB Script &lt;/SCRIPT&gt;</a:t>
            </a:r>
          </a:p>
          <a:p>
            <a:pPr lvl="2"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&lt;STYLE&gt;contains information used by cascading style sheets &lt;/STYLE&gt;</a:t>
            </a:r>
          </a:p>
          <a:p>
            <a:pPr lvl="1"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&lt;/HEAD&gt;</a:t>
            </a:r>
          </a:p>
          <a:p>
            <a:pPr lvl="1" eaLnBrk="1" latinLnBrk="1" hangingPunct="1">
              <a:lnSpc>
                <a:spcPct val="150000"/>
              </a:lnSpc>
              <a:buFont typeface="Wingdings" pitchFamily="2" charset="2"/>
              <a:buChar char="§"/>
            </a:pPr>
            <a:r>
              <a:rPr lang="en-US" altLang="en-US" sz="2000" dirty="0">
                <a:latin typeface="Times New Roman" pitchFamily="18" charset="0"/>
                <a:ea typeface="Times New Roman" pitchFamily="18" charset="0"/>
              </a:rPr>
              <a:t>&lt;BODY&gt;the remaining HTML elements are contained within these tags.                         The text between &lt;body&gt;tag is displayed in your browser window.&lt;/BODY&gt;</a:t>
            </a:r>
          </a:p>
          <a:p>
            <a:pPr lvl="0"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&lt;/HTML&gt; this tag tells your browser that this is the end of the HTML               document. </a:t>
            </a:r>
          </a:p>
        </p:txBody>
      </p:sp>
      <p:sp>
        <p:nvSpPr>
          <p:cNvPr id="1048623" name="TextBox 104862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12</a:t>
            </a:fld>
            <a:endParaRPr lang="en-US" altLang="en-US" sz="1400"/>
          </a:p>
        </p:txBody>
      </p:sp>
    </p:spTree>
    <p:extLst>
      <p:ext uri="{BB962C8B-B14F-4D97-AF65-F5344CB8AC3E}">
        <p14:creationId xmlns:p14="http://schemas.microsoft.com/office/powerpoint/2010/main" val="849069219"/>
      </p:ext>
    </p:extLst>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F144-9AC4-548D-4A0E-141CE6A25C8D}"/>
              </a:ext>
            </a:extLst>
          </p:cNvPr>
          <p:cNvSpPr>
            <a:spLocks noGrp="1"/>
          </p:cNvSpPr>
          <p:nvPr>
            <p:ph type="title"/>
          </p:nvPr>
        </p:nvSpPr>
        <p:spPr>
          <a:xfrm>
            <a:off x="457200" y="0"/>
            <a:ext cx="8229600" cy="838200"/>
          </a:xfrm>
        </p:spPr>
        <p:txBody>
          <a:bodyPr/>
          <a:lstStyle/>
          <a:p>
            <a:r>
              <a:rPr lang="en-US" sz="4000" b="1" i="0" dirty="0">
                <a:solidFill>
                  <a:srgbClr val="515151"/>
                </a:solidFill>
                <a:effectLst/>
                <a:latin typeface="-apple-system"/>
              </a:rPr>
              <a:t>Describe HTML layout structure.</a:t>
            </a:r>
            <a:endParaRPr lang="en-US" sz="4000" dirty="0"/>
          </a:p>
        </p:txBody>
      </p:sp>
      <p:sp>
        <p:nvSpPr>
          <p:cNvPr id="3" name="Content Placeholder 2">
            <a:extLst>
              <a:ext uri="{FF2B5EF4-FFF2-40B4-BE49-F238E27FC236}">
                <a16:creationId xmlns:a16="http://schemas.microsoft.com/office/drawing/2014/main" id="{21C6DADC-6D0B-687F-FFA0-6E4D048587F1}"/>
              </a:ext>
            </a:extLst>
          </p:cNvPr>
          <p:cNvSpPr>
            <a:spLocks noGrp="1"/>
          </p:cNvSpPr>
          <p:nvPr>
            <p:ph idx="1"/>
          </p:nvPr>
        </p:nvSpPr>
        <p:spPr>
          <a:xfrm>
            <a:off x="457200" y="990600"/>
            <a:ext cx="8229600" cy="5135563"/>
          </a:xfrm>
        </p:spPr>
        <p:txBody>
          <a:bodyPr>
            <a:normAutofit/>
          </a:bodyPr>
          <a:lstStyle/>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Every web page has different components to display the intended content and a specific UI. But still, there are few things which are templated and are globally accepted way to structure the web page, such as:</a:t>
            </a:r>
            <a:endParaRPr lang="en-US"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&lt;header&gt;</a:t>
            </a:r>
            <a:r>
              <a:rPr lang="en-US" b="0" i="0" dirty="0">
                <a:solidFill>
                  <a:schemeClr val="tx1"/>
                </a:solidFill>
                <a:effectLst/>
                <a:latin typeface="Times New Roman" panose="02020603050405020304" pitchFamily="18" charset="0"/>
                <a:cs typeface="Times New Roman" panose="02020603050405020304" pitchFamily="18" charset="0"/>
              </a:rPr>
              <a:t>: Stores the starting information about the web page.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&lt;footer&gt;</a:t>
            </a:r>
            <a:r>
              <a:rPr lang="en-US" b="0" i="0" dirty="0">
                <a:solidFill>
                  <a:schemeClr val="tx1"/>
                </a:solidFill>
                <a:effectLst/>
                <a:latin typeface="Times New Roman" panose="02020603050405020304" pitchFamily="18" charset="0"/>
                <a:cs typeface="Times New Roman" panose="02020603050405020304" pitchFamily="18" charset="0"/>
              </a:rPr>
              <a:t>: Represents the last section of the page.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&lt;nav&gt;</a:t>
            </a:r>
            <a:r>
              <a:rPr lang="en-US" b="0" i="0" dirty="0">
                <a:solidFill>
                  <a:schemeClr val="tx1"/>
                </a:solidFill>
                <a:effectLst/>
                <a:latin typeface="Times New Roman" panose="02020603050405020304" pitchFamily="18" charset="0"/>
                <a:cs typeface="Times New Roman" panose="02020603050405020304" pitchFamily="18" charset="0"/>
              </a:rPr>
              <a:t>: The navigation menu of the HTML page.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&lt;article&gt;</a:t>
            </a:r>
            <a:r>
              <a:rPr lang="en-US" b="0" i="0" dirty="0">
                <a:solidFill>
                  <a:schemeClr val="tx1"/>
                </a:solidFill>
                <a:effectLst/>
                <a:latin typeface="Times New Roman" panose="02020603050405020304" pitchFamily="18" charset="0"/>
                <a:cs typeface="Times New Roman" panose="02020603050405020304" pitchFamily="18" charset="0"/>
              </a:rPr>
              <a:t>: It is a set of information.</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&lt;section&gt;</a:t>
            </a:r>
            <a:r>
              <a:rPr lang="en-US" b="0" i="0" dirty="0">
                <a:solidFill>
                  <a:schemeClr val="tx1"/>
                </a:solidFill>
                <a:effectLst/>
                <a:latin typeface="Times New Roman" panose="02020603050405020304" pitchFamily="18" charset="0"/>
                <a:cs typeface="Times New Roman" panose="02020603050405020304" pitchFamily="18" charset="0"/>
              </a:rPr>
              <a:t>: It is used inside the article block to define the basic structure of a page.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&lt;aside&gt;</a:t>
            </a:r>
            <a:r>
              <a:rPr lang="en-US" b="0" i="0" dirty="0">
                <a:solidFill>
                  <a:schemeClr val="tx1"/>
                </a:solidFill>
                <a:effectLst/>
                <a:latin typeface="Times New Roman" panose="02020603050405020304" pitchFamily="18" charset="0"/>
                <a:cs typeface="Times New Roman" panose="02020603050405020304" pitchFamily="18" charset="0"/>
              </a:rPr>
              <a:t>: Sidebar content of the page</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84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b="1" dirty="0">
                <a:solidFill>
                  <a:schemeClr val="accent1"/>
                </a:solidFill>
                <a:latin typeface="Times New Roman" pitchFamily="18" charset="0"/>
                <a:cs typeface="Times New Roman" pitchFamily="18" charset="0"/>
              </a:rPr>
              <a:t>HTML Headings</a:t>
            </a:r>
          </a:p>
        </p:txBody>
      </p:sp>
      <p:sp>
        <p:nvSpPr>
          <p:cNvPr id="1048625" name="Text Placeholder 1048624"/>
          <p:cNvSpPr>
            <a:spLocks noGrp="1"/>
          </p:cNvSpPr>
          <p:nvPr>
            <p:ph type="body" idx="1"/>
          </p:nvPr>
        </p:nvSpPr>
        <p:spPr>
          <a:xfrm>
            <a:off x="685800" y="1905000"/>
            <a:ext cx="8001000" cy="4038600"/>
          </a:xfrm>
          <a:prstGeom prst="rect">
            <a:avLst/>
          </a:prstGeom>
          <a:noFill/>
          <a:ln>
            <a:noFill/>
          </a:ln>
        </p:spPr>
        <p:txBody>
          <a:bodyPr vert="horz" lIns="91440" tIns="45720" rIns="91440" bIns="45720" anchor="t">
            <a:normAutofit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Heading are defined with the &lt;h1&gt; to &lt;h6&gt; tags.</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Inside the BODY element, heading elements H1 through H6 are generally used for major divisions of the document.</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H1: should be used as the highest level of heading, H2 as the next highest, and so forth.</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The size of the text surrounded by a heading element varies  from very large in an &lt;H1&gt; tag to very small in an &lt;H6&gt; tag.</a:t>
            </a:r>
          </a:p>
        </p:txBody>
      </p:sp>
      <p:sp>
        <p:nvSpPr>
          <p:cNvPr id="1048626" name="TextBox 1048625"/>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14</a:t>
            </a:fld>
            <a:endParaRPr lang="en-US" altLang="en-US" sz="1400"/>
          </a:p>
        </p:txBody>
      </p:sp>
    </p:spTree>
    <p:extLst>
      <p:ext uri="{BB962C8B-B14F-4D97-AF65-F5344CB8AC3E}">
        <p14:creationId xmlns:p14="http://schemas.microsoft.com/office/powerpoint/2010/main" val="1727947576"/>
      </p:ext>
    </p:extLst>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762000" y="457200"/>
            <a:ext cx="7696200" cy="5334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r" eaLnBrk="1" latinLnBrk="1" hangingPunct="1"/>
            <a:r>
              <a:rPr lang="en-US" altLang="en-US" dirty="0">
                <a:solidFill>
                  <a:schemeClr val="accent1"/>
                </a:solidFill>
                <a:latin typeface="Times New Roman" pitchFamily="18" charset="0"/>
                <a:cs typeface="Times New Roman" pitchFamily="18" charset="0"/>
              </a:rPr>
              <a:t>Cont’d</a:t>
            </a:r>
            <a:endParaRPr lang="en-US" altLang="en-US" dirty="0">
              <a:solidFill>
                <a:schemeClr val="accent1"/>
              </a:solidFill>
            </a:endParaRPr>
          </a:p>
        </p:txBody>
      </p:sp>
      <p:sp>
        <p:nvSpPr>
          <p:cNvPr id="1048628" name="Text Placeholder 1048627"/>
          <p:cNvSpPr>
            <a:spLocks noGrp="1"/>
          </p:cNvSpPr>
          <p:nvPr>
            <p:ph type="body" idx="1"/>
          </p:nvPr>
        </p:nvSpPr>
        <p:spPr>
          <a:xfrm>
            <a:off x="1018032" y="1295400"/>
            <a:ext cx="7467600" cy="45720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&lt;HTML&gt;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&lt;HEAD&gt;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&lt;TITLE&gt;Heading Example&lt;/TITLE&gt;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&lt;/HEAD&gt;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&lt;BODY&gt;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&lt;H1&gt;Heading 1&lt;/H1&gt;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&lt;H2&gt;Heading 2&lt;/H2&gt;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&lt;H3&gt;Heading 3&lt;/H3&gt;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&lt;H4&gt;Heading 4&lt;/H4&gt;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&lt;H5&gt;Heading 5&lt;/H5&gt;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&lt;H6&gt;Heading 6&lt;/H6&gt;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   &lt;/BODY&gt;</a:t>
            </a:r>
          </a:p>
          <a:p>
            <a:pPr lvl="0" eaLnBrk="1" latinLnBrk="1" hangingPunct="1">
              <a:lnSpc>
                <a:spcPct val="160000"/>
              </a:lnSpc>
              <a:buNone/>
            </a:pPr>
            <a:r>
              <a:rPr lang="en-US" altLang="en-US" sz="1400" dirty="0">
                <a:solidFill>
                  <a:schemeClr val="tx1"/>
                </a:solidFill>
                <a:latin typeface="Times New Roman" pitchFamily="18" charset="0"/>
                <a:ea typeface="Times New Roman" pitchFamily="18" charset="0"/>
              </a:rPr>
              <a:t>&lt;/HTML&gt; </a:t>
            </a:r>
          </a:p>
        </p:txBody>
      </p:sp>
      <p:sp>
        <p:nvSpPr>
          <p:cNvPr id="1048629" name="TextBox 1048628"/>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15</a:t>
            </a:fld>
            <a:endParaRPr lang="en-US" altLang="en-US" sz="1400"/>
          </a:p>
        </p:txBody>
      </p:sp>
    </p:spTree>
    <p:extLst>
      <p:ext uri="{BB962C8B-B14F-4D97-AF65-F5344CB8AC3E}">
        <p14:creationId xmlns:p14="http://schemas.microsoft.com/office/powerpoint/2010/main" val="4168955971"/>
      </p:ext>
    </p:extLst>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048629"/>
          <p:cNvSpPr>
            <a:spLocks noGrp="1"/>
          </p:cNvSpPr>
          <p:nvPr>
            <p:ph type="title"/>
          </p:nvPr>
        </p:nvSpPr>
        <p:spPr>
          <a:xfrm>
            <a:off x="762000" y="533400"/>
            <a:ext cx="7696200" cy="762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r" eaLnBrk="1" latinLnBrk="1" hangingPunct="1"/>
            <a:r>
              <a:rPr lang="en-US" altLang="en-US" dirty="0">
                <a:solidFill>
                  <a:schemeClr val="accent1"/>
                </a:solidFill>
                <a:effectLst/>
                <a:latin typeface="Times New Roman" pitchFamily="18" charset="0"/>
                <a:cs typeface="Times New Roman" pitchFamily="18" charset="0"/>
              </a:rPr>
              <a:t>Cont’d</a:t>
            </a:r>
            <a:r>
              <a:rPr lang="en-US" altLang="en-US" dirty="0">
                <a:solidFill>
                  <a:schemeClr val="tx1"/>
                </a:solidFill>
                <a:effectLst/>
                <a:latin typeface="Times New Roman" pitchFamily="18" charset="0"/>
                <a:cs typeface="Times New Roman" pitchFamily="18" charset="0"/>
              </a:rPr>
              <a:t>…</a:t>
            </a:r>
          </a:p>
        </p:txBody>
      </p:sp>
      <p:sp>
        <p:nvSpPr>
          <p:cNvPr id="1048631" name="Text Placeholder 1048630"/>
          <p:cNvSpPr>
            <a:spLocks noGrp="1"/>
          </p:cNvSpPr>
          <p:nvPr>
            <p:ph type="body" idx="1"/>
          </p:nvPr>
        </p:nvSpPr>
        <p:spPr>
          <a:xfrm>
            <a:off x="762000" y="1905000"/>
            <a:ext cx="76962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eaLnBrk="1" latinLnBrk="1" hangingPunct="1">
              <a:buNone/>
            </a:pPr>
            <a:r>
              <a:rPr lang="en-US" altLang="en-US" sz="2400" dirty="0">
                <a:latin typeface="Times New Roman" pitchFamily="18" charset="0"/>
                <a:cs typeface="Times New Roman" pitchFamily="18" charset="0"/>
              </a:rPr>
              <a:t>This will produce:</a:t>
            </a:r>
          </a:p>
          <a:p>
            <a:pPr lvl="0" eaLnBrk="1" latinLnBrk="1" hangingPunct="1">
              <a:buNone/>
            </a:pPr>
            <a:endParaRPr lang="en-US" altLang="en-US" sz="2400" dirty="0">
              <a:latin typeface="Times New Roman" pitchFamily="18" charset="0"/>
              <a:cs typeface="Times New Roman" pitchFamily="18" charset="0"/>
            </a:endParaRPr>
          </a:p>
        </p:txBody>
      </p:sp>
      <p:pic>
        <p:nvPicPr>
          <p:cNvPr id="2097154" name="Picture 2097153"/>
          <p:cNvPicPr>
            <a:picLocks/>
          </p:cNvPicPr>
          <p:nvPr/>
        </p:nvPicPr>
        <p:blipFill>
          <a:blip r:embed="rId2"/>
          <a:srcRect/>
          <a:stretch>
            <a:fillRect/>
          </a:stretch>
        </p:blipFill>
        <p:spPr>
          <a:xfrm>
            <a:off x="1295400" y="2667000"/>
            <a:ext cx="5943600" cy="3505200"/>
          </a:xfrm>
          <a:prstGeom prst="rect">
            <a:avLst/>
          </a:prstGeom>
          <a:noFill/>
          <a:ln>
            <a:noFill/>
          </a:ln>
        </p:spPr>
      </p:pic>
      <p:sp>
        <p:nvSpPr>
          <p:cNvPr id="1048632" name="TextBox 1048631"/>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16</a:t>
            </a:fld>
            <a:endParaRPr lang="en-US" altLang="en-US" sz="1400"/>
          </a:p>
        </p:txBody>
      </p:sp>
    </p:spTree>
    <p:extLst>
      <p:ext uri="{BB962C8B-B14F-4D97-AF65-F5344CB8AC3E}">
        <p14:creationId xmlns:p14="http://schemas.microsoft.com/office/powerpoint/2010/main" val="2782814019"/>
      </p:ext>
    </p:extLst>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rPr>
              <a:t>Paragraphs, </a:t>
            </a:r>
            <a:r>
              <a:rPr lang="en-US" altLang="en-US" sz="4400" b="1" dirty="0">
                <a:solidFill>
                  <a:schemeClr val="accent1"/>
                </a:solidFill>
                <a:effectLst/>
                <a:latin typeface="Times New Roman" pitchFamily="18" charset="0"/>
                <a:cs typeface="Times New Roman" pitchFamily="18" charset="0"/>
              </a:rPr>
              <a:t>&lt;P&gt;&lt;/P&gt;</a:t>
            </a:r>
            <a:r>
              <a:rPr lang="en-US" altLang="en-US" sz="4400" dirty="0">
                <a:solidFill>
                  <a:schemeClr val="accent1"/>
                </a:solidFill>
                <a:effectLst/>
                <a:latin typeface="Times New Roman" pitchFamily="18" charset="0"/>
                <a:cs typeface="Times New Roman" pitchFamily="18" charset="0"/>
              </a:rPr>
              <a:t> </a:t>
            </a:r>
            <a:endParaRPr lang="en-US" sz="4400" dirty="0">
              <a:effectLst/>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The &lt;p&gt; tag defines a paragraph. </a:t>
            </a:r>
          </a:p>
          <a:p>
            <a:pPr algn="just">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Paragraphs allow you to add text to a document </a:t>
            </a:r>
          </a:p>
          <a:p>
            <a:pPr marL="0" indent="0">
              <a:lnSpc>
                <a:spcPct val="150000"/>
              </a:lnSpc>
              <a:buNone/>
            </a:pPr>
            <a:r>
              <a:rPr lang="en-US" b="1" dirty="0">
                <a:solidFill>
                  <a:schemeClr val="tx1"/>
                </a:solidFill>
                <a:latin typeface="Times New Roman" pitchFamily="18" charset="0"/>
                <a:cs typeface="Times New Roman" pitchFamily="18" charset="0"/>
              </a:rPr>
              <a:t>E.g</a:t>
            </a:r>
            <a:r>
              <a:rPr lang="en-US" dirty="0">
                <a:solidFill>
                  <a:schemeClr val="tx1"/>
                </a:solidFill>
                <a:latin typeface="Times New Roman" pitchFamily="18" charset="0"/>
                <a:cs typeface="Times New Roman" pitchFamily="18" charset="0"/>
              </a:rPr>
              <a:t>. &lt;p&gt;When creating a web page, Block-level elements make up the main components of content structure.&lt;/p&gt;</a:t>
            </a:r>
          </a:p>
          <a:p>
            <a:pPr marL="0" indent="0">
              <a:lnSpc>
                <a:spcPct val="150000"/>
              </a:lnSpc>
              <a:buNone/>
            </a:pPr>
            <a:r>
              <a:rPr lang="en-US" dirty="0">
                <a:solidFill>
                  <a:schemeClr val="tx1"/>
                </a:solidFill>
                <a:latin typeface="Times New Roman" pitchFamily="18" charset="0"/>
                <a:cs typeface="Times New Roman" pitchFamily="18" charset="0"/>
              </a:rPr>
              <a:t>&lt;p&gt; block level elements always start on a new line and usually have some space added above and below, stacking up like blocks in the normal flow of the document. &lt;/p&gt;   </a:t>
            </a:r>
          </a:p>
        </p:txBody>
      </p:sp>
    </p:spTree>
    <p:extLst>
      <p:ext uri="{BB962C8B-B14F-4D97-AF65-F5344CB8AC3E}">
        <p14:creationId xmlns:p14="http://schemas.microsoft.com/office/powerpoint/2010/main" val="300022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5"/>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latin typeface="Times New Roman" pitchFamily="18" charset="0"/>
                <a:cs typeface="Times New Roman" pitchFamily="18" charset="0"/>
              </a:rPr>
              <a:t>Cont’d…</a:t>
            </a:r>
          </a:p>
        </p:txBody>
      </p:sp>
      <p:sp>
        <p:nvSpPr>
          <p:cNvPr id="1048637" name="Text Placeholder 1048636"/>
          <p:cNvSpPr>
            <a:spLocks noGrp="1"/>
          </p:cNvSpPr>
          <p:nvPr>
            <p:ph type="body" idx="1"/>
          </p:nvPr>
        </p:nvSpPr>
        <p:spPr>
          <a:xfrm>
            <a:off x="228600" y="1828800"/>
            <a:ext cx="8610600" cy="43434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eaLnBrk="1" latinLnBrk="1" hangingPunct="1">
              <a:lnSpc>
                <a:spcPct val="80000"/>
              </a:lnSpc>
              <a:buNone/>
            </a:pPr>
            <a:r>
              <a:rPr lang="en-US" altLang="en-US" sz="1500" dirty="0">
                <a:latin typeface="Times New Roman" pitchFamily="18" charset="0"/>
                <a:cs typeface="Times New Roman" pitchFamily="18" charset="0"/>
              </a:rPr>
              <a:t>&lt;HTML&gt;</a:t>
            </a:r>
          </a:p>
          <a:p>
            <a:pPr lvl="0" eaLnBrk="1" latinLnBrk="1" hangingPunct="1">
              <a:lnSpc>
                <a:spcPct val="80000"/>
              </a:lnSpc>
              <a:buNone/>
            </a:pPr>
            <a:r>
              <a:rPr lang="en-US" altLang="en-US" sz="1500" dirty="0">
                <a:latin typeface="Times New Roman" pitchFamily="18" charset="0"/>
                <a:cs typeface="Times New Roman" pitchFamily="18" charset="0"/>
              </a:rPr>
              <a:t>	&lt;HEAD&gt;</a:t>
            </a:r>
          </a:p>
          <a:p>
            <a:pPr lvl="0" eaLnBrk="1" latinLnBrk="1" hangingPunct="1">
              <a:lnSpc>
                <a:spcPct val="80000"/>
              </a:lnSpc>
              <a:buNone/>
            </a:pPr>
            <a:r>
              <a:rPr lang="en-US" altLang="en-US" sz="1500" dirty="0">
                <a:latin typeface="Times New Roman" pitchFamily="18" charset="0"/>
                <a:cs typeface="Times New Roman" pitchFamily="18" charset="0"/>
              </a:rPr>
              <a:t>		&lt;TITLE&gt;Example Page&lt;/TITLE&gt;</a:t>
            </a:r>
          </a:p>
          <a:p>
            <a:pPr lvl="0" eaLnBrk="1" latinLnBrk="1" hangingPunct="1">
              <a:lnSpc>
                <a:spcPct val="80000"/>
              </a:lnSpc>
              <a:buNone/>
            </a:pPr>
            <a:r>
              <a:rPr lang="en-US" altLang="en-US" sz="1500" dirty="0">
                <a:latin typeface="Times New Roman" pitchFamily="18" charset="0"/>
                <a:cs typeface="Times New Roman" pitchFamily="18" charset="0"/>
              </a:rPr>
              <a:t>	&lt;/HEAD&gt;</a:t>
            </a:r>
          </a:p>
          <a:p>
            <a:pPr lvl="0" eaLnBrk="1" latinLnBrk="1" hangingPunct="1">
              <a:lnSpc>
                <a:spcPct val="80000"/>
              </a:lnSpc>
              <a:buNone/>
            </a:pPr>
            <a:r>
              <a:rPr lang="en-US" altLang="en-US" sz="1500" dirty="0">
                <a:latin typeface="Times New Roman" pitchFamily="18" charset="0"/>
                <a:cs typeface="Times New Roman" pitchFamily="18" charset="0"/>
              </a:rPr>
              <a:t>	&lt;BODY&gt;</a:t>
            </a:r>
          </a:p>
          <a:p>
            <a:pPr lvl="0" eaLnBrk="1" latinLnBrk="1" hangingPunct="1">
              <a:lnSpc>
                <a:spcPct val="80000"/>
              </a:lnSpc>
              <a:buNone/>
            </a:pPr>
            <a:r>
              <a:rPr lang="en-US" altLang="en-US" sz="1500" dirty="0">
                <a:latin typeface="Times New Roman" pitchFamily="18" charset="0"/>
                <a:cs typeface="Times New Roman" pitchFamily="18" charset="0"/>
              </a:rPr>
              <a:t>		&lt;H1&gt;Heading 1&lt;/H1&gt;</a:t>
            </a:r>
          </a:p>
          <a:p>
            <a:pPr lvl="0" eaLnBrk="1" latinLnBrk="1" hangingPunct="1">
              <a:lnSpc>
                <a:spcPct val="80000"/>
              </a:lnSpc>
              <a:buNone/>
            </a:pPr>
            <a:r>
              <a:rPr lang="en-US" altLang="en-US" sz="1500" dirty="0">
                <a:latin typeface="Times New Roman" pitchFamily="18" charset="0"/>
                <a:cs typeface="Times New Roman" pitchFamily="18" charset="0"/>
              </a:rPr>
              <a:t>		&lt;P&gt;Paragraph 1, ...&lt;/P&gt;</a:t>
            </a:r>
          </a:p>
          <a:p>
            <a:pPr lvl="0" eaLnBrk="1" latinLnBrk="1" hangingPunct="1">
              <a:lnSpc>
                <a:spcPct val="80000"/>
              </a:lnSpc>
              <a:buNone/>
            </a:pPr>
            <a:r>
              <a:rPr lang="en-US" altLang="en-US" sz="1500" dirty="0">
                <a:latin typeface="Times New Roman" pitchFamily="18" charset="0"/>
                <a:cs typeface="Times New Roman" pitchFamily="18" charset="0"/>
              </a:rPr>
              <a:t>		&lt;H2&gt;Heading 2&lt;/H2&gt;</a:t>
            </a:r>
          </a:p>
          <a:p>
            <a:pPr lvl="0" eaLnBrk="1" latinLnBrk="1" hangingPunct="1">
              <a:lnSpc>
                <a:spcPct val="80000"/>
              </a:lnSpc>
              <a:buNone/>
            </a:pPr>
            <a:r>
              <a:rPr lang="en-US" altLang="en-US" sz="1500" dirty="0">
                <a:latin typeface="Times New Roman" pitchFamily="18" charset="0"/>
                <a:cs typeface="Times New Roman" pitchFamily="18" charset="0"/>
              </a:rPr>
              <a:t>		&lt;P&gt;Paragraph 2, ...&lt;/P&gt;</a:t>
            </a:r>
          </a:p>
          <a:p>
            <a:pPr lvl="0" eaLnBrk="1" latinLnBrk="1" hangingPunct="1">
              <a:lnSpc>
                <a:spcPct val="80000"/>
              </a:lnSpc>
              <a:buNone/>
            </a:pPr>
            <a:r>
              <a:rPr lang="en-US" altLang="en-US" sz="1500" dirty="0">
                <a:latin typeface="Times New Roman" pitchFamily="18" charset="0"/>
                <a:cs typeface="Times New Roman" pitchFamily="18" charset="0"/>
              </a:rPr>
              <a:t>		&lt;H3&gt;Heading 3&lt;/H3&gt;</a:t>
            </a:r>
          </a:p>
          <a:p>
            <a:pPr lvl="0" eaLnBrk="1" latinLnBrk="1" hangingPunct="1">
              <a:lnSpc>
                <a:spcPct val="80000"/>
              </a:lnSpc>
              <a:buNone/>
            </a:pPr>
            <a:r>
              <a:rPr lang="en-US" altLang="en-US" sz="1500" dirty="0">
                <a:latin typeface="Times New Roman" pitchFamily="18" charset="0"/>
                <a:cs typeface="Times New Roman" pitchFamily="18" charset="0"/>
              </a:rPr>
              <a:t>		&lt;P&gt;Paragraph 3, ...&lt;/P&gt;</a:t>
            </a:r>
          </a:p>
          <a:p>
            <a:pPr lvl="0" eaLnBrk="1" latinLnBrk="1" hangingPunct="1">
              <a:lnSpc>
                <a:spcPct val="80000"/>
              </a:lnSpc>
              <a:buNone/>
            </a:pPr>
            <a:r>
              <a:rPr lang="en-US" altLang="en-US" sz="1500" dirty="0">
                <a:latin typeface="Times New Roman" pitchFamily="18" charset="0"/>
                <a:cs typeface="Times New Roman" pitchFamily="18" charset="0"/>
              </a:rPr>
              <a:t>		&lt;H4&gt;Heading 4&lt;/H4&gt;</a:t>
            </a:r>
          </a:p>
          <a:p>
            <a:pPr lvl="0" eaLnBrk="1" latinLnBrk="1" hangingPunct="1">
              <a:lnSpc>
                <a:spcPct val="80000"/>
              </a:lnSpc>
              <a:buNone/>
            </a:pPr>
            <a:r>
              <a:rPr lang="en-US" altLang="en-US" sz="1500" dirty="0">
                <a:latin typeface="Times New Roman" pitchFamily="18" charset="0"/>
                <a:cs typeface="Times New Roman" pitchFamily="18" charset="0"/>
              </a:rPr>
              <a:t>		&lt;P&gt;Paragraph 4, ...&lt;/P&gt;</a:t>
            </a:r>
          </a:p>
          <a:p>
            <a:pPr lvl="0" eaLnBrk="1" latinLnBrk="1" hangingPunct="1">
              <a:lnSpc>
                <a:spcPct val="80000"/>
              </a:lnSpc>
              <a:buNone/>
            </a:pPr>
            <a:r>
              <a:rPr lang="en-US" altLang="en-US" sz="1500" dirty="0">
                <a:latin typeface="Times New Roman" pitchFamily="18" charset="0"/>
                <a:cs typeface="Times New Roman" pitchFamily="18" charset="0"/>
              </a:rPr>
              <a:t>		&lt;H5&gt;Heading 5&lt;/H5&gt;</a:t>
            </a:r>
          </a:p>
          <a:p>
            <a:pPr lvl="0" eaLnBrk="1" latinLnBrk="1" hangingPunct="1">
              <a:lnSpc>
                <a:spcPct val="80000"/>
              </a:lnSpc>
              <a:buNone/>
            </a:pPr>
            <a:r>
              <a:rPr lang="en-US" altLang="en-US" sz="1500" dirty="0">
                <a:latin typeface="Times New Roman" pitchFamily="18" charset="0"/>
                <a:cs typeface="Times New Roman" pitchFamily="18" charset="0"/>
              </a:rPr>
              <a:t>		&lt;P&gt;Paragraph 5, ...&lt;/P&gt;</a:t>
            </a:r>
          </a:p>
          <a:p>
            <a:pPr lvl="0" eaLnBrk="1" latinLnBrk="1" hangingPunct="1">
              <a:lnSpc>
                <a:spcPct val="80000"/>
              </a:lnSpc>
              <a:buNone/>
            </a:pPr>
            <a:r>
              <a:rPr lang="en-US" altLang="en-US" sz="1500" dirty="0">
                <a:latin typeface="Times New Roman" pitchFamily="18" charset="0"/>
                <a:cs typeface="Times New Roman" pitchFamily="18" charset="0"/>
              </a:rPr>
              <a:t>		&lt;H6&gt;Heading 6&lt;/H6&gt;</a:t>
            </a:r>
          </a:p>
          <a:p>
            <a:pPr lvl="0" eaLnBrk="1" latinLnBrk="1" hangingPunct="1">
              <a:lnSpc>
                <a:spcPct val="80000"/>
              </a:lnSpc>
              <a:buNone/>
            </a:pPr>
            <a:r>
              <a:rPr lang="en-US" altLang="en-US" sz="1500" dirty="0">
                <a:latin typeface="Times New Roman" pitchFamily="18" charset="0"/>
                <a:cs typeface="Times New Roman" pitchFamily="18" charset="0"/>
              </a:rPr>
              <a:t>	&lt;/BODY&gt;</a:t>
            </a:r>
          </a:p>
          <a:p>
            <a:pPr lvl="0" eaLnBrk="1" latinLnBrk="1" hangingPunct="1">
              <a:lnSpc>
                <a:spcPct val="80000"/>
              </a:lnSpc>
              <a:buNone/>
            </a:pPr>
            <a:r>
              <a:rPr lang="en-US" altLang="en-US" sz="1500" dirty="0">
                <a:latin typeface="Times New Roman" pitchFamily="18" charset="0"/>
                <a:cs typeface="Times New Roman" pitchFamily="18" charset="0"/>
              </a:rPr>
              <a:t>&lt;/HTML&gt; </a:t>
            </a:r>
          </a:p>
        </p:txBody>
      </p:sp>
      <p:pic>
        <p:nvPicPr>
          <p:cNvPr id="2097155" name="Picture 2097154"/>
          <p:cNvPicPr>
            <a:picLocks/>
          </p:cNvPicPr>
          <p:nvPr/>
        </p:nvPicPr>
        <p:blipFill>
          <a:blip r:embed="rId2"/>
          <a:srcRect/>
          <a:stretch>
            <a:fillRect/>
          </a:stretch>
        </p:blipFill>
        <p:spPr>
          <a:xfrm>
            <a:off x="4724400" y="1905000"/>
            <a:ext cx="3962400" cy="4038600"/>
          </a:xfrm>
          <a:prstGeom prst="rect">
            <a:avLst/>
          </a:prstGeom>
          <a:noFill/>
          <a:ln>
            <a:noFill/>
          </a:ln>
        </p:spPr>
      </p:pic>
      <p:sp>
        <p:nvSpPr>
          <p:cNvPr id="1048638" name="TextBox 1048637"/>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18</a:t>
            </a:fld>
            <a:endParaRPr lang="en-US" altLang="en-US" sz="1400"/>
          </a:p>
        </p:txBody>
      </p:sp>
    </p:spTree>
    <p:extLst>
      <p:ext uri="{BB962C8B-B14F-4D97-AF65-F5344CB8AC3E}">
        <p14:creationId xmlns:p14="http://schemas.microsoft.com/office/powerpoint/2010/main" val="1227582839"/>
      </p:ext>
    </p:extLst>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Preformatted text</a:t>
            </a:r>
          </a:p>
        </p:txBody>
      </p:sp>
      <p:sp>
        <p:nvSpPr>
          <p:cNvPr id="3" name="Content Placeholder 2"/>
          <p:cNvSpPr>
            <a:spLocks noGrp="1"/>
          </p:cNvSpPr>
          <p:nvPr>
            <p:ph idx="1"/>
          </p:nvPr>
        </p:nvSpPr>
        <p:spPr/>
        <p:txBody>
          <a:bodyPr>
            <a:normAutofit fontScale="77500" lnSpcReduction="20000"/>
          </a:bodyPr>
          <a:lstStyle/>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It is a unique element in that it is displayed exactly as it is typed—including all the carriage returns and multiple character spaces</a:t>
            </a:r>
          </a:p>
          <a:p>
            <a:pPr algn="just">
              <a:lnSpc>
                <a:spcPct val="150000"/>
              </a:lnSpc>
              <a:buFont typeface="Wingdings" pitchFamily="2" charset="2"/>
              <a:buChar char="§"/>
            </a:pPr>
            <a:r>
              <a:rPr lang="en-US" dirty="0">
                <a:solidFill>
                  <a:schemeClr val="tx1"/>
                </a:solidFill>
                <a:latin typeface="Times New Roman" pitchFamily="18" charset="0"/>
                <a:cs typeface="Times New Roman" pitchFamily="18" charset="0"/>
              </a:rPr>
              <a:t>By default, preformatted text is also displayed in a constant-width font</a:t>
            </a:r>
          </a:p>
          <a:p>
            <a:pPr marL="0" indent="0">
              <a:buNone/>
            </a:pPr>
            <a:r>
              <a:rPr lang="en-US" b="1" dirty="0">
                <a:solidFill>
                  <a:schemeClr val="tx1"/>
                </a:solidFill>
                <a:latin typeface="Times New Roman" pitchFamily="18" charset="0"/>
                <a:cs typeface="Times New Roman" pitchFamily="18" charset="0"/>
              </a:rPr>
              <a:t>E.g.</a:t>
            </a:r>
          </a:p>
          <a:p>
            <a:pPr marL="0" indent="0">
              <a:buNone/>
            </a:pPr>
            <a:r>
              <a:rPr lang="en-US" b="1" dirty="0">
                <a:solidFill>
                  <a:schemeClr val="tx1"/>
                </a:solidFill>
                <a:latin typeface="Times New Roman" pitchFamily="18" charset="0"/>
                <a:cs typeface="Times New Roman" pitchFamily="18" charset="0"/>
              </a:rPr>
              <a:t>&lt;pre&gt; </a:t>
            </a:r>
            <a:r>
              <a:rPr lang="en-US" dirty="0">
                <a:solidFill>
                  <a:schemeClr val="tx1"/>
                </a:solidFill>
                <a:latin typeface="Times New Roman" pitchFamily="18" charset="0"/>
                <a:cs typeface="Times New Roman" pitchFamily="18" charset="0"/>
              </a:rPr>
              <a:t>This is 			an 		example of </a:t>
            </a:r>
          </a:p>
          <a:p>
            <a:pPr marL="0" indent="0">
              <a:buNone/>
            </a:pPr>
            <a:r>
              <a:rPr lang="en-US" dirty="0">
                <a:solidFill>
                  <a:schemeClr val="tx1"/>
                </a:solidFill>
                <a:latin typeface="Times New Roman" pitchFamily="18" charset="0"/>
                <a:cs typeface="Times New Roman" pitchFamily="18" charset="0"/>
              </a:rPr>
              <a:t>	Text with a 		lot of </a:t>
            </a:r>
          </a:p>
          <a:p>
            <a:pPr marL="0" indent="0">
              <a:buNone/>
            </a:pPr>
            <a:r>
              <a:rPr lang="en-US" dirty="0">
                <a:solidFill>
                  <a:schemeClr val="tx1"/>
                </a:solidFill>
                <a:latin typeface="Times New Roman" pitchFamily="18" charset="0"/>
                <a:cs typeface="Times New Roman" pitchFamily="18" charset="0"/>
              </a:rPr>
              <a:t>				Curious</a:t>
            </a:r>
          </a:p>
          <a:p>
            <a:pPr marL="0" indent="0">
              <a:buNone/>
            </a:pPr>
            <a:r>
              <a:rPr lang="en-US" dirty="0">
                <a:solidFill>
                  <a:schemeClr val="tx1"/>
                </a:solidFill>
                <a:latin typeface="Times New Roman" pitchFamily="18" charset="0"/>
                <a:cs typeface="Times New Roman" pitchFamily="18" charset="0"/>
              </a:rPr>
              <a:t>				White space.</a:t>
            </a:r>
          </a:p>
          <a:p>
            <a:pPr marL="0" indent="0">
              <a:buNone/>
            </a:pPr>
            <a:r>
              <a:rPr lang="en-US" b="1" dirty="0">
                <a:solidFill>
                  <a:schemeClr val="tx1"/>
                </a:solidFill>
                <a:latin typeface="Times New Roman" pitchFamily="18" charset="0"/>
                <a:cs typeface="Times New Roman" pitchFamily="18" charset="0"/>
              </a:rPr>
              <a:t>&lt;/pre&gt;</a:t>
            </a:r>
          </a:p>
          <a:p>
            <a:pPr marL="0" indent="0">
              <a:buNone/>
            </a:pPr>
            <a:r>
              <a:rPr lang="en-US" b="1" dirty="0">
                <a:solidFill>
                  <a:schemeClr val="tx1"/>
                </a:solidFill>
                <a:latin typeface="Times New Roman" pitchFamily="18" charset="0"/>
                <a:cs typeface="Times New Roman" pitchFamily="18" charset="0"/>
              </a:rPr>
              <a:t>&lt;p&gt;</a:t>
            </a:r>
            <a:r>
              <a:rPr lang="en-US" dirty="0">
                <a:solidFill>
                  <a:schemeClr val="tx1"/>
                </a:solidFill>
                <a:latin typeface="Times New Roman" pitchFamily="18" charset="0"/>
                <a:cs typeface="Times New Roman" pitchFamily="18" charset="0"/>
              </a:rPr>
              <a:t> This is 			an 		example of </a:t>
            </a:r>
          </a:p>
          <a:p>
            <a:pPr marL="0" indent="0">
              <a:buNone/>
            </a:pPr>
            <a:r>
              <a:rPr lang="en-US" dirty="0">
                <a:solidFill>
                  <a:schemeClr val="tx1"/>
                </a:solidFill>
                <a:latin typeface="Times New Roman" pitchFamily="18" charset="0"/>
                <a:cs typeface="Times New Roman" pitchFamily="18" charset="0"/>
              </a:rPr>
              <a:t>	Text with a 		lot of </a:t>
            </a:r>
          </a:p>
          <a:p>
            <a:pPr marL="0" indent="0">
              <a:buNone/>
            </a:pPr>
            <a:r>
              <a:rPr lang="en-US" dirty="0">
                <a:solidFill>
                  <a:schemeClr val="tx1"/>
                </a:solidFill>
                <a:latin typeface="Times New Roman" pitchFamily="18" charset="0"/>
                <a:cs typeface="Times New Roman" pitchFamily="18" charset="0"/>
              </a:rPr>
              <a:t>				Curious</a:t>
            </a:r>
          </a:p>
          <a:p>
            <a:pPr marL="0" indent="0">
              <a:buNone/>
            </a:pPr>
            <a:r>
              <a:rPr lang="en-US" dirty="0">
                <a:solidFill>
                  <a:schemeClr val="tx1"/>
                </a:solidFill>
                <a:latin typeface="Times New Roman" pitchFamily="18" charset="0"/>
                <a:cs typeface="Times New Roman" pitchFamily="18" charset="0"/>
              </a:rPr>
              <a:t>				White space.</a:t>
            </a:r>
          </a:p>
          <a:p>
            <a:pPr marL="0" indent="0">
              <a:buNone/>
            </a:pPr>
            <a:r>
              <a:rPr lang="en-US" b="1" dirty="0">
                <a:solidFill>
                  <a:schemeClr val="tx1"/>
                </a:solidFill>
                <a:latin typeface="Times New Roman" pitchFamily="18" charset="0"/>
                <a:cs typeface="Times New Roman" pitchFamily="18" charset="0"/>
              </a:rPr>
              <a:t>&lt;/p&gt;</a:t>
            </a:r>
          </a:p>
          <a:p>
            <a:pPr algn="just">
              <a:lnSpc>
                <a:spcPct val="150000"/>
              </a:lnSpc>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1096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200" b="1" dirty="0"/>
              <a:t>HTML (</a:t>
            </a:r>
            <a:r>
              <a:rPr lang="en-US" altLang="en-US" sz="3200" dirty="0">
                <a:solidFill>
                  <a:schemeClr val="tx1"/>
                </a:solidFill>
                <a:latin typeface="Times New Roman" pitchFamily="18" charset="0"/>
                <a:ea typeface="Times New Roman" pitchFamily="18" charset="0"/>
              </a:rPr>
              <a:t>Hyper Text Markup Language</a:t>
            </a:r>
            <a:r>
              <a:rPr lang="en-US" altLang="en-US" sz="3200" b="1" dirty="0"/>
              <a:t>)</a:t>
            </a:r>
            <a:endParaRPr lang="en-US" sz="3200" dirty="0"/>
          </a:p>
        </p:txBody>
      </p:sp>
      <p:sp>
        <p:nvSpPr>
          <p:cNvPr id="3" name="Content Placeholder 2"/>
          <p:cNvSpPr>
            <a:spLocks noGrp="1"/>
          </p:cNvSpPr>
          <p:nvPr>
            <p:ph idx="1"/>
          </p:nvPr>
        </p:nvSpPr>
        <p:spPr>
          <a:xfrm>
            <a:off x="838200" y="1828800"/>
            <a:ext cx="8305800" cy="4297363"/>
          </a:xfrm>
        </p:spPr>
        <p:txBody>
          <a:bodyPr>
            <a:normAutofit/>
          </a:bodyPr>
          <a:lstStyle/>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Is not a programming language, it is a markup language.</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Is a language for describing web pages.</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A markup language is a set of markup tags.</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A tag added around content are referred to as the </a:t>
            </a:r>
            <a:r>
              <a:rPr lang="en-US" altLang="en-US" b="1" i="1" dirty="0">
                <a:solidFill>
                  <a:schemeClr val="tx1"/>
                </a:solidFill>
                <a:latin typeface="Times New Roman" pitchFamily="18" charset="0"/>
                <a:ea typeface="Times New Roman" pitchFamily="18" charset="0"/>
              </a:rPr>
              <a:t>markup</a:t>
            </a:r>
          </a:p>
          <a:p>
            <a:pPr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Is a set of logical codes (markup) that constitute the appearance of a web document and the information it contains</a:t>
            </a:r>
            <a:endParaRPr lang="en-US" altLang="en-US" b="1" i="1" dirty="0">
              <a:solidFill>
                <a:schemeClr val="tx1"/>
              </a:solidFill>
              <a:latin typeface="Times New Roman" pitchFamily="18" charset="0"/>
              <a:ea typeface="Times New Roman" pitchFamily="18" charset="0"/>
            </a:endParaRPr>
          </a:p>
        </p:txBody>
      </p:sp>
    </p:spTree>
    <p:extLst>
      <p:ext uri="{BB962C8B-B14F-4D97-AF65-F5344CB8AC3E}">
        <p14:creationId xmlns:p14="http://schemas.microsoft.com/office/powerpoint/2010/main" val="52846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a:buFont typeface="Wingdings" pitchFamily="2" charset="2"/>
              <a:buChar char="§"/>
            </a:pPr>
            <a:r>
              <a:rPr lang="en-US" dirty="0">
                <a:solidFill>
                  <a:schemeClr val="tx1"/>
                </a:solidFill>
                <a:latin typeface="Times New Roman" pitchFamily="18" charset="0"/>
                <a:cs typeface="Times New Roman" pitchFamily="18" charset="0"/>
              </a:rPr>
              <a:t>This will result:</a:t>
            </a:r>
          </a:p>
          <a:p>
            <a:pPr>
              <a:buFont typeface="Wingdings" pitchFamily="2" charset="2"/>
              <a:buChar char="§"/>
            </a:pPr>
            <a:endParaRPr lang="en-US" dirty="0">
              <a:solidFill>
                <a:schemeClr val="tx1"/>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33674"/>
            <a:ext cx="73152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4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04864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sz="3200" dirty="0">
                <a:solidFill>
                  <a:schemeClr val="accent1"/>
                </a:solidFill>
                <a:effectLst/>
              </a:rPr>
              <a:t>Horizontal Rule, &lt;HR&gt;</a:t>
            </a:r>
          </a:p>
        </p:txBody>
      </p:sp>
      <p:sp>
        <p:nvSpPr>
          <p:cNvPr id="1048645" name="Text Placeholder 1048644"/>
          <p:cNvSpPr>
            <a:spLocks noGrp="1"/>
          </p:cNvSpPr>
          <p:nvPr>
            <p:ph type="body" idx="1"/>
          </p:nvPr>
        </p:nvSpPr>
        <p:spPr>
          <a:xfrm>
            <a:off x="457200" y="1905000"/>
            <a:ext cx="78486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The &lt;HR&gt; element causes the browser to display a              horizontal line (rule) in your document. </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This element </a:t>
            </a:r>
            <a:r>
              <a:rPr lang="en-US" altLang="en-US" sz="2400" b="1" dirty="0">
                <a:latin typeface="Times New Roman" pitchFamily="18" charset="0"/>
                <a:ea typeface="Times New Roman" pitchFamily="18" charset="0"/>
              </a:rPr>
              <a:t>does not</a:t>
            </a:r>
            <a:r>
              <a:rPr lang="en-US" altLang="en-US" sz="2400" dirty="0">
                <a:latin typeface="Times New Roman" pitchFamily="18" charset="0"/>
                <a:ea typeface="Times New Roman" pitchFamily="18" charset="0"/>
              </a:rPr>
              <a:t> use a closing tag, &lt;/HR&gt;. </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Simply type &lt;HR&gt; to insert a horizontal line (rule) element into your document.</a:t>
            </a:r>
          </a:p>
          <a:p>
            <a:pPr lvl="0" eaLnBrk="1" latinLnBrk="1" hangingPunct="1">
              <a:lnSpc>
                <a:spcPct val="150000"/>
              </a:lnSpc>
            </a:pPr>
            <a:endParaRPr lang="en-US" altLang="en-US" sz="2800" dirty="0"/>
          </a:p>
        </p:txBody>
      </p:sp>
      <p:sp>
        <p:nvSpPr>
          <p:cNvPr id="1048646" name="TextBox 1048645"/>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21</a:t>
            </a:fld>
            <a:endParaRPr lang="en-US" altLang="en-US" sz="1400"/>
          </a:p>
        </p:txBody>
      </p:sp>
    </p:spTree>
    <p:extLst>
      <p:ext uri="{BB962C8B-B14F-4D97-AF65-F5344CB8AC3E}">
        <p14:creationId xmlns:p14="http://schemas.microsoft.com/office/powerpoint/2010/main" val="1386877034"/>
      </p:ext>
    </p:extLst>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effectLst/>
              </a:rPr>
              <a:t>Cont’d…</a:t>
            </a:r>
          </a:p>
        </p:txBody>
      </p:sp>
      <p:pic>
        <p:nvPicPr>
          <p:cNvPr id="2097157" name="Picture 2097156" descr="Picture1"/>
          <p:cNvPicPr>
            <a:picLocks/>
          </p:cNvPicPr>
          <p:nvPr/>
        </p:nvPicPr>
        <p:blipFill>
          <a:blip r:embed="rId2"/>
          <a:srcRect/>
          <a:stretch>
            <a:fillRect/>
          </a:stretch>
        </p:blipFill>
        <p:spPr>
          <a:xfrm>
            <a:off x="304800" y="1905000"/>
            <a:ext cx="8375650" cy="4038600"/>
          </a:xfrm>
          <a:prstGeom prst="rect">
            <a:avLst/>
          </a:prstGeom>
          <a:noFill/>
          <a:ln>
            <a:noFill/>
          </a:ln>
        </p:spPr>
      </p:pic>
      <p:pic>
        <p:nvPicPr>
          <p:cNvPr id="2097158" name="Picture 2097157"/>
          <p:cNvPicPr>
            <a:picLocks/>
          </p:cNvPicPr>
          <p:nvPr/>
        </p:nvPicPr>
        <p:blipFill>
          <a:blip r:embed="rId3"/>
          <a:srcRect/>
          <a:stretch>
            <a:fillRect/>
          </a:stretch>
        </p:blipFill>
        <p:spPr>
          <a:xfrm>
            <a:off x="4953000" y="2667000"/>
            <a:ext cx="3213100" cy="3213100"/>
          </a:xfrm>
          <a:prstGeom prst="rect">
            <a:avLst/>
          </a:prstGeom>
          <a:noFill/>
          <a:ln>
            <a:noFill/>
          </a:ln>
        </p:spPr>
      </p:pic>
      <p:sp>
        <p:nvSpPr>
          <p:cNvPr id="1048648" name="TextBox 1048647"/>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22</a:t>
            </a:fld>
            <a:endParaRPr lang="en-US" altLang="en-US" sz="1400"/>
          </a:p>
        </p:txBody>
      </p:sp>
    </p:spTree>
    <p:extLst>
      <p:ext uri="{BB962C8B-B14F-4D97-AF65-F5344CB8AC3E}">
        <p14:creationId xmlns:p14="http://schemas.microsoft.com/office/powerpoint/2010/main" val="2058918333"/>
      </p:ext>
    </p:extLst>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048638"/>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sz="3200" dirty="0">
                <a:solidFill>
                  <a:schemeClr val="accent1"/>
                </a:solidFill>
                <a:effectLst/>
              </a:rPr>
              <a:t>Break, &lt;BR&gt;</a:t>
            </a:r>
          </a:p>
        </p:txBody>
      </p:sp>
      <p:sp>
        <p:nvSpPr>
          <p:cNvPr id="1048640" name="Text Placeholder 1048639"/>
          <p:cNvSpPr>
            <a:spLocks noGrp="1"/>
          </p:cNvSpPr>
          <p:nvPr>
            <p:ph type="body" idx="1"/>
          </p:nvPr>
        </p:nvSpPr>
        <p:spPr>
          <a:xfrm>
            <a:off x="609600" y="1905000"/>
            <a:ext cx="76962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Line breaks allow you to decide where the text will break on a line </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A &lt;BR&gt; is an Empty Element </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The &lt;BR&gt; element </a:t>
            </a:r>
            <a:r>
              <a:rPr lang="en-US" altLang="en-US" sz="2400" b="1" dirty="0">
                <a:latin typeface="Times New Roman" pitchFamily="18" charset="0"/>
                <a:ea typeface="Times New Roman" pitchFamily="18" charset="0"/>
              </a:rPr>
              <a:t>does not </a:t>
            </a:r>
            <a:r>
              <a:rPr lang="en-US" altLang="en-US" sz="2400" dirty="0">
                <a:latin typeface="Times New Roman" pitchFamily="18" charset="0"/>
                <a:ea typeface="Times New Roman" pitchFamily="18" charset="0"/>
              </a:rPr>
              <a:t>have a closing tag.</a:t>
            </a:r>
          </a:p>
          <a:p>
            <a:pPr lvl="0" algn="just" eaLnBrk="1" latinLnBrk="1" hangingPunct="1">
              <a:lnSpc>
                <a:spcPct val="150000"/>
              </a:lnSpc>
              <a:buFont typeface="Wingdings" pitchFamily="2" charset="2"/>
              <a:buChar char="§"/>
            </a:pPr>
            <a:r>
              <a:rPr lang="en-US" altLang="en-US" sz="2400" dirty="0">
                <a:latin typeface="Times New Roman" pitchFamily="18" charset="0"/>
                <a:ea typeface="Times New Roman" pitchFamily="18" charset="0"/>
              </a:rPr>
              <a:t> The closing tag, &lt;/BR&gt;, is not required as this element   marks a position and does not contain content</a:t>
            </a:r>
          </a:p>
          <a:p>
            <a:pPr lvl="0" algn="just" eaLnBrk="1" latinLnBrk="1" hangingPunct="1">
              <a:lnSpc>
                <a:spcPct val="150000"/>
              </a:lnSpc>
              <a:buFont typeface="Wingdings" pitchFamily="2" charset="2"/>
              <a:buChar char="§"/>
            </a:pPr>
            <a:endParaRPr lang="en-US" altLang="en-US" sz="2400" dirty="0">
              <a:latin typeface="Times New Roman" pitchFamily="18" charset="0"/>
              <a:ea typeface="Times New Roman" pitchFamily="18" charset="0"/>
            </a:endParaRPr>
          </a:p>
        </p:txBody>
      </p:sp>
      <p:sp>
        <p:nvSpPr>
          <p:cNvPr id="1048641" name="TextBox 104864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23</a:t>
            </a:fld>
            <a:endParaRPr lang="en-US" altLang="en-US" sz="1400"/>
          </a:p>
        </p:txBody>
      </p:sp>
    </p:spTree>
    <p:extLst>
      <p:ext uri="{BB962C8B-B14F-4D97-AF65-F5344CB8AC3E}">
        <p14:creationId xmlns:p14="http://schemas.microsoft.com/office/powerpoint/2010/main" val="3483355516"/>
      </p:ext>
    </p:extLst>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048641"/>
          <p:cNvSpPr>
            <a:spLocks noGrp="1"/>
          </p:cNvSpPr>
          <p:nvPr>
            <p:ph type="title"/>
          </p:nvPr>
        </p:nvSpPr>
        <p:spPr>
          <a:xfrm>
            <a:off x="762000" y="533400"/>
            <a:ext cx="7696200" cy="6858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latin typeface="Times New Roman" pitchFamily="18" charset="0"/>
                <a:cs typeface="Times New Roman" pitchFamily="18" charset="0"/>
              </a:rPr>
              <a:t>Cont’d…</a:t>
            </a:r>
          </a:p>
        </p:txBody>
      </p:sp>
      <p:pic>
        <p:nvPicPr>
          <p:cNvPr id="2097156" name="Picture 2097155" descr="C:\Users\Akberet\Desktop\Picture1.png"/>
          <p:cNvPicPr>
            <a:picLocks/>
          </p:cNvPicPr>
          <p:nvPr/>
        </p:nvPicPr>
        <p:blipFill>
          <a:blip r:embed="rId2"/>
          <a:srcRect/>
          <a:stretch>
            <a:fillRect/>
          </a:stretch>
        </p:blipFill>
        <p:spPr>
          <a:xfrm>
            <a:off x="304800" y="1642999"/>
            <a:ext cx="8607425" cy="4721225"/>
          </a:xfrm>
          <a:prstGeom prst="rect">
            <a:avLst/>
          </a:prstGeom>
          <a:noFill/>
          <a:ln>
            <a:noFill/>
          </a:ln>
        </p:spPr>
      </p:pic>
      <p:sp>
        <p:nvSpPr>
          <p:cNvPr id="1048643" name="TextBox 104864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24</a:t>
            </a:fld>
            <a:endParaRPr lang="en-US" altLang="en-US" sz="1400"/>
          </a:p>
        </p:txBody>
      </p:sp>
    </p:spTree>
    <p:extLst>
      <p:ext uri="{BB962C8B-B14F-4D97-AF65-F5344CB8AC3E}">
        <p14:creationId xmlns:p14="http://schemas.microsoft.com/office/powerpoint/2010/main" val="431627701"/>
      </p:ext>
    </p:extLst>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Addresses </a:t>
            </a: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The </a:t>
            </a:r>
            <a:r>
              <a:rPr lang="en-US" b="1" dirty="0">
                <a:solidFill>
                  <a:schemeClr val="tx1"/>
                </a:solidFill>
                <a:latin typeface="Times New Roman" pitchFamily="18" charset="0"/>
                <a:cs typeface="Times New Roman" pitchFamily="18" charset="0"/>
              </a:rPr>
              <a:t>address </a:t>
            </a:r>
            <a:r>
              <a:rPr lang="en-US" dirty="0">
                <a:solidFill>
                  <a:schemeClr val="tx1"/>
                </a:solidFill>
                <a:latin typeface="Times New Roman" pitchFamily="18" charset="0"/>
                <a:cs typeface="Times New Roman" pitchFamily="18" charset="0"/>
              </a:rPr>
              <a:t>element that is used to provide contact information for the author or maintainer of the document.</a:t>
            </a:r>
          </a:p>
          <a:p>
            <a:pPr>
              <a:lnSpc>
                <a:spcPct val="150000"/>
              </a:lnSpc>
              <a:buFont typeface="Wingdings" pitchFamily="2" charset="2"/>
              <a:buChar char="§"/>
            </a:pPr>
            <a:r>
              <a:rPr lang="en-US" dirty="0">
                <a:solidFill>
                  <a:schemeClr val="tx1"/>
                </a:solidFill>
                <a:latin typeface="Times New Roman" pitchFamily="18" charset="0"/>
                <a:cs typeface="Times New Roman" pitchFamily="18" charset="0"/>
              </a:rPr>
              <a:t>It is generally placed at the beginning or end of a document or a large section of a document.</a:t>
            </a:r>
          </a:p>
        </p:txBody>
      </p:sp>
    </p:spTree>
    <p:extLst>
      <p:ext uri="{BB962C8B-B14F-4D97-AF65-F5344CB8AC3E}">
        <p14:creationId xmlns:p14="http://schemas.microsoft.com/office/powerpoint/2010/main" val="85269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457200" y="2057400"/>
            <a:ext cx="8229600" cy="4068763"/>
          </a:xfrm>
        </p:spPr>
        <p:txBody>
          <a:bodyPr>
            <a:normAutofit/>
          </a:bodyPr>
          <a:lstStyle/>
          <a:p>
            <a:pPr marL="400050" lvl="1" indent="0">
              <a:lnSpc>
                <a:spcPct val="150000"/>
              </a:lnSpc>
              <a:buNone/>
            </a:pPr>
            <a:r>
              <a:rPr lang="en-US" sz="2400" b="1" dirty="0">
                <a:solidFill>
                  <a:schemeClr val="tx1"/>
                </a:solidFill>
                <a:latin typeface="Times New Roman" pitchFamily="18" charset="0"/>
                <a:cs typeface="Times New Roman" pitchFamily="18" charset="0"/>
              </a:rPr>
              <a:t>E.g</a:t>
            </a:r>
            <a:r>
              <a:rPr lang="en-US" sz="1800" dirty="0">
                <a:solidFill>
                  <a:schemeClr val="tx1"/>
                </a:solidFill>
                <a:latin typeface="Times New Roman" pitchFamily="18" charset="0"/>
                <a:cs typeface="Times New Roman" pitchFamily="18" charset="0"/>
              </a:rPr>
              <a:t>.  &lt;address&gt; </a:t>
            </a:r>
            <a:r>
              <a:rPr lang="en-US" sz="2400" dirty="0">
                <a:solidFill>
                  <a:schemeClr val="tx1"/>
                </a:solidFill>
                <a:latin typeface="Times New Roman" pitchFamily="18" charset="0"/>
                <a:cs typeface="Times New Roman" pitchFamily="18" charset="0"/>
              </a:rPr>
              <a:t>&lt;a </a:t>
            </a:r>
            <a:r>
              <a:rPr lang="en-US" sz="2400" dirty="0" err="1">
                <a:solidFill>
                  <a:schemeClr val="tx1"/>
                </a:solidFill>
                <a:latin typeface="Times New Roman" pitchFamily="18" charset="0"/>
                <a:cs typeface="Times New Roman" pitchFamily="18" charset="0"/>
              </a:rPr>
              <a:t>href</a:t>
            </a:r>
            <a:r>
              <a:rPr lang="en-US" sz="2400" dirty="0">
                <a:solidFill>
                  <a:schemeClr val="tx1"/>
                </a:solidFill>
                <a:latin typeface="Times New Roman" pitchFamily="18" charset="0"/>
                <a:cs typeface="Times New Roman" pitchFamily="18" charset="0"/>
              </a:rPr>
              <a:t>="../authors/</a:t>
            </a:r>
            <a:r>
              <a:rPr lang="en-US" sz="2400" dirty="0" err="1">
                <a:solidFill>
                  <a:schemeClr val="tx1"/>
                </a:solidFill>
                <a:latin typeface="Times New Roman" pitchFamily="18" charset="0"/>
                <a:cs typeface="Times New Roman" pitchFamily="18" charset="0"/>
              </a:rPr>
              <a:t>robbins</a:t>
            </a:r>
            <a:r>
              <a:rPr lang="en-US" sz="2400" dirty="0">
                <a:solidFill>
                  <a:schemeClr val="tx1"/>
                </a:solidFill>
                <a:latin typeface="Times New Roman" pitchFamily="18" charset="0"/>
                <a:cs typeface="Times New Roman" pitchFamily="18" charset="0"/>
              </a:rPr>
              <a:t>/"&gt;Jennifer Robbins&lt;/a&gt;, &lt;a </a:t>
            </a:r>
            <a:r>
              <a:rPr lang="en-US" sz="2400" dirty="0" err="1">
                <a:solidFill>
                  <a:schemeClr val="tx1"/>
                </a:solidFill>
                <a:latin typeface="Times New Roman" pitchFamily="18" charset="0"/>
                <a:cs typeface="Times New Roman" pitchFamily="18" charset="0"/>
              </a:rPr>
              <a:t>href</a:t>
            </a:r>
            <a:r>
              <a:rPr lang="en-US" sz="2400" dirty="0">
                <a:solidFill>
                  <a:schemeClr val="tx1"/>
                </a:solidFill>
                <a:latin typeface="Times New Roman" pitchFamily="18" charset="0"/>
                <a:cs typeface="Times New Roman" pitchFamily="18" charset="0"/>
              </a:rPr>
              <a:t>="http://www.ebc.com/"&gt;EBC Media&lt;/a&gt; &lt;/address&gt;</a:t>
            </a:r>
          </a:p>
          <a:p>
            <a:pPr marL="400050" lvl="1" indent="0">
              <a:lnSpc>
                <a:spcPct val="150000"/>
              </a:lnSpc>
              <a:buNone/>
            </a:pPr>
            <a:r>
              <a:rPr lang="en-US" sz="2400" dirty="0">
                <a:solidFill>
                  <a:schemeClr val="tx1"/>
                </a:solidFill>
                <a:latin typeface="Times New Roman" pitchFamily="18" charset="0"/>
                <a:cs typeface="Times New Roman" pitchFamily="18" charset="0"/>
              </a:rPr>
              <a:t>&lt;address&gt;+251910102080&lt;/address&gt;</a:t>
            </a:r>
          </a:p>
          <a:p>
            <a:endParaRPr lang="en-US" sz="2800" dirty="0"/>
          </a:p>
        </p:txBody>
      </p:sp>
    </p:spTree>
    <p:extLst>
      <p:ext uri="{BB962C8B-B14F-4D97-AF65-F5344CB8AC3E}">
        <p14:creationId xmlns:p14="http://schemas.microsoft.com/office/powerpoint/2010/main" val="150871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B70-D5AE-4BDF-AF5C-A8B7A47951A0}"/>
              </a:ext>
            </a:extLst>
          </p:cNvPr>
          <p:cNvSpPr>
            <a:spLocks noGrp="1"/>
          </p:cNvSpPr>
          <p:nvPr>
            <p:ph type="title"/>
          </p:nvPr>
        </p:nvSpPr>
        <p:spPr/>
        <p:txBody>
          <a:bodyPr/>
          <a:lstStyle/>
          <a:p>
            <a:r>
              <a:rPr lang="en-US" sz="4000" dirty="0"/>
              <a:t>HTML &lt;a&gt; tag</a:t>
            </a:r>
          </a:p>
        </p:txBody>
      </p:sp>
      <p:sp>
        <p:nvSpPr>
          <p:cNvPr id="3" name="Content Placeholder 2">
            <a:extLst>
              <a:ext uri="{FF2B5EF4-FFF2-40B4-BE49-F238E27FC236}">
                <a16:creationId xmlns:a16="http://schemas.microsoft.com/office/drawing/2014/main" id="{D44EB757-726F-47D6-A9AB-CC3824354BA6}"/>
              </a:ext>
            </a:extLst>
          </p:cNvPr>
          <p:cNvSpPr>
            <a:spLocks noGrp="1"/>
          </p:cNvSpPr>
          <p:nvPr>
            <p:ph idx="1"/>
          </p:nvPr>
        </p:nvSpPr>
        <p:spPr>
          <a:xfrm>
            <a:off x="457200" y="1600200"/>
            <a:ext cx="8229600" cy="4876800"/>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The &lt;a&gt; tag defines a hyperlink, which is used to link from one page to another.</a:t>
            </a:r>
          </a:p>
          <a:p>
            <a:pPr>
              <a:buFont typeface="Wingdings" pitchFamily="2" charset="2"/>
              <a:buChar char="§"/>
            </a:pPr>
            <a:r>
              <a:rPr lang="en-US" dirty="0">
                <a:solidFill>
                  <a:srgbClr val="231F20"/>
                </a:solidFill>
                <a:latin typeface="Times New Roman"/>
              </a:rPr>
              <a:t>Anchors(a tag) are inline elements, they may only contain text and other inline elements.</a:t>
            </a:r>
          </a:p>
          <a:p>
            <a:pPr>
              <a:buFont typeface="Wingdings" pitchFamily="2" charset="2"/>
              <a:buChar char="§"/>
            </a:pPr>
            <a:r>
              <a:rPr lang="en-US" dirty="0">
                <a:solidFill>
                  <a:srgbClr val="231F20"/>
                </a:solidFill>
                <a:latin typeface="Times New Roman"/>
              </a:rPr>
              <a:t>The most important attribute of the &lt;a&gt; element is the </a:t>
            </a:r>
            <a:r>
              <a:rPr lang="en-US" b="1" dirty="0" err="1">
                <a:solidFill>
                  <a:srgbClr val="231F20"/>
                </a:solidFill>
                <a:latin typeface="Times New Roman"/>
              </a:rPr>
              <a:t>href</a:t>
            </a:r>
            <a:r>
              <a:rPr lang="en-US" b="1" dirty="0">
                <a:solidFill>
                  <a:srgbClr val="231F20"/>
                </a:solidFill>
                <a:latin typeface="Times New Roman"/>
              </a:rPr>
              <a:t> </a:t>
            </a:r>
            <a:r>
              <a:rPr lang="en-US" dirty="0">
                <a:solidFill>
                  <a:srgbClr val="231F20"/>
                </a:solidFill>
                <a:latin typeface="Times New Roman"/>
              </a:rPr>
              <a:t>attribute, which indicates the link’s destination.</a:t>
            </a:r>
          </a:p>
          <a:p>
            <a:pPr>
              <a:buFont typeface="Wingdings" pitchFamily="2" charset="2"/>
              <a:buChar char="§"/>
            </a:pPr>
            <a:r>
              <a:rPr lang="en-US" dirty="0">
                <a:solidFill>
                  <a:srgbClr val="231F20"/>
                </a:solidFill>
                <a:latin typeface="Times New Roman"/>
              </a:rPr>
              <a:t>Download attribute specifies that the target will be downloaded when a user clicks on the hyperlink. </a:t>
            </a:r>
          </a:p>
          <a:p>
            <a:pPr>
              <a:buFont typeface="Wingdings" pitchFamily="2" charset="2"/>
              <a:buChar char="§"/>
            </a:pPr>
            <a:r>
              <a:rPr lang="en-US" dirty="0">
                <a:solidFill>
                  <a:srgbClr val="231F20"/>
                </a:solidFill>
                <a:latin typeface="Times New Roman"/>
              </a:rPr>
              <a:t>Target attribute specifies the context in which the linked resource </a:t>
            </a:r>
            <a:r>
              <a:rPr lang="en-US">
                <a:solidFill>
                  <a:srgbClr val="231F20"/>
                </a:solidFill>
                <a:latin typeface="Times New Roman"/>
              </a:rPr>
              <a:t>will open. </a:t>
            </a:r>
            <a:endParaRPr lang="en-US" dirty="0">
              <a:solidFill>
                <a:srgbClr val="231F20"/>
              </a:solidFill>
              <a:latin typeface="Times New Roman"/>
            </a:endParaRPr>
          </a:p>
          <a:p>
            <a:pPr>
              <a:buFont typeface="Wingdings" pitchFamily="2" charset="2"/>
              <a:buChar char="§"/>
            </a:pPr>
            <a:endParaRPr lang="en-US" dirty="0">
              <a:solidFill>
                <a:srgbClr val="231F20"/>
              </a:solidFill>
              <a:latin typeface="Times New Roman"/>
            </a:endParaRPr>
          </a:p>
          <a:p>
            <a:r>
              <a:rPr lang="en-US" dirty="0" err="1">
                <a:solidFill>
                  <a:schemeClr val="tx1"/>
                </a:solidFill>
                <a:latin typeface="Times New Roman" panose="02020603050405020304" pitchFamily="18" charset="0"/>
                <a:cs typeface="Times New Roman" panose="02020603050405020304" pitchFamily="18" charset="0"/>
              </a:rPr>
              <a:t>Eg.</a:t>
            </a:r>
            <a:r>
              <a:rPr lang="en-US" dirty="0">
                <a:solidFill>
                  <a:schemeClr val="tx1"/>
                </a:solidFill>
                <a:latin typeface="Times New Roman" panose="02020603050405020304" pitchFamily="18" charset="0"/>
                <a:cs typeface="Times New Roman" panose="02020603050405020304" pitchFamily="18" charset="0"/>
              </a:rPr>
              <a:t>: &lt;a </a:t>
            </a:r>
            <a:r>
              <a:rPr lang="en-US" dirty="0" err="1">
                <a:solidFill>
                  <a:schemeClr val="tx1"/>
                </a:solidFill>
                <a:latin typeface="Times New Roman" panose="02020603050405020304" pitchFamily="18" charset="0"/>
                <a:cs typeface="Times New Roman" panose="02020603050405020304" pitchFamily="18" charset="0"/>
              </a:rPr>
              <a:t>href</a:t>
            </a:r>
            <a:r>
              <a:rPr lang="en-US"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3"/>
              </a:rPr>
              <a:t>https://www.w3schools.com</a:t>
            </a:r>
            <a:r>
              <a:rPr lang="en-US" dirty="0">
                <a:solidFill>
                  <a:schemeClr val="tx1"/>
                </a:solidFill>
                <a:latin typeface="Times New Roman" panose="02020603050405020304" pitchFamily="18" charset="0"/>
                <a:cs typeface="Times New Roman" panose="02020603050405020304" pitchFamily="18" charset="0"/>
              </a:rPr>
              <a:t>&gt; visit w3schools.com!&lt;/a&gt;</a:t>
            </a:r>
          </a:p>
          <a:p>
            <a:endParaRPr lang="en-US" dirty="0"/>
          </a:p>
        </p:txBody>
      </p:sp>
    </p:spTree>
    <p:extLst>
      <p:ext uri="{BB962C8B-B14F-4D97-AF65-F5344CB8AC3E}">
        <p14:creationId xmlns:p14="http://schemas.microsoft.com/office/powerpoint/2010/main" val="319673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title"/>
          </p:nvPr>
        </p:nvSpPr>
        <p:spPr>
          <a:xfrm>
            <a:off x="762000" y="533400"/>
            <a:ext cx="7696200" cy="990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eaLnBrk="1" latinLnBrk="1" hangingPunct="1"/>
            <a:r>
              <a:rPr lang="en-US" altLang="en-US" sz="2800" b="1" dirty="0">
                <a:solidFill>
                  <a:schemeClr val="accent1"/>
                </a:solidFill>
                <a:effectLst/>
              </a:rPr>
              <a:t>Character Formatting Elements</a:t>
            </a:r>
          </a:p>
        </p:txBody>
      </p:sp>
      <p:sp>
        <p:nvSpPr>
          <p:cNvPr id="1048650" name="Text Placeholder 1048649"/>
          <p:cNvSpPr>
            <a:spLocks noGrp="1"/>
          </p:cNvSpPr>
          <p:nvPr>
            <p:ph type="body" idx="1"/>
          </p:nvPr>
        </p:nvSpPr>
        <p:spPr>
          <a:xfrm>
            <a:off x="609600" y="1752600"/>
            <a:ext cx="8153400" cy="4419600"/>
          </a:xfrm>
          <a:prstGeom prst="rect">
            <a:avLst/>
          </a:prstGeom>
          <a:noFill/>
          <a:ln>
            <a:noFill/>
          </a:ln>
        </p:spPr>
        <p:txBody>
          <a:bodyPr vert="horz" lIns="91440" tIns="45720" rIns="91440" bIns="45720" anchor="t">
            <a:normAutofit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2000" dirty="0">
                <a:latin typeface="Times New Roman" pitchFamily="18" charset="0"/>
                <a:ea typeface="Times New Roman" pitchFamily="18" charset="0"/>
              </a:rPr>
              <a:t>HTML defines a lot of elements for formatting output.  </a:t>
            </a:r>
          </a:p>
          <a:p>
            <a:pPr marL="0" lvl="0" indent="0" algn="just">
              <a:lnSpc>
                <a:spcPct val="150000"/>
              </a:lnSpc>
              <a:buNone/>
            </a:pPr>
            <a:r>
              <a:rPr lang="en-US" altLang="en-US" sz="2000" b="1" dirty="0">
                <a:latin typeface="Times New Roman" pitchFamily="18" charset="0"/>
                <a:ea typeface="Times New Roman" pitchFamily="18" charset="0"/>
              </a:rPr>
              <a:t>Font element </a:t>
            </a:r>
          </a:p>
          <a:p>
            <a:pPr lvl="1" algn="just">
              <a:lnSpc>
                <a:spcPct val="150000"/>
              </a:lnSpc>
              <a:buFont typeface="Wingdings" pitchFamily="2" charset="2"/>
              <a:buChar char="§"/>
            </a:pPr>
            <a:r>
              <a:rPr lang="en-US" altLang="en-US" sz="2000" dirty="0">
                <a:latin typeface="Times New Roman" pitchFamily="18" charset="0"/>
                <a:ea typeface="Times New Roman" pitchFamily="18" charset="0"/>
              </a:rPr>
              <a:t>Used to modify the text size using size attribute</a:t>
            </a:r>
          </a:p>
          <a:p>
            <a:pPr lvl="1" algn="just">
              <a:lnSpc>
                <a:spcPct val="150000"/>
              </a:lnSpc>
              <a:buFont typeface="Wingdings" pitchFamily="2" charset="2"/>
              <a:buChar char="§"/>
            </a:pPr>
            <a:r>
              <a:rPr lang="en-US" altLang="en-US" sz="2000" dirty="0">
                <a:latin typeface="Times New Roman" pitchFamily="18" charset="0"/>
                <a:ea typeface="Times New Roman" pitchFamily="18" charset="0"/>
              </a:rPr>
              <a:t>The size attribute can be set as absolute value from 1 to 7 or as a          relative value using the “+” or “-“sign.</a:t>
            </a:r>
          </a:p>
          <a:p>
            <a:pPr marL="457200" lvl="1" indent="0" algn="just">
              <a:lnSpc>
                <a:spcPct val="150000"/>
              </a:lnSpc>
              <a:buNone/>
            </a:pPr>
            <a:r>
              <a:rPr lang="en-US" altLang="en-US" sz="2000" dirty="0">
                <a:latin typeface="Times New Roman" pitchFamily="18" charset="0"/>
                <a:ea typeface="Times New Roman" pitchFamily="18" charset="0"/>
              </a:rPr>
              <a:t>     E.g.&lt;FONT SIZE=“5"&gt;Five sizes bigger&lt;/FONT&gt;</a:t>
            </a:r>
          </a:p>
          <a:p>
            <a:pPr marL="457200" lvl="1" indent="0" algn="just">
              <a:lnSpc>
                <a:spcPct val="150000"/>
              </a:lnSpc>
              <a:buNone/>
            </a:pPr>
            <a:r>
              <a:rPr lang="en-US" altLang="en-US" sz="2000" dirty="0">
                <a:latin typeface="Times New Roman" pitchFamily="18" charset="0"/>
                <a:ea typeface="Times New Roman" pitchFamily="18" charset="0"/>
              </a:rPr>
              <a:t>      Normal text is size 3.</a:t>
            </a:r>
          </a:p>
          <a:p>
            <a:pPr lvl="1" algn="just">
              <a:lnSpc>
                <a:spcPct val="150000"/>
              </a:lnSpc>
              <a:buFont typeface="Wingdings" pitchFamily="2" charset="2"/>
              <a:buChar char="§"/>
            </a:pPr>
            <a:r>
              <a:rPr lang="en-US" altLang="en-US" sz="2000" dirty="0">
                <a:latin typeface="Times New Roman" pitchFamily="18" charset="0"/>
                <a:ea typeface="Times New Roman" pitchFamily="18" charset="0"/>
              </a:rPr>
              <a:t>Used to modify the text color using color attribute </a:t>
            </a:r>
          </a:p>
          <a:p>
            <a:pPr marL="457200" lvl="1" indent="0" algn="just">
              <a:lnSpc>
                <a:spcPct val="150000"/>
              </a:lnSpc>
              <a:buNone/>
            </a:pPr>
            <a:r>
              <a:rPr lang="en-US" altLang="en-US" sz="2000" dirty="0">
                <a:latin typeface="Times New Roman" pitchFamily="18" charset="0"/>
                <a:ea typeface="Times New Roman" pitchFamily="18" charset="0"/>
              </a:rPr>
              <a:t>      E.g. &lt;FONT COLOR=”#RRGGBB”&gt;this text has color&lt;/FONT</a:t>
            </a:r>
            <a:r>
              <a:rPr lang="en-US" altLang="en-US" sz="1800" dirty="0">
                <a:latin typeface="Times New Roman" pitchFamily="18" charset="0"/>
                <a:ea typeface="Times New Roman" pitchFamily="18" charset="0"/>
              </a:rPr>
              <a:t>&gt;</a:t>
            </a:r>
          </a:p>
        </p:txBody>
      </p:sp>
      <p:sp>
        <p:nvSpPr>
          <p:cNvPr id="1048651" name="TextBox 104865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28</a:t>
            </a:fld>
            <a:endParaRPr lang="en-US" altLang="en-US" sz="1400"/>
          </a:p>
        </p:txBody>
      </p:sp>
    </p:spTree>
    <p:extLst>
      <p:ext uri="{BB962C8B-B14F-4D97-AF65-F5344CB8AC3E}">
        <p14:creationId xmlns:p14="http://schemas.microsoft.com/office/powerpoint/2010/main" val="1513232527"/>
      </p:ext>
    </p:extLst>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a:xfrm>
            <a:off x="762000" y="533400"/>
            <a:ext cx="7696200" cy="8382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effectLst/>
              </a:rPr>
              <a:t>Cont’d…</a:t>
            </a:r>
          </a:p>
        </p:txBody>
      </p:sp>
      <p:sp>
        <p:nvSpPr>
          <p:cNvPr id="1048653" name="Text Placeholder 1048652"/>
          <p:cNvSpPr>
            <a:spLocks noGrp="1"/>
          </p:cNvSpPr>
          <p:nvPr>
            <p:ph type="body" idx="1"/>
          </p:nvPr>
        </p:nvSpPr>
        <p:spPr>
          <a:xfrm>
            <a:off x="533400" y="1600200"/>
            <a:ext cx="7620000" cy="4648200"/>
          </a:xfrm>
          <a:prstGeom prst="rect">
            <a:avLst/>
          </a:prstGeom>
          <a:noFill/>
          <a:ln>
            <a:noFill/>
          </a:ln>
        </p:spPr>
        <p:txBody>
          <a:bodyPr vert="horz" lIns="91440" tIns="45720" rIns="91440" bIns="45720" anchor="t">
            <a:normAutofit fontScale="85000"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Font typeface="Wingdings" pitchFamily="2" charset="2"/>
              <a:buChar char="§"/>
            </a:pPr>
            <a:r>
              <a:rPr lang="en-US" altLang="en-US" sz="2400" b="1" dirty="0">
                <a:latin typeface="Times New Roman" pitchFamily="18" charset="0"/>
              </a:rPr>
              <a:t>Center text- the &lt;CENTER&gt; element </a:t>
            </a:r>
          </a:p>
          <a:p>
            <a:pPr lvl="1">
              <a:lnSpc>
                <a:spcPct val="150000"/>
              </a:lnSpc>
              <a:buFont typeface="Wingdings" pitchFamily="2" charset="2"/>
              <a:buChar char="§"/>
            </a:pPr>
            <a:r>
              <a:rPr lang="en-US" altLang="en-US" sz="2000" dirty="0">
                <a:latin typeface="Times New Roman" pitchFamily="18" charset="0"/>
              </a:rPr>
              <a:t>&lt;CENTER&gt;…&lt;/CENTER&gt; element Will center elements.</a:t>
            </a:r>
          </a:p>
          <a:p>
            <a:pPr lvl="0">
              <a:lnSpc>
                <a:spcPct val="150000"/>
              </a:lnSpc>
              <a:buFont typeface="Wingdings" pitchFamily="2" charset="2"/>
              <a:buChar char="§"/>
            </a:pPr>
            <a:r>
              <a:rPr lang="en-US" altLang="en-US" sz="2400" b="1" dirty="0">
                <a:latin typeface="Times New Roman" pitchFamily="18" charset="0"/>
              </a:rPr>
              <a:t>Bold Text - The &lt;b&gt; Element: </a:t>
            </a:r>
          </a:p>
          <a:p>
            <a:pPr lvl="1" algn="just">
              <a:lnSpc>
                <a:spcPct val="150000"/>
              </a:lnSpc>
              <a:buFont typeface="Wingdings" pitchFamily="2" charset="2"/>
              <a:buChar char="§"/>
            </a:pPr>
            <a:r>
              <a:rPr lang="en-US" altLang="en-US" sz="2000" dirty="0">
                <a:latin typeface="Times New Roman" pitchFamily="18" charset="0"/>
              </a:rPr>
              <a:t>Anything that appears in a &lt;b&gt;...&lt;/b&gt; element is displayed in bold, like the   word bold here: </a:t>
            </a:r>
          </a:p>
          <a:p>
            <a:pPr marL="457200" lvl="1" indent="0" algn="just">
              <a:lnSpc>
                <a:spcPct val="150000"/>
              </a:lnSpc>
              <a:buNone/>
            </a:pPr>
            <a:r>
              <a:rPr lang="en-US" altLang="en-US" sz="2000" dirty="0">
                <a:latin typeface="Times New Roman" pitchFamily="18" charset="0"/>
              </a:rPr>
              <a:t>    e.g.&lt;p&gt;The following word uses a &lt;b&gt;bold&lt;/b&gt; typeface.&lt;/p&gt;</a:t>
            </a:r>
          </a:p>
          <a:p>
            <a:pPr lvl="1" algn="just">
              <a:lnSpc>
                <a:spcPct val="150000"/>
              </a:lnSpc>
              <a:buFont typeface="Wingdings" pitchFamily="2" charset="2"/>
              <a:buChar char="§"/>
            </a:pPr>
            <a:r>
              <a:rPr lang="en-US" altLang="en-US" sz="2000" dirty="0">
                <a:latin typeface="Times New Roman" pitchFamily="18" charset="0"/>
              </a:rPr>
              <a:t>This will produce following result:</a:t>
            </a:r>
          </a:p>
          <a:p>
            <a:pPr marL="457200" lvl="1" indent="0" algn="just">
              <a:lnSpc>
                <a:spcPct val="150000"/>
              </a:lnSpc>
              <a:buNone/>
            </a:pPr>
            <a:r>
              <a:rPr lang="en-US" altLang="en-US" sz="2000" dirty="0">
                <a:latin typeface="Times New Roman" pitchFamily="18" charset="0"/>
              </a:rPr>
              <a:t>    The following word uses a </a:t>
            </a:r>
            <a:r>
              <a:rPr lang="en-US" altLang="en-US" sz="2000" b="1" dirty="0">
                <a:latin typeface="Times New Roman" pitchFamily="18" charset="0"/>
              </a:rPr>
              <a:t>bold </a:t>
            </a:r>
            <a:r>
              <a:rPr lang="en-US" altLang="en-US" sz="2000" dirty="0">
                <a:latin typeface="Times New Roman" pitchFamily="18" charset="0"/>
              </a:rPr>
              <a:t>typeface. </a:t>
            </a:r>
          </a:p>
          <a:p>
            <a:pPr lvl="1" algn="just">
              <a:lnSpc>
                <a:spcPct val="150000"/>
              </a:lnSpc>
              <a:buFont typeface="Wingdings" pitchFamily="2" charset="2"/>
              <a:buChar char="§"/>
            </a:pPr>
            <a:r>
              <a:rPr lang="en-US" altLang="en-US" sz="2000" dirty="0">
                <a:latin typeface="Times New Roman" pitchFamily="18" charset="0"/>
              </a:rPr>
              <a:t>Another element that used to make the text bold is </a:t>
            </a:r>
            <a:r>
              <a:rPr lang="en-US" altLang="en-US" sz="2000" b="1" dirty="0">
                <a:latin typeface="Times New Roman" pitchFamily="18" charset="0"/>
              </a:rPr>
              <a:t>&lt;STRONG&gt;</a:t>
            </a:r>
            <a:r>
              <a:rPr lang="en-US" altLang="en-US" sz="2000" dirty="0">
                <a:latin typeface="Times New Roman" pitchFamily="18" charset="0"/>
              </a:rPr>
              <a:t> element.     &lt;STRONG&gt; STRONG &lt;/STRONG&gt; browsers display this as BOLD.</a:t>
            </a:r>
          </a:p>
        </p:txBody>
      </p:sp>
      <p:sp>
        <p:nvSpPr>
          <p:cNvPr id="1048654" name="TextBox 1048653"/>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29</a:t>
            </a:fld>
            <a:endParaRPr lang="en-US" altLang="en-US" sz="1400"/>
          </a:p>
        </p:txBody>
      </p:sp>
    </p:spTree>
    <p:extLst>
      <p:ext uri="{BB962C8B-B14F-4D97-AF65-F5344CB8AC3E}">
        <p14:creationId xmlns:p14="http://schemas.microsoft.com/office/powerpoint/2010/main" val="2912627454"/>
      </p:ext>
    </p:extLst>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HTML </a:t>
            </a:r>
            <a:r>
              <a:rPr lang="en-US" sz="4400" dirty="0" err="1"/>
              <a:t>cont</a:t>
            </a:r>
            <a:r>
              <a:rPr lang="en-US" sz="4400" dirty="0"/>
              <a:t>…</a:t>
            </a:r>
          </a:p>
        </p:txBody>
      </p:sp>
      <p:sp>
        <p:nvSpPr>
          <p:cNvPr id="3" name="Content Placeholder 2"/>
          <p:cNvSpPr>
            <a:spLocks noGrp="1"/>
          </p:cNvSpPr>
          <p:nvPr>
            <p:ph idx="1"/>
          </p:nvPr>
        </p:nvSpPr>
        <p:spPr>
          <a:xfrm>
            <a:off x="381000" y="1524000"/>
            <a:ext cx="7848600" cy="4525963"/>
          </a:xfrm>
        </p:spPr>
        <p:txBody>
          <a:bodyPr>
            <a:normAutofit/>
          </a:bodyPr>
          <a:lstStyle/>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html codes are </a:t>
            </a:r>
            <a:r>
              <a:rPr lang="en-US" altLang="en-US" b="1" dirty="0">
                <a:solidFill>
                  <a:schemeClr val="tx1"/>
                </a:solidFill>
                <a:latin typeface="Times New Roman" pitchFamily="18" charset="0"/>
                <a:ea typeface="Times New Roman" pitchFamily="18" charset="0"/>
              </a:rPr>
              <a:t>not</a:t>
            </a:r>
            <a:r>
              <a:rPr lang="en-US" altLang="en-US" dirty="0">
                <a:solidFill>
                  <a:schemeClr val="tx1"/>
                </a:solidFill>
                <a:latin typeface="Times New Roman" pitchFamily="18" charset="0"/>
                <a:ea typeface="Times New Roman" pitchFamily="18" charset="0"/>
              </a:rPr>
              <a:t> case-sensitive.</a:t>
            </a:r>
          </a:p>
          <a:p>
            <a:pPr lvl="0" latinLnBrk="1">
              <a:lnSpc>
                <a:spcPct val="150000"/>
              </a:lnSpc>
              <a:buFont typeface="Wingdings" pitchFamily="2" charset="2"/>
              <a:buChar char="§"/>
            </a:pPr>
            <a:endParaRPr lang="en-US" altLang="en-US" dirty="0">
              <a:solidFill>
                <a:schemeClr val="tx1"/>
              </a:solidFill>
            </a:endParaRPr>
          </a:p>
        </p:txBody>
      </p:sp>
    </p:spTree>
    <p:extLst>
      <p:ext uri="{BB962C8B-B14F-4D97-AF65-F5344CB8AC3E}">
        <p14:creationId xmlns:p14="http://schemas.microsoft.com/office/powerpoint/2010/main" val="3228082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746760" y="533400"/>
            <a:ext cx="7696200" cy="10668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rPr>
              <a:t>Cont’d…</a:t>
            </a:r>
          </a:p>
        </p:txBody>
      </p:sp>
      <p:sp>
        <p:nvSpPr>
          <p:cNvPr id="1048656" name="Text Placeholder 1048655"/>
          <p:cNvSpPr>
            <a:spLocks noGrp="1"/>
          </p:cNvSpPr>
          <p:nvPr>
            <p:ph type="body" idx="1"/>
          </p:nvPr>
        </p:nvSpPr>
        <p:spPr>
          <a:xfrm>
            <a:off x="228600" y="1905000"/>
            <a:ext cx="89154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Font typeface="Wingdings" pitchFamily="2" charset="2"/>
              <a:buChar char="§"/>
            </a:pPr>
            <a:r>
              <a:rPr lang="en-US" altLang="en-US" sz="2400" b="1" dirty="0">
                <a:latin typeface="Times New Roman" pitchFamily="18" charset="0"/>
                <a:ea typeface="Times New Roman" pitchFamily="18" charset="0"/>
              </a:rPr>
              <a:t>Italic Text - The &lt;i&gt; Element:</a:t>
            </a:r>
          </a:p>
          <a:p>
            <a:pPr lvl="1">
              <a:lnSpc>
                <a:spcPct val="150000"/>
              </a:lnSpc>
              <a:buFont typeface="Wingdings" pitchFamily="2" charset="2"/>
              <a:buChar char="§"/>
            </a:pPr>
            <a:r>
              <a:rPr lang="en-US" altLang="en-US" sz="2400" dirty="0">
                <a:latin typeface="Times New Roman" pitchFamily="18" charset="0"/>
                <a:ea typeface="Times New Roman" pitchFamily="18" charset="0"/>
              </a:rPr>
              <a:t>Anything that appears in a &lt;i&gt;...&lt;/i&gt; element is displayed in        italicized, like the word italicized here:</a:t>
            </a:r>
          </a:p>
          <a:p>
            <a:pPr marL="457200" lvl="1" indent="0">
              <a:lnSpc>
                <a:spcPct val="150000"/>
              </a:lnSpc>
              <a:buNone/>
            </a:pPr>
            <a:r>
              <a:rPr lang="en-US" altLang="en-US" sz="2000" b="1" dirty="0">
                <a:latin typeface="Times New Roman" pitchFamily="18" charset="0"/>
                <a:ea typeface="Times New Roman" pitchFamily="18" charset="0"/>
              </a:rPr>
              <a:t>E.g</a:t>
            </a:r>
            <a:r>
              <a:rPr lang="en-US" altLang="en-US" sz="2000" dirty="0">
                <a:latin typeface="Times New Roman" pitchFamily="18" charset="0"/>
                <a:ea typeface="Times New Roman" pitchFamily="18" charset="0"/>
              </a:rPr>
              <a:t>.&lt;p&gt;The following word uses an &lt;i&gt;italicized&lt;/i&gt;typeface.&lt;/p&gt;</a:t>
            </a:r>
          </a:p>
          <a:p>
            <a:pPr lvl="1">
              <a:lnSpc>
                <a:spcPct val="150000"/>
              </a:lnSpc>
              <a:buFont typeface="Wingdings" pitchFamily="2" charset="2"/>
              <a:buChar char="§"/>
            </a:pPr>
            <a:r>
              <a:rPr lang="en-US" altLang="en-US" sz="2400" dirty="0">
                <a:latin typeface="Times New Roman" pitchFamily="18" charset="0"/>
                <a:ea typeface="Times New Roman" pitchFamily="18" charset="0"/>
              </a:rPr>
              <a:t>This will produce following result:</a:t>
            </a:r>
          </a:p>
          <a:p>
            <a:pPr marL="914400" lvl="2" indent="0">
              <a:lnSpc>
                <a:spcPct val="150000"/>
              </a:lnSpc>
              <a:buNone/>
            </a:pPr>
            <a:r>
              <a:rPr lang="en-US" altLang="en-US" sz="2800" dirty="0">
                <a:latin typeface="Times New Roman" pitchFamily="18" charset="0"/>
                <a:ea typeface="Times New Roman" pitchFamily="18" charset="0"/>
              </a:rPr>
              <a:t>The following word uses an </a:t>
            </a:r>
            <a:r>
              <a:rPr lang="en-US" altLang="en-US" sz="2800" i="1" dirty="0">
                <a:latin typeface="Times New Roman" pitchFamily="18" charset="0"/>
                <a:ea typeface="Times New Roman" pitchFamily="18" charset="0"/>
              </a:rPr>
              <a:t>italicized </a:t>
            </a:r>
            <a:r>
              <a:rPr lang="en-US" altLang="en-US" sz="2800" dirty="0">
                <a:latin typeface="Times New Roman" pitchFamily="18" charset="0"/>
                <a:ea typeface="Times New Roman" pitchFamily="18" charset="0"/>
              </a:rPr>
              <a:t>typeface</a:t>
            </a:r>
          </a:p>
        </p:txBody>
      </p:sp>
      <p:sp>
        <p:nvSpPr>
          <p:cNvPr id="1048657" name="TextBox 104865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30</a:t>
            </a:fld>
            <a:endParaRPr lang="en-US" altLang="en-US" sz="1400"/>
          </a:p>
        </p:txBody>
      </p:sp>
    </p:spTree>
    <p:extLst>
      <p:ext uri="{BB962C8B-B14F-4D97-AF65-F5344CB8AC3E}">
        <p14:creationId xmlns:p14="http://schemas.microsoft.com/office/powerpoint/2010/main" val="326637906"/>
      </p:ext>
    </p:extLst>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effectLst/>
              </a:rPr>
              <a:t>Cont’d…</a:t>
            </a:r>
          </a:p>
        </p:txBody>
      </p:sp>
      <p:sp>
        <p:nvSpPr>
          <p:cNvPr id="1048662" name="Text Placeholder 1048661"/>
          <p:cNvSpPr>
            <a:spLocks noGrp="1"/>
          </p:cNvSpPr>
          <p:nvPr>
            <p:ph type="body" idx="1"/>
          </p:nvPr>
        </p:nvSpPr>
        <p:spPr>
          <a:xfrm>
            <a:off x="304800" y="1905000"/>
            <a:ext cx="8458200" cy="41910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lgn="just">
              <a:lnSpc>
                <a:spcPct val="150000"/>
              </a:lnSpc>
              <a:buNone/>
            </a:pPr>
            <a:r>
              <a:rPr lang="en-US" altLang="en-US" sz="2800" b="1" dirty="0">
                <a:latin typeface="Times New Roman" pitchFamily="18" charset="0"/>
                <a:ea typeface="Times New Roman" pitchFamily="18" charset="0"/>
              </a:rPr>
              <a:t>Underlined Text - The &lt;u&gt; Element:</a:t>
            </a:r>
          </a:p>
          <a:p>
            <a:pPr lvl="1" algn="just">
              <a:lnSpc>
                <a:spcPct val="150000"/>
              </a:lnSpc>
              <a:buFont typeface="Wingdings" pitchFamily="2" charset="2"/>
              <a:buChar char="§"/>
            </a:pPr>
            <a:r>
              <a:rPr lang="en-US" altLang="en-US" sz="2400" dirty="0">
                <a:latin typeface="Times New Roman" pitchFamily="18" charset="0"/>
                <a:ea typeface="Times New Roman" pitchFamily="18" charset="0"/>
              </a:rPr>
              <a:t>Anything that appears in a &lt;u&gt;...&lt;/u&gt; element is displayed with underline, like the word underlined here:</a:t>
            </a:r>
          </a:p>
          <a:p>
            <a:pPr marL="457200" lvl="1" indent="0" algn="just">
              <a:lnSpc>
                <a:spcPct val="150000"/>
              </a:lnSpc>
              <a:buNone/>
            </a:pPr>
            <a:r>
              <a:rPr lang="en-US" altLang="en-US" sz="2000" dirty="0">
                <a:latin typeface="Times New Roman" pitchFamily="18" charset="0"/>
                <a:ea typeface="Times New Roman" pitchFamily="18" charset="0"/>
              </a:rPr>
              <a:t>E.g. &lt;p&gt;The following word uses a &lt;u&gt;underlined&lt;/u&gt;typeface.&lt;/p&gt;</a:t>
            </a:r>
          </a:p>
          <a:p>
            <a:pPr lvl="1" algn="just">
              <a:lnSpc>
                <a:spcPct val="150000"/>
              </a:lnSpc>
              <a:buFont typeface="Wingdings" pitchFamily="2" charset="2"/>
              <a:buChar char="§"/>
            </a:pPr>
            <a:r>
              <a:rPr lang="en-US" altLang="en-US" sz="2400" dirty="0">
                <a:latin typeface="Times New Roman" pitchFamily="18" charset="0"/>
                <a:ea typeface="Times New Roman" pitchFamily="18" charset="0"/>
              </a:rPr>
              <a:t>This will produce following result:</a:t>
            </a:r>
          </a:p>
          <a:p>
            <a:pPr lvl="2" algn="just">
              <a:lnSpc>
                <a:spcPct val="150000"/>
              </a:lnSpc>
              <a:buFont typeface="Wingdings" pitchFamily="2" charset="2"/>
              <a:buChar char="§"/>
            </a:pPr>
            <a:r>
              <a:rPr lang="en-US" altLang="en-US" sz="2000" dirty="0">
                <a:latin typeface="Times New Roman" pitchFamily="18" charset="0"/>
                <a:ea typeface="Times New Roman" pitchFamily="18" charset="0"/>
              </a:rPr>
              <a:t>The following word uses an </a:t>
            </a:r>
            <a:r>
              <a:rPr lang="en-US" altLang="en-US" sz="2000" u="sng" dirty="0">
                <a:latin typeface="Times New Roman" pitchFamily="18" charset="0"/>
                <a:ea typeface="Times New Roman" pitchFamily="18" charset="0"/>
              </a:rPr>
              <a:t>underlined</a:t>
            </a:r>
            <a:r>
              <a:rPr lang="en-US" altLang="en-US" sz="2000" dirty="0">
                <a:latin typeface="Times New Roman" pitchFamily="18" charset="0"/>
                <a:ea typeface="Times New Roman" pitchFamily="18" charset="0"/>
              </a:rPr>
              <a:t> typeface.</a:t>
            </a:r>
          </a:p>
        </p:txBody>
      </p:sp>
      <p:sp>
        <p:nvSpPr>
          <p:cNvPr id="1048663" name="TextBox 104866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31</a:t>
            </a:fld>
            <a:endParaRPr lang="en-US" altLang="en-US" sz="1400"/>
          </a:p>
        </p:txBody>
      </p:sp>
    </p:spTree>
    <p:extLst>
      <p:ext uri="{BB962C8B-B14F-4D97-AF65-F5344CB8AC3E}">
        <p14:creationId xmlns:p14="http://schemas.microsoft.com/office/powerpoint/2010/main" val="3938604089"/>
      </p:ext>
    </p:extLst>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sz="3200" dirty="0">
                <a:solidFill>
                  <a:schemeClr val="accent1"/>
                </a:solidFill>
                <a:effectLst/>
              </a:rPr>
              <a:t>Cont’d…</a:t>
            </a:r>
          </a:p>
        </p:txBody>
      </p:sp>
      <p:pic>
        <p:nvPicPr>
          <p:cNvPr id="2097159" name="Text Placeholder 2097158"/>
          <p:cNvPicPr>
            <a:picLocks noGrp="1"/>
          </p:cNvPicPr>
          <p:nvPr>
            <p:ph type="body" idx="1"/>
          </p:nvPr>
        </p:nvPicPr>
        <p:blipFill>
          <a:blip r:embed="rId2"/>
          <a:srcRect/>
          <a:stretch>
            <a:fillRect/>
          </a:stretch>
        </p:blipFill>
        <p:spPr>
          <a:xfrm>
            <a:off x="250825" y="1822450"/>
            <a:ext cx="8740775" cy="4121150"/>
          </a:xfrm>
          <a:prstGeom prst="rect">
            <a:avLst/>
          </a:prstGeom>
          <a:noFill/>
          <a:ln>
            <a:noFill/>
          </a:ln>
        </p:spPr>
      </p:pic>
      <p:sp>
        <p:nvSpPr>
          <p:cNvPr id="1048665" name="TextBox 1048664"/>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32</a:t>
            </a:fld>
            <a:endParaRPr lang="en-US" altLang="en-US" sz="1400"/>
          </a:p>
        </p:txBody>
      </p:sp>
    </p:spTree>
    <p:extLst>
      <p:ext uri="{BB962C8B-B14F-4D97-AF65-F5344CB8AC3E}">
        <p14:creationId xmlns:p14="http://schemas.microsoft.com/office/powerpoint/2010/main" val="3970748319"/>
      </p:ext>
    </p:extLst>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accent1"/>
                </a:solidFill>
                <a:effectLst/>
              </a:rPr>
              <a:t>Cont’d…</a:t>
            </a:r>
          </a:p>
        </p:txBody>
      </p:sp>
      <p:sp>
        <p:nvSpPr>
          <p:cNvPr id="1048667" name="Text Placeholder 1048666"/>
          <p:cNvSpPr>
            <a:spLocks noGrp="1"/>
          </p:cNvSpPr>
          <p:nvPr>
            <p:ph type="body" idx="1"/>
          </p:nvPr>
        </p:nvSpPr>
        <p:spPr>
          <a:xfrm>
            <a:off x="304800" y="1905000"/>
            <a:ext cx="8610600" cy="4038600"/>
          </a:xfrm>
          <a:prstGeom prst="rect">
            <a:avLst/>
          </a:prstGeom>
          <a:noFill/>
          <a:ln>
            <a:noFill/>
          </a:ln>
        </p:spPr>
        <p:txBody>
          <a:bodyPr vert="horz" lIns="91440" tIns="45720" rIns="91440" bIns="45720" anchor="t">
            <a:normAutofit fontScale="925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lnSpc>
                <a:spcPct val="150000"/>
              </a:lnSpc>
              <a:buNone/>
            </a:pPr>
            <a:r>
              <a:rPr lang="en-US" altLang="en-US" sz="3200" b="1" dirty="0">
                <a:latin typeface="Times New Roman" pitchFamily="18" charset="0"/>
                <a:ea typeface="Times New Roman" pitchFamily="18" charset="0"/>
              </a:rPr>
              <a:t>Superscript Text - The &lt;sup&gt; Element:</a:t>
            </a:r>
            <a:r>
              <a:rPr lang="en-US" altLang="en-US" sz="3200" dirty="0">
                <a:latin typeface="Times New Roman" pitchFamily="18" charset="0"/>
                <a:ea typeface="Times New Roman" pitchFamily="18" charset="0"/>
              </a:rPr>
              <a:t> </a:t>
            </a:r>
          </a:p>
          <a:p>
            <a:pPr lvl="1">
              <a:lnSpc>
                <a:spcPct val="150000"/>
              </a:lnSpc>
              <a:buFont typeface="Wingdings" pitchFamily="2" charset="2"/>
              <a:buChar char="§"/>
            </a:pPr>
            <a:r>
              <a:rPr lang="en-US" altLang="en-US" sz="2800" dirty="0">
                <a:latin typeface="Times New Roman" pitchFamily="18" charset="0"/>
                <a:ea typeface="Times New Roman" pitchFamily="18" charset="0"/>
              </a:rPr>
              <a:t>The content of a &lt;sup&gt; element is written in superscript.</a:t>
            </a:r>
          </a:p>
          <a:p>
            <a:pPr marL="457200" lvl="1" indent="0">
              <a:lnSpc>
                <a:spcPct val="150000"/>
              </a:lnSpc>
              <a:buNone/>
            </a:pPr>
            <a:r>
              <a:rPr lang="en-US" altLang="en-US" sz="2800" dirty="0">
                <a:latin typeface="Times New Roman" pitchFamily="18" charset="0"/>
                <a:ea typeface="Times New Roman" pitchFamily="18" charset="0"/>
              </a:rPr>
              <a:t>    E.g.&lt;p&gt;ax&lt;sup&gt;2&lt;/sup&gt; + </a:t>
            </a:r>
            <a:r>
              <a:rPr lang="en-US" altLang="en-US" sz="2800" dirty="0" err="1">
                <a:latin typeface="Times New Roman" pitchFamily="18" charset="0"/>
                <a:ea typeface="Times New Roman" pitchFamily="18" charset="0"/>
              </a:rPr>
              <a:t>bx</a:t>
            </a:r>
            <a:r>
              <a:rPr lang="en-US" altLang="en-US" sz="2800" dirty="0">
                <a:latin typeface="Times New Roman" pitchFamily="18" charset="0"/>
                <a:ea typeface="Times New Roman" pitchFamily="18" charset="0"/>
              </a:rPr>
              <a:t> + c=0&lt;/p&gt;</a:t>
            </a:r>
          </a:p>
          <a:p>
            <a:pPr lvl="1">
              <a:lnSpc>
                <a:spcPct val="150000"/>
              </a:lnSpc>
              <a:buFont typeface="Wingdings" pitchFamily="2" charset="2"/>
              <a:buChar char="§"/>
            </a:pPr>
            <a:r>
              <a:rPr lang="en-US" altLang="en-US" sz="2800" dirty="0">
                <a:latin typeface="Times New Roman" pitchFamily="18" charset="0"/>
                <a:ea typeface="Times New Roman" pitchFamily="18" charset="0"/>
              </a:rPr>
              <a:t>This will produce the following result</a:t>
            </a:r>
          </a:p>
          <a:p>
            <a:pPr lvl="2">
              <a:lnSpc>
                <a:spcPct val="150000"/>
              </a:lnSpc>
              <a:buFont typeface="Wingdings" pitchFamily="2" charset="2"/>
              <a:buChar char="§"/>
            </a:pPr>
            <a:r>
              <a:rPr lang="en-US" altLang="en-US" sz="2800" dirty="0">
                <a:latin typeface="Times New Roman" pitchFamily="18" charset="0"/>
                <a:ea typeface="Times New Roman" pitchFamily="18" charset="0"/>
              </a:rPr>
              <a:t>     ax</a:t>
            </a:r>
            <a:r>
              <a:rPr lang="en-US" altLang="en-US" sz="2800" baseline="30000" dirty="0">
                <a:latin typeface="Times New Roman" pitchFamily="18" charset="0"/>
                <a:ea typeface="Times New Roman" pitchFamily="18" charset="0"/>
              </a:rPr>
              <a:t>2</a:t>
            </a:r>
            <a:r>
              <a:rPr lang="en-US" altLang="en-US" sz="2800" dirty="0">
                <a:latin typeface="Times New Roman" pitchFamily="18" charset="0"/>
                <a:ea typeface="Times New Roman" pitchFamily="18" charset="0"/>
              </a:rPr>
              <a:t>+bx+c=0</a:t>
            </a:r>
          </a:p>
          <a:p>
            <a:pPr lvl="1">
              <a:lnSpc>
                <a:spcPct val="150000"/>
              </a:lnSpc>
              <a:buFont typeface="Wingdings" pitchFamily="2" charset="2"/>
              <a:buChar char="§"/>
            </a:pPr>
            <a:endParaRPr lang="en-US" altLang="en-US" sz="2800" dirty="0">
              <a:latin typeface="Times New Roman" pitchFamily="18" charset="0"/>
            </a:endParaRPr>
          </a:p>
        </p:txBody>
      </p:sp>
      <p:sp>
        <p:nvSpPr>
          <p:cNvPr id="1048668" name="TextBox 1048667"/>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33</a:t>
            </a:fld>
            <a:endParaRPr lang="en-US" altLang="en-US" sz="1400"/>
          </a:p>
        </p:txBody>
      </p:sp>
    </p:spTree>
    <p:extLst>
      <p:ext uri="{BB962C8B-B14F-4D97-AF65-F5344CB8AC3E}">
        <p14:creationId xmlns:p14="http://schemas.microsoft.com/office/powerpoint/2010/main" val="3001562018"/>
      </p:ext>
    </p:extLst>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eaLnBrk="1" latinLnBrk="1" hangingPunct="1"/>
            <a:r>
              <a:rPr lang="en-US" altLang="en-US" dirty="0" err="1">
                <a:solidFill>
                  <a:schemeClr val="accent1"/>
                </a:solidFill>
                <a:effectLst/>
              </a:rPr>
              <a:t>Cont</a:t>
            </a:r>
            <a:r>
              <a:rPr lang="en-US" altLang="en-US" dirty="0">
                <a:solidFill>
                  <a:schemeClr val="accent1"/>
                </a:solidFill>
                <a:effectLst/>
              </a:rPr>
              <a:t>…</a:t>
            </a:r>
          </a:p>
        </p:txBody>
      </p:sp>
      <p:sp>
        <p:nvSpPr>
          <p:cNvPr id="1048670" name="Text Placeholder 1048669"/>
          <p:cNvSpPr>
            <a:spLocks noGrp="1"/>
          </p:cNvSpPr>
          <p:nvPr>
            <p:ph type="body" idx="1"/>
          </p:nvPr>
        </p:nvSpPr>
        <p:spPr>
          <a:xfrm>
            <a:off x="762000" y="1905000"/>
            <a:ext cx="7696200" cy="40386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buNone/>
            </a:pPr>
            <a:r>
              <a:rPr lang="en-US" altLang="en-US" sz="2800" b="1" dirty="0">
                <a:latin typeface="Times New Roman" pitchFamily="18" charset="0"/>
              </a:rPr>
              <a:t>Subscript Text - The &lt;sub&gt; Element:</a:t>
            </a:r>
            <a:r>
              <a:rPr lang="en-US" altLang="en-US" sz="2800" dirty="0">
                <a:latin typeface="Times New Roman" pitchFamily="18" charset="0"/>
              </a:rPr>
              <a:t> </a:t>
            </a:r>
          </a:p>
          <a:p>
            <a:pPr lvl="1">
              <a:lnSpc>
                <a:spcPct val="150000"/>
              </a:lnSpc>
              <a:buFont typeface="Wingdings" pitchFamily="2" charset="2"/>
              <a:buChar char="§"/>
            </a:pPr>
            <a:r>
              <a:rPr lang="en-US" altLang="en-US" sz="2400" dirty="0">
                <a:latin typeface="Times New Roman" pitchFamily="18" charset="0"/>
              </a:rPr>
              <a:t>The content of a &lt;sub&gt; element is written in subscript; </a:t>
            </a:r>
          </a:p>
          <a:p>
            <a:pPr marL="457200" lvl="1" indent="0">
              <a:lnSpc>
                <a:spcPct val="150000"/>
              </a:lnSpc>
              <a:buNone/>
            </a:pPr>
            <a:r>
              <a:rPr lang="en-US" altLang="en-US" sz="2400" dirty="0">
                <a:latin typeface="Times New Roman" pitchFamily="18" charset="0"/>
              </a:rPr>
              <a:t>   E.g</a:t>
            </a:r>
            <a:r>
              <a:rPr lang="en-US" altLang="en-US" sz="2400" b="1" dirty="0">
                <a:latin typeface="Times New Roman" pitchFamily="18" charset="0"/>
              </a:rPr>
              <a:t>.</a:t>
            </a:r>
            <a:r>
              <a:rPr lang="en-US" altLang="en-US" sz="2400" dirty="0">
                <a:latin typeface="Times New Roman" pitchFamily="18" charset="0"/>
              </a:rPr>
              <a:t>&lt;p&gt;H&lt;sub&gt;2&lt;/sub&gt;O&lt;/p&gt;</a:t>
            </a:r>
          </a:p>
          <a:p>
            <a:pPr lvl="1">
              <a:lnSpc>
                <a:spcPct val="150000"/>
              </a:lnSpc>
              <a:buFont typeface="Wingdings" pitchFamily="2" charset="2"/>
              <a:buChar char="§"/>
            </a:pPr>
            <a:r>
              <a:rPr lang="en-US" altLang="en-US" sz="2400" dirty="0">
                <a:latin typeface="Times New Roman" pitchFamily="18" charset="0"/>
              </a:rPr>
              <a:t>This produces the following result</a:t>
            </a:r>
          </a:p>
          <a:p>
            <a:pPr marL="914400" lvl="2" indent="0">
              <a:lnSpc>
                <a:spcPct val="150000"/>
              </a:lnSpc>
              <a:buNone/>
            </a:pPr>
            <a:r>
              <a:rPr lang="en-US" altLang="en-US" sz="2800" dirty="0">
                <a:latin typeface="Times New Roman" pitchFamily="18" charset="0"/>
              </a:rPr>
              <a:t>    H</a:t>
            </a:r>
            <a:r>
              <a:rPr lang="en-US" altLang="en-US" sz="2800" baseline="-25000" dirty="0">
                <a:latin typeface="Times New Roman" pitchFamily="18" charset="0"/>
              </a:rPr>
              <a:t>2</a:t>
            </a:r>
            <a:r>
              <a:rPr lang="en-US" altLang="en-US" sz="2800" dirty="0">
                <a:latin typeface="Times New Roman" pitchFamily="18" charset="0"/>
              </a:rPr>
              <a:t>O</a:t>
            </a:r>
          </a:p>
        </p:txBody>
      </p:sp>
      <p:sp>
        <p:nvSpPr>
          <p:cNvPr id="1048671" name="TextBox 104867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34</a:t>
            </a:fld>
            <a:endParaRPr lang="en-US" altLang="en-US" sz="1400"/>
          </a:p>
        </p:txBody>
      </p:sp>
    </p:spTree>
    <p:extLst>
      <p:ext uri="{BB962C8B-B14F-4D97-AF65-F5344CB8AC3E}">
        <p14:creationId xmlns:p14="http://schemas.microsoft.com/office/powerpoint/2010/main" val="3508356708"/>
      </p:ext>
    </p:extLst>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a:xfrm>
            <a:off x="723900" y="0"/>
            <a:ext cx="7696200" cy="609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eaLnBrk="1" latinLnBrk="1" hangingPunct="1"/>
            <a:r>
              <a:rPr lang="en-US" altLang="en-US" sz="2800" dirty="0" err="1">
                <a:solidFill>
                  <a:schemeClr val="tx2">
                    <a:lumMod val="60000"/>
                    <a:lumOff val="40000"/>
                  </a:schemeClr>
                </a:solidFill>
              </a:rPr>
              <a:t>Cont</a:t>
            </a:r>
            <a:r>
              <a:rPr lang="en-US" altLang="en-US" sz="2800" dirty="0">
                <a:solidFill>
                  <a:schemeClr val="tx2">
                    <a:lumMod val="60000"/>
                    <a:lumOff val="40000"/>
                  </a:schemeClr>
                </a:solidFill>
              </a:rPr>
              <a:t>…</a:t>
            </a:r>
          </a:p>
        </p:txBody>
      </p:sp>
      <p:sp>
        <p:nvSpPr>
          <p:cNvPr id="1048673" name="Text Placeholder 1048672"/>
          <p:cNvSpPr>
            <a:spLocks noGrp="1"/>
          </p:cNvSpPr>
          <p:nvPr>
            <p:ph type="body" idx="1"/>
          </p:nvPr>
        </p:nvSpPr>
        <p:spPr>
          <a:xfrm>
            <a:off x="610630" y="811427"/>
            <a:ext cx="8076170" cy="53340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20000"/>
              </a:lnSpc>
              <a:buFont typeface="Wingdings" pitchFamily="2" charset="2"/>
              <a:buChar char="§"/>
            </a:pPr>
            <a:r>
              <a:rPr lang="en-US" altLang="en-US" sz="2400" b="1" dirty="0">
                <a:latin typeface="Times New Roman" pitchFamily="18" charset="0"/>
              </a:rPr>
              <a:t>The div element</a:t>
            </a:r>
          </a:p>
          <a:p>
            <a:pPr lvl="1">
              <a:lnSpc>
                <a:spcPct val="120000"/>
              </a:lnSpc>
              <a:buFont typeface="Wingdings" pitchFamily="2" charset="2"/>
              <a:buChar char="§"/>
            </a:pPr>
            <a:r>
              <a:rPr lang="en-US" altLang="en-US" sz="2400" dirty="0">
                <a:latin typeface="Times New Roman" pitchFamily="18" charset="0"/>
              </a:rPr>
              <a:t>The &lt;div&gt; element is often use </a:t>
            </a:r>
            <a:r>
              <a:rPr lang="en-US" altLang="en-US" sz="2400" b="1" dirty="0">
                <a:latin typeface="Times New Roman" pitchFamily="18" charset="0"/>
              </a:rPr>
              <a:t>as a container </a:t>
            </a:r>
            <a:r>
              <a:rPr lang="en-US" altLang="en-US" sz="2400" dirty="0">
                <a:latin typeface="Times New Roman" pitchFamily="18" charset="0"/>
              </a:rPr>
              <a:t>for other HTML elements.</a:t>
            </a:r>
          </a:p>
          <a:p>
            <a:pPr lvl="1">
              <a:lnSpc>
                <a:spcPct val="120000"/>
              </a:lnSpc>
              <a:buFont typeface="Wingdings" pitchFamily="2" charset="2"/>
              <a:buChar char="§"/>
            </a:pPr>
            <a:r>
              <a:rPr lang="en-US" altLang="en-US" sz="2400" dirty="0">
                <a:latin typeface="Times New Roman" pitchFamily="18" charset="0"/>
              </a:rPr>
              <a:t>div used to break a page into sections </a:t>
            </a:r>
            <a:r>
              <a:rPr lang="en-US" altLang="en-US" sz="2400" b="1" dirty="0">
                <a:latin typeface="Times New Roman" pitchFamily="18" charset="0"/>
              </a:rPr>
              <a:t>for</a:t>
            </a:r>
            <a:r>
              <a:rPr lang="en-US" altLang="en-US" sz="2400" dirty="0">
                <a:latin typeface="Times New Roman" pitchFamily="18" charset="0"/>
              </a:rPr>
              <a:t> </a:t>
            </a:r>
            <a:r>
              <a:rPr lang="en-US" altLang="en-US" sz="2400" b="1" dirty="0">
                <a:latin typeface="Times New Roman" pitchFamily="18" charset="0"/>
              </a:rPr>
              <a:t>context, structure, and lay out purposes</a:t>
            </a:r>
          </a:p>
          <a:p>
            <a:pPr lvl="1">
              <a:lnSpc>
                <a:spcPct val="120000"/>
              </a:lnSpc>
              <a:buFont typeface="Wingdings" pitchFamily="2" charset="2"/>
              <a:buChar char="§"/>
            </a:pPr>
            <a:r>
              <a:rPr lang="en-US" altLang="en-US" sz="2400" dirty="0">
                <a:latin typeface="Times New Roman" pitchFamily="18" charset="0"/>
              </a:rPr>
              <a:t>The div (short for division) is used to indicate a generic block-level element </a:t>
            </a:r>
          </a:p>
          <a:p>
            <a:pPr lvl="1">
              <a:lnSpc>
                <a:spcPct val="120000"/>
              </a:lnSpc>
              <a:buFont typeface="Wingdings" pitchFamily="2" charset="2"/>
              <a:buChar char="§"/>
            </a:pPr>
            <a:r>
              <a:rPr lang="en-US" altLang="en-US" sz="2400" dirty="0">
                <a:latin typeface="Times New Roman" pitchFamily="18" charset="0"/>
              </a:rPr>
              <a:t>With the div tag, you </a:t>
            </a:r>
            <a:r>
              <a:rPr lang="en-US" altLang="en-US" sz="2400" b="1" dirty="0">
                <a:latin typeface="Times New Roman" pitchFamily="18" charset="0"/>
              </a:rPr>
              <a:t>can group large sections of HTML </a:t>
            </a:r>
            <a:r>
              <a:rPr lang="en-US" altLang="en-US" sz="2400" dirty="0">
                <a:latin typeface="Times New Roman" pitchFamily="18" charset="0"/>
              </a:rPr>
              <a:t>elements together and </a:t>
            </a:r>
            <a:r>
              <a:rPr lang="en-US" altLang="en-US" sz="2400" b="1" dirty="0">
                <a:latin typeface="Times New Roman" pitchFamily="18" charset="0"/>
              </a:rPr>
              <a:t>for  setup them with CSS</a:t>
            </a:r>
            <a:r>
              <a:rPr lang="en-US" altLang="en-US" sz="2400" dirty="0">
                <a:latin typeface="Times New Roman" pitchFamily="18" charset="0"/>
              </a:rPr>
              <a:t>.</a:t>
            </a:r>
          </a:p>
          <a:p>
            <a:pPr lvl="2">
              <a:lnSpc>
                <a:spcPct val="120000"/>
              </a:lnSpc>
              <a:buFont typeface="Wingdings" pitchFamily="2" charset="2"/>
              <a:buChar char="§"/>
            </a:pPr>
            <a:r>
              <a:rPr lang="en-US" altLang="en-US" sz="2400" dirty="0" err="1">
                <a:latin typeface="Times New Roman" pitchFamily="18" charset="0"/>
              </a:rPr>
              <a:t>E.g</a:t>
            </a:r>
            <a:r>
              <a:rPr lang="en-US" altLang="en-US" sz="2400" dirty="0">
                <a:latin typeface="Times New Roman" pitchFamily="18" charset="0"/>
              </a:rPr>
              <a:t> a heading and several paragraph are enclose in a   div and identified as the   “news” section. </a:t>
            </a:r>
          </a:p>
        </p:txBody>
      </p:sp>
      <p:sp>
        <p:nvSpPr>
          <p:cNvPr id="1048674" name="TextBox 1048673"/>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35</a:t>
            </a:fld>
            <a:endParaRPr lang="en-US" altLang="en-US" sz="1400"/>
          </a:p>
        </p:txBody>
      </p:sp>
    </p:spTree>
    <p:extLst>
      <p:ext uri="{BB962C8B-B14F-4D97-AF65-F5344CB8AC3E}">
        <p14:creationId xmlns:p14="http://schemas.microsoft.com/office/powerpoint/2010/main" val="3882003611"/>
      </p:ext>
    </p:extLst>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048674"/>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dirty="0">
                <a:solidFill>
                  <a:schemeClr val="tx2">
                    <a:lumMod val="60000"/>
                    <a:lumOff val="40000"/>
                  </a:schemeClr>
                </a:solidFill>
                <a:effectLst/>
                <a:latin typeface="Times New Roman" pitchFamily="18" charset="0"/>
                <a:cs typeface="Times New Roman" pitchFamily="18" charset="0"/>
              </a:rPr>
              <a:t>Cont’d…</a:t>
            </a:r>
          </a:p>
        </p:txBody>
      </p:sp>
      <p:sp>
        <p:nvSpPr>
          <p:cNvPr id="1048676" name="Rectangle 1048675"/>
          <p:cNvSpPr/>
          <p:nvPr/>
        </p:nvSpPr>
        <p:spPr>
          <a:xfrm>
            <a:off x="4953000" y="1905000"/>
            <a:ext cx="3627437" cy="8842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spcBef>
                <a:spcPct val="0"/>
              </a:spcBef>
              <a:buSzPct val="100000"/>
              <a:buFontTx/>
              <a:buNone/>
            </a:pPr>
            <a:r>
              <a:rPr lang="en-US" altLang="en-US" sz="2000">
                <a:latin typeface="Times New Roman" pitchFamily="18" charset="0"/>
                <a:ea typeface="Times New Roman" pitchFamily="18" charset="0"/>
              </a:rPr>
              <a:t>This produce the following  result</a:t>
            </a:r>
          </a:p>
          <a:p>
            <a:pPr marL="0" lvl="0" indent="0">
              <a:spcBef>
                <a:spcPct val="0"/>
              </a:spcBef>
              <a:buSzPct val="100000"/>
              <a:buFontTx/>
              <a:buNone/>
            </a:pPr>
            <a:endParaRPr lang="en-US" altLang="en-US" sz="3200">
              <a:latin typeface="Times New Roman" pitchFamily="18" charset="0"/>
            </a:endParaRPr>
          </a:p>
        </p:txBody>
      </p:sp>
      <p:pic>
        <p:nvPicPr>
          <p:cNvPr id="2097160" name="Picture 2097159"/>
          <p:cNvPicPr>
            <a:picLocks/>
          </p:cNvPicPr>
          <p:nvPr/>
        </p:nvPicPr>
        <p:blipFill>
          <a:blip r:embed="rId2"/>
          <a:srcRect/>
          <a:stretch>
            <a:fillRect/>
          </a:stretch>
        </p:blipFill>
        <p:spPr>
          <a:xfrm>
            <a:off x="4648200" y="2438400"/>
            <a:ext cx="3657600" cy="3200400"/>
          </a:xfrm>
          <a:prstGeom prst="rect">
            <a:avLst/>
          </a:prstGeom>
          <a:noFill/>
          <a:ln>
            <a:noFill/>
          </a:ln>
        </p:spPr>
      </p:pic>
      <p:graphicFrame>
        <p:nvGraphicFramePr>
          <p:cNvPr id="4194304" name="Table 4194303"/>
          <p:cNvGraphicFramePr>
            <a:graphicFrameLocks/>
          </p:cNvGraphicFramePr>
          <p:nvPr>
            <p:extLst>
              <p:ext uri="{D42A27DB-BD31-4B8C-83A1-F6EECF244321}">
                <p14:modId xmlns:p14="http://schemas.microsoft.com/office/powerpoint/2010/main" val="1720065404"/>
              </p:ext>
            </p:extLst>
          </p:nvPr>
        </p:nvGraphicFramePr>
        <p:xfrm>
          <a:off x="609600" y="1752600"/>
          <a:ext cx="8153400" cy="4359275"/>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4359275">
                <a:tc>
                  <a:txBody>
                    <a:bodyPr/>
                    <a:lstStyle/>
                    <a:p>
                      <a:pPr lvl="0" algn="l"/>
                      <a:r>
                        <a:rPr lang="en-US" altLang="en-US" sz="2000" b="0" dirty="0">
                          <a:solidFill>
                            <a:schemeClr val="dk1"/>
                          </a:solidFill>
                          <a:latin typeface="Times New Roman" pitchFamily="18" charset="0"/>
                          <a:ea typeface="Times New Roman" pitchFamily="18" charset="0"/>
                        </a:rPr>
                        <a:t>&lt;html&gt;</a:t>
                      </a:r>
                    </a:p>
                    <a:p>
                      <a:pPr lvl="0" algn="l"/>
                      <a:r>
                        <a:rPr lang="en-US" altLang="en-US" sz="2000" b="0" dirty="0">
                          <a:solidFill>
                            <a:schemeClr val="dk1"/>
                          </a:solidFill>
                          <a:latin typeface="Times New Roman" pitchFamily="18" charset="0"/>
                          <a:ea typeface="Times New Roman" pitchFamily="18" charset="0"/>
                        </a:rPr>
                        <a:t>&lt;head&gt;  </a:t>
                      </a:r>
                    </a:p>
                    <a:p>
                      <a:pPr lvl="0" algn="l"/>
                      <a:r>
                        <a:rPr lang="en-US" altLang="en-US" sz="2000" b="0" dirty="0">
                          <a:solidFill>
                            <a:schemeClr val="dk1"/>
                          </a:solidFill>
                          <a:latin typeface="Times New Roman" pitchFamily="18" charset="0"/>
                          <a:ea typeface="Times New Roman" pitchFamily="18" charset="0"/>
                        </a:rPr>
                        <a:t>  &lt;title&gt;Moby-Dick&lt;/title&gt;  </a:t>
                      </a:r>
                    </a:p>
                    <a:p>
                      <a:pPr lvl="0" algn="l"/>
                      <a:r>
                        <a:rPr lang="en-US" altLang="en-US" sz="2000" b="0" dirty="0">
                          <a:solidFill>
                            <a:schemeClr val="dk1"/>
                          </a:solidFill>
                          <a:latin typeface="Times New Roman" pitchFamily="18" charset="0"/>
                          <a:ea typeface="Times New Roman" pitchFamily="18" charset="0"/>
                        </a:rPr>
                        <a:t>&lt;/head&gt;  </a:t>
                      </a:r>
                    </a:p>
                    <a:p>
                      <a:pPr lvl="0" algn="l"/>
                      <a:r>
                        <a:rPr lang="en-US" altLang="en-US" sz="2000" b="0" dirty="0">
                          <a:solidFill>
                            <a:schemeClr val="dk1"/>
                          </a:solidFill>
                          <a:latin typeface="Times New Roman" pitchFamily="18" charset="0"/>
                          <a:ea typeface="Times New Roman" pitchFamily="18" charset="0"/>
                        </a:rPr>
                        <a:t>&lt;body&gt; </a:t>
                      </a:r>
                    </a:p>
                    <a:p>
                      <a:pPr lvl="0" algn="l"/>
                      <a:r>
                        <a:rPr lang="en-US" altLang="en-US" sz="2000" b="0" dirty="0">
                          <a:solidFill>
                            <a:schemeClr val="dk1"/>
                          </a:solidFill>
                          <a:latin typeface="Times New Roman" pitchFamily="18" charset="0"/>
                          <a:ea typeface="Times New Roman" pitchFamily="18" charset="0"/>
                        </a:rPr>
                        <a:t>&lt;div id=”news”&gt;</a:t>
                      </a:r>
                    </a:p>
                    <a:p>
                      <a:pPr lvl="0" algn="l"/>
                      <a:r>
                        <a:rPr lang="en-US" altLang="en-US" sz="2000" b="0" dirty="0">
                          <a:solidFill>
                            <a:schemeClr val="dk1"/>
                          </a:solidFill>
                          <a:latin typeface="Times New Roman" pitchFamily="18" charset="0"/>
                          <a:ea typeface="Times New Roman" pitchFamily="18" charset="0"/>
                        </a:rPr>
                        <a:t>&lt;font color=”#ff0000”&gt;</a:t>
                      </a:r>
                    </a:p>
                    <a:p>
                      <a:pPr lvl="0" algn="l"/>
                      <a:r>
                        <a:rPr lang="en-US" altLang="en-US" sz="2000" b="0" dirty="0">
                          <a:solidFill>
                            <a:schemeClr val="dk1"/>
                          </a:solidFill>
                          <a:latin typeface="Times New Roman" pitchFamily="18" charset="0"/>
                          <a:ea typeface="Times New Roman" pitchFamily="18" charset="0"/>
                        </a:rPr>
                        <a:t>&lt;h1&gt;New this week&lt;/h1&gt;</a:t>
                      </a:r>
                    </a:p>
                    <a:p>
                      <a:pPr lvl="0" algn="l"/>
                      <a:r>
                        <a:rPr lang="en-US" altLang="en-US" sz="2000" b="0" dirty="0">
                          <a:solidFill>
                            <a:schemeClr val="dk1"/>
                          </a:solidFill>
                          <a:latin typeface="Times New Roman" pitchFamily="18" charset="0"/>
                          <a:ea typeface="Times New Roman" pitchFamily="18" charset="0"/>
                        </a:rPr>
                        <a:t>&lt;p&gt;we’ve been working on…&lt;/p&gt;</a:t>
                      </a:r>
                    </a:p>
                    <a:p>
                      <a:pPr lvl="0" algn="l"/>
                      <a:r>
                        <a:rPr lang="en-US" altLang="en-US" sz="2000" b="0" dirty="0">
                          <a:solidFill>
                            <a:schemeClr val="dk1"/>
                          </a:solidFill>
                          <a:latin typeface="Times New Roman" pitchFamily="18" charset="0"/>
                          <a:ea typeface="Times New Roman" pitchFamily="18" charset="0"/>
                        </a:rPr>
                        <a:t>&lt;p&gt;and last but no least,…&lt;/p&gt;</a:t>
                      </a:r>
                    </a:p>
                    <a:p>
                      <a:pPr lvl="0" algn="l"/>
                      <a:r>
                        <a:rPr lang="en-US" altLang="en-US" sz="2000" b="0" dirty="0">
                          <a:solidFill>
                            <a:schemeClr val="dk1"/>
                          </a:solidFill>
                          <a:latin typeface="Times New Roman" pitchFamily="18" charset="0"/>
                          <a:ea typeface="Times New Roman" pitchFamily="18" charset="0"/>
                        </a:rPr>
                        <a:t>&lt;/font&gt;</a:t>
                      </a:r>
                    </a:p>
                    <a:p>
                      <a:pPr lvl="0" algn="l"/>
                      <a:r>
                        <a:rPr lang="en-US" altLang="en-US" sz="2000" b="0" dirty="0">
                          <a:solidFill>
                            <a:schemeClr val="dk1"/>
                          </a:solidFill>
                          <a:latin typeface="Times New Roman" pitchFamily="18" charset="0"/>
                          <a:ea typeface="Times New Roman" pitchFamily="18" charset="0"/>
                        </a:rPr>
                        <a:t>&lt;/div&gt;</a:t>
                      </a:r>
                    </a:p>
                    <a:p>
                      <a:pPr lvl="0" algn="l"/>
                      <a:r>
                        <a:rPr lang="en-US" altLang="en-US" sz="2000" b="0" dirty="0">
                          <a:solidFill>
                            <a:schemeClr val="dk1"/>
                          </a:solidFill>
                          <a:latin typeface="Times New Roman" pitchFamily="18" charset="0"/>
                          <a:ea typeface="Times New Roman" pitchFamily="18" charset="0"/>
                        </a:rPr>
                        <a:t>&lt;/body&gt;</a:t>
                      </a:r>
                    </a:p>
                    <a:p>
                      <a:pPr lvl="0" algn="l"/>
                      <a:r>
                        <a:rPr lang="en-US" altLang="en-US" sz="2000" b="0" dirty="0">
                          <a:solidFill>
                            <a:schemeClr val="dk1"/>
                          </a:solidFill>
                          <a:latin typeface="Times New Roman" pitchFamily="18" charset="0"/>
                          <a:ea typeface="Times New Roman" pitchFamily="18" charset="0"/>
                        </a:rPr>
                        <a:t>&lt;/html&gt;</a:t>
                      </a:r>
                    </a:p>
                  </a:txBody>
                  <a:tcPr marT="45727" marB="45727">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spcBef>
                          <a:spcPct val="20000"/>
                        </a:spcBef>
                        <a:buClr>
                          <a:schemeClr val="dk2"/>
                        </a:buClr>
                        <a:buSzPct val="70000"/>
                        <a:buFont typeface="Wingdings" pitchFamily="2" charset="2"/>
                        <a:buNone/>
                      </a:pPr>
                      <a:endParaRPr lang="en-US" altLang="en-US" sz="2700" dirty="0"/>
                    </a:p>
                  </a:txBody>
                  <a:tcPr marT="45727" marB="45727">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0"/>
                  </a:ext>
                </a:extLst>
              </a:tr>
            </a:tbl>
          </a:graphicData>
        </a:graphic>
      </p:graphicFrame>
      <p:sp>
        <p:nvSpPr>
          <p:cNvPr id="1048684" name="TextBox 1048683"/>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36</a:t>
            </a:fld>
            <a:endParaRPr lang="en-US" altLang="en-US" sz="1400"/>
          </a:p>
        </p:txBody>
      </p:sp>
    </p:spTree>
    <p:extLst>
      <p:ext uri="{BB962C8B-B14F-4D97-AF65-F5344CB8AC3E}">
        <p14:creationId xmlns:p14="http://schemas.microsoft.com/office/powerpoint/2010/main" val="853565654"/>
      </p:ext>
    </p:extLst>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r>
              <a:rPr lang="en-US" altLang="en-US" b="1" dirty="0">
                <a:solidFill>
                  <a:schemeClr val="accent1"/>
                </a:solidFill>
                <a:effectLst/>
                <a:latin typeface="Times New Roman" pitchFamily="18" charset="0"/>
              </a:rPr>
              <a:t>Character entity</a:t>
            </a:r>
          </a:p>
        </p:txBody>
      </p:sp>
      <p:sp>
        <p:nvSpPr>
          <p:cNvPr id="1048686" name="Text Placeholder 1048685"/>
          <p:cNvSpPr>
            <a:spLocks noGrp="1"/>
          </p:cNvSpPr>
          <p:nvPr>
            <p:ph type="body" idx="1"/>
          </p:nvPr>
        </p:nvSpPr>
        <p:spPr>
          <a:xfrm>
            <a:off x="228600" y="1905000"/>
            <a:ext cx="8610600" cy="4038600"/>
          </a:xfrm>
          <a:prstGeom prst="rect">
            <a:avLst/>
          </a:prstGeom>
          <a:noFill/>
          <a:ln>
            <a:noFill/>
          </a:ln>
        </p:spPr>
        <p:txBody>
          <a:bodyPr vert="horz" lIns="91440" tIns="45720" rIns="91440" bIns="45720" anchor="t">
            <a:normAutofit fontScale="925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1" algn="just">
              <a:lnSpc>
                <a:spcPct val="150000"/>
              </a:lnSpc>
              <a:buFont typeface="Wingdings" pitchFamily="2" charset="2"/>
              <a:buChar char="§"/>
            </a:pPr>
            <a:r>
              <a:rPr lang="en-US" altLang="en-US" dirty="0">
                <a:latin typeface="Times New Roman" pitchFamily="18" charset="0"/>
              </a:rPr>
              <a:t>Some characters have a special meaning in HTML, like           the less than sign (&lt;) that defines the start of an HTML tag .</a:t>
            </a:r>
          </a:p>
          <a:p>
            <a:pPr lvl="1" algn="just">
              <a:lnSpc>
                <a:spcPct val="150000"/>
              </a:lnSpc>
              <a:buFont typeface="Wingdings" pitchFamily="2" charset="2"/>
              <a:buChar char="§"/>
            </a:pPr>
            <a:r>
              <a:rPr lang="en-US" altLang="en-US" dirty="0">
                <a:latin typeface="Times New Roman" pitchFamily="18" charset="0"/>
              </a:rPr>
              <a:t> If  we   want the browser to actually display these characters we must  insert character entities in the HTML source.</a:t>
            </a:r>
          </a:p>
          <a:p>
            <a:pPr lvl="1" algn="just">
              <a:lnSpc>
                <a:spcPct val="150000"/>
              </a:lnSpc>
              <a:buFont typeface="Wingdings" pitchFamily="2" charset="2"/>
              <a:buChar char="§"/>
            </a:pPr>
            <a:r>
              <a:rPr lang="en-US" altLang="en-US" dirty="0">
                <a:latin typeface="Times New Roman" pitchFamily="18" charset="0"/>
              </a:rPr>
              <a:t>A character entity has three parts: an &amp;, an entity name or a #  and an entity number and finally a semicolon (;)</a:t>
            </a:r>
          </a:p>
        </p:txBody>
      </p:sp>
      <p:sp>
        <p:nvSpPr>
          <p:cNvPr id="1048687" name="TextBox 104868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37</a:t>
            </a:fld>
            <a:endParaRPr lang="en-US" altLang="en-US" sz="1400"/>
          </a:p>
        </p:txBody>
      </p:sp>
    </p:spTree>
    <p:extLst>
      <p:ext uri="{BB962C8B-B14F-4D97-AF65-F5344CB8AC3E}">
        <p14:creationId xmlns:p14="http://schemas.microsoft.com/office/powerpoint/2010/main" val="50192530"/>
      </p:ext>
    </p:extLst>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048687"/>
          <p:cNvSpPr>
            <a:spLocks noGrp="1"/>
          </p:cNvSpPr>
          <p:nvPr>
            <p:ph type="title" idx="4294967295"/>
          </p:nvPr>
        </p:nvSpPr>
        <p:spPr>
          <a:xfrm>
            <a:off x="14478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dirty="0" err="1">
                <a:solidFill>
                  <a:schemeClr val="accent1"/>
                </a:solidFill>
                <a:effectLst/>
              </a:rPr>
              <a:t>Cont</a:t>
            </a:r>
            <a:r>
              <a:rPr lang="en-US" altLang="en-US" dirty="0">
                <a:solidFill>
                  <a:schemeClr val="accent1"/>
                </a:solidFill>
                <a:effectLst/>
              </a:rPr>
              <a:t>…</a:t>
            </a:r>
          </a:p>
        </p:txBody>
      </p:sp>
      <p:sp>
        <p:nvSpPr>
          <p:cNvPr id="1048689" name="Text Placeholder 1048688"/>
          <p:cNvSpPr>
            <a:spLocks noGrp="1"/>
          </p:cNvSpPr>
          <p:nvPr>
            <p:ph type="body" idx="4294967295"/>
          </p:nvPr>
        </p:nvSpPr>
        <p:spPr>
          <a:xfrm>
            <a:off x="1447800" y="1905000"/>
            <a:ext cx="7696200" cy="40386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buNone/>
            </a:pPr>
            <a:r>
              <a:rPr lang="en-US" altLang="en-US" u="sng" dirty="0"/>
              <a:t> </a:t>
            </a:r>
            <a:r>
              <a:rPr lang="en-US" altLang="en-US" b="1" u="sng" dirty="0"/>
              <a:t>The most common character entity</a:t>
            </a:r>
          </a:p>
          <a:p>
            <a:pPr lvl="0">
              <a:buNone/>
            </a:pPr>
            <a:endParaRPr lang="en-US" altLang="en-US" b="1" u="sng" dirty="0"/>
          </a:p>
        </p:txBody>
      </p:sp>
      <p:graphicFrame>
        <p:nvGraphicFramePr>
          <p:cNvPr id="4194305" name="Table 4194304"/>
          <p:cNvGraphicFramePr>
            <a:graphicFrameLocks/>
          </p:cNvGraphicFramePr>
          <p:nvPr/>
        </p:nvGraphicFramePr>
        <p:xfrm>
          <a:off x="838200" y="2590800"/>
          <a:ext cx="7696200" cy="3189281"/>
        </p:xfrm>
        <a:graphic>
          <a:graphicData uri="http://schemas.openxmlformats.org/drawingml/2006/table">
            <a:tbl>
              <a:tblPr/>
              <a:tblGrid>
                <a:gridCol w="1060450">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396874">
                <a:tc>
                  <a:txBody>
                    <a:bodyPr/>
                    <a:lstStyle/>
                    <a:p>
                      <a:pPr marL="342900" lvl="0" indent="-342900" algn="l"/>
                      <a:r>
                        <a:rPr lang="nl-NL" altLang="en-US" sz="2000" b="1">
                          <a:solidFill>
                            <a:schemeClr val="dk1"/>
                          </a:solidFill>
                          <a:latin typeface="Times New Roman" pitchFamily="18" charset="0"/>
                          <a:ea typeface="Calibri" pitchFamily="34" charset="0"/>
                        </a:rPr>
                        <a:t>Result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2000" b="1">
                          <a:solidFill>
                            <a:schemeClr val="dk1"/>
                          </a:solidFill>
                          <a:latin typeface="Times New Roman" pitchFamily="18" charset="0"/>
                          <a:ea typeface="Calibri" pitchFamily="34" charset="0"/>
                        </a:rPr>
                        <a:t>Description</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2000" b="1">
                          <a:solidFill>
                            <a:schemeClr val="dk1"/>
                          </a:solidFill>
                          <a:latin typeface="Times New Roman" pitchFamily="18" charset="0"/>
                          <a:ea typeface="Calibri" pitchFamily="34" charset="0"/>
                        </a:rPr>
                        <a:t>Entity name</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2000" b="1">
                          <a:solidFill>
                            <a:schemeClr val="dk1"/>
                          </a:solidFill>
                          <a:latin typeface="Times New Roman" pitchFamily="18" charset="0"/>
                          <a:ea typeface="Calibri" pitchFamily="34" charset="0"/>
                        </a:rPr>
                        <a:t>Entity number</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0"/>
                  </a:ext>
                </a:extLst>
              </a:tr>
              <a:tr h="503237">
                <a:tc>
                  <a:txBody>
                    <a:bodyPr/>
                    <a:lstStyle/>
                    <a:p>
                      <a:pPr lvl="0" algn="l">
                        <a:spcBef>
                          <a:spcPct val="20000"/>
                        </a:spcBef>
                        <a:buClr>
                          <a:schemeClr val="dk2"/>
                        </a:buClr>
                        <a:buSzPct val="70000"/>
                        <a:buFont typeface="Wingdings" pitchFamily="2" charset="2"/>
                        <a:buNone/>
                      </a:pPr>
                      <a:endParaRPr lang="en-US" altLang="en-US" sz="2700"/>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Non-braking space </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&amp;nbsp;</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&amp;#160;</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1"/>
                  </a:ext>
                </a:extLst>
              </a:tr>
              <a:tr h="396874">
                <a:tc>
                  <a:txBody>
                    <a:bodyPr/>
                    <a:lstStyle/>
                    <a:p>
                      <a:pPr marL="342900" lvl="0" indent="-342900" algn="l"/>
                      <a:r>
                        <a:rPr lang="en-US" altLang="en-US" sz="2000" b="0">
                          <a:solidFill>
                            <a:schemeClr val="dk1"/>
                          </a:solidFill>
                          <a:latin typeface="Calibri" pitchFamily="34" charset="0"/>
                          <a:ea typeface="Calibri" pitchFamily="34" charset="0"/>
                        </a:rPr>
                        <a:t>&lt;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Less than</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&amp;lt;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&amp;#60;</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2"/>
                  </a:ext>
                </a:extLst>
              </a:tr>
              <a:tr h="396874">
                <a:tc>
                  <a:txBody>
                    <a:bodyPr/>
                    <a:lstStyle/>
                    <a:p>
                      <a:pPr marL="342900" lvl="0" indent="-342900" algn="l"/>
                      <a:r>
                        <a:rPr lang="en-US" altLang="en-US" sz="2000" b="0">
                          <a:solidFill>
                            <a:schemeClr val="dk1"/>
                          </a:solidFill>
                          <a:latin typeface="Calibri" pitchFamily="34" charset="0"/>
                          <a:ea typeface="Calibri" pitchFamily="34" charset="0"/>
                        </a:rPr>
                        <a:t>&gt;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Greater than</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&amp;gt;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&amp;#62;</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3"/>
                  </a:ext>
                </a:extLst>
              </a:tr>
              <a:tr h="396874">
                <a:tc>
                  <a:txBody>
                    <a:bodyPr/>
                    <a:lstStyle/>
                    <a:p>
                      <a:pPr marL="342900" lvl="0" indent="-342900" algn="l"/>
                      <a:r>
                        <a:rPr lang="en-US" altLang="en-US" sz="2000" b="0">
                          <a:solidFill>
                            <a:schemeClr val="dk1"/>
                          </a:solidFill>
                          <a:latin typeface="Calibri" pitchFamily="34" charset="0"/>
                          <a:ea typeface="Calibri" pitchFamily="34" charset="0"/>
                        </a:rPr>
                        <a: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Quotation mark</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&amp;quot;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&amp;#34;</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4"/>
                  </a:ext>
                </a:extLst>
              </a:tr>
              <a:tr h="396874">
                <a:tc>
                  <a:txBody>
                    <a:bodyPr/>
                    <a:lstStyle/>
                    <a:p>
                      <a:pPr marL="342900" lvl="0" indent="-342900" algn="l"/>
                      <a:r>
                        <a:rPr lang="en-US" altLang="en-US" sz="2000" b="0">
                          <a:solidFill>
                            <a:schemeClr val="dk1"/>
                          </a:solidFill>
                          <a:latin typeface="Calibri" pitchFamily="34" charset="0"/>
                          <a:ea typeface="Calibri" pitchFamily="34" charset="0"/>
                        </a:rPr>
                        <a: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Apostrophe</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&amp;apos;</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en-US" altLang="en-US" sz="2000" b="0">
                          <a:solidFill>
                            <a:schemeClr val="dk1"/>
                          </a:solidFill>
                          <a:latin typeface="Times New Roman" pitchFamily="18" charset="0"/>
                          <a:ea typeface="Calibri" pitchFamily="34" charset="0"/>
                        </a:rPr>
                        <a:t>&amp;#39;</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5"/>
                  </a:ext>
                </a:extLst>
              </a:tr>
              <a:tr h="701674">
                <a:tc>
                  <a:txBody>
                    <a:bodyPr/>
                    <a:lstStyle/>
                    <a:p>
                      <a:pPr lvl="0" algn="l">
                        <a:spcBef>
                          <a:spcPct val="20000"/>
                        </a:spcBef>
                        <a:buClr>
                          <a:schemeClr val="dk2"/>
                        </a:buClr>
                        <a:buSzPct val="70000"/>
                        <a:buFont typeface="Wingdings" pitchFamily="2" charset="2"/>
                        <a:buNone/>
                      </a:pPr>
                      <a:endParaRPr lang="en-US" altLang="en-US" sz="4000"/>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1800" b="0">
                          <a:solidFill>
                            <a:schemeClr val="dk1"/>
                          </a:solidFill>
                          <a:latin typeface="Times New Roman" pitchFamily="18" charset="0"/>
                          <a:ea typeface="Calibri" pitchFamily="34" charset="0"/>
                        </a:rPr>
                        <a:t>Cent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1800" b="0">
                          <a:solidFill>
                            <a:schemeClr val="dk1"/>
                          </a:solidFill>
                          <a:latin typeface="Times New Roman" pitchFamily="18" charset="0"/>
                          <a:ea typeface="Calibri" pitchFamily="34" charset="0"/>
                        </a:rPr>
                        <a:t>&amp;cent;</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marL="342900" lvl="0" indent="-342900" algn="l"/>
                      <a:r>
                        <a:rPr lang="nl-NL" altLang="en-US" sz="1800" b="0" dirty="0">
                          <a:solidFill>
                            <a:schemeClr val="dk1"/>
                          </a:solidFill>
                          <a:latin typeface="Times New Roman" pitchFamily="18" charset="0"/>
                          <a:ea typeface="Calibri" pitchFamily="34" charset="0"/>
                        </a:rPr>
                        <a:t>&amp;#162</a:t>
                      </a:r>
                    </a:p>
                  </a:txBody>
                  <a:tcPr marT="45729" marB="45729">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6"/>
                  </a:ext>
                </a:extLst>
              </a:tr>
            </a:tbl>
          </a:graphicData>
        </a:graphic>
      </p:graphicFrame>
      <p:pic>
        <p:nvPicPr>
          <p:cNvPr id="2097161" name="Picture 2097160"/>
          <p:cNvPicPr>
            <a:picLocks/>
          </p:cNvPicPr>
          <p:nvPr/>
        </p:nvPicPr>
        <p:blipFill>
          <a:blip r:embed="rId2"/>
          <a:srcRect/>
          <a:stretch>
            <a:fillRect/>
          </a:stretch>
        </p:blipFill>
        <p:spPr>
          <a:xfrm>
            <a:off x="990600" y="5181600"/>
            <a:ext cx="171450" cy="228600"/>
          </a:xfrm>
          <a:prstGeom prst="rect">
            <a:avLst/>
          </a:prstGeom>
          <a:noFill/>
          <a:ln>
            <a:noFill/>
          </a:ln>
        </p:spPr>
      </p:pic>
      <p:sp>
        <p:nvSpPr>
          <p:cNvPr id="1048731" name="TextBox 104873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38</a:t>
            </a:fld>
            <a:endParaRPr lang="en-US" altLang="en-US" sz="1400"/>
          </a:p>
        </p:txBody>
      </p:sp>
    </p:spTree>
    <p:extLst>
      <p:ext uri="{BB962C8B-B14F-4D97-AF65-F5344CB8AC3E}">
        <p14:creationId xmlns:p14="http://schemas.microsoft.com/office/powerpoint/2010/main" val="191037280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048688"/>
                                        </p:tgtEl>
                                        <p:attrNameLst>
                                          <p:attrName>style.visibility</p:attrName>
                                        </p:attrNameLst>
                                      </p:cBhvr>
                                      <p:to>
                                        <p:strVal val="visible"/>
                                      </p:to>
                                    </p:set>
                                    <p:anim calcmode="lin" valueType="num">
                                      <p:cBhvr additive="base">
                                        <p:cTn id="7" dur="800" fill="hold">
                                          <p:stCondLst>
                                            <p:cond delay="0"/>
                                          </p:stCondLst>
                                        </p:cTn>
                                        <p:tgtEl>
                                          <p:spTgt spid="1048688"/>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04868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048689">
                                            <p:txEl>
                                              <p:pRg st="0" end="0"/>
                                            </p:txEl>
                                          </p:spTgt>
                                        </p:tgtEl>
                                        <p:attrNameLst>
                                          <p:attrName>style.visibility</p:attrName>
                                        </p:attrNameLst>
                                      </p:cBhvr>
                                      <p:to>
                                        <p:strVal val="visible"/>
                                      </p:to>
                                    </p:set>
                                    <p:animEffect transition="in" filter="fade">
                                      <p:cBhvr>
                                        <p:cTn id="13" dur="1000"/>
                                        <p:tgtEl>
                                          <p:spTgt spid="1048689">
                                            <p:txEl>
                                              <p:pRg st="0" end="0"/>
                                            </p:txEl>
                                          </p:spTgt>
                                        </p:tgtEl>
                                      </p:cBhvr>
                                    </p:animEffect>
                                    <p:anim calcmode="lin" valueType="num">
                                      <p:cBhvr>
                                        <p:cTn id="14" dur="1000" fill="hold"/>
                                        <p:tgtEl>
                                          <p:spTgt spid="1048689">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04868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p:bldP spid="104868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048731"/>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dirty="0" err="1">
                <a:solidFill>
                  <a:schemeClr val="accent1"/>
                </a:solidFill>
                <a:effectLst/>
              </a:rPr>
              <a:t>Cont</a:t>
            </a:r>
            <a:r>
              <a:rPr lang="en-US" altLang="en-US" dirty="0">
                <a:solidFill>
                  <a:schemeClr val="accent1"/>
                </a:solidFill>
                <a:effectLst/>
              </a:rPr>
              <a:t>…</a:t>
            </a:r>
          </a:p>
        </p:txBody>
      </p:sp>
      <p:pic>
        <p:nvPicPr>
          <p:cNvPr id="2097162" name="Picture 2097161"/>
          <p:cNvPicPr>
            <a:picLocks/>
          </p:cNvPicPr>
          <p:nvPr/>
        </p:nvPicPr>
        <p:blipFill>
          <a:blip r:embed="rId2"/>
          <a:srcRect/>
          <a:stretch>
            <a:fillRect/>
          </a:stretch>
        </p:blipFill>
        <p:spPr>
          <a:xfrm>
            <a:off x="685800" y="2590800"/>
            <a:ext cx="234950" cy="381000"/>
          </a:xfrm>
          <a:prstGeom prst="rect">
            <a:avLst/>
          </a:prstGeom>
          <a:noFill/>
          <a:ln>
            <a:noFill/>
          </a:ln>
        </p:spPr>
      </p:pic>
      <p:pic>
        <p:nvPicPr>
          <p:cNvPr id="2097163" name="Picture 2097162"/>
          <p:cNvPicPr>
            <a:picLocks/>
          </p:cNvPicPr>
          <p:nvPr/>
        </p:nvPicPr>
        <p:blipFill>
          <a:blip r:embed="rId3"/>
          <a:srcRect/>
          <a:stretch>
            <a:fillRect/>
          </a:stretch>
        </p:blipFill>
        <p:spPr>
          <a:xfrm>
            <a:off x="609600" y="3810000"/>
            <a:ext cx="350837" cy="457200"/>
          </a:xfrm>
          <a:prstGeom prst="rect">
            <a:avLst/>
          </a:prstGeom>
          <a:noFill/>
          <a:ln>
            <a:noFill/>
          </a:ln>
        </p:spPr>
      </p:pic>
      <p:pic>
        <p:nvPicPr>
          <p:cNvPr id="2097164" name="Picture 2097163"/>
          <p:cNvPicPr>
            <a:picLocks/>
          </p:cNvPicPr>
          <p:nvPr/>
        </p:nvPicPr>
        <p:blipFill>
          <a:blip r:embed="rId4"/>
          <a:srcRect/>
          <a:stretch>
            <a:fillRect/>
          </a:stretch>
        </p:blipFill>
        <p:spPr>
          <a:xfrm>
            <a:off x="609600" y="4572000"/>
            <a:ext cx="381000" cy="331787"/>
          </a:xfrm>
          <a:prstGeom prst="rect">
            <a:avLst/>
          </a:prstGeom>
          <a:noFill/>
          <a:ln>
            <a:noFill/>
          </a:ln>
        </p:spPr>
      </p:pic>
      <p:sp>
        <p:nvSpPr>
          <p:cNvPr id="1048733" name="Rectangle 1048732"/>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34" name="Rectangle 1048733"/>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35" name="Rectangle 1048734"/>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36" name="Rectangle 1048735"/>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37" name="Rectangle 1048736"/>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38" name="Rectangle 1048737"/>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pic>
        <p:nvPicPr>
          <p:cNvPr id="2097165" name="Picture 2097164"/>
          <p:cNvPicPr>
            <a:picLocks/>
          </p:cNvPicPr>
          <p:nvPr/>
        </p:nvPicPr>
        <p:blipFill>
          <a:blip r:embed="rId5"/>
          <a:srcRect/>
          <a:stretch>
            <a:fillRect/>
          </a:stretch>
        </p:blipFill>
        <p:spPr>
          <a:xfrm>
            <a:off x="685800" y="1981200"/>
            <a:ext cx="304800" cy="381000"/>
          </a:xfrm>
          <a:prstGeom prst="rect">
            <a:avLst/>
          </a:prstGeom>
          <a:noFill/>
          <a:ln>
            <a:noFill/>
          </a:ln>
        </p:spPr>
      </p:pic>
      <p:pic>
        <p:nvPicPr>
          <p:cNvPr id="2097166" name="Picture 2097165"/>
          <p:cNvPicPr>
            <a:picLocks/>
          </p:cNvPicPr>
          <p:nvPr/>
        </p:nvPicPr>
        <p:blipFill>
          <a:blip r:embed="rId6"/>
          <a:srcRect/>
          <a:stretch>
            <a:fillRect/>
          </a:stretch>
        </p:blipFill>
        <p:spPr>
          <a:xfrm>
            <a:off x="685800" y="3276600"/>
            <a:ext cx="266700" cy="304800"/>
          </a:xfrm>
          <a:prstGeom prst="rect">
            <a:avLst/>
          </a:prstGeom>
          <a:noFill/>
          <a:ln>
            <a:noFill/>
          </a:ln>
        </p:spPr>
      </p:pic>
      <p:pic>
        <p:nvPicPr>
          <p:cNvPr id="2097167" name="Picture 2097166"/>
          <p:cNvPicPr>
            <a:picLocks/>
          </p:cNvPicPr>
          <p:nvPr/>
        </p:nvPicPr>
        <p:blipFill>
          <a:blip r:embed="rId7"/>
          <a:srcRect/>
          <a:stretch>
            <a:fillRect/>
          </a:stretch>
        </p:blipFill>
        <p:spPr>
          <a:xfrm>
            <a:off x="685800" y="5181600"/>
            <a:ext cx="249237" cy="276225"/>
          </a:xfrm>
          <a:prstGeom prst="rect">
            <a:avLst/>
          </a:prstGeom>
          <a:noFill/>
          <a:ln>
            <a:noFill/>
          </a:ln>
        </p:spPr>
      </p:pic>
      <p:sp>
        <p:nvSpPr>
          <p:cNvPr id="1048739" name="Rectangle 1048738"/>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40" name="Rectangle 1048739"/>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41" name="Rectangle 1048740"/>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42" name="Rectangle 1048741"/>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sp>
        <p:nvSpPr>
          <p:cNvPr id="1048743" name="Rectangle 1048742"/>
          <p:cNvSpPr/>
          <p:nvPr/>
        </p:nvSpPr>
        <p:spPr>
          <a:xfrm>
            <a:off x="2252662" y="736600"/>
            <a:ext cx="639762" cy="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eaLnBrk="1" latinLnBrk="1" hangingPunct="1">
              <a:spcBef>
                <a:spcPct val="0"/>
              </a:spcBef>
              <a:buSzPct val="100000"/>
              <a:buFontTx/>
              <a:buNone/>
            </a:pPr>
            <a:endParaRPr lang="en-GB" altLang="en-US" sz="1800"/>
          </a:p>
        </p:txBody>
      </p:sp>
      <p:graphicFrame>
        <p:nvGraphicFramePr>
          <p:cNvPr id="4194306" name="Table 4194305"/>
          <p:cNvGraphicFramePr>
            <a:graphicFrameLocks/>
          </p:cNvGraphicFramePr>
          <p:nvPr/>
        </p:nvGraphicFramePr>
        <p:xfrm>
          <a:off x="304800" y="1828800"/>
          <a:ext cx="8610599" cy="3848100"/>
        </p:xfrm>
        <a:graphic>
          <a:graphicData uri="http://schemas.openxmlformats.org/drawingml/2006/table">
            <a:tbl>
              <a:tblPr/>
              <a:tblGrid>
                <a:gridCol w="1187450">
                  <a:extLst>
                    <a:ext uri="{9D8B030D-6E8A-4147-A177-3AD203B41FA5}">
                      <a16:colId xmlns:a16="http://schemas.microsoft.com/office/drawing/2014/main" val="20000"/>
                    </a:ext>
                  </a:extLst>
                </a:gridCol>
                <a:gridCol w="2968625">
                  <a:extLst>
                    <a:ext uri="{9D8B030D-6E8A-4147-A177-3AD203B41FA5}">
                      <a16:colId xmlns:a16="http://schemas.microsoft.com/office/drawing/2014/main" val="20001"/>
                    </a:ext>
                  </a:extLst>
                </a:gridCol>
                <a:gridCol w="2439987">
                  <a:extLst>
                    <a:ext uri="{9D8B030D-6E8A-4147-A177-3AD203B41FA5}">
                      <a16:colId xmlns:a16="http://schemas.microsoft.com/office/drawing/2014/main" val="20002"/>
                    </a:ext>
                  </a:extLst>
                </a:gridCol>
                <a:gridCol w="2014537">
                  <a:extLst>
                    <a:ext uri="{9D8B030D-6E8A-4147-A177-3AD203B41FA5}">
                      <a16:colId xmlns:a16="http://schemas.microsoft.com/office/drawing/2014/main" val="20003"/>
                    </a:ext>
                  </a:extLst>
                </a:gridCol>
              </a:tblGrid>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Pound</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&amp;pound;</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&amp;#163;</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0"/>
                  </a:ext>
                </a:extLst>
              </a:tr>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Yen</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&amp;yen;</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&amp;#165;</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1"/>
                  </a:ext>
                </a:extLst>
              </a:tr>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Copyright</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&amp;copy;</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&amp;#169;</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2"/>
                  </a:ext>
                </a:extLst>
              </a:tr>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Registerd trademark</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&amp;reg;</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&amp;#174;</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3"/>
                  </a:ext>
                </a:extLst>
              </a:tr>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Multiplacation </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&amp;times;</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&amp;#215;</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4"/>
                  </a:ext>
                </a:extLst>
              </a:tr>
              <a:tr h="641350">
                <a:tc>
                  <a:txBody>
                    <a:bodyPr/>
                    <a:lstStyle/>
                    <a:p>
                      <a:pPr lvl="0" algn="l">
                        <a:spcBef>
                          <a:spcPct val="20000"/>
                        </a:spcBef>
                        <a:buClr>
                          <a:schemeClr val="dk2"/>
                        </a:buClr>
                        <a:buSzPct val="70000"/>
                        <a:buFont typeface="Wingdings" pitchFamily="2" charset="2"/>
                        <a:buNone/>
                      </a:pPr>
                      <a:endParaRPr lang="en-US" altLang="en-US" sz="2700"/>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Division</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400" b="0">
                          <a:solidFill>
                            <a:schemeClr val="dk1"/>
                          </a:solidFill>
                          <a:latin typeface="Times New Roman" pitchFamily="18" charset="0"/>
                          <a:ea typeface="Calibri" pitchFamily="34" charset="0"/>
                        </a:rPr>
                        <a:t>&amp;divide;</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lstStyle/>
                    <a:p>
                      <a:pPr lvl="0" algn="l"/>
                      <a:r>
                        <a:rPr lang="nl-NL" altLang="en-US" sz="2800" b="0">
                          <a:solidFill>
                            <a:schemeClr val="dk1"/>
                          </a:solidFill>
                          <a:latin typeface="Times New Roman" pitchFamily="18" charset="0"/>
                          <a:ea typeface="Calibri" pitchFamily="34" charset="0"/>
                        </a:rPr>
                        <a:t>&amp;</a:t>
                      </a:r>
                      <a:r>
                        <a:rPr lang="nl-NL" altLang="en-US" sz="2800" b="1">
                          <a:solidFill>
                            <a:schemeClr val="dk1"/>
                          </a:solidFill>
                          <a:latin typeface="Times New Roman" pitchFamily="18" charset="0"/>
                          <a:ea typeface="Calibri" pitchFamily="34" charset="0"/>
                        </a:rPr>
                        <a:t>#</a:t>
                      </a:r>
                      <a:r>
                        <a:rPr lang="nl-NL" altLang="en-US" sz="2400" b="0">
                          <a:solidFill>
                            <a:schemeClr val="dk1"/>
                          </a:solidFill>
                          <a:latin typeface="Times New Roman" pitchFamily="18" charset="0"/>
                          <a:ea typeface="Calibri" pitchFamily="34" charset="0"/>
                        </a:rPr>
                        <a:t>245;</a:t>
                      </a:r>
                    </a:p>
                  </a:txBody>
                  <a:tcPr>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extLst>
                  <a:ext uri="{0D108BD9-81ED-4DB2-BD59-A6C34878D82A}">
                    <a16:rowId xmlns:a16="http://schemas.microsoft.com/office/drawing/2014/main" val="10005"/>
                  </a:ext>
                </a:extLst>
              </a:tr>
            </a:tbl>
          </a:graphicData>
        </a:graphic>
      </p:graphicFrame>
      <p:sp>
        <p:nvSpPr>
          <p:cNvPr id="1048780" name="TextBox 1048779"/>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39</a:t>
            </a:fld>
            <a:endParaRPr lang="en-US" altLang="en-US" sz="1400"/>
          </a:p>
        </p:txBody>
      </p:sp>
    </p:spTree>
    <p:extLst>
      <p:ext uri="{BB962C8B-B14F-4D97-AF65-F5344CB8AC3E}">
        <p14:creationId xmlns:p14="http://schemas.microsoft.com/office/powerpoint/2010/main" val="1514819170"/>
      </p:ext>
    </p:extLst>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t>HTML element</a:t>
            </a:r>
            <a:endParaRPr lang="en-US" sz="4000" dirty="0"/>
          </a:p>
        </p:txBody>
      </p:sp>
      <p:sp>
        <p:nvSpPr>
          <p:cNvPr id="3" name="Content Placeholder 2"/>
          <p:cNvSpPr>
            <a:spLocks noGrp="1"/>
          </p:cNvSpPr>
          <p:nvPr>
            <p:ph idx="1"/>
          </p:nvPr>
        </p:nvSpPr>
        <p:spPr>
          <a:xfrm>
            <a:off x="914400" y="1600200"/>
            <a:ext cx="7162800" cy="4525963"/>
          </a:xfrm>
        </p:spPr>
        <p:txBody>
          <a:bodyPr>
            <a:normAutofit fontScale="92500" lnSpcReduction="20000"/>
          </a:bodyPr>
          <a:lstStyle/>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The first word or character that appears inside the “&lt;” </a:t>
            </a:r>
          </a:p>
          <a:p>
            <a:pPr marL="0" lvl="0" indent="0" algn="just" latinLnBrk="1">
              <a:lnSpc>
                <a:spcPct val="150000"/>
              </a:lnSpc>
              <a:buNone/>
            </a:pPr>
            <a:r>
              <a:rPr lang="en-US" altLang="en-US" dirty="0">
                <a:solidFill>
                  <a:schemeClr val="tx1"/>
                </a:solidFill>
                <a:latin typeface="Times New Roman" pitchFamily="18" charset="0"/>
                <a:ea typeface="Times New Roman" pitchFamily="18" charset="0"/>
              </a:rPr>
              <a:t>opening bracket is Called the </a:t>
            </a:r>
            <a:r>
              <a:rPr lang="en-US" altLang="en-US" b="1" dirty="0">
                <a:solidFill>
                  <a:schemeClr val="tx1"/>
                </a:solidFill>
                <a:latin typeface="Times New Roman" pitchFamily="18" charset="0"/>
                <a:ea typeface="Times New Roman" pitchFamily="18" charset="0"/>
              </a:rPr>
              <a:t>element</a:t>
            </a:r>
            <a:r>
              <a:rPr lang="en-US" altLang="en-US" dirty="0">
                <a:solidFill>
                  <a:schemeClr val="tx1"/>
                </a:solidFill>
                <a:latin typeface="Times New Roman" pitchFamily="18" charset="0"/>
                <a:ea typeface="Times New Roman" pitchFamily="18" charset="0"/>
              </a:rPr>
              <a:t>. </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An element is a command that tells the browser to do something. </a:t>
            </a:r>
          </a:p>
          <a:p>
            <a:pPr algn="just" latinLnBrk="1">
              <a:lnSpc>
                <a:spcPct val="150000"/>
              </a:lnSpc>
              <a:buFont typeface="Wingdings" pitchFamily="2" charset="2"/>
              <a:buChar char="§"/>
            </a:pPr>
            <a:r>
              <a:rPr lang="en-US" altLang="en-US" sz="2400" dirty="0">
                <a:solidFill>
                  <a:schemeClr val="tx1"/>
                </a:solidFill>
                <a:latin typeface="Times New Roman" pitchFamily="18" charset="0"/>
                <a:ea typeface="Times New Roman" pitchFamily="18" charset="0"/>
              </a:rPr>
              <a:t>e.g. &lt;b&gt; , &lt;input type=</a:t>
            </a:r>
            <a:r>
              <a:rPr lang="en-US" altLang="en-US" sz="2400" dirty="0" err="1">
                <a:solidFill>
                  <a:schemeClr val="tx1"/>
                </a:solidFill>
                <a:latin typeface="Times New Roman" pitchFamily="18" charset="0"/>
                <a:ea typeface="Times New Roman" pitchFamily="18" charset="0"/>
              </a:rPr>
              <a:t>textfiled</a:t>
            </a:r>
            <a:r>
              <a:rPr lang="en-US" altLang="en-US" sz="2400" dirty="0">
                <a:solidFill>
                  <a:schemeClr val="tx1"/>
                </a:solidFill>
                <a:latin typeface="Times New Roman" pitchFamily="18" charset="0"/>
                <a:ea typeface="Times New Roman" pitchFamily="18" charset="0"/>
              </a:rPr>
              <a:t>&gt;</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Most elements have an opening element (tag) and a closing element (tag) Distinguished by the “/” inside the “&lt;” </a:t>
            </a:r>
          </a:p>
          <a:p>
            <a:pPr marL="0" lvl="0" indent="0" algn="just" latinLnBrk="1">
              <a:lnSpc>
                <a:spcPct val="150000"/>
              </a:lnSpc>
              <a:buNone/>
            </a:pPr>
            <a:r>
              <a:rPr lang="en-US" altLang="en-US" dirty="0">
                <a:solidFill>
                  <a:schemeClr val="tx1"/>
                </a:solidFill>
                <a:latin typeface="Times New Roman" pitchFamily="18" charset="0"/>
                <a:ea typeface="Times New Roman" pitchFamily="18" charset="0"/>
              </a:rPr>
              <a:t>     opening bracket.</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rPr>
              <a:t>E.g.  &lt;p&gt;this text is paragraph&lt;/p&gt;</a:t>
            </a:r>
          </a:p>
          <a:p>
            <a:pPr lvl="0" algn="just" latinLnBrk="1">
              <a:lnSpc>
                <a:spcPct val="150000"/>
              </a:lnSpc>
              <a:buFont typeface="Wingdings" pitchFamily="2" charset="2"/>
              <a:buChar char="§"/>
            </a:pPr>
            <a:endParaRPr lang="en-US" altLang="en-US" dirty="0">
              <a:solidFill>
                <a:schemeClr val="tx1"/>
              </a:solidFill>
              <a:latin typeface="Times New Roman" pitchFamily="18" charset="0"/>
              <a:ea typeface="Times New Roman" pitchFamily="18" charset="0"/>
            </a:endParaRPr>
          </a:p>
        </p:txBody>
      </p:sp>
    </p:spTree>
    <p:extLst>
      <p:ext uri="{BB962C8B-B14F-4D97-AF65-F5344CB8AC3E}">
        <p14:creationId xmlns:p14="http://schemas.microsoft.com/office/powerpoint/2010/main" val="1847231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796C-C750-42EF-9D2C-452D96472CC0}"/>
              </a:ext>
            </a:extLst>
          </p:cNvPr>
          <p:cNvSpPr>
            <a:spLocks noGrp="1"/>
          </p:cNvSpPr>
          <p:nvPr>
            <p:ph type="title"/>
          </p:nvPr>
        </p:nvSpPr>
        <p:spPr/>
        <p:txBody>
          <a:bodyPr/>
          <a:lstStyle/>
          <a:p>
            <a:r>
              <a:rPr lang="en-US" dirty="0"/>
              <a:t>Comment in HTML</a:t>
            </a:r>
          </a:p>
        </p:txBody>
      </p:sp>
      <p:sp>
        <p:nvSpPr>
          <p:cNvPr id="3" name="Content Placeholder 2">
            <a:extLst>
              <a:ext uri="{FF2B5EF4-FFF2-40B4-BE49-F238E27FC236}">
                <a16:creationId xmlns:a16="http://schemas.microsoft.com/office/drawing/2014/main" id="{2E4CBEB1-42DE-4C1B-941F-52C9DC557ED0}"/>
              </a:ext>
            </a:extLst>
          </p:cNvPr>
          <p:cNvSpPr>
            <a:spLocks noGrp="1"/>
          </p:cNvSpPr>
          <p:nvPr>
            <p:ph idx="1"/>
          </p:nvPr>
        </p:nvSpPr>
        <p:spPr/>
        <p:txBody>
          <a:bodyPr/>
          <a:lstStyle/>
          <a:p>
            <a:r>
              <a:rPr lang="en-US" b="0" i="0" dirty="0">
                <a:solidFill>
                  <a:schemeClr val="tx1"/>
                </a:solidFill>
                <a:effectLst/>
                <a:latin typeface="-apple-system"/>
              </a:rPr>
              <a:t>Comments are usually added with the purpose of making the source code easier to understand.</a:t>
            </a:r>
          </a:p>
          <a:p>
            <a:r>
              <a:rPr lang="en-US" dirty="0">
                <a:solidFill>
                  <a:schemeClr val="tx1"/>
                </a:solidFill>
                <a:latin typeface="-apple-system"/>
              </a:rPr>
              <a:t>Html comment begins with </a:t>
            </a:r>
            <a:r>
              <a:rPr lang="en-US" b="0" i="0" dirty="0">
                <a:solidFill>
                  <a:schemeClr val="tx1"/>
                </a:solidFill>
                <a:effectLst/>
                <a:latin typeface="Consolas" panose="020B0609020204030204" pitchFamily="49" charset="0"/>
              </a:rPr>
              <a:t>&lt;!–- and ends with --&gt;  </a:t>
            </a:r>
          </a:p>
          <a:p>
            <a:r>
              <a:rPr lang="en-US" dirty="0">
                <a:solidFill>
                  <a:schemeClr val="tx1"/>
                </a:solidFill>
                <a:latin typeface="Consolas" panose="020B0609020204030204" pitchFamily="49" charset="0"/>
              </a:rPr>
              <a:t>Example: </a:t>
            </a:r>
          </a:p>
          <a:p>
            <a:pPr marL="400050" lvl="1" indent="0">
              <a:buNone/>
            </a:pPr>
            <a:r>
              <a:rPr lang="en-US" sz="2400" b="0" i="0" dirty="0">
                <a:solidFill>
                  <a:srgbClr val="999999"/>
                </a:solidFill>
                <a:effectLst/>
                <a:latin typeface="Consolas" panose="020B0609020204030204" pitchFamily="49" charset="0"/>
              </a:rPr>
              <a:t>&lt;!-- This is an HTML comment --&gt;</a:t>
            </a:r>
          </a:p>
          <a:p>
            <a:pPr marL="400050" lvl="1" indent="0">
              <a:buNone/>
            </a:pPr>
            <a:r>
              <a:rPr lang="en-US" sz="2400" b="0" i="0" dirty="0">
                <a:solidFill>
                  <a:srgbClr val="999999"/>
                </a:solidFill>
                <a:effectLst/>
                <a:latin typeface="Consolas" panose="020B0609020204030204" pitchFamily="49" charset="0"/>
              </a:rPr>
              <a:t>&lt;!-- This is a multi-line HTML comment that spans across more than one line --&gt;</a:t>
            </a:r>
          </a:p>
          <a:p>
            <a:pPr marL="400050" lvl="1" indent="0">
              <a:buNone/>
            </a:pPr>
            <a:r>
              <a:rPr lang="en-US" sz="2400" b="0" i="0" dirty="0">
                <a:solidFill>
                  <a:srgbClr val="000000"/>
                </a:solidFill>
                <a:effectLst/>
                <a:latin typeface="Consolas" panose="020B0609020204030204" pitchFamily="49" charset="0"/>
              </a:rPr>
              <a:t> </a:t>
            </a:r>
            <a:r>
              <a:rPr lang="en-US" sz="2400" b="0" i="0" dirty="0">
                <a:solidFill>
                  <a:srgbClr val="5F6364"/>
                </a:solidFill>
                <a:effectLst/>
                <a:latin typeface="Consolas" panose="020B0609020204030204" pitchFamily="49" charset="0"/>
              </a:rPr>
              <a:t>&lt;</a:t>
            </a:r>
            <a:r>
              <a:rPr lang="en-US" sz="2400" b="0" i="0" dirty="0">
                <a:solidFill>
                  <a:srgbClr val="990055"/>
                </a:solidFill>
                <a:effectLst/>
                <a:latin typeface="Consolas" panose="020B0609020204030204" pitchFamily="49" charset="0"/>
              </a:rPr>
              <a:t>p</a:t>
            </a:r>
            <a:r>
              <a:rPr lang="en-US" sz="2400" b="0" i="0" dirty="0">
                <a:solidFill>
                  <a:srgbClr val="5F6364"/>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This is a normal piece of text.</a:t>
            </a:r>
            <a:r>
              <a:rPr lang="en-US" sz="2400" b="0" i="0" dirty="0">
                <a:solidFill>
                  <a:srgbClr val="5F6364"/>
                </a:solidFill>
                <a:effectLst/>
                <a:latin typeface="Consolas" panose="020B0609020204030204" pitchFamily="49" charset="0"/>
              </a:rPr>
              <a:t>&lt;/</a:t>
            </a:r>
            <a:r>
              <a:rPr lang="en-US" sz="2400" b="0" i="0" dirty="0">
                <a:solidFill>
                  <a:srgbClr val="990055"/>
                </a:solidFill>
                <a:effectLst/>
                <a:latin typeface="Consolas" panose="020B0609020204030204" pitchFamily="49" charset="0"/>
              </a:rPr>
              <a:t>p</a:t>
            </a:r>
            <a:r>
              <a:rPr lang="en-US" sz="2400" b="0" i="0" dirty="0">
                <a:solidFill>
                  <a:srgbClr val="5F6364"/>
                </a:solidFill>
                <a:effectLst/>
                <a:latin typeface="Consolas" panose="020B0609020204030204" pitchFamily="49" charset="0"/>
              </a:rPr>
              <a:t>&gt;</a:t>
            </a:r>
            <a:endParaRPr lang="en-US" sz="2400" b="0" i="0" dirty="0">
              <a:solidFill>
                <a:srgbClr val="414141"/>
              </a:solidFill>
              <a:effectLst/>
              <a:latin typeface="-apple-system"/>
            </a:endParaRPr>
          </a:p>
        </p:txBody>
      </p:sp>
    </p:spTree>
    <p:extLst>
      <p:ext uri="{BB962C8B-B14F-4D97-AF65-F5344CB8AC3E}">
        <p14:creationId xmlns:p14="http://schemas.microsoft.com/office/powerpoint/2010/main" val="3903929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FF70-99C6-4C2F-8764-EAAFE15596AD}"/>
              </a:ext>
            </a:extLst>
          </p:cNvPr>
          <p:cNvSpPr>
            <a:spLocks noGrp="1"/>
          </p:cNvSpPr>
          <p:nvPr>
            <p:ph type="title"/>
          </p:nvPr>
        </p:nvSpPr>
        <p:spPr>
          <a:xfrm>
            <a:off x="457200" y="0"/>
            <a:ext cx="8229600" cy="914400"/>
          </a:xfrm>
        </p:spPr>
        <p:txBody>
          <a:bodyPr/>
          <a:lstStyle/>
          <a:p>
            <a:r>
              <a:rPr lang="en-US" sz="4000" b="1" dirty="0"/>
              <a:t>Meta tag </a:t>
            </a:r>
          </a:p>
        </p:txBody>
      </p:sp>
      <p:sp>
        <p:nvSpPr>
          <p:cNvPr id="3" name="Content Placeholder 2">
            <a:extLst>
              <a:ext uri="{FF2B5EF4-FFF2-40B4-BE49-F238E27FC236}">
                <a16:creationId xmlns:a16="http://schemas.microsoft.com/office/drawing/2014/main" id="{0F5D0977-91FD-4674-A6A7-7D7C042E1189}"/>
              </a:ext>
            </a:extLst>
          </p:cNvPr>
          <p:cNvSpPr>
            <a:spLocks noGrp="1"/>
          </p:cNvSpPr>
          <p:nvPr>
            <p:ph idx="1"/>
          </p:nvPr>
        </p:nvSpPr>
        <p:spPr>
          <a:xfrm>
            <a:off x="457200" y="1524000"/>
            <a:ext cx="8229600" cy="4602163"/>
          </a:xfrm>
        </p:spPr>
        <p:txBody>
          <a:bodyPr/>
          <a:lstStyle/>
          <a:p>
            <a:r>
              <a:rPr lang="en-US" dirty="0">
                <a:solidFill>
                  <a:schemeClr val="tx1"/>
                </a:solidFill>
                <a:latin typeface="Times New Roman" panose="02020603050405020304" pitchFamily="18" charset="0"/>
                <a:cs typeface="Times New Roman" panose="02020603050405020304" pitchFamily="18" charset="0"/>
              </a:rPr>
              <a:t>Meta tags always go inside the &lt;head&gt; element, and are typically used to </a:t>
            </a:r>
            <a:r>
              <a:rPr lang="en-US" b="1" dirty="0">
                <a:solidFill>
                  <a:schemeClr val="tx1"/>
                </a:solidFill>
                <a:latin typeface="Times New Roman" panose="02020603050405020304" pitchFamily="18" charset="0"/>
                <a:cs typeface="Times New Roman" panose="02020603050405020304" pitchFamily="18" charset="0"/>
              </a:rPr>
              <a:t>specify </a:t>
            </a:r>
            <a:r>
              <a:rPr lang="en-US" b="1" dirty="0" err="1">
                <a:solidFill>
                  <a:schemeClr val="tx1"/>
                </a:solidFill>
                <a:latin typeface="Times New Roman" panose="02020603050405020304" pitchFamily="18" charset="0"/>
                <a:cs typeface="Times New Roman" panose="02020603050405020304" pitchFamily="18" charset="0"/>
              </a:rPr>
              <a:t>charater</a:t>
            </a:r>
            <a:r>
              <a:rPr lang="en-US" b="1" dirty="0">
                <a:solidFill>
                  <a:schemeClr val="tx1"/>
                </a:solidFill>
                <a:latin typeface="Times New Roman" panose="02020603050405020304" pitchFamily="18" charset="0"/>
                <a:cs typeface="Times New Roman" panose="02020603050405020304" pitchFamily="18" charset="0"/>
              </a:rPr>
              <a:t> set, page description, keywords, author of the document</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viewport</a:t>
            </a:r>
            <a:r>
              <a:rPr lang="en-US" dirty="0">
                <a:solidFill>
                  <a:schemeClr val="tx1"/>
                </a:solidFill>
                <a:latin typeface="Times New Roman" panose="02020603050405020304" pitchFamily="18" charset="0"/>
                <a:cs typeface="Times New Roman" panose="02020603050405020304" pitchFamily="18" charset="0"/>
              </a:rPr>
              <a:t> settings.</a:t>
            </a:r>
          </a:p>
          <a:p>
            <a:r>
              <a:rPr lang="en-US" dirty="0">
                <a:solidFill>
                  <a:schemeClr val="tx1"/>
                </a:solidFill>
                <a:latin typeface="Times New Roman" panose="02020603050405020304" pitchFamily="18" charset="0"/>
                <a:cs typeface="Times New Roman" panose="02020603050405020304" pitchFamily="18" charset="0"/>
              </a:rPr>
              <a:t>Meta data will not be displayed on the page, but is machine </a:t>
            </a:r>
            <a:r>
              <a:rPr lang="en-US" dirty="0" err="1">
                <a:solidFill>
                  <a:schemeClr val="tx1"/>
                </a:solidFill>
                <a:latin typeface="Times New Roman" panose="02020603050405020304" pitchFamily="18" charset="0"/>
                <a:cs typeface="Times New Roman" panose="02020603050405020304" pitchFamily="18" charset="0"/>
              </a:rPr>
              <a:t>parsable</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It is used by browsers(how to display content or reload page), search engines(keywords), and other web services.  </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834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D18D-2E96-45A2-B2C1-2A2CE096AAEA}"/>
              </a:ext>
            </a:extLst>
          </p:cNvPr>
          <p:cNvSpPr>
            <a:spLocks noGrp="1"/>
          </p:cNvSpPr>
          <p:nvPr>
            <p:ph type="title"/>
          </p:nvPr>
        </p:nvSpPr>
        <p:spPr/>
        <p:txBody>
          <a:bodyPr/>
          <a:lstStyle/>
          <a:p>
            <a:r>
              <a:rPr lang="en-US" sz="3600" dirty="0" err="1"/>
              <a:t>Cont</a:t>
            </a:r>
            <a:r>
              <a:rPr lang="en-US" sz="3600" dirty="0"/>
              <a:t>…</a:t>
            </a:r>
          </a:p>
        </p:txBody>
      </p:sp>
      <p:sp>
        <p:nvSpPr>
          <p:cNvPr id="3" name="Content Placeholder 2">
            <a:extLst>
              <a:ext uri="{FF2B5EF4-FFF2-40B4-BE49-F238E27FC236}">
                <a16:creationId xmlns:a16="http://schemas.microsoft.com/office/drawing/2014/main" id="{FDB26C80-3A08-4638-8EB1-07F535B0D7E7}"/>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meta element represents various kinds of metadata that cannot be expressed using the title, base, link, style, and script element.</a:t>
            </a:r>
          </a:p>
          <a:p>
            <a:r>
              <a:rPr lang="en-US" dirty="0">
                <a:solidFill>
                  <a:schemeClr val="tx1"/>
                </a:solidFill>
                <a:latin typeface="Times New Roman" panose="02020603050405020304" pitchFamily="18" charset="0"/>
                <a:cs typeface="Times New Roman" panose="02020603050405020304" pitchFamily="18" charset="0"/>
              </a:rPr>
              <a:t>Meta tag is a </a:t>
            </a:r>
            <a:r>
              <a:rPr lang="en-US" b="1" dirty="0">
                <a:solidFill>
                  <a:schemeClr val="tx1"/>
                </a:solidFill>
                <a:latin typeface="Times New Roman" panose="02020603050405020304" pitchFamily="18" charset="0"/>
                <a:cs typeface="Times New Roman" panose="02020603050405020304" pitchFamily="18" charset="0"/>
              </a:rPr>
              <a:t>self</a:t>
            </a:r>
            <a:r>
              <a:rPr lang="en-US" dirty="0">
                <a:solidFill>
                  <a:schemeClr val="tx1"/>
                </a:solidFill>
                <a:latin typeface="Times New Roman" panose="02020603050405020304" pitchFamily="18" charset="0"/>
                <a:cs typeface="Times New Roman" panose="02020603050405020304" pitchFamily="18" charset="0"/>
              </a:rPr>
              <a:t> closing tag </a:t>
            </a:r>
          </a:p>
          <a:p>
            <a:r>
              <a:rPr lang="en-US" dirty="0">
                <a:solidFill>
                  <a:schemeClr val="tx1"/>
                </a:solidFill>
                <a:latin typeface="Times New Roman" panose="02020603050405020304" pitchFamily="18" charset="0"/>
                <a:cs typeface="Times New Roman" panose="02020603050405020304" pitchFamily="18" charset="0"/>
              </a:rPr>
              <a:t>We have to place meta tag on the head section</a:t>
            </a:r>
          </a:p>
          <a:p>
            <a:r>
              <a:rPr lang="en-US" b="0" i="0" dirty="0">
                <a:solidFill>
                  <a:srgbClr val="000000"/>
                </a:solidFill>
                <a:effectLst/>
                <a:latin typeface="Verdana" panose="020B0604030504040204" pitchFamily="34" charset="0"/>
              </a:rPr>
              <a:t>To display an HTML page correctly, a web browser must know the character set used in the page.</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628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4432-DD77-4FA3-AC82-E8497E5A01D7}"/>
              </a:ext>
            </a:extLst>
          </p:cNvPr>
          <p:cNvSpPr>
            <a:spLocks noGrp="1"/>
          </p:cNvSpPr>
          <p:nvPr>
            <p:ph type="title"/>
          </p:nvPr>
        </p:nvSpPr>
        <p:spPr>
          <a:xfrm>
            <a:off x="457200" y="0"/>
            <a:ext cx="8229600" cy="9906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743FB5D-DFA5-48AE-AAFF-8664A4C36623}"/>
              </a:ext>
            </a:extLst>
          </p:cNvPr>
          <p:cNvSpPr>
            <a:spLocks noGrp="1"/>
          </p:cNvSpPr>
          <p:nvPr>
            <p:ph idx="1"/>
          </p:nvPr>
        </p:nvSpPr>
        <p:spPr>
          <a:xfrm>
            <a:off x="457200" y="1219200"/>
            <a:ext cx="8686800" cy="4906963"/>
          </a:xfrm>
        </p:spPr>
        <p:txBody>
          <a:bodyPr>
            <a:normAutofit/>
          </a:bodyPr>
          <a:lstStyle/>
          <a:p>
            <a:pPr marL="0" indent="0">
              <a:buNone/>
            </a:pPr>
            <a:r>
              <a:rPr lang="en-US" b="0" dirty="0">
                <a:solidFill>
                  <a:schemeClr val="tx1"/>
                </a:solidFill>
                <a:effectLst/>
                <a:latin typeface="Consolas" panose="020B0609020204030204" pitchFamily="49" charset="0"/>
              </a:rPr>
              <a:t>&lt;meta charset="UTF-8"&gt;</a:t>
            </a:r>
          </a:p>
          <a:p>
            <a:pPr marL="0" indent="0">
              <a:buNone/>
            </a:pPr>
            <a:r>
              <a:rPr lang="en-US" b="0" dirty="0">
                <a:solidFill>
                  <a:schemeClr val="tx1"/>
                </a:solidFill>
                <a:effectLst/>
                <a:latin typeface="Consolas" panose="020B0609020204030204" pitchFamily="49" charset="0"/>
              </a:rPr>
              <a:t>&lt;meta name="description" content="web programming materials for CS"&gt;</a:t>
            </a:r>
          </a:p>
          <a:p>
            <a:pPr marL="0" indent="0">
              <a:buNone/>
            </a:pPr>
            <a:r>
              <a:rPr lang="en-US" b="0" dirty="0">
                <a:solidFill>
                  <a:schemeClr val="tx1"/>
                </a:solidFill>
                <a:effectLst/>
                <a:latin typeface="Consolas" panose="020B0609020204030204" pitchFamily="49" charset="0"/>
              </a:rPr>
              <a:t>&lt;meta name=“authors" content=“cs students"&gt;</a:t>
            </a:r>
          </a:p>
          <a:p>
            <a:pPr marL="0" indent="0">
              <a:buNone/>
            </a:pPr>
            <a:r>
              <a:rPr lang="en-US" b="0" dirty="0">
                <a:solidFill>
                  <a:schemeClr val="tx1"/>
                </a:solidFill>
                <a:effectLst/>
                <a:latin typeface="Consolas" panose="020B0609020204030204" pitchFamily="49" charset="0"/>
              </a:rPr>
              <a:t>&lt;meta name="keyword" content="web, programming, CS"&gt;</a:t>
            </a:r>
          </a:p>
          <a:p>
            <a:pPr marL="0" indent="0">
              <a:buNone/>
            </a:pPr>
            <a:r>
              <a:rPr lang="en-US" b="0" dirty="0">
                <a:solidFill>
                  <a:schemeClr val="tx1"/>
                </a:solidFill>
                <a:effectLst/>
                <a:latin typeface="Consolas" panose="020B0609020204030204" pitchFamily="49" charset="0"/>
              </a:rPr>
              <a:t>&lt;meta name="viewport" content="width=device-width, initial-scale=1.0"&gt;</a:t>
            </a:r>
          </a:p>
          <a:p>
            <a:pPr marL="0" indent="0">
              <a:buNone/>
            </a:pPr>
            <a:r>
              <a:rPr lang="en-US" b="0" dirty="0">
                <a:solidFill>
                  <a:schemeClr val="tx1"/>
                </a:solidFill>
                <a:effectLst/>
                <a:latin typeface="Consolas" panose="020B0609020204030204" pitchFamily="49" charset="0"/>
              </a:rPr>
              <a:t>&lt;meta http-</a:t>
            </a:r>
            <a:r>
              <a:rPr lang="en-US" b="0" dirty="0" err="1">
                <a:solidFill>
                  <a:schemeClr val="tx1"/>
                </a:solidFill>
                <a:effectLst/>
                <a:latin typeface="Consolas" panose="020B0609020204030204" pitchFamily="49" charset="0"/>
              </a:rPr>
              <a:t>equiv</a:t>
            </a:r>
            <a:r>
              <a:rPr lang="en-US" b="0" dirty="0">
                <a:solidFill>
                  <a:schemeClr val="tx1"/>
                </a:solidFill>
                <a:effectLst/>
                <a:latin typeface="Consolas" panose="020B0609020204030204" pitchFamily="49" charset="0"/>
              </a:rPr>
              <a:t>="refresh" content="30"&gt;</a:t>
            </a:r>
          </a:p>
          <a:p>
            <a:pPr marL="0" indent="0">
              <a:buNone/>
            </a:pPr>
            <a:br>
              <a:rPr lang="en-US" b="0" dirty="0">
                <a:solidFill>
                  <a:schemeClr val="tx1"/>
                </a:solidFill>
                <a:effectLst/>
                <a:latin typeface="Consolas" panose="020B0609020204030204" pitchFamily="49" charset="0"/>
              </a:rPr>
            </a:br>
            <a:endParaRPr lang="en-US" b="0" dirty="0">
              <a:solidFill>
                <a:schemeClr val="tx1"/>
              </a:solidFill>
              <a:effectLst/>
              <a:latin typeface="Consolas" panose="020B0609020204030204" pitchFamily="49" charset="0"/>
            </a:endParaRPr>
          </a:p>
          <a:p>
            <a:pPr marL="0" indent="0">
              <a:buNone/>
            </a:pPr>
            <a:endParaRPr lang="en-US" dirty="0">
              <a:solidFill>
                <a:schemeClr val="tx1"/>
              </a:solidFill>
            </a:endParaRPr>
          </a:p>
        </p:txBody>
      </p:sp>
    </p:spTree>
    <p:extLst>
      <p:ext uri="{BB962C8B-B14F-4D97-AF65-F5344CB8AC3E}">
        <p14:creationId xmlns:p14="http://schemas.microsoft.com/office/powerpoint/2010/main" val="2130254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Various list elements </a:t>
            </a:r>
            <a:endParaRPr lang="en-US" sz="4400" dirty="0"/>
          </a:p>
        </p:txBody>
      </p:sp>
      <p:sp>
        <p:nvSpPr>
          <p:cNvPr id="3" name="Content Placeholder 2"/>
          <p:cNvSpPr>
            <a:spLocks noGrp="1"/>
          </p:cNvSpPr>
          <p:nvPr>
            <p:ph idx="1"/>
          </p:nvPr>
        </p:nvSpPr>
        <p:spPr>
          <a:xfrm>
            <a:off x="762000" y="1600200"/>
            <a:ext cx="7924800" cy="4525963"/>
          </a:xfrm>
        </p:spPr>
        <p:txBody>
          <a:bodyPr/>
          <a:lstStyle/>
          <a:p>
            <a:pPr marL="0" indent="0">
              <a:lnSpc>
                <a:spcPct val="150000"/>
              </a:lnSpc>
              <a:buNone/>
            </a:pPr>
            <a:r>
              <a:rPr lang="en-US" b="1" dirty="0">
                <a:solidFill>
                  <a:schemeClr val="tx2"/>
                </a:solidFill>
                <a:latin typeface="Times New Roman" pitchFamily="18" charset="0"/>
                <a:cs typeface="Times New Roman" pitchFamily="18" charset="0"/>
              </a:rPr>
              <a:t>Unordered list </a:t>
            </a:r>
          </a:p>
          <a:p>
            <a:pPr>
              <a:lnSpc>
                <a:spcPct val="150000"/>
              </a:lnSpc>
              <a:buFont typeface="Wingdings" pitchFamily="2" charset="2"/>
              <a:buChar char="§"/>
            </a:pPr>
            <a:r>
              <a:rPr lang="en-US" sz="2300" dirty="0">
                <a:solidFill>
                  <a:schemeClr val="tx1"/>
                </a:solidFill>
                <a:latin typeface="Times New Roman" pitchFamily="18" charset="0"/>
                <a:cs typeface="Times New Roman" pitchFamily="18" charset="0"/>
              </a:rPr>
              <a:t>To identify an unordered list, mark it up as </a:t>
            </a:r>
            <a:r>
              <a:rPr lang="en-US" sz="2300" b="1" dirty="0">
                <a:solidFill>
                  <a:schemeClr val="tx1"/>
                </a:solidFill>
                <a:latin typeface="Times New Roman" pitchFamily="18" charset="0"/>
                <a:cs typeface="Times New Roman" pitchFamily="18" charset="0"/>
              </a:rPr>
              <a:t>ul </a:t>
            </a:r>
            <a:r>
              <a:rPr lang="en-US" sz="2300" dirty="0">
                <a:solidFill>
                  <a:schemeClr val="tx1"/>
                </a:solidFill>
                <a:latin typeface="Times New Roman" pitchFamily="18" charset="0"/>
                <a:cs typeface="Times New Roman" pitchFamily="18" charset="0"/>
              </a:rPr>
              <a:t>element. </a:t>
            </a:r>
          </a:p>
          <a:p>
            <a:pPr>
              <a:lnSpc>
                <a:spcPct val="150000"/>
              </a:lnSpc>
              <a:buFont typeface="Wingdings" pitchFamily="2" charset="2"/>
              <a:buChar char="§"/>
            </a:pPr>
            <a:r>
              <a:rPr lang="en-US" sz="2300" dirty="0">
                <a:solidFill>
                  <a:schemeClr val="tx1"/>
                </a:solidFill>
                <a:latin typeface="Times New Roman" pitchFamily="18" charset="0"/>
                <a:cs typeface="Times New Roman" pitchFamily="18" charset="0"/>
              </a:rPr>
              <a:t>The opening </a:t>
            </a:r>
            <a:r>
              <a:rPr lang="en-US" sz="2300" b="1" dirty="0">
                <a:solidFill>
                  <a:schemeClr val="tx1"/>
                </a:solidFill>
                <a:latin typeface="Times New Roman" pitchFamily="18" charset="0"/>
                <a:cs typeface="Times New Roman" pitchFamily="18" charset="0"/>
              </a:rPr>
              <a:t>&lt;</a:t>
            </a:r>
            <a:r>
              <a:rPr lang="en-US" sz="2300" b="1" dirty="0" err="1">
                <a:solidFill>
                  <a:schemeClr val="tx1"/>
                </a:solidFill>
                <a:latin typeface="Times New Roman" pitchFamily="18" charset="0"/>
                <a:cs typeface="Times New Roman" pitchFamily="18" charset="0"/>
              </a:rPr>
              <a:t>ul</a:t>
            </a:r>
            <a:r>
              <a:rPr lang="en-US" sz="2300" b="1" dirty="0">
                <a:solidFill>
                  <a:schemeClr val="tx1"/>
                </a:solidFill>
                <a:latin typeface="Times New Roman" pitchFamily="18" charset="0"/>
                <a:cs typeface="Times New Roman" pitchFamily="18" charset="0"/>
              </a:rPr>
              <a:t>&gt; </a:t>
            </a:r>
            <a:r>
              <a:rPr lang="en-US" sz="2300" dirty="0">
                <a:solidFill>
                  <a:schemeClr val="tx1"/>
                </a:solidFill>
                <a:latin typeface="Times New Roman" pitchFamily="18" charset="0"/>
                <a:cs typeface="Times New Roman" pitchFamily="18" charset="0"/>
              </a:rPr>
              <a:t>tag goes before the first list item and the closing tag </a:t>
            </a:r>
            <a:r>
              <a:rPr lang="en-US" sz="2300" b="1" dirty="0">
                <a:solidFill>
                  <a:schemeClr val="tx1"/>
                </a:solidFill>
                <a:latin typeface="Times New Roman" pitchFamily="18" charset="0"/>
                <a:cs typeface="Times New Roman" pitchFamily="18" charset="0"/>
              </a:rPr>
              <a:t>&lt;/</a:t>
            </a:r>
            <a:r>
              <a:rPr lang="en-US" sz="2300" b="1" dirty="0" err="1">
                <a:solidFill>
                  <a:schemeClr val="tx1"/>
                </a:solidFill>
                <a:latin typeface="Times New Roman" pitchFamily="18" charset="0"/>
                <a:cs typeface="Times New Roman" pitchFamily="18" charset="0"/>
              </a:rPr>
              <a:t>ul</a:t>
            </a:r>
            <a:r>
              <a:rPr lang="en-US" sz="2300" b="1" dirty="0">
                <a:solidFill>
                  <a:schemeClr val="tx1"/>
                </a:solidFill>
                <a:latin typeface="Times New Roman" pitchFamily="18" charset="0"/>
                <a:cs typeface="Times New Roman" pitchFamily="18" charset="0"/>
              </a:rPr>
              <a:t>&gt; </a:t>
            </a:r>
            <a:r>
              <a:rPr lang="en-US" sz="2300" dirty="0">
                <a:solidFill>
                  <a:schemeClr val="tx1"/>
                </a:solidFill>
                <a:latin typeface="Times New Roman" pitchFamily="18" charset="0"/>
                <a:cs typeface="Times New Roman" pitchFamily="18" charset="0"/>
              </a:rPr>
              <a:t>goes after the last item.</a:t>
            </a:r>
          </a:p>
          <a:p>
            <a:pPr>
              <a:lnSpc>
                <a:spcPct val="150000"/>
              </a:lnSpc>
              <a:buFont typeface="Wingdings" pitchFamily="2" charset="2"/>
              <a:buChar char="§"/>
            </a:pPr>
            <a:r>
              <a:rPr lang="en-US" sz="2300" dirty="0">
                <a:solidFill>
                  <a:schemeClr val="tx1"/>
                </a:solidFill>
                <a:latin typeface="Times New Roman" pitchFamily="18" charset="0"/>
                <a:cs typeface="Times New Roman" pitchFamily="18" charset="0"/>
              </a:rPr>
              <a:t>Then, each item in the list gets marked up as a list item &lt;</a:t>
            </a:r>
            <a:r>
              <a:rPr lang="en-US" sz="2300" b="1" dirty="0">
                <a:solidFill>
                  <a:schemeClr val="tx1"/>
                </a:solidFill>
                <a:latin typeface="Times New Roman" pitchFamily="18" charset="0"/>
                <a:cs typeface="Times New Roman" pitchFamily="18" charset="0"/>
              </a:rPr>
              <a:t>li&gt;</a:t>
            </a:r>
            <a:r>
              <a:rPr lang="en-US" sz="2300" dirty="0">
                <a:solidFill>
                  <a:schemeClr val="tx1"/>
                </a:solidFill>
                <a:latin typeface="Times New Roman" pitchFamily="18" charset="0"/>
                <a:cs typeface="Times New Roman" pitchFamily="18" charset="0"/>
              </a:rPr>
              <a:t> by enclosing it in opening and closing &lt;/</a:t>
            </a:r>
            <a:r>
              <a:rPr lang="en-US" sz="2300" b="1" dirty="0">
                <a:solidFill>
                  <a:schemeClr val="tx1"/>
                </a:solidFill>
                <a:latin typeface="Times New Roman" pitchFamily="18" charset="0"/>
                <a:cs typeface="Times New Roman" pitchFamily="18" charset="0"/>
              </a:rPr>
              <a:t>li&gt; </a:t>
            </a:r>
            <a:r>
              <a:rPr lang="en-US" sz="2300" dirty="0">
                <a:solidFill>
                  <a:schemeClr val="tx1"/>
                </a:solidFill>
                <a:latin typeface="Times New Roman" pitchFamily="18" charset="0"/>
                <a:cs typeface="Times New Roman" pitchFamily="18" charset="0"/>
              </a:rPr>
              <a:t>tags</a:t>
            </a:r>
          </a:p>
          <a:p>
            <a:pPr>
              <a:lnSpc>
                <a:spcPct val="150000"/>
              </a:lnSpc>
              <a:buFont typeface="Wingdings" pitchFamily="2" charset="2"/>
              <a:buChar char="§"/>
            </a:pP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16315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p:txBody>
          <a:bodyPr/>
          <a:lstStyle/>
          <a:p>
            <a:pPr marL="0" indent="0">
              <a:buNone/>
            </a:pPr>
            <a:r>
              <a:rPr lang="en-US" b="1" dirty="0">
                <a:solidFill>
                  <a:schemeClr val="tx1"/>
                </a:solidFill>
              </a:rPr>
              <a:t>E.g. </a:t>
            </a:r>
          </a:p>
          <a:p>
            <a:pPr marL="800100" lvl="2" indent="0">
              <a:buNone/>
            </a:pPr>
            <a:r>
              <a:rPr lang="en-US" sz="2000" b="1" dirty="0">
                <a:solidFill>
                  <a:schemeClr val="tx1"/>
                </a:solidFill>
              </a:rPr>
              <a:t>&lt;</a:t>
            </a:r>
            <a:r>
              <a:rPr lang="en-US" sz="2000" b="1" dirty="0" err="1">
                <a:solidFill>
                  <a:schemeClr val="tx1"/>
                </a:solidFill>
              </a:rPr>
              <a:t>ul</a:t>
            </a:r>
            <a:r>
              <a:rPr lang="en-US" sz="2000" b="1" dirty="0">
                <a:solidFill>
                  <a:schemeClr val="tx1"/>
                </a:solidFill>
              </a:rPr>
              <a:t>&gt;</a:t>
            </a:r>
          </a:p>
          <a:p>
            <a:pPr marL="800100" lvl="2" indent="0">
              <a:buNone/>
            </a:pPr>
            <a:r>
              <a:rPr lang="en-US" sz="2000" b="1" dirty="0">
                <a:solidFill>
                  <a:schemeClr val="tx1"/>
                </a:solidFill>
              </a:rPr>
              <a:t>&lt;li&gt;</a:t>
            </a:r>
            <a:r>
              <a:rPr lang="en-US" sz="2000" dirty="0">
                <a:solidFill>
                  <a:schemeClr val="tx1"/>
                </a:solidFill>
              </a:rPr>
              <a:t>Serif</a:t>
            </a:r>
            <a:r>
              <a:rPr lang="en-US" sz="2000" b="1" dirty="0">
                <a:solidFill>
                  <a:schemeClr val="tx1"/>
                </a:solidFill>
              </a:rPr>
              <a:t>&lt;/li&gt;                                       This will result: </a:t>
            </a:r>
          </a:p>
          <a:p>
            <a:pPr marL="800100" lvl="2" indent="0">
              <a:buNone/>
            </a:pPr>
            <a:r>
              <a:rPr lang="en-US" sz="2000" b="1" dirty="0">
                <a:solidFill>
                  <a:schemeClr val="tx1"/>
                </a:solidFill>
              </a:rPr>
              <a:t>&lt;li&gt;</a:t>
            </a:r>
            <a:r>
              <a:rPr lang="en-US" sz="2000" dirty="0">
                <a:solidFill>
                  <a:schemeClr val="tx1"/>
                </a:solidFill>
              </a:rPr>
              <a:t>Sans-serif</a:t>
            </a:r>
            <a:r>
              <a:rPr lang="en-US" sz="2000" b="1" dirty="0">
                <a:solidFill>
                  <a:schemeClr val="tx1"/>
                </a:solidFill>
              </a:rPr>
              <a:t>&lt;/li&gt;</a:t>
            </a:r>
          </a:p>
          <a:p>
            <a:pPr marL="800100" lvl="2" indent="0">
              <a:buNone/>
            </a:pPr>
            <a:r>
              <a:rPr lang="en-US" sz="2000" b="1" dirty="0">
                <a:solidFill>
                  <a:schemeClr val="tx1"/>
                </a:solidFill>
              </a:rPr>
              <a:t>&lt;li&gt;</a:t>
            </a:r>
            <a:r>
              <a:rPr lang="en-US" sz="2000" dirty="0">
                <a:solidFill>
                  <a:schemeClr val="tx1"/>
                </a:solidFill>
              </a:rPr>
              <a:t>Script</a:t>
            </a:r>
            <a:r>
              <a:rPr lang="en-US" sz="2000" b="1" dirty="0">
                <a:solidFill>
                  <a:schemeClr val="tx1"/>
                </a:solidFill>
              </a:rPr>
              <a:t>&lt;/li&gt;</a:t>
            </a:r>
          </a:p>
          <a:p>
            <a:pPr marL="800100" lvl="2" indent="0">
              <a:buNone/>
            </a:pPr>
            <a:r>
              <a:rPr lang="en-US" sz="2000" b="1" dirty="0">
                <a:solidFill>
                  <a:schemeClr val="tx1"/>
                </a:solidFill>
              </a:rPr>
              <a:t>&lt;li&gt;</a:t>
            </a:r>
            <a:r>
              <a:rPr lang="en-US" sz="2000" dirty="0">
                <a:solidFill>
                  <a:schemeClr val="tx1"/>
                </a:solidFill>
              </a:rPr>
              <a:t>Display</a:t>
            </a:r>
            <a:r>
              <a:rPr lang="en-US" sz="2000" b="1" dirty="0">
                <a:solidFill>
                  <a:schemeClr val="tx1"/>
                </a:solidFill>
              </a:rPr>
              <a:t>&lt;/li&gt;</a:t>
            </a:r>
          </a:p>
          <a:p>
            <a:pPr marL="800100" lvl="2" indent="0">
              <a:buNone/>
            </a:pPr>
            <a:r>
              <a:rPr lang="en-US" sz="2000" b="1" dirty="0">
                <a:solidFill>
                  <a:schemeClr val="tx1"/>
                </a:solidFill>
              </a:rPr>
              <a:t>&lt;li&gt;</a:t>
            </a:r>
            <a:r>
              <a:rPr lang="en-US" sz="2000" dirty="0">
                <a:solidFill>
                  <a:schemeClr val="tx1"/>
                </a:solidFill>
              </a:rPr>
              <a:t>Dingbats</a:t>
            </a:r>
            <a:r>
              <a:rPr lang="en-US" sz="2000" b="1" dirty="0">
                <a:solidFill>
                  <a:schemeClr val="tx1"/>
                </a:solidFill>
              </a:rPr>
              <a:t>&lt;/li&gt;</a:t>
            </a:r>
          </a:p>
          <a:p>
            <a:pPr marL="800100" lvl="2" indent="0">
              <a:buNone/>
            </a:pPr>
            <a:r>
              <a:rPr lang="en-US" sz="2000" b="1" dirty="0">
                <a:solidFill>
                  <a:schemeClr val="tx1"/>
                </a:solidFill>
              </a:rPr>
              <a:t>&lt;/</a:t>
            </a:r>
            <a:r>
              <a:rPr lang="en-US" sz="2000" b="1" dirty="0" err="1">
                <a:solidFill>
                  <a:schemeClr val="tx1"/>
                </a:solidFill>
              </a:rPr>
              <a:t>ul</a:t>
            </a:r>
            <a:r>
              <a:rPr lang="en-US" sz="2000" b="1" dirty="0">
                <a:solidFill>
                  <a:schemeClr val="tx1"/>
                </a:solidFill>
              </a:rPr>
              <a:t>&gt;</a:t>
            </a:r>
            <a:endParaRPr lang="en-US" sz="2000" dirty="0">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43200"/>
            <a:ext cx="2133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386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400" dirty="0"/>
              <a:t>Ordered list </a:t>
            </a:r>
          </a:p>
        </p:txBody>
      </p:sp>
      <p:sp>
        <p:nvSpPr>
          <p:cNvPr id="3" name="Content Placeholder 2"/>
          <p:cNvSpPr>
            <a:spLocks noGrp="1"/>
          </p:cNvSpPr>
          <p:nvPr>
            <p:ph idx="1"/>
          </p:nvPr>
        </p:nvSpPr>
        <p:spPr>
          <a:xfrm>
            <a:off x="457200" y="1219200"/>
            <a:ext cx="8229600" cy="4906963"/>
          </a:xfrm>
        </p:spPr>
        <p:txBody>
          <a:bodyPr>
            <a:normAutofit/>
          </a:bodyPr>
          <a:lstStyle/>
          <a:p>
            <a:pPr>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Ordered lists are for items that occur in a particular order, such as step-by-step instructions or driving directions.</a:t>
            </a:r>
          </a:p>
          <a:p>
            <a:pPr>
              <a:lnSpc>
                <a:spcPct val="150000"/>
              </a:lnSpc>
              <a:buFont typeface="Wingdings" pitchFamily="2" charset="2"/>
              <a:buChar char="§"/>
            </a:pPr>
            <a:endParaRPr lang="en-US" sz="2000"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E.g. </a:t>
            </a:r>
          </a:p>
          <a:p>
            <a:pPr marL="800100" lvl="2" indent="0">
              <a:buNone/>
            </a:pPr>
            <a:r>
              <a:rPr lang="en-US" sz="2000" b="1" dirty="0">
                <a:solidFill>
                  <a:schemeClr val="tx1"/>
                </a:solidFill>
                <a:latin typeface="Times New Roman" pitchFamily="18" charset="0"/>
                <a:cs typeface="Times New Roman" pitchFamily="18" charset="0"/>
              </a:rPr>
              <a:t>&lt;</a:t>
            </a:r>
            <a:r>
              <a:rPr lang="en-US" sz="1800" b="1" dirty="0" err="1">
                <a:solidFill>
                  <a:schemeClr val="tx1"/>
                </a:solidFill>
                <a:latin typeface="Times New Roman" pitchFamily="18" charset="0"/>
                <a:cs typeface="Times New Roman" pitchFamily="18" charset="0"/>
              </a:rPr>
              <a:t>ol</a:t>
            </a:r>
            <a:r>
              <a:rPr lang="en-US" sz="1800" b="1" dirty="0">
                <a:solidFill>
                  <a:schemeClr val="tx1"/>
                </a:solidFill>
                <a:latin typeface="Times New Roman" pitchFamily="18" charset="0"/>
                <a:cs typeface="Times New Roman" pitchFamily="18" charset="0"/>
              </a:rPr>
              <a:t>&gt;</a:t>
            </a:r>
          </a:p>
          <a:p>
            <a:pPr marL="800100" lvl="2" indent="0">
              <a:buNone/>
            </a:pPr>
            <a:r>
              <a:rPr lang="en-US" sz="1800" b="1" dirty="0">
                <a:solidFill>
                  <a:schemeClr val="tx1"/>
                </a:solidFill>
                <a:latin typeface="Times New Roman" pitchFamily="18" charset="0"/>
                <a:cs typeface="Times New Roman" pitchFamily="18" charset="0"/>
              </a:rPr>
              <a:t>&lt;li&gt;</a:t>
            </a:r>
            <a:r>
              <a:rPr lang="en-US" sz="1800" dirty="0" err="1">
                <a:solidFill>
                  <a:schemeClr val="tx1"/>
                </a:solidFill>
                <a:latin typeface="Times New Roman" pitchFamily="18" charset="0"/>
                <a:cs typeface="Times New Roman" pitchFamily="18" charset="0"/>
              </a:rPr>
              <a:t>Gutenburg</a:t>
            </a:r>
            <a:r>
              <a:rPr lang="en-US" sz="1800" dirty="0">
                <a:solidFill>
                  <a:schemeClr val="tx1"/>
                </a:solidFill>
                <a:latin typeface="Times New Roman" pitchFamily="18" charset="0"/>
                <a:cs typeface="Times New Roman" pitchFamily="18" charset="0"/>
              </a:rPr>
              <a:t> develops moveable type (1450s)</a:t>
            </a:r>
            <a:r>
              <a:rPr lang="en-US" sz="1800" b="1" dirty="0">
                <a:solidFill>
                  <a:schemeClr val="tx1"/>
                </a:solidFill>
                <a:latin typeface="Times New Roman" pitchFamily="18" charset="0"/>
                <a:cs typeface="Times New Roman" pitchFamily="18" charset="0"/>
              </a:rPr>
              <a:t>&lt;/li&gt;</a:t>
            </a:r>
          </a:p>
          <a:p>
            <a:pPr marL="800100" lvl="2" indent="0">
              <a:buNone/>
            </a:pPr>
            <a:r>
              <a:rPr lang="en-US" sz="1800" b="1" dirty="0">
                <a:solidFill>
                  <a:schemeClr val="tx1"/>
                </a:solidFill>
                <a:latin typeface="Times New Roman" pitchFamily="18" charset="0"/>
                <a:cs typeface="Times New Roman" pitchFamily="18" charset="0"/>
              </a:rPr>
              <a:t>&lt;li&gt;</a:t>
            </a:r>
            <a:r>
              <a:rPr lang="en-US" sz="1800" dirty="0">
                <a:solidFill>
                  <a:schemeClr val="tx1"/>
                </a:solidFill>
                <a:latin typeface="Times New Roman" pitchFamily="18" charset="0"/>
                <a:cs typeface="Times New Roman" pitchFamily="18" charset="0"/>
              </a:rPr>
              <a:t>Linotype is introduced (1890s)</a:t>
            </a:r>
            <a:r>
              <a:rPr lang="en-US" sz="1800" b="1" dirty="0">
                <a:solidFill>
                  <a:schemeClr val="tx1"/>
                </a:solidFill>
                <a:latin typeface="Times New Roman" pitchFamily="18" charset="0"/>
                <a:cs typeface="Times New Roman" pitchFamily="18" charset="0"/>
              </a:rPr>
              <a:t>&lt;/li&gt;</a:t>
            </a:r>
          </a:p>
          <a:p>
            <a:pPr marL="800100" lvl="2" indent="0">
              <a:buNone/>
            </a:pPr>
            <a:r>
              <a:rPr lang="en-US" sz="1800" b="1" dirty="0">
                <a:solidFill>
                  <a:schemeClr val="tx1"/>
                </a:solidFill>
                <a:latin typeface="Times New Roman" pitchFamily="18" charset="0"/>
                <a:cs typeface="Times New Roman" pitchFamily="18" charset="0"/>
              </a:rPr>
              <a:t>&lt;li&gt;</a:t>
            </a:r>
            <a:r>
              <a:rPr lang="en-US" sz="1800" dirty="0">
                <a:solidFill>
                  <a:schemeClr val="tx1"/>
                </a:solidFill>
                <a:latin typeface="Times New Roman" pitchFamily="18" charset="0"/>
                <a:cs typeface="Times New Roman" pitchFamily="18" charset="0"/>
              </a:rPr>
              <a:t>Photocomposition catches on (1950s)</a:t>
            </a:r>
            <a:r>
              <a:rPr lang="en-US" sz="1800" b="1" dirty="0">
                <a:solidFill>
                  <a:schemeClr val="tx1"/>
                </a:solidFill>
                <a:latin typeface="Times New Roman" pitchFamily="18" charset="0"/>
                <a:cs typeface="Times New Roman" pitchFamily="18" charset="0"/>
              </a:rPr>
              <a:t>&lt;/li&gt;</a:t>
            </a:r>
          </a:p>
          <a:p>
            <a:pPr marL="800100" lvl="2" indent="0">
              <a:buNone/>
            </a:pPr>
            <a:r>
              <a:rPr lang="en-US" sz="1800" b="1" dirty="0">
                <a:solidFill>
                  <a:schemeClr val="tx1"/>
                </a:solidFill>
                <a:latin typeface="Times New Roman" pitchFamily="18" charset="0"/>
                <a:cs typeface="Times New Roman" pitchFamily="18" charset="0"/>
              </a:rPr>
              <a:t>&lt;li&gt;</a:t>
            </a:r>
            <a:r>
              <a:rPr lang="en-US" sz="1800" dirty="0">
                <a:solidFill>
                  <a:schemeClr val="tx1"/>
                </a:solidFill>
                <a:latin typeface="Times New Roman" pitchFamily="18" charset="0"/>
                <a:cs typeface="Times New Roman" pitchFamily="18" charset="0"/>
              </a:rPr>
              <a:t>Type goes digital (1980s)</a:t>
            </a:r>
            <a:r>
              <a:rPr lang="en-US" sz="1800" b="1" dirty="0">
                <a:solidFill>
                  <a:schemeClr val="tx1"/>
                </a:solidFill>
                <a:latin typeface="Times New Roman" pitchFamily="18" charset="0"/>
                <a:cs typeface="Times New Roman" pitchFamily="18" charset="0"/>
              </a:rPr>
              <a:t>&lt;/li&gt;</a:t>
            </a:r>
          </a:p>
          <a:p>
            <a:pPr marL="800100" lvl="2" indent="0">
              <a:buNone/>
            </a:pPr>
            <a:r>
              <a:rPr lang="en-US" sz="1800" b="1" dirty="0">
                <a:solidFill>
                  <a:schemeClr val="tx1"/>
                </a:solidFill>
                <a:latin typeface="Times New Roman" pitchFamily="18" charset="0"/>
                <a:cs typeface="Times New Roman" pitchFamily="18" charset="0"/>
              </a:rPr>
              <a:t>&lt;/</a:t>
            </a:r>
            <a:r>
              <a:rPr lang="en-US" sz="1800" b="1" dirty="0" err="1">
                <a:solidFill>
                  <a:schemeClr val="tx1"/>
                </a:solidFill>
                <a:latin typeface="Times New Roman" pitchFamily="18" charset="0"/>
                <a:cs typeface="Times New Roman" pitchFamily="18" charset="0"/>
              </a:rPr>
              <a:t>ol</a:t>
            </a:r>
            <a:r>
              <a:rPr lang="en-US" sz="1800" b="1" dirty="0">
                <a:solidFill>
                  <a:schemeClr val="tx1"/>
                </a:solidFill>
                <a:latin typeface="Times New Roman" pitchFamily="18" charset="0"/>
                <a:cs typeface="Times New Roman" pitchFamily="18" charset="0"/>
              </a:rPr>
              <a:t>&gt;</a:t>
            </a:r>
          </a:p>
          <a:p>
            <a:pPr marL="0" indent="0">
              <a:buNone/>
            </a:pPr>
            <a:endParaRPr lang="en-US" sz="2800" dirty="0">
              <a:solidFill>
                <a:schemeClr val="tx1"/>
              </a:solidFill>
              <a:latin typeface="Times New Roman" pitchFamily="18" charset="0"/>
              <a:cs typeface="Times New Roman" pitchFamily="18" charset="0"/>
            </a:endParaRPr>
          </a:p>
          <a:p>
            <a:pPr marL="800100" lvl="2" indent="0">
              <a:buNone/>
            </a:pPr>
            <a:endParaRPr lang="en-US" sz="2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4777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a:buFont typeface="Wingdings" pitchFamily="2" charset="2"/>
              <a:buChar char="§"/>
            </a:pPr>
            <a:r>
              <a:rPr lang="en-US" dirty="0">
                <a:solidFill>
                  <a:schemeClr val="tx1"/>
                </a:solidFill>
                <a:latin typeface="Times New Roman" pitchFamily="18" charset="0"/>
                <a:cs typeface="Times New Roman" pitchFamily="18" charset="0"/>
              </a:rPr>
              <a:t>This will produce: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019800"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74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Cont</a:t>
            </a:r>
            <a:r>
              <a:rPr lang="en-US" sz="4000" dirty="0"/>
              <a:t>…</a:t>
            </a: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sz="2000" dirty="0">
                <a:solidFill>
                  <a:schemeClr val="tx1"/>
                </a:solidFill>
                <a:latin typeface="Times New Roman" pitchFamily="18" charset="0"/>
                <a:cs typeface="Times New Roman" pitchFamily="18" charset="0"/>
              </a:rPr>
              <a:t>If you want a numbered list to start at a number other than “1,” you can use the </a:t>
            </a:r>
            <a:r>
              <a:rPr lang="en-US" sz="2000" b="1" dirty="0">
                <a:solidFill>
                  <a:schemeClr val="tx1"/>
                </a:solidFill>
                <a:latin typeface="Times New Roman" pitchFamily="18" charset="0"/>
                <a:cs typeface="Times New Roman" pitchFamily="18" charset="0"/>
              </a:rPr>
              <a:t>start </a:t>
            </a:r>
            <a:r>
              <a:rPr lang="en-US" sz="2000" dirty="0">
                <a:solidFill>
                  <a:schemeClr val="tx1"/>
                </a:solidFill>
                <a:latin typeface="Times New Roman" pitchFamily="18" charset="0"/>
                <a:cs typeface="Times New Roman" pitchFamily="18" charset="0"/>
              </a:rPr>
              <a:t>attribute in the </a:t>
            </a:r>
            <a:r>
              <a:rPr lang="en-US" sz="2000" b="1" dirty="0" err="1">
                <a:solidFill>
                  <a:schemeClr val="tx1"/>
                </a:solidFill>
                <a:latin typeface="Times New Roman" pitchFamily="18" charset="0"/>
                <a:cs typeface="Times New Roman" pitchFamily="18" charset="0"/>
              </a:rPr>
              <a:t>ol</a:t>
            </a:r>
            <a:r>
              <a:rPr lang="en-US" sz="2000" b="1"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element to specify another starting number, as shown here:</a:t>
            </a:r>
          </a:p>
          <a:p>
            <a:pPr marL="800100" lvl="2" indent="0">
              <a:lnSpc>
                <a:spcPct val="150000"/>
              </a:lnSpc>
              <a:buNone/>
            </a:pPr>
            <a:r>
              <a:rPr lang="en-US" sz="1800" dirty="0">
                <a:solidFill>
                  <a:schemeClr val="tx1"/>
                </a:solidFill>
                <a:latin typeface="Times New Roman" pitchFamily="18" charset="0"/>
                <a:cs typeface="Times New Roman" pitchFamily="18" charset="0"/>
              </a:rPr>
              <a:t>&lt;</a:t>
            </a:r>
            <a:r>
              <a:rPr lang="en-US" sz="1800" dirty="0" err="1">
                <a:solidFill>
                  <a:schemeClr val="tx1"/>
                </a:solidFill>
                <a:latin typeface="Times New Roman" pitchFamily="18" charset="0"/>
                <a:cs typeface="Times New Roman" pitchFamily="18" charset="0"/>
              </a:rPr>
              <a:t>ol</a:t>
            </a:r>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start=“10"</a:t>
            </a:r>
            <a:r>
              <a:rPr lang="en-US" sz="1800" dirty="0">
                <a:solidFill>
                  <a:schemeClr val="tx1"/>
                </a:solidFill>
                <a:latin typeface="Times New Roman" pitchFamily="18" charset="0"/>
                <a:cs typeface="Times New Roman" pitchFamily="18" charset="0"/>
              </a:rPr>
              <a:t>&gt;</a:t>
            </a:r>
          </a:p>
          <a:p>
            <a:pPr marL="800100" lvl="2" indent="0">
              <a:lnSpc>
                <a:spcPct val="150000"/>
              </a:lnSpc>
              <a:buNone/>
            </a:pPr>
            <a:r>
              <a:rPr lang="en-US" sz="1800" dirty="0">
                <a:solidFill>
                  <a:schemeClr val="tx1"/>
                </a:solidFill>
                <a:latin typeface="Times New Roman" pitchFamily="18" charset="0"/>
                <a:cs typeface="Times New Roman" pitchFamily="18" charset="0"/>
              </a:rPr>
              <a:t>&lt;li&gt;Highlight the text with the text tool.&lt;/li&gt;</a:t>
            </a:r>
          </a:p>
          <a:p>
            <a:pPr marL="800100" lvl="2" indent="0">
              <a:lnSpc>
                <a:spcPct val="150000"/>
              </a:lnSpc>
              <a:buNone/>
            </a:pPr>
            <a:r>
              <a:rPr lang="en-US" sz="1800" dirty="0">
                <a:solidFill>
                  <a:schemeClr val="tx1"/>
                </a:solidFill>
                <a:latin typeface="Times New Roman" pitchFamily="18" charset="0"/>
                <a:cs typeface="Times New Roman" pitchFamily="18" charset="0"/>
              </a:rPr>
              <a:t>&lt;li&gt;Select the Character tab.&lt;/li&gt;</a:t>
            </a:r>
          </a:p>
          <a:p>
            <a:pPr marL="800100" lvl="2" indent="0">
              <a:lnSpc>
                <a:spcPct val="150000"/>
              </a:lnSpc>
              <a:buNone/>
            </a:pPr>
            <a:r>
              <a:rPr lang="en-US" sz="1800" dirty="0">
                <a:solidFill>
                  <a:schemeClr val="tx1"/>
                </a:solidFill>
                <a:latin typeface="Times New Roman" pitchFamily="18" charset="0"/>
                <a:cs typeface="Times New Roman" pitchFamily="18" charset="0"/>
              </a:rPr>
              <a:t>&lt;li&gt;Choose a typeface from the pop-up menu.&lt;/li&gt;</a:t>
            </a:r>
          </a:p>
          <a:p>
            <a:pPr marL="800100" lvl="2" indent="0">
              <a:lnSpc>
                <a:spcPct val="150000"/>
              </a:lnSpc>
              <a:buNone/>
            </a:pPr>
            <a:r>
              <a:rPr lang="en-US" sz="1800" dirty="0">
                <a:solidFill>
                  <a:schemeClr val="tx1"/>
                </a:solidFill>
                <a:latin typeface="Times New Roman" pitchFamily="18" charset="0"/>
                <a:cs typeface="Times New Roman" pitchFamily="18" charset="0"/>
              </a:rPr>
              <a:t>&lt;/</a:t>
            </a:r>
            <a:r>
              <a:rPr lang="en-US" sz="1800" dirty="0" err="1">
                <a:solidFill>
                  <a:schemeClr val="tx1"/>
                </a:solidFill>
                <a:latin typeface="Times New Roman" pitchFamily="18" charset="0"/>
                <a:cs typeface="Times New Roman" pitchFamily="18" charset="0"/>
              </a:rPr>
              <a:t>ol</a:t>
            </a:r>
            <a:r>
              <a:rPr lang="en-US" sz="1800" dirty="0">
                <a:solidFill>
                  <a:schemeClr val="tx1"/>
                </a:solidFill>
                <a:latin typeface="Times New Roman" pitchFamily="18" charset="0"/>
                <a:cs typeface="Times New Roman" pitchFamily="18" charset="0"/>
              </a:rPr>
              <a:t>&gt;</a:t>
            </a:r>
          </a:p>
          <a:p>
            <a:pPr marL="800100" lvl="2" indent="0">
              <a:lnSpc>
                <a:spcPct val="150000"/>
              </a:lnSpc>
              <a:buNone/>
            </a:pPr>
            <a:r>
              <a:rPr lang="en-US" sz="1800" dirty="0">
                <a:solidFill>
                  <a:schemeClr val="tx1"/>
                </a:solidFill>
                <a:latin typeface="Times New Roman" pitchFamily="18" charset="0"/>
                <a:cs typeface="Times New Roman" pitchFamily="18" charset="0"/>
              </a:rPr>
              <a:t>The resulting list items would be numbered 10, 11, and 12, consecutively.</a:t>
            </a:r>
          </a:p>
        </p:txBody>
      </p:sp>
    </p:spTree>
    <p:extLst>
      <p:ext uri="{BB962C8B-B14F-4D97-AF65-F5344CB8AC3E}">
        <p14:creationId xmlns:p14="http://schemas.microsoft.com/office/powerpoint/2010/main" val="2822427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F482-7B41-404B-A9D4-092A7A5AB987}"/>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Nesting Lists</a:t>
            </a:r>
            <a:endParaRPr lang="en-US" sz="4400" dirty="0"/>
          </a:p>
        </p:txBody>
      </p:sp>
      <p:sp>
        <p:nvSpPr>
          <p:cNvPr id="3" name="Content Placeholder 2">
            <a:extLst>
              <a:ext uri="{FF2B5EF4-FFF2-40B4-BE49-F238E27FC236}">
                <a16:creationId xmlns:a16="http://schemas.microsoft.com/office/drawing/2014/main" id="{1E5B05B7-817B-47F9-B33D-B59538BFD7AA}"/>
              </a:ext>
            </a:extLst>
          </p:cNvPr>
          <p:cNvSpPr>
            <a:spLocks noGrp="1"/>
          </p:cNvSpPr>
          <p:nvPr>
            <p:ph idx="1"/>
          </p:nvPr>
        </p:nvSpPr>
        <p:spPr/>
        <p:txBody>
          <a:bodyPr>
            <a:normAutofit/>
          </a:bodyPr>
          <a:lstStyle/>
          <a:p>
            <a:pPr marL="228600" marR="0" algn="just">
              <a:lnSpc>
                <a:spcPct val="150000"/>
              </a:lnSpc>
              <a:spcBef>
                <a:spcPts val="0"/>
              </a:spcBef>
              <a:spcAft>
                <a:spcPts val="0"/>
              </a:spcAf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You can nest lists by inserting a UL, OL, </a:t>
            </a:r>
            <a:r>
              <a:rPr lang="en-US"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etc</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gn="just">
              <a:lnSpc>
                <a:spcPct val="150000"/>
              </a:lnSpc>
              <a:spcBef>
                <a:spcPts val="0"/>
              </a:spcBef>
              <a:spcAft>
                <a:spcPts val="0"/>
              </a:spcAft>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solidFill>
                <a:schemeClr val="tx1"/>
              </a:solidFill>
            </a:endParaRPr>
          </a:p>
        </p:txBody>
      </p:sp>
      <p:pic>
        <p:nvPicPr>
          <p:cNvPr id="5" name="Picture 4">
            <a:extLst>
              <a:ext uri="{FF2B5EF4-FFF2-40B4-BE49-F238E27FC236}">
                <a16:creationId xmlns:a16="http://schemas.microsoft.com/office/drawing/2014/main" id="{9C4B5C23-F57E-4B5B-B412-1EA7B02B6EF0}"/>
              </a:ext>
            </a:extLst>
          </p:cNvPr>
          <p:cNvPicPr>
            <a:picLocks noChangeAspect="1"/>
          </p:cNvPicPr>
          <p:nvPr/>
        </p:nvPicPr>
        <p:blipFill>
          <a:blip r:embed="rId2"/>
          <a:stretch>
            <a:fillRect/>
          </a:stretch>
        </p:blipFill>
        <p:spPr>
          <a:xfrm>
            <a:off x="791977" y="3200399"/>
            <a:ext cx="7285223" cy="2925763"/>
          </a:xfrm>
          <a:prstGeom prst="rect">
            <a:avLst/>
          </a:prstGeom>
        </p:spPr>
      </p:pic>
    </p:spTree>
    <p:extLst>
      <p:ext uri="{BB962C8B-B14F-4D97-AF65-F5344CB8AC3E}">
        <p14:creationId xmlns:p14="http://schemas.microsoft.com/office/powerpoint/2010/main" val="429456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800" dirty="0" err="1"/>
              <a:t>Cont</a:t>
            </a:r>
            <a:r>
              <a:rPr lang="en-US" sz="4800" dirty="0"/>
              <a:t>…</a:t>
            </a:r>
          </a:p>
        </p:txBody>
      </p:sp>
      <p:sp>
        <p:nvSpPr>
          <p:cNvPr id="3" name="Content Placeholder 2"/>
          <p:cNvSpPr>
            <a:spLocks noGrp="1"/>
          </p:cNvSpPr>
          <p:nvPr>
            <p:ph idx="1"/>
          </p:nvPr>
        </p:nvSpPr>
        <p:spPr>
          <a:xfrm>
            <a:off x="304800" y="1371600"/>
            <a:ext cx="8229600" cy="4754563"/>
          </a:xfrm>
        </p:spPr>
        <p:txBody>
          <a:bodyPr>
            <a:normAutofit fontScale="92500" lnSpcReduction="20000"/>
          </a:bodyPr>
          <a:lstStyle/>
          <a:p>
            <a:pPr lvl="0" algn="just" latinLnBrk="1">
              <a:lnSpc>
                <a:spcPct val="150000"/>
              </a:lnSpc>
              <a:buFont typeface="Wingdings" pitchFamily="2" charset="2"/>
              <a:buChar char="§"/>
            </a:pPr>
            <a:r>
              <a:rPr lang="en-US" altLang="en-US" sz="2000" b="1" dirty="0">
                <a:solidFill>
                  <a:schemeClr val="tx1"/>
                </a:solidFill>
                <a:latin typeface="Times New Roman" pitchFamily="18" charset="0"/>
                <a:ea typeface="Times New Roman" pitchFamily="18" charset="0"/>
              </a:rPr>
              <a:t>Block-level</a:t>
            </a:r>
            <a:r>
              <a:rPr lang="en-US" altLang="en-US" sz="2000" dirty="0">
                <a:solidFill>
                  <a:schemeClr val="tx1"/>
                </a:solidFill>
                <a:latin typeface="Times New Roman" pitchFamily="18" charset="0"/>
                <a:ea typeface="Times New Roman" pitchFamily="18" charset="0"/>
              </a:rPr>
              <a:t>, </a:t>
            </a:r>
            <a:r>
              <a:rPr lang="en-US" altLang="en-US" sz="2000" b="1" dirty="0">
                <a:solidFill>
                  <a:schemeClr val="tx1"/>
                </a:solidFill>
                <a:latin typeface="Times New Roman" pitchFamily="18" charset="0"/>
                <a:ea typeface="Times New Roman" pitchFamily="18" charset="0"/>
              </a:rPr>
              <a:t>inline and empty element </a:t>
            </a:r>
          </a:p>
          <a:p>
            <a:pPr lvl="1" algn="just" latinLnBrk="1">
              <a:lnSpc>
                <a:spcPct val="150000"/>
              </a:lnSpc>
              <a:buFont typeface="Wingdings" pitchFamily="2" charset="2"/>
              <a:buChar char="§"/>
            </a:pPr>
            <a:r>
              <a:rPr lang="en-US" altLang="en-US" sz="2000" b="1" dirty="0">
                <a:solidFill>
                  <a:schemeClr val="tx1"/>
                </a:solidFill>
                <a:latin typeface="Times New Roman" pitchFamily="18" charset="0"/>
                <a:ea typeface="Times New Roman" pitchFamily="18" charset="0"/>
              </a:rPr>
              <a:t>Block element: </a:t>
            </a:r>
            <a:r>
              <a:rPr lang="en-US" altLang="en-US" sz="2000" dirty="0">
                <a:solidFill>
                  <a:schemeClr val="tx1"/>
                </a:solidFill>
                <a:latin typeface="Times New Roman" pitchFamily="18" charset="0"/>
                <a:ea typeface="Times New Roman" pitchFamily="18" charset="0"/>
              </a:rPr>
              <a:t>Each block-level element begins on new line and space is  also usually add above and below the entire element by default.</a:t>
            </a:r>
          </a:p>
          <a:p>
            <a:pPr lvl="3" algn="just" latinLnBrk="1">
              <a:lnSpc>
                <a:spcPct val="150000"/>
              </a:lnSpc>
              <a:buFont typeface="Wingdings" pitchFamily="2" charset="2"/>
              <a:buChar char="§"/>
            </a:pPr>
            <a:r>
              <a:rPr lang="en-US" altLang="en-US" sz="2000" b="1" dirty="0">
                <a:solidFill>
                  <a:schemeClr val="tx1"/>
                </a:solidFill>
                <a:latin typeface="Times New Roman" pitchFamily="18" charset="0"/>
                <a:ea typeface="Times New Roman" pitchFamily="18" charset="0"/>
              </a:rPr>
              <a:t>E.g. </a:t>
            </a:r>
            <a:r>
              <a:rPr lang="en-US" altLang="en-US" sz="2000" dirty="0">
                <a:solidFill>
                  <a:schemeClr val="tx1"/>
                </a:solidFill>
                <a:latin typeface="Times New Roman" pitchFamily="18" charset="0"/>
                <a:ea typeface="Times New Roman" pitchFamily="18" charset="0"/>
              </a:rPr>
              <a:t>heading tags &lt;h1&gt; to &lt;h6&gt;, paragraph&lt;p</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&gt;,</a:t>
            </a:r>
            <a:r>
              <a:rPr lang="en-US" sz="2400" b="0" i="0" dirty="0">
                <a:solidFill>
                  <a:schemeClr val="tx1"/>
                </a:solidFill>
                <a:effectLst/>
                <a:latin typeface="Times New Roman" panose="02020603050405020304" pitchFamily="18" charset="0"/>
                <a:cs typeface="Times New Roman" panose="02020603050405020304" pitchFamily="18" charset="0"/>
              </a:rPr>
              <a:t>&lt;li&gt;</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1" algn="just" latinLnBrk="1">
              <a:lnSpc>
                <a:spcPct val="150000"/>
              </a:lnSpc>
              <a:buFont typeface="Wingdings" pitchFamily="2" charset="2"/>
              <a:buChar char="§"/>
            </a:pPr>
            <a:r>
              <a:rPr lang="en-US" altLang="en-US" sz="2000" b="1" dirty="0">
                <a:solidFill>
                  <a:schemeClr val="tx1"/>
                </a:solidFill>
                <a:latin typeface="Times New Roman" pitchFamily="18" charset="0"/>
                <a:ea typeface="Times New Roman" pitchFamily="18" charset="0"/>
              </a:rPr>
              <a:t>Inline element: </a:t>
            </a:r>
            <a:r>
              <a:rPr lang="en-US" altLang="en-US" sz="2000" dirty="0">
                <a:solidFill>
                  <a:schemeClr val="tx1"/>
                </a:solidFill>
                <a:latin typeface="Times New Roman" pitchFamily="18" charset="0"/>
                <a:ea typeface="Times New Roman" pitchFamily="18" charset="0"/>
              </a:rPr>
              <a:t>Do not start new line, they just go with flow.</a:t>
            </a:r>
          </a:p>
          <a:p>
            <a:pPr lvl="3" algn="just" latinLnBrk="1">
              <a:lnSpc>
                <a:spcPct val="150000"/>
              </a:lnSpc>
              <a:buFont typeface="Wingdings"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Only takes up as much width as necessary.</a:t>
            </a:r>
          </a:p>
          <a:p>
            <a:pPr lvl="2" algn="just" latinLnBrk="1">
              <a:lnSpc>
                <a:spcPct val="150000"/>
              </a:lnSpc>
              <a:buFont typeface="Wingdings" pitchFamily="2" charset="2"/>
              <a:buChar char="§"/>
            </a:pPr>
            <a:r>
              <a:rPr lang="en-US" sz="2400" dirty="0" err="1">
                <a:solidFill>
                  <a:srgbClr val="000000"/>
                </a:solidFill>
                <a:latin typeface="Times New Roman" panose="02020603050405020304" pitchFamily="18" charset="0"/>
                <a:cs typeface="Times New Roman" panose="02020603050405020304" pitchFamily="18" charset="0"/>
              </a:rPr>
              <a:t>Eg.</a:t>
            </a:r>
            <a:r>
              <a:rPr lang="en-US" sz="2400" dirty="0">
                <a:solidFill>
                  <a:srgbClr val="000000"/>
                </a:solidFill>
                <a:latin typeface="Times New Roman" panose="02020603050405020304" pitchFamily="18" charset="0"/>
                <a:cs typeface="Times New Roman" panose="02020603050405020304" pitchFamily="18" charset="0"/>
              </a:rPr>
              <a:t> &lt;div&gt; the following span is an &lt;span class=“highlight”&gt; inline element &lt;/span&gt;; its background has been colored to   display….&lt;/div&gt;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lvl="3" algn="just" latinLnBrk="1">
              <a:lnSpc>
                <a:spcPct val="150000"/>
              </a:lnSpc>
              <a:buFont typeface="Wingdings" pitchFamily="2" charset="2"/>
              <a:buChar char="§"/>
            </a:pPr>
            <a:r>
              <a:rPr lang="en-US" alt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Eg.</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&lt;</a:t>
            </a:r>
            <a:r>
              <a:rPr lang="en-US" sz="2400" b="0" i="0" dirty="0" err="1">
                <a:solidFill>
                  <a:schemeClr val="tx1"/>
                </a:solidFill>
                <a:effectLst/>
                <a:latin typeface="Times New Roman" panose="02020603050405020304" pitchFamily="18" charset="0"/>
                <a:cs typeface="Times New Roman" panose="02020603050405020304" pitchFamily="18" charset="0"/>
              </a:rPr>
              <a:t>img</a:t>
            </a:r>
            <a:r>
              <a:rPr lang="en-US" sz="2400" b="0" i="0" dirty="0">
                <a:solidFill>
                  <a:schemeClr val="tx1"/>
                </a:solidFill>
                <a:effectLst/>
                <a:latin typeface="Times New Roman" panose="02020603050405020304" pitchFamily="18" charset="0"/>
                <a:cs typeface="Times New Roman" panose="02020603050405020304" pitchFamily="18" charset="0"/>
              </a:rPr>
              <a:t>&gt;, &lt;input&gt;</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US" sz="1800" dirty="0">
              <a:solidFill>
                <a:schemeClr val="tx1"/>
              </a:solidFill>
            </a:endParaRPr>
          </a:p>
        </p:txBody>
      </p:sp>
    </p:spTree>
    <p:extLst>
      <p:ext uri="{BB962C8B-B14F-4D97-AF65-F5344CB8AC3E}">
        <p14:creationId xmlns:p14="http://schemas.microsoft.com/office/powerpoint/2010/main" val="1484262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0"/>
            <a:ext cx="8229600" cy="1600200"/>
          </a:xfrm>
        </p:spPr>
        <p:txBody>
          <a:bodyPr/>
          <a:lstStyle/>
          <a:p>
            <a:r>
              <a:rPr lang="en-US" dirty="0"/>
              <a:t>Table </a:t>
            </a:r>
          </a:p>
        </p:txBody>
      </p:sp>
    </p:spTree>
    <p:extLst>
      <p:ext uri="{BB962C8B-B14F-4D97-AF65-F5344CB8AC3E}">
        <p14:creationId xmlns:p14="http://schemas.microsoft.com/office/powerpoint/2010/main" val="619382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Title 1048780"/>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a:r>
              <a:rPr lang="en-US" altLang="en-US" sz="3700" dirty="0">
                <a:solidFill>
                  <a:schemeClr val="accent1"/>
                </a:solidFill>
                <a:latin typeface="Times New Roman" pitchFamily="18" charset="0"/>
              </a:rPr>
              <a:t>Table</a:t>
            </a:r>
            <a:r>
              <a:rPr lang="en-US" altLang="en-US" dirty="0">
                <a:solidFill>
                  <a:schemeClr val="accent1"/>
                </a:solidFill>
              </a:rPr>
              <a:t> </a:t>
            </a:r>
          </a:p>
        </p:txBody>
      </p:sp>
      <p:sp>
        <p:nvSpPr>
          <p:cNvPr id="1048782" name="Text Placeholder 1048781"/>
          <p:cNvSpPr>
            <a:spLocks noGrp="1"/>
          </p:cNvSpPr>
          <p:nvPr>
            <p:ph type="body" idx="1"/>
          </p:nvPr>
        </p:nvSpPr>
        <p:spPr>
          <a:xfrm>
            <a:off x="609600" y="1905000"/>
            <a:ext cx="8077200" cy="4038600"/>
          </a:xfrm>
          <a:prstGeom prst="rect">
            <a:avLst/>
          </a:prstGeom>
          <a:noFill/>
          <a:ln>
            <a:noFill/>
          </a:ln>
        </p:spPr>
        <p:txBody>
          <a:bodyPr vert="horz" lIns="91440" tIns="45720" rIns="91440" bIns="45720" anchor="t">
            <a:normAutofit lnSpcReduction="1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2400" dirty="0">
                <a:latin typeface="Times New Roman" pitchFamily="18" charset="0"/>
              </a:rPr>
              <a:t>Tables are defined with the </a:t>
            </a:r>
            <a:r>
              <a:rPr lang="en-US" altLang="en-US" sz="2400" b="1" dirty="0">
                <a:latin typeface="Times New Roman" pitchFamily="18" charset="0"/>
              </a:rPr>
              <a:t>&lt;table&gt;</a:t>
            </a:r>
            <a:r>
              <a:rPr lang="en-US" altLang="en-US" sz="2400" dirty="0">
                <a:latin typeface="Times New Roman" pitchFamily="18" charset="0"/>
              </a:rPr>
              <a:t> tag.</a:t>
            </a:r>
          </a:p>
          <a:p>
            <a:pPr lvl="0" algn="just">
              <a:lnSpc>
                <a:spcPct val="150000"/>
              </a:lnSpc>
              <a:buFont typeface="Wingdings" pitchFamily="2" charset="2"/>
              <a:buChar char="§"/>
            </a:pPr>
            <a:r>
              <a:rPr lang="en-US" altLang="en-US" sz="2400" dirty="0">
                <a:latin typeface="Times New Roman" pitchFamily="18" charset="0"/>
              </a:rPr>
              <a:t>A table is divided into rows with the </a:t>
            </a:r>
            <a:r>
              <a:rPr lang="en-US" altLang="en-US" sz="2400" b="1" dirty="0">
                <a:latin typeface="Times New Roman" pitchFamily="18" charset="0"/>
              </a:rPr>
              <a:t>&lt;</a:t>
            </a:r>
            <a:r>
              <a:rPr lang="en-US" altLang="en-US" sz="2400" b="1" dirty="0" err="1">
                <a:latin typeface="Times New Roman" pitchFamily="18" charset="0"/>
              </a:rPr>
              <a:t>tr</a:t>
            </a:r>
            <a:r>
              <a:rPr lang="en-US" altLang="en-US" sz="2400" b="1" dirty="0">
                <a:latin typeface="Times New Roman" pitchFamily="18" charset="0"/>
              </a:rPr>
              <a:t>&gt;</a:t>
            </a:r>
            <a:r>
              <a:rPr lang="en-US" altLang="en-US" sz="2400" dirty="0">
                <a:latin typeface="Times New Roman" pitchFamily="18" charset="0"/>
              </a:rPr>
              <a:t> tag (table row)       and each row is divided into data cells with the </a:t>
            </a:r>
            <a:r>
              <a:rPr lang="en-US" altLang="en-US" sz="2400" b="1" dirty="0">
                <a:latin typeface="Times New Roman" pitchFamily="18" charset="0"/>
              </a:rPr>
              <a:t>&lt;td&gt;</a:t>
            </a:r>
            <a:r>
              <a:rPr lang="en-US" altLang="en-US" sz="2400" dirty="0">
                <a:latin typeface="Times New Roman" pitchFamily="18" charset="0"/>
              </a:rPr>
              <a:t> tag        (table data).</a:t>
            </a:r>
          </a:p>
          <a:p>
            <a:pPr lvl="0" algn="just">
              <a:lnSpc>
                <a:spcPct val="150000"/>
              </a:lnSpc>
              <a:buFont typeface="Wingdings" pitchFamily="2" charset="2"/>
              <a:buChar char="§"/>
            </a:pPr>
            <a:r>
              <a:rPr lang="en-US" altLang="en-US" sz="2400" b="1" dirty="0">
                <a:latin typeface="Times New Roman" pitchFamily="18" charset="0"/>
              </a:rPr>
              <a:t>td</a:t>
            </a:r>
            <a:r>
              <a:rPr lang="en-US" altLang="en-US" sz="2400" dirty="0">
                <a:latin typeface="Times New Roman" pitchFamily="18" charset="0"/>
              </a:rPr>
              <a:t> holds the content of a data cell.</a:t>
            </a:r>
          </a:p>
          <a:p>
            <a:pPr lvl="0" algn="just">
              <a:lnSpc>
                <a:spcPct val="150000"/>
              </a:lnSpc>
              <a:buFont typeface="Wingdings" pitchFamily="2" charset="2"/>
              <a:buChar char="§"/>
            </a:pPr>
            <a:r>
              <a:rPr lang="en-US" altLang="en-US" sz="2400" dirty="0">
                <a:latin typeface="Times New Roman" pitchFamily="18" charset="0"/>
              </a:rPr>
              <a:t>A </a:t>
            </a:r>
            <a:r>
              <a:rPr lang="en-US" altLang="en-US" sz="2400" b="1" dirty="0">
                <a:latin typeface="Times New Roman" pitchFamily="18" charset="0"/>
              </a:rPr>
              <a:t>&lt;td&gt;</a:t>
            </a:r>
            <a:r>
              <a:rPr lang="en-US" altLang="en-US" sz="2400" dirty="0">
                <a:latin typeface="Times New Roman" pitchFamily="18" charset="0"/>
              </a:rPr>
              <a:t> tag can contain text, links, images, lists, forms, other tables, etc.</a:t>
            </a:r>
          </a:p>
        </p:txBody>
      </p:sp>
      <p:sp>
        <p:nvSpPr>
          <p:cNvPr id="1048783" name="TextBox 104878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51</a:t>
            </a:fld>
            <a:endParaRPr lang="en-US" altLang="en-US" sz="1400"/>
          </a:p>
        </p:txBody>
      </p:sp>
    </p:spTree>
    <p:extLst>
      <p:ext uri="{BB962C8B-B14F-4D97-AF65-F5344CB8AC3E}">
        <p14:creationId xmlns:p14="http://schemas.microsoft.com/office/powerpoint/2010/main" val="2594092945"/>
      </p:ext>
    </p:extLst>
  </p:cSld>
  <p:clrMapOvr>
    <a:masterClrMapping/>
  </p:clrMapOvr>
  <p:transition>
    <p:push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itle 104878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r>
              <a:rPr lang="en-US" altLang="en-US" dirty="0">
                <a:solidFill>
                  <a:schemeClr val="accent1"/>
                </a:solidFill>
                <a:effectLst/>
              </a:rPr>
              <a:t>Cont’d…</a:t>
            </a:r>
          </a:p>
        </p:txBody>
      </p:sp>
      <p:graphicFrame>
        <p:nvGraphicFramePr>
          <p:cNvPr id="4194307" name="Table 4194306"/>
          <p:cNvGraphicFramePr>
            <a:graphicFrameLocks/>
          </p:cNvGraphicFramePr>
          <p:nvPr>
            <p:extLst>
              <p:ext uri="{D42A27DB-BD31-4B8C-83A1-F6EECF244321}">
                <p14:modId xmlns:p14="http://schemas.microsoft.com/office/powerpoint/2010/main" val="1128124624"/>
              </p:ext>
            </p:extLst>
          </p:nvPr>
        </p:nvGraphicFramePr>
        <p:xfrm>
          <a:off x="762000" y="1905000"/>
          <a:ext cx="7696200" cy="4087812"/>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087812">
                <a:tc>
                  <a:txBody>
                    <a:bodyPr/>
                    <a:lstStyle/>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a:t>
                      </a:r>
                      <a:r>
                        <a:rPr lang="en-US" altLang="en-US" sz="2100" b="0" dirty="0">
                          <a:solidFill>
                            <a:srgbClr val="FF3300"/>
                          </a:solidFill>
                        </a:rPr>
                        <a:t>table</a:t>
                      </a:r>
                      <a:r>
                        <a:rPr lang="en-US" altLang="en-US" sz="2100" b="0" dirty="0">
                          <a:solidFill>
                            <a:schemeClr val="dk1"/>
                          </a:solidFill>
                        </a:rPr>
                        <a:t> border=”1”&gt;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a:t>
                      </a:r>
                      <a:r>
                        <a:rPr lang="en-US" altLang="en-US" sz="2100" b="0" dirty="0" err="1">
                          <a:solidFill>
                            <a:srgbClr val="0000FF"/>
                          </a:solidFill>
                        </a:rPr>
                        <a:t>tr</a:t>
                      </a:r>
                      <a:r>
                        <a:rPr lang="en-US" altLang="en-US" sz="21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&lt;td&gt;row 1, cell 1&lt;/td&gt;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&lt;td&gt;row 1, cell 2&lt;/td&gt;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a:t>
                      </a:r>
                      <a:r>
                        <a:rPr lang="en-US" altLang="en-US" sz="2100" b="0" dirty="0" err="1">
                          <a:solidFill>
                            <a:srgbClr val="0000FF"/>
                          </a:solidFill>
                        </a:rPr>
                        <a:t>tr</a:t>
                      </a:r>
                      <a:r>
                        <a:rPr lang="en-US" altLang="en-US" sz="21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a:t>
                      </a:r>
                      <a:r>
                        <a:rPr lang="en-US" altLang="en-US" sz="2100" b="0" dirty="0" err="1">
                          <a:solidFill>
                            <a:srgbClr val="0000FF"/>
                          </a:solidFill>
                        </a:rPr>
                        <a:t>tr</a:t>
                      </a:r>
                      <a:r>
                        <a:rPr lang="en-US" altLang="en-US" sz="21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&lt;td&gt;row 2,cell 1&lt;/td&gt;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&lt;td&gt;row 2,cell 2&lt;/td&gt;</a:t>
                      </a:r>
                    </a:p>
                    <a:p>
                      <a:pPr lvl="0" algn="l" eaLnBrk="1" latinLnBrk="1" hangingPunct="1">
                        <a:spcBef>
                          <a:spcPct val="20000"/>
                        </a:spcBef>
                        <a:buClr>
                          <a:schemeClr val="dk2"/>
                        </a:buClr>
                        <a:buSzPct val="70000"/>
                        <a:buFont typeface="Wingdings" pitchFamily="2" charset="2"/>
                        <a:buNone/>
                      </a:pPr>
                      <a:r>
                        <a:rPr lang="en-US" altLang="en-US" sz="2100" b="0" dirty="0">
                          <a:solidFill>
                            <a:schemeClr val="dk1"/>
                          </a:solidFill>
                        </a:rPr>
                        <a:t>&lt;/</a:t>
                      </a:r>
                      <a:r>
                        <a:rPr lang="en-US" altLang="en-US" sz="2100" b="0" dirty="0" err="1">
                          <a:solidFill>
                            <a:srgbClr val="0000FF"/>
                          </a:solidFill>
                        </a:rPr>
                        <a:t>tr</a:t>
                      </a:r>
                      <a:r>
                        <a:rPr lang="en-US" altLang="en-US" sz="2100" b="0" dirty="0">
                          <a:solidFill>
                            <a:schemeClr val="dk1"/>
                          </a:solidFill>
                        </a:rPr>
                        <a:t>&gt;</a:t>
                      </a:r>
                      <a:r>
                        <a:rPr lang="en-US" altLang="en-US" sz="2700" b="0" dirty="0">
                          <a:solidFill>
                            <a:schemeClr val="dk1"/>
                          </a:solidFill>
                        </a:rPr>
                        <a:t> </a:t>
                      </a:r>
                    </a:p>
                    <a:p>
                      <a:pPr lvl="0" algn="l" eaLnBrk="1" latinLnBrk="1" hangingPunct="1">
                        <a:spcBef>
                          <a:spcPct val="20000"/>
                        </a:spcBef>
                        <a:buClr>
                          <a:schemeClr val="dk2"/>
                        </a:buClr>
                        <a:buSzPct val="70000"/>
                        <a:buFont typeface="Wingdings" pitchFamily="2" charset="2"/>
                        <a:buNone/>
                      </a:pPr>
                      <a:r>
                        <a:rPr lang="en-US" altLang="en-US" sz="2700" b="0" dirty="0">
                          <a:solidFill>
                            <a:schemeClr val="dk1"/>
                          </a:solidFill>
                        </a:rPr>
                        <a:t>&lt;/</a:t>
                      </a:r>
                      <a:r>
                        <a:rPr lang="en-US" altLang="en-US" sz="2700" b="0" dirty="0">
                          <a:solidFill>
                            <a:srgbClr val="FF3300"/>
                          </a:solidFill>
                        </a:rPr>
                        <a:t>table</a:t>
                      </a:r>
                      <a:r>
                        <a:rPr lang="en-US" altLang="en-US" sz="2700" b="0" dirty="0">
                          <a:solidFill>
                            <a:schemeClr val="dk1"/>
                          </a:solidFill>
                        </a:rPr>
                        <a:t>&gt;</a:t>
                      </a:r>
                    </a:p>
                  </a:txBody>
                  <a:tcPr marT="45725" marB="45725">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lstStyle/>
                    <a:p>
                      <a:pPr lvl="0" algn="l" eaLnBrk="1" latinLnBrk="1" hangingPunct="1">
                        <a:spcBef>
                          <a:spcPct val="20000"/>
                        </a:spcBef>
                        <a:buClr>
                          <a:schemeClr val="dk2"/>
                        </a:buClr>
                        <a:buSzPct val="70000"/>
                        <a:buFont typeface="Wingdings" pitchFamily="2" charset="2"/>
                        <a:buNone/>
                      </a:pPr>
                      <a:r>
                        <a:rPr lang="en-US" altLang="en-US" sz="2700" b="0" dirty="0">
                          <a:solidFill>
                            <a:schemeClr val="dk1"/>
                          </a:solidFill>
                        </a:rPr>
                        <a:t>It looks like:-</a:t>
                      </a:r>
                    </a:p>
                  </a:txBody>
                  <a:tcPr marT="45725" marB="45725">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extLst>
                  <a:ext uri="{0D108BD9-81ED-4DB2-BD59-A6C34878D82A}">
                    <a16:rowId xmlns:a16="http://schemas.microsoft.com/office/drawing/2014/main" val="10000"/>
                  </a:ext>
                </a:extLst>
              </a:tr>
            </a:tbl>
          </a:graphicData>
        </a:graphic>
      </p:graphicFrame>
      <p:sp>
        <p:nvSpPr>
          <p:cNvPr id="1048792" name="TextBox 1048791"/>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52</a:t>
            </a:fld>
            <a:endParaRPr lang="en-US" alt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048000"/>
            <a:ext cx="354818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36941"/>
      </p:ext>
    </p:extLst>
  </p:cSld>
  <p:clrMapOvr>
    <a:masterClrMapping/>
  </p:clrMapOvr>
  <p:transition>
    <p:push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Title 1048794"/>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dirty="0" err="1">
                <a:solidFill>
                  <a:schemeClr val="accent1"/>
                </a:solidFill>
                <a:effectLst/>
              </a:rPr>
              <a:t>Cont</a:t>
            </a:r>
            <a:r>
              <a:rPr lang="en-US" altLang="en-US" dirty="0">
                <a:solidFill>
                  <a:schemeClr val="accent1"/>
                </a:solidFill>
                <a:effectLst/>
              </a:rPr>
              <a:t>…</a:t>
            </a:r>
          </a:p>
        </p:txBody>
      </p:sp>
      <p:sp>
        <p:nvSpPr>
          <p:cNvPr id="1048796" name="Text Placeholder 1048795"/>
          <p:cNvSpPr>
            <a:spLocks noGrp="1"/>
          </p:cNvSpPr>
          <p:nvPr>
            <p:ph type="body" idx="1"/>
          </p:nvPr>
        </p:nvSpPr>
        <p:spPr>
          <a:xfrm>
            <a:off x="762000" y="1905000"/>
            <a:ext cx="76962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lnSpc>
                <a:spcPct val="150000"/>
              </a:lnSpc>
              <a:buNone/>
            </a:pPr>
            <a:r>
              <a:rPr lang="en-US" altLang="en-US" sz="2400" b="1" dirty="0">
                <a:latin typeface="Times New Roman" pitchFamily="18" charset="0"/>
                <a:cs typeface="Times New Roman" pitchFamily="18" charset="0"/>
              </a:rPr>
              <a:t>Table and the border attribute </a:t>
            </a:r>
          </a:p>
          <a:p>
            <a:pPr lvl="1">
              <a:lnSpc>
                <a:spcPct val="150000"/>
              </a:lnSpc>
              <a:buFont typeface="Wingdings" pitchFamily="2" charset="2"/>
              <a:buChar char="§"/>
            </a:pPr>
            <a:r>
              <a:rPr lang="en-US" altLang="en-US" sz="2000" dirty="0">
                <a:latin typeface="Times New Roman" pitchFamily="18" charset="0"/>
                <a:cs typeface="Times New Roman" pitchFamily="18" charset="0"/>
              </a:rPr>
              <a:t>If you do not specify a border attribute the table will displayed     without any borders.</a:t>
            </a:r>
          </a:p>
          <a:p>
            <a:pPr lvl="1">
              <a:lnSpc>
                <a:spcPct val="150000"/>
              </a:lnSpc>
              <a:buFont typeface="Wingdings" pitchFamily="2" charset="2"/>
              <a:buChar char="§"/>
            </a:pPr>
            <a:r>
              <a:rPr lang="en-US" altLang="en-US" sz="2000" dirty="0">
                <a:latin typeface="Times New Roman" pitchFamily="18" charset="0"/>
                <a:cs typeface="Times New Roman" pitchFamily="18" charset="0"/>
              </a:rPr>
              <a:t>To display a table with borders, you will have to use the border attribute. </a:t>
            </a:r>
          </a:p>
        </p:txBody>
      </p:sp>
      <p:pic>
        <p:nvPicPr>
          <p:cNvPr id="2097169" name="Picture 2097168"/>
          <p:cNvPicPr>
            <a:picLocks/>
          </p:cNvPicPr>
          <p:nvPr/>
        </p:nvPicPr>
        <p:blipFill>
          <a:blip r:embed="rId3"/>
          <a:srcRect/>
          <a:stretch>
            <a:fillRect/>
          </a:stretch>
        </p:blipFill>
        <p:spPr>
          <a:xfrm>
            <a:off x="1981200" y="4572000"/>
            <a:ext cx="3886200" cy="1050925"/>
          </a:xfrm>
          <a:prstGeom prst="rect">
            <a:avLst/>
          </a:prstGeom>
          <a:noFill/>
          <a:ln>
            <a:noFill/>
          </a:ln>
        </p:spPr>
      </p:pic>
      <p:sp>
        <p:nvSpPr>
          <p:cNvPr id="1048797" name="TextBox 104879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53</a:t>
            </a:fld>
            <a:endParaRPr lang="en-US" altLang="en-US" sz="1400"/>
          </a:p>
        </p:txBody>
      </p:sp>
    </p:spTree>
    <p:extLst>
      <p:ext uri="{BB962C8B-B14F-4D97-AF65-F5344CB8AC3E}">
        <p14:creationId xmlns:p14="http://schemas.microsoft.com/office/powerpoint/2010/main" val="1849558147"/>
      </p:ext>
    </p:extLst>
  </p:cSld>
  <p:clrMapOvr>
    <a:masterClrMapping/>
  </p:clrMapOvr>
  <p:transition>
    <p:push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Title 1048797"/>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r>
              <a:rPr lang="en-US" altLang="en-US" dirty="0">
                <a:solidFill>
                  <a:schemeClr val="accent1"/>
                </a:solidFill>
                <a:effectLst/>
              </a:rPr>
              <a:t>Cont’d…</a:t>
            </a:r>
          </a:p>
        </p:txBody>
      </p:sp>
      <p:sp>
        <p:nvSpPr>
          <p:cNvPr id="1048799" name="Text Placeholder 1048798"/>
          <p:cNvSpPr>
            <a:spLocks noGrp="1"/>
          </p:cNvSpPr>
          <p:nvPr>
            <p:ph type="body" sz="half" idx="1"/>
          </p:nvPr>
        </p:nvSpPr>
        <p:spPr>
          <a:xfrm>
            <a:off x="152400" y="1752600"/>
            <a:ext cx="2895600" cy="4495800"/>
          </a:xfrm>
          <a:prstGeom prst="rect">
            <a:avLst/>
          </a:prstGeom>
          <a:noFill/>
          <a:ln>
            <a:noFill/>
          </a:ln>
        </p:spPr>
        <p:txBody>
          <a:bodyPr vert="horz" lIns="91440" tIns="45720" rIns="91440" bIns="45720" anchor="t">
            <a:normAutofit/>
          </a:bodyPr>
          <a:lstStyle>
            <a:lvl1pPr marL="342900" indent="-342900">
              <a:lnSpc>
                <a:spcPct val="100000"/>
              </a:lnSpc>
              <a:spcBef>
                <a:spcPct val="20000"/>
              </a:spcBef>
              <a:spcAft>
                <a:spcPct val="0"/>
              </a:spcAft>
              <a:buClr>
                <a:schemeClr val="dk2"/>
              </a:buClr>
              <a:buFont typeface="Wingdings" pitchFamily="2" charset="2"/>
              <a:buChar char="l"/>
              <a:defRPr sz="2700">
                <a:solidFill>
                  <a:schemeClr val="dk1"/>
                </a:solidFill>
              </a:defRPr>
            </a:lvl1pPr>
            <a:lvl2pPr marL="742950" indent="-285750">
              <a:lnSpc>
                <a:spcPct val="100000"/>
              </a:lnSpc>
              <a:spcBef>
                <a:spcPct val="20000"/>
              </a:spcBef>
              <a:spcAft>
                <a:spcPct val="0"/>
              </a:spcAft>
              <a:buClr>
                <a:schemeClr val="accent1"/>
              </a:buClr>
              <a:buFont typeface="Wingdings" pitchFamily="2" charset="2"/>
              <a:buChar char="•"/>
              <a:defRPr sz="2200">
                <a:solidFill>
                  <a:schemeClr val="dk1"/>
                </a:solidFill>
              </a:defRPr>
            </a:lvl2pPr>
            <a:lvl3pPr marL="1143000" indent="-228600">
              <a:lnSpc>
                <a:spcPct val="100000"/>
              </a:lnSpc>
              <a:spcBef>
                <a:spcPct val="20000"/>
              </a:spcBef>
              <a:spcAft>
                <a:spcPct val="0"/>
              </a:spcAft>
              <a:buClr>
                <a:schemeClr val="dk1"/>
              </a:buClr>
              <a:buFont typeface="Wingdings" pitchFamily="2" charset="2"/>
              <a:buChar char="•"/>
              <a:defRPr sz="2000">
                <a:solidFill>
                  <a:schemeClr val="dk1"/>
                </a:solidFill>
              </a:defRPr>
            </a:lvl3pPr>
            <a:lvl4pPr marL="1600200" indent="-228600">
              <a:lnSpc>
                <a:spcPct val="100000"/>
              </a:lnSpc>
              <a:spcBef>
                <a:spcPct val="20000"/>
              </a:spcBef>
              <a:spcAft>
                <a:spcPct val="0"/>
              </a:spcAft>
              <a:buClr>
                <a:schemeClr val="lt2"/>
              </a:buClr>
              <a:buFont typeface="Wingdings" pitchFamily="2" charset="2"/>
              <a:buChar char="•"/>
              <a:defRPr sz="1800">
                <a:solidFill>
                  <a:schemeClr val="dk1"/>
                </a:solidFill>
              </a:defRPr>
            </a:lvl4pPr>
            <a:lvl5pPr marL="2057400" indent="-228600">
              <a:lnSpc>
                <a:spcPct val="100000"/>
              </a:lnSpc>
              <a:spcBef>
                <a:spcPct val="20000"/>
              </a:spcBef>
              <a:spcAft>
                <a:spcPct val="0"/>
              </a:spcAft>
              <a:buClr>
                <a:schemeClr val="folHlink"/>
              </a:buClr>
              <a:buFont typeface="Wingdings" pitchFamily="2" charset="2"/>
              <a:buChar char="•"/>
              <a:defRPr sz="1800">
                <a:solidFill>
                  <a:schemeClr val="dk1"/>
                </a:solidFill>
              </a:defRPr>
            </a:lvl5pPr>
          </a:lstStyle>
          <a:p>
            <a:pPr lvl="0">
              <a:lnSpc>
                <a:spcPct val="150000"/>
              </a:lnSpc>
              <a:buNone/>
            </a:pPr>
            <a:r>
              <a:rPr lang="en-US" altLang="en-US" sz="2400" b="1" dirty="0">
                <a:latin typeface="Times New Roman" pitchFamily="18" charset="0"/>
                <a:cs typeface="Times New Roman" pitchFamily="18" charset="0"/>
              </a:rPr>
              <a:t>Heading in a table</a:t>
            </a:r>
          </a:p>
          <a:p>
            <a:pPr lvl="1">
              <a:lnSpc>
                <a:spcPct val="150000"/>
              </a:lnSpc>
            </a:pPr>
            <a:r>
              <a:rPr lang="en-US" altLang="en-US" sz="2000" dirty="0">
                <a:latin typeface="Times New Roman" pitchFamily="18" charset="0"/>
                <a:cs typeface="Times New Roman" pitchFamily="18" charset="0"/>
              </a:rPr>
              <a:t>Heading in a table are defined with the </a:t>
            </a:r>
            <a:r>
              <a:rPr lang="en-US" altLang="en-US" sz="2000" b="1" dirty="0">
                <a:latin typeface="Times New Roman" pitchFamily="18" charset="0"/>
                <a:cs typeface="Times New Roman" pitchFamily="18" charset="0"/>
              </a:rPr>
              <a:t>&lt;</a:t>
            </a:r>
            <a:r>
              <a:rPr lang="en-US" altLang="en-US" sz="2000" b="1" dirty="0" err="1">
                <a:latin typeface="Times New Roman" pitchFamily="18" charset="0"/>
                <a:cs typeface="Times New Roman" pitchFamily="18" charset="0"/>
              </a:rPr>
              <a:t>th</a:t>
            </a:r>
            <a:r>
              <a:rPr lang="en-US" altLang="en-US" sz="2000" b="1" dirty="0">
                <a:latin typeface="Times New Roman" pitchFamily="18" charset="0"/>
                <a:cs typeface="Times New Roman" pitchFamily="18" charset="0"/>
              </a:rPr>
              <a:t>&gt;</a:t>
            </a:r>
            <a:r>
              <a:rPr lang="en-US" altLang="en-US" sz="2000" dirty="0">
                <a:latin typeface="Times New Roman" pitchFamily="18" charset="0"/>
                <a:cs typeface="Times New Roman" pitchFamily="18" charset="0"/>
              </a:rPr>
              <a:t> tag.</a:t>
            </a:r>
          </a:p>
        </p:txBody>
      </p:sp>
      <p:graphicFrame>
        <p:nvGraphicFramePr>
          <p:cNvPr id="4194308" name="Table 4194307"/>
          <p:cNvGraphicFramePr>
            <a:graphicFrameLocks/>
          </p:cNvGraphicFramePr>
          <p:nvPr>
            <p:extLst>
              <p:ext uri="{D42A27DB-BD31-4B8C-83A1-F6EECF244321}">
                <p14:modId xmlns:p14="http://schemas.microsoft.com/office/powerpoint/2010/main" val="2398150555"/>
              </p:ext>
            </p:extLst>
          </p:nvPr>
        </p:nvGraphicFramePr>
        <p:xfrm>
          <a:off x="3505200" y="1828800"/>
          <a:ext cx="5257800" cy="44196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tblGrid>
              <a:tr h="4419600">
                <a:tc>
                  <a:txBody>
                    <a:bodyPr/>
                    <a:lstStyle/>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&lt;table border="1"&gt;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chemeClr val="dk1"/>
                          </a:solidFill>
                        </a:rPr>
                        <a:t>tr</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rgbClr val="0000FF"/>
                          </a:solidFill>
                        </a:rPr>
                        <a:t>th</a:t>
                      </a:r>
                      <a:r>
                        <a:rPr lang="en-US" altLang="en-US" sz="1700" b="0" dirty="0">
                          <a:solidFill>
                            <a:schemeClr val="dk1"/>
                          </a:solidFill>
                        </a:rPr>
                        <a:t>&gt;heading&lt;/</a:t>
                      </a:r>
                      <a:r>
                        <a:rPr lang="en-US" altLang="en-US" sz="1700" b="0" dirty="0" err="1">
                          <a:solidFill>
                            <a:srgbClr val="0000FF"/>
                          </a:solidFill>
                        </a:rPr>
                        <a:t>th</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rgbClr val="FF3300"/>
                          </a:solidFill>
                        </a:rPr>
                        <a:t>th</a:t>
                      </a:r>
                      <a:r>
                        <a:rPr lang="en-US" altLang="en-US" sz="1700" b="0" dirty="0">
                          <a:solidFill>
                            <a:schemeClr val="dk1"/>
                          </a:solidFill>
                        </a:rPr>
                        <a:t>&gt;another heading&lt;/</a:t>
                      </a:r>
                      <a:r>
                        <a:rPr lang="en-US" altLang="en-US" sz="1700" b="0" dirty="0" err="1">
                          <a:solidFill>
                            <a:srgbClr val="FF3300"/>
                          </a:solidFill>
                        </a:rPr>
                        <a:t>th</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chemeClr val="dk1"/>
                          </a:solidFill>
                        </a:rPr>
                        <a:t>tr</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&lt;td&gt;row1,cell 1&lt;/td&gt;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&lt;td&gt;row1,cell 2&lt;/td</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chemeClr val="dk1"/>
                          </a:solidFill>
                        </a:rPr>
                        <a:t>tr</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chemeClr val="dk1"/>
                          </a:solidFill>
                        </a:rPr>
                        <a:t>tr</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&lt;td&gt;row2,cell 1&lt;/td&gt;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&lt;td&gt;row2,cell 2&lt;/td</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a:t>
                      </a:r>
                      <a:r>
                        <a:rPr lang="en-US" altLang="en-US" sz="1700" b="0" dirty="0" err="1">
                          <a:solidFill>
                            <a:schemeClr val="dk1"/>
                          </a:solidFill>
                        </a:rPr>
                        <a:t>tr</a:t>
                      </a:r>
                      <a:r>
                        <a:rPr lang="en-US" altLang="en-US" sz="1700" b="0" dirty="0">
                          <a:solidFill>
                            <a:schemeClr val="dk1"/>
                          </a:solidFill>
                        </a:rPr>
                        <a:t>&gt;</a:t>
                      </a:r>
                    </a:p>
                    <a:p>
                      <a:pPr lvl="0" algn="l" eaLnBrk="1" latinLnBrk="1" hangingPunct="1">
                        <a:spcBef>
                          <a:spcPct val="20000"/>
                        </a:spcBef>
                        <a:buClr>
                          <a:schemeClr val="dk2"/>
                        </a:buClr>
                        <a:buSzPct val="70000"/>
                        <a:buFont typeface="Wingdings" pitchFamily="2" charset="2"/>
                        <a:buNone/>
                      </a:pPr>
                      <a:r>
                        <a:rPr lang="en-US" altLang="en-US" sz="1700" b="0" dirty="0">
                          <a:solidFill>
                            <a:schemeClr val="dk1"/>
                          </a:solidFill>
                        </a:rPr>
                        <a:t>&lt;/table&gt; </a:t>
                      </a:r>
                    </a:p>
                  </a:txBody>
                  <a:tcPr>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lstStyle/>
                    <a:p>
                      <a:pPr lvl="0" algn="l" eaLnBrk="1" latinLnBrk="1" hangingPunct="1">
                        <a:spcBef>
                          <a:spcPct val="20000"/>
                        </a:spcBef>
                        <a:buClr>
                          <a:schemeClr val="dk2"/>
                        </a:buClr>
                        <a:buSzPct val="70000"/>
                        <a:buFont typeface="Wingdings" pitchFamily="2" charset="2"/>
                        <a:buNone/>
                      </a:pPr>
                      <a:r>
                        <a:rPr lang="en-US" altLang="en-US" sz="2400" b="0" dirty="0">
                          <a:solidFill>
                            <a:schemeClr val="dk1"/>
                          </a:solidFill>
                        </a:rPr>
                        <a:t>It looks like this:</a:t>
                      </a:r>
                    </a:p>
                  </a:txBody>
                  <a:tcPr>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extLst>
                  <a:ext uri="{0D108BD9-81ED-4DB2-BD59-A6C34878D82A}">
                    <a16:rowId xmlns:a16="http://schemas.microsoft.com/office/drawing/2014/main" val="10000"/>
                  </a:ext>
                </a:extLst>
              </a:tr>
            </a:tbl>
          </a:graphicData>
        </a:graphic>
      </p:graphicFrame>
      <p:pic>
        <p:nvPicPr>
          <p:cNvPr id="2097170" name="Picture 2097169"/>
          <p:cNvPicPr>
            <a:picLocks/>
          </p:cNvPicPr>
          <p:nvPr/>
        </p:nvPicPr>
        <p:blipFill>
          <a:blip r:embed="rId2"/>
          <a:srcRect/>
          <a:stretch>
            <a:fillRect/>
          </a:stretch>
        </p:blipFill>
        <p:spPr>
          <a:xfrm>
            <a:off x="6172200" y="3048000"/>
            <a:ext cx="2514600" cy="1289050"/>
          </a:xfrm>
          <a:prstGeom prst="rect">
            <a:avLst/>
          </a:prstGeom>
          <a:noFill/>
          <a:ln>
            <a:noFill/>
          </a:ln>
        </p:spPr>
      </p:pic>
      <p:sp>
        <p:nvSpPr>
          <p:cNvPr id="1048807" name="TextBox 104880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54</a:t>
            </a:fld>
            <a:endParaRPr lang="en-US" altLang="en-US" sz="1400"/>
          </a:p>
        </p:txBody>
      </p:sp>
    </p:spTree>
    <p:extLst>
      <p:ext uri="{BB962C8B-B14F-4D97-AF65-F5344CB8AC3E}">
        <p14:creationId xmlns:p14="http://schemas.microsoft.com/office/powerpoint/2010/main" val="4078279844"/>
      </p:ext>
    </p:extLst>
  </p:cSld>
  <p:clrMapOvr>
    <a:masterClrMapping/>
  </p:clrMapOvr>
  <p:transition>
    <p:push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Title 1048810"/>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r>
              <a:rPr lang="en-US" altLang="en-US" dirty="0">
                <a:solidFill>
                  <a:schemeClr val="accent1"/>
                </a:solidFill>
                <a:effectLst/>
              </a:rPr>
              <a:t>Cont’d…</a:t>
            </a:r>
          </a:p>
        </p:txBody>
      </p:sp>
      <p:sp>
        <p:nvSpPr>
          <p:cNvPr id="1048812" name="Text Placeholder 1048811"/>
          <p:cNvSpPr>
            <a:spLocks noGrp="1"/>
          </p:cNvSpPr>
          <p:nvPr>
            <p:ph type="body" idx="1"/>
          </p:nvPr>
        </p:nvSpPr>
        <p:spPr>
          <a:xfrm>
            <a:off x="381000" y="1905000"/>
            <a:ext cx="84582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None/>
            </a:pPr>
            <a:r>
              <a:rPr lang="en-US" altLang="en-US" sz="2400" b="1" dirty="0">
                <a:latin typeface="Times New Roman" pitchFamily="18" charset="0"/>
                <a:cs typeface="Times New Roman" pitchFamily="18" charset="0"/>
              </a:rPr>
              <a:t>Table Caption</a:t>
            </a:r>
          </a:p>
          <a:p>
            <a:pPr lvl="1">
              <a:lnSpc>
                <a:spcPct val="150000"/>
              </a:lnSpc>
              <a:buFont typeface="Wingdings" pitchFamily="2" charset="2"/>
              <a:buChar char="§"/>
            </a:pPr>
            <a:r>
              <a:rPr lang="en-US" altLang="en-US" sz="2000" dirty="0">
                <a:latin typeface="Times New Roman" pitchFamily="18" charset="0"/>
                <a:cs typeface="Times New Roman" pitchFamily="18" charset="0"/>
              </a:rPr>
              <a:t>A Table caption allows you to specify a line of text that will appear          centered above or below the table.</a:t>
            </a:r>
          </a:p>
          <a:p>
            <a:pPr lvl="1">
              <a:lnSpc>
                <a:spcPct val="150000"/>
              </a:lnSpc>
              <a:buFont typeface="Wingdings" pitchFamily="2" charset="2"/>
              <a:buChar char="§"/>
            </a:pPr>
            <a:r>
              <a:rPr lang="en-US" altLang="en-US" sz="2000" dirty="0">
                <a:latin typeface="Times New Roman" pitchFamily="18" charset="0"/>
                <a:cs typeface="Times New Roman" pitchFamily="18" charset="0"/>
              </a:rPr>
              <a:t>This can act like a title for the table.</a:t>
            </a:r>
          </a:p>
          <a:p>
            <a:pPr lvl="1">
              <a:lnSpc>
                <a:spcPct val="150000"/>
              </a:lnSpc>
              <a:buFont typeface="Wingdings" pitchFamily="2" charset="2"/>
              <a:buChar char="§"/>
            </a:pPr>
            <a:r>
              <a:rPr lang="en-US" altLang="en-US" sz="2000" dirty="0">
                <a:latin typeface="Times New Roman" pitchFamily="18" charset="0"/>
                <a:cs typeface="Times New Roman" pitchFamily="18" charset="0"/>
              </a:rPr>
              <a:t>The caption element has one attribute ALIGN that can be either TOP or  BOTTOM </a:t>
            </a:r>
          </a:p>
          <a:p>
            <a:pPr lvl="1">
              <a:lnSpc>
                <a:spcPct val="150000"/>
              </a:lnSpc>
              <a:buFont typeface="Wingdings" pitchFamily="2" charset="2"/>
              <a:buChar char="§"/>
            </a:pPr>
            <a:r>
              <a:rPr lang="en-US" altLang="en-US" sz="2000" dirty="0">
                <a:latin typeface="Times New Roman" pitchFamily="18" charset="0"/>
                <a:cs typeface="Times New Roman" pitchFamily="18" charset="0"/>
              </a:rPr>
              <a:t>You can use standard character formatting codes inside the CAPTION      element.</a:t>
            </a:r>
          </a:p>
        </p:txBody>
      </p:sp>
      <p:sp>
        <p:nvSpPr>
          <p:cNvPr id="1048813" name="TextBox 104881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55</a:t>
            </a:fld>
            <a:endParaRPr lang="en-US" altLang="en-US" sz="1400"/>
          </a:p>
        </p:txBody>
      </p:sp>
    </p:spTree>
    <p:extLst>
      <p:ext uri="{BB962C8B-B14F-4D97-AF65-F5344CB8AC3E}">
        <p14:creationId xmlns:p14="http://schemas.microsoft.com/office/powerpoint/2010/main" val="3487851007"/>
      </p:ext>
    </p:extLst>
  </p:cSld>
  <p:clrMapOvr>
    <a:masterClrMapping/>
  </p:clrMapOvr>
  <p:transition>
    <p:push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Title 104881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r>
              <a:rPr lang="en-US" altLang="en-US" dirty="0">
                <a:solidFill>
                  <a:schemeClr val="accent1"/>
                </a:solidFill>
                <a:latin typeface="Times New Roman" pitchFamily="18" charset="0"/>
                <a:cs typeface="Times New Roman" pitchFamily="18" charset="0"/>
              </a:rPr>
              <a:t>Cont’d…</a:t>
            </a:r>
          </a:p>
        </p:txBody>
      </p:sp>
      <p:graphicFrame>
        <p:nvGraphicFramePr>
          <p:cNvPr id="4194309" name="Table 4194308"/>
          <p:cNvGraphicFramePr>
            <a:graphicFrameLocks/>
          </p:cNvGraphicFramePr>
          <p:nvPr>
            <p:extLst>
              <p:ext uri="{D42A27DB-BD31-4B8C-83A1-F6EECF244321}">
                <p14:modId xmlns:p14="http://schemas.microsoft.com/office/powerpoint/2010/main" val="1970571879"/>
              </p:ext>
            </p:extLst>
          </p:nvPr>
        </p:nvGraphicFramePr>
        <p:xfrm>
          <a:off x="762000" y="1905000"/>
          <a:ext cx="8077200" cy="4419600"/>
        </p:xfrm>
        <a:graphic>
          <a:graphicData uri="http://schemas.openxmlformats.org/drawingml/2006/table">
            <a:tbl>
              <a:tblPr/>
              <a:tblGrid>
                <a:gridCol w="44958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4419600">
                <a:tc>
                  <a:txBody>
                    <a:bodyPr/>
                    <a:lstStyle/>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&lt;TABLE BORDER="1"&gt;</a:t>
                      </a:r>
                    </a:p>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&lt;CAPTION ALIGN="Top"&gt;Label for my Table&lt;/CAPTION&gt;</a:t>
                      </a:r>
                    </a:p>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a:t>
                      </a:r>
                      <a:r>
                        <a:rPr lang="en-US" altLang="en-US" sz="1800" b="0" dirty="0" err="1">
                          <a:solidFill>
                            <a:schemeClr val="dk1"/>
                          </a:solidFill>
                          <a:latin typeface="Times New Roman" pitchFamily="18" charset="0"/>
                          <a:cs typeface="Times New Roman" pitchFamily="18" charset="0"/>
                        </a:rPr>
                        <a:t>tr</a:t>
                      </a:r>
                      <a:r>
                        <a:rPr lang="en-US" altLang="en-US" sz="1800" b="0" dirty="0">
                          <a:solidFill>
                            <a:schemeClr val="dk1"/>
                          </a:solidFill>
                          <a:latin typeface="Times New Roman" pitchFamily="18" charset="0"/>
                          <a:cs typeface="Times New Roman" pitchFamily="18" charset="0"/>
                        </a:rPr>
                        <a:t>&gt;</a:t>
                      </a:r>
                    </a:p>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&lt;td&gt;cell1&lt;/td&gt;&lt;td&gt;cell2&lt;/td&gt;&lt;td&gt;cell3&lt;/td&gt;</a:t>
                      </a:r>
                    </a:p>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a:t>
                      </a:r>
                      <a:r>
                        <a:rPr lang="en-US" altLang="en-US" sz="1800" b="0" dirty="0" err="1">
                          <a:solidFill>
                            <a:schemeClr val="dk1"/>
                          </a:solidFill>
                          <a:latin typeface="Times New Roman" pitchFamily="18" charset="0"/>
                          <a:cs typeface="Times New Roman" pitchFamily="18" charset="0"/>
                        </a:rPr>
                        <a:t>tr</a:t>
                      </a:r>
                      <a:r>
                        <a:rPr lang="en-US" altLang="en-US" sz="1800" b="0" dirty="0">
                          <a:solidFill>
                            <a:schemeClr val="dk1"/>
                          </a:solidFill>
                          <a:latin typeface="Times New Roman" pitchFamily="18" charset="0"/>
                          <a:cs typeface="Times New Roman" pitchFamily="18" charset="0"/>
                        </a:rPr>
                        <a:t>&gt;</a:t>
                      </a:r>
                    </a:p>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&lt;/table&gt;  </a:t>
                      </a:r>
                    </a:p>
                  </a:txBody>
                  <a:tcPr>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lstStyle/>
                    <a:p>
                      <a:pPr lvl="0" algn="l" eaLnBrk="1" latinLnBrk="1" hangingPunct="1">
                        <a:lnSpc>
                          <a:spcPct val="150000"/>
                        </a:lnSpc>
                        <a:spcBef>
                          <a:spcPct val="20000"/>
                        </a:spcBef>
                        <a:buClr>
                          <a:schemeClr val="dk2"/>
                        </a:buClr>
                        <a:buSzPct val="70000"/>
                        <a:buFont typeface="Wingdings" pitchFamily="2" charset="2"/>
                        <a:buNone/>
                      </a:pPr>
                      <a:r>
                        <a:rPr lang="en-US" altLang="en-US" sz="1800" b="0" dirty="0">
                          <a:solidFill>
                            <a:schemeClr val="dk1"/>
                          </a:solidFill>
                          <a:latin typeface="Times New Roman" pitchFamily="18" charset="0"/>
                          <a:cs typeface="Times New Roman" pitchFamily="18" charset="0"/>
                        </a:rPr>
                        <a:t>This will result:-</a:t>
                      </a:r>
                    </a:p>
                  </a:txBody>
                  <a:tcPr>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extLst>
                  <a:ext uri="{0D108BD9-81ED-4DB2-BD59-A6C34878D82A}">
                    <a16:rowId xmlns:a16="http://schemas.microsoft.com/office/drawing/2014/main" val="10000"/>
                  </a:ext>
                </a:extLst>
              </a:tr>
            </a:tbl>
          </a:graphicData>
        </a:graphic>
      </p:graphicFrame>
      <p:pic>
        <p:nvPicPr>
          <p:cNvPr id="2097171" name="Picture 2097170"/>
          <p:cNvPicPr>
            <a:picLocks/>
          </p:cNvPicPr>
          <p:nvPr/>
        </p:nvPicPr>
        <p:blipFill>
          <a:blip r:embed="rId3"/>
          <a:srcRect/>
          <a:stretch>
            <a:fillRect/>
          </a:stretch>
        </p:blipFill>
        <p:spPr>
          <a:xfrm>
            <a:off x="5410200" y="2851150"/>
            <a:ext cx="3352800" cy="1460500"/>
          </a:xfrm>
          <a:prstGeom prst="rect">
            <a:avLst/>
          </a:prstGeom>
          <a:noFill/>
          <a:ln>
            <a:noFill/>
          </a:ln>
        </p:spPr>
      </p:pic>
      <p:sp>
        <p:nvSpPr>
          <p:cNvPr id="1048822" name="TextBox 1048821"/>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56</a:t>
            </a:fld>
            <a:endParaRPr lang="en-US" altLang="en-US" sz="1400"/>
          </a:p>
        </p:txBody>
      </p:sp>
    </p:spTree>
    <p:extLst>
      <p:ext uri="{BB962C8B-B14F-4D97-AF65-F5344CB8AC3E}">
        <p14:creationId xmlns:p14="http://schemas.microsoft.com/office/powerpoint/2010/main" val="167162407"/>
      </p:ext>
    </p:extLst>
  </p:cSld>
  <p:clrMapOvr>
    <a:masterClrMapping/>
  </p:clrMapOvr>
  <p:transition>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p:txBody>
          <a:bodyPr>
            <a:normAutofit/>
          </a:bodyPr>
          <a:lstStyle/>
          <a:p>
            <a:pPr lvl="0">
              <a:lnSpc>
                <a:spcPct val="150000"/>
              </a:lnSpc>
              <a:buNone/>
            </a:pPr>
            <a:r>
              <a:rPr lang="en-US" altLang="en-US" sz="2800" b="1" dirty="0">
                <a:solidFill>
                  <a:schemeClr val="tx1"/>
                </a:solidFill>
                <a:latin typeface="Times New Roman" pitchFamily="18" charset="0"/>
              </a:rPr>
              <a:t>Table cell padding and cell spacing</a:t>
            </a:r>
          </a:p>
          <a:p>
            <a:pPr lvl="1">
              <a:lnSpc>
                <a:spcPct val="150000"/>
              </a:lnSpc>
              <a:buFont typeface="Wingdings" pitchFamily="2" charset="2"/>
              <a:buChar char="§"/>
            </a:pPr>
            <a:r>
              <a:rPr lang="en-US" altLang="en-US" sz="2000" b="1" dirty="0">
                <a:solidFill>
                  <a:schemeClr val="tx1"/>
                </a:solidFill>
                <a:latin typeface="Times New Roman" pitchFamily="18" charset="0"/>
              </a:rPr>
              <a:t>Cell spacing- </a:t>
            </a:r>
            <a:r>
              <a:rPr lang="en-US" altLang="en-US" sz="2000" dirty="0">
                <a:solidFill>
                  <a:schemeClr val="tx1"/>
                </a:solidFill>
                <a:latin typeface="Times New Roman" pitchFamily="18" charset="0"/>
              </a:rPr>
              <a:t>the distance b/n the adjacent cells</a:t>
            </a:r>
          </a:p>
          <a:p>
            <a:pPr lvl="2">
              <a:lnSpc>
                <a:spcPct val="150000"/>
              </a:lnSpc>
              <a:buFont typeface="Wingdings" pitchFamily="2" charset="2"/>
              <a:buChar char="§"/>
            </a:pPr>
            <a:r>
              <a:rPr lang="en-US" altLang="en-US" sz="2000" dirty="0">
                <a:solidFill>
                  <a:schemeClr val="tx1"/>
                </a:solidFill>
                <a:latin typeface="Times New Roman" pitchFamily="18" charset="0"/>
              </a:rPr>
              <a:t>Syntax : &lt;table </a:t>
            </a:r>
            <a:r>
              <a:rPr lang="en-US" altLang="en-US" sz="2000" dirty="0" err="1">
                <a:solidFill>
                  <a:schemeClr val="tx1"/>
                </a:solidFill>
                <a:latin typeface="Times New Roman" pitchFamily="18" charset="0"/>
              </a:rPr>
              <a:t>cellspacing</a:t>
            </a:r>
            <a:r>
              <a:rPr lang="en-US" altLang="en-US" sz="2000" dirty="0">
                <a:solidFill>
                  <a:schemeClr val="tx1"/>
                </a:solidFill>
                <a:latin typeface="Times New Roman" pitchFamily="18" charset="0"/>
              </a:rPr>
              <a:t>=“pixels”&gt;</a:t>
            </a:r>
          </a:p>
          <a:p>
            <a:pPr lvl="1">
              <a:lnSpc>
                <a:spcPct val="150000"/>
              </a:lnSpc>
              <a:buFont typeface="Wingdings" pitchFamily="2" charset="2"/>
              <a:buChar char="§"/>
            </a:pPr>
            <a:r>
              <a:rPr lang="en-US" altLang="en-US" sz="2000" b="1" dirty="0">
                <a:solidFill>
                  <a:schemeClr val="tx1"/>
                </a:solidFill>
                <a:latin typeface="Times New Roman" pitchFamily="18" charset="0"/>
              </a:rPr>
              <a:t>Cell padding- </a:t>
            </a:r>
            <a:r>
              <a:rPr lang="en-US" altLang="en-US" sz="2000" dirty="0">
                <a:solidFill>
                  <a:schemeClr val="tx1"/>
                </a:solidFill>
                <a:latin typeface="Times New Roman" pitchFamily="18" charset="0"/>
              </a:rPr>
              <a:t>the distance b/n the inserted row data and the cell boundaries.</a:t>
            </a:r>
          </a:p>
          <a:p>
            <a:pPr lvl="2">
              <a:lnSpc>
                <a:spcPct val="150000"/>
              </a:lnSpc>
              <a:buFont typeface="Wingdings" pitchFamily="2" charset="2"/>
              <a:buChar char="§"/>
            </a:pPr>
            <a:r>
              <a:rPr lang="en-US" altLang="en-US" sz="2000" dirty="0">
                <a:solidFill>
                  <a:schemeClr val="tx1"/>
                </a:solidFill>
                <a:latin typeface="Times New Roman" pitchFamily="18" charset="0"/>
              </a:rPr>
              <a:t>Syntax: &lt;table </a:t>
            </a:r>
            <a:r>
              <a:rPr lang="en-US" altLang="en-US" sz="2000" dirty="0" err="1">
                <a:solidFill>
                  <a:schemeClr val="tx1"/>
                </a:solidFill>
                <a:latin typeface="Times New Roman" pitchFamily="18" charset="0"/>
              </a:rPr>
              <a:t>cellpadding</a:t>
            </a:r>
            <a:r>
              <a:rPr lang="en-US" altLang="en-US" sz="2000" dirty="0">
                <a:solidFill>
                  <a:schemeClr val="tx1"/>
                </a:solidFill>
                <a:latin typeface="Times New Roman" pitchFamily="18" charset="0"/>
              </a:rPr>
              <a:t>=“pixels”&gt;</a:t>
            </a:r>
          </a:p>
          <a:p>
            <a:pPr lvl="1">
              <a:lnSpc>
                <a:spcPct val="150000"/>
              </a:lnSpc>
              <a:buFont typeface="Wingdings" pitchFamily="2" charset="2"/>
              <a:buChar char="§"/>
            </a:pPr>
            <a:endParaRPr lang="en-US" altLang="en-US" sz="2000" dirty="0">
              <a:solidFill>
                <a:schemeClr val="tx1"/>
              </a:solidFill>
              <a:latin typeface="Times New Roman" pitchFamily="18" charset="0"/>
            </a:endParaRPr>
          </a:p>
          <a:p>
            <a:pPr>
              <a:lnSpc>
                <a:spcPct val="150000"/>
              </a:lnSpc>
            </a:pPr>
            <a:endParaRPr lang="en-US" sz="3200" dirty="0">
              <a:solidFill>
                <a:schemeClr val="tx1"/>
              </a:solidFill>
            </a:endParaRPr>
          </a:p>
        </p:txBody>
      </p:sp>
    </p:spTree>
    <p:extLst>
      <p:ext uri="{BB962C8B-B14F-4D97-AF65-F5344CB8AC3E}">
        <p14:creationId xmlns:p14="http://schemas.microsoft.com/office/powerpoint/2010/main" val="2652694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115" y="2362200"/>
            <a:ext cx="6450313" cy="295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6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748756"/>
            <a:ext cx="6096000" cy="258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88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431B-1C4C-4FEE-82AA-46B2757AE1F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92C5ECA-C3E2-4C36-8D6F-1037E126B260}"/>
              </a:ext>
            </a:extLst>
          </p:cNvPr>
          <p:cNvSpPr>
            <a:spLocks noGrp="1"/>
          </p:cNvSpPr>
          <p:nvPr>
            <p:ph idx="1"/>
          </p:nvPr>
        </p:nvSpPr>
        <p:spPr/>
        <p:txBody>
          <a:bodyPr/>
          <a:lstStyle/>
          <a:p>
            <a:pPr lvl="1" algn="just" latinLnBrk="1">
              <a:lnSpc>
                <a:spcPct val="150000"/>
              </a:lnSpc>
              <a:buFont typeface="Wingdings" pitchFamily="2" charset="2"/>
              <a:buChar char="§"/>
            </a:pPr>
            <a:r>
              <a:rPr lang="en-US" alt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Empty element: </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Empty elements do not have text content b/c they are used to provide a simple instruction. </a:t>
            </a:r>
          </a:p>
          <a:p>
            <a:pPr lvl="1" algn="just" latinLnBrk="1">
              <a:lnSpc>
                <a:spcPct val="150000"/>
              </a:lnSpc>
              <a:buFont typeface="Wingdings" pitchFamily="2" charset="2"/>
              <a:buChar char="§"/>
            </a:pPr>
            <a:r>
              <a:rPr lang="en-US" sz="2400" b="0" i="0" dirty="0">
                <a:solidFill>
                  <a:schemeClr val="tx1"/>
                </a:solidFill>
                <a:effectLst/>
                <a:latin typeface="Times New Roman" panose="02020603050405020304" pitchFamily="18" charset="0"/>
                <a:cs typeface="Times New Roman" panose="02020603050405020304" pitchFamily="18" charset="0"/>
              </a:rPr>
              <a:t>All elements don't require the end tag or closing tag to be   present. These are referred as </a:t>
            </a:r>
            <a:r>
              <a:rPr lang="en-US" sz="2400" b="0" i="1" dirty="0">
                <a:solidFill>
                  <a:schemeClr val="tx1"/>
                </a:solidFill>
                <a:effectLst/>
                <a:latin typeface="Times New Roman" panose="02020603050405020304" pitchFamily="18" charset="0"/>
                <a:cs typeface="Times New Roman" panose="02020603050405020304" pitchFamily="18" charset="0"/>
              </a:rPr>
              <a:t>empty elements</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1" dirty="0">
                <a:solidFill>
                  <a:schemeClr val="tx1"/>
                </a:solidFill>
                <a:effectLst/>
                <a:latin typeface="Times New Roman" panose="02020603050405020304" pitchFamily="18" charset="0"/>
                <a:cs typeface="Times New Roman" panose="02020603050405020304" pitchFamily="18" charset="0"/>
              </a:rPr>
              <a:t>self-closing  elements</a:t>
            </a:r>
            <a:r>
              <a:rPr lang="en-US" sz="2400" b="0" i="0" dirty="0">
                <a:solidFill>
                  <a:schemeClr val="tx1"/>
                </a:solidFill>
                <a:effectLst/>
                <a:latin typeface="Times New Roman" panose="02020603050405020304" pitchFamily="18" charset="0"/>
                <a:cs typeface="Times New Roman" panose="02020603050405020304" pitchFamily="18" charset="0"/>
              </a:rPr>
              <a:t> or </a:t>
            </a:r>
            <a:r>
              <a:rPr lang="en-US" sz="2400" b="0" i="1" dirty="0">
                <a:solidFill>
                  <a:schemeClr val="tx1"/>
                </a:solidFill>
                <a:effectLst/>
                <a:latin typeface="Times New Roman" panose="02020603050405020304" pitchFamily="18" charset="0"/>
                <a:cs typeface="Times New Roman" panose="02020603050405020304" pitchFamily="18" charset="0"/>
              </a:rPr>
              <a:t>void elements</a:t>
            </a: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0" lvl="4" indent="0" algn="just" latinLnBrk="1">
              <a:lnSpc>
                <a:spcPct val="150000"/>
              </a:lnSpc>
              <a:buNone/>
            </a:pPr>
            <a:r>
              <a:rPr lang="en-US" alt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E.g. </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image element &lt;</a:t>
            </a:r>
            <a:r>
              <a:rPr lang="en-US" alt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img</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&gt;</a:t>
            </a:r>
          </a:p>
          <a:p>
            <a:pPr lvl="5" algn="just" latinLnBrk="1">
              <a:lnSpc>
                <a:spcPct val="150000"/>
              </a:lnSpc>
              <a:buFont typeface="Wingdings" pitchFamily="2" charset="2"/>
              <a:buChar char="§"/>
            </a:pP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Line break &lt;</a:t>
            </a:r>
            <a:r>
              <a:rPr lang="en-US" alt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br</a:t>
            </a: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489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200" b="1" dirty="0">
                <a:latin typeface="Times New Roman" pitchFamily="18" charset="0"/>
              </a:rPr>
              <a:t>Change the background color of the table</a:t>
            </a:r>
            <a:endParaRPr lang="en-US" sz="3200" dirty="0"/>
          </a:p>
        </p:txBody>
      </p:sp>
      <p:sp>
        <p:nvSpPr>
          <p:cNvPr id="3" name="Content Placeholder 2"/>
          <p:cNvSpPr>
            <a:spLocks noGrp="1"/>
          </p:cNvSpPr>
          <p:nvPr>
            <p:ph idx="1"/>
          </p:nvPr>
        </p:nvSpPr>
        <p:spPr/>
        <p:txBody>
          <a:bodyPr>
            <a:normAutofit/>
          </a:bodyPr>
          <a:lstStyle/>
          <a:p>
            <a:pPr lvl="1">
              <a:lnSpc>
                <a:spcPct val="150000"/>
              </a:lnSpc>
              <a:buFont typeface="Wingdings" pitchFamily="2" charset="2"/>
              <a:buChar char="§"/>
            </a:pPr>
            <a:r>
              <a:rPr lang="en-US" altLang="en-US" sz="2400" dirty="0">
                <a:solidFill>
                  <a:schemeClr val="tx1"/>
                </a:solidFill>
                <a:latin typeface="Times New Roman" pitchFamily="18" charset="0"/>
              </a:rPr>
              <a:t>The BGCOLOR attribute used to specify the background color of the whole table.</a:t>
            </a:r>
          </a:p>
          <a:p>
            <a:pPr lvl="1">
              <a:lnSpc>
                <a:spcPct val="150000"/>
              </a:lnSpc>
              <a:buFont typeface="Wingdings" pitchFamily="2" charset="2"/>
              <a:buChar char="§"/>
            </a:pPr>
            <a:r>
              <a:rPr lang="en-US" altLang="en-US" sz="2400" dirty="0">
                <a:solidFill>
                  <a:schemeClr val="tx1"/>
                </a:solidFill>
                <a:latin typeface="Times New Roman" pitchFamily="18" charset="0"/>
              </a:rPr>
              <a:t>Syntax </a:t>
            </a:r>
            <a:r>
              <a:rPr lang="en-US" altLang="en-US" sz="2400" b="1" dirty="0">
                <a:solidFill>
                  <a:schemeClr val="tx1"/>
                </a:solidFill>
                <a:latin typeface="Times New Roman" pitchFamily="18" charset="0"/>
              </a:rPr>
              <a:t>:  &lt;table BGCOLOR=”#RRGGBB” &gt;</a:t>
            </a:r>
          </a:p>
          <a:p>
            <a:pPr>
              <a:lnSpc>
                <a:spcPct val="150000"/>
              </a:lnSpc>
              <a:buFont typeface="Wingdings" pitchFamily="2" charset="2"/>
              <a:buChar char="§"/>
            </a:pPr>
            <a:endParaRPr lang="en-US" dirty="0">
              <a:solidFill>
                <a:schemeClr val="tx1"/>
              </a:solidFill>
            </a:endParaRPr>
          </a:p>
        </p:txBody>
      </p:sp>
    </p:spTree>
    <p:extLst>
      <p:ext uri="{BB962C8B-B14F-4D97-AF65-F5344CB8AC3E}">
        <p14:creationId xmlns:p14="http://schemas.microsoft.com/office/powerpoint/2010/main" val="28669077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Cont</a:t>
            </a:r>
            <a:r>
              <a:rPr lang="en-US" sz="4400" dirty="0"/>
              <a:t>…</a:t>
            </a:r>
          </a:p>
        </p:txBody>
      </p:sp>
      <p:sp>
        <p:nvSpPr>
          <p:cNvPr id="3" name="Content Placeholder 2"/>
          <p:cNvSpPr>
            <a:spLocks noGrp="1"/>
          </p:cNvSpPr>
          <p:nvPr>
            <p:ph idx="1"/>
          </p:nvPr>
        </p:nvSpPr>
        <p:spPr/>
        <p:txBody>
          <a:bodyPr>
            <a:normAutofit/>
          </a:bodyPr>
          <a:lstStyle/>
          <a:p>
            <a:pPr lvl="0">
              <a:lnSpc>
                <a:spcPct val="150000"/>
              </a:lnSpc>
              <a:buNone/>
            </a:pPr>
            <a:r>
              <a:rPr lang="en-US" altLang="en-US" sz="2800" b="1" dirty="0">
                <a:solidFill>
                  <a:schemeClr val="tx1"/>
                </a:solidFill>
                <a:latin typeface="Times New Roman" pitchFamily="18" charset="0"/>
              </a:rPr>
              <a:t>Controlling individual cells</a:t>
            </a:r>
          </a:p>
          <a:p>
            <a:pPr lvl="0">
              <a:lnSpc>
                <a:spcPct val="150000"/>
              </a:lnSpc>
              <a:buFont typeface="Wingdings" pitchFamily="2" charset="2"/>
              <a:buChar char="§"/>
            </a:pPr>
            <a:r>
              <a:rPr lang="en-US" altLang="en-US" dirty="0">
                <a:solidFill>
                  <a:schemeClr val="tx1"/>
                </a:solidFill>
                <a:latin typeface="Times New Roman" pitchFamily="18" charset="0"/>
              </a:rPr>
              <a:t>This includes</a:t>
            </a:r>
          </a:p>
          <a:p>
            <a:pPr lvl="1">
              <a:lnSpc>
                <a:spcPct val="150000"/>
              </a:lnSpc>
              <a:buFont typeface="Wingdings" pitchFamily="2" charset="2"/>
              <a:buChar char="§"/>
            </a:pPr>
            <a:r>
              <a:rPr lang="en-US" altLang="en-US" sz="2400" dirty="0">
                <a:solidFill>
                  <a:schemeClr val="tx1"/>
                </a:solidFill>
                <a:latin typeface="Times New Roman" pitchFamily="18" charset="0"/>
              </a:rPr>
              <a:t>Column and row spanning</a:t>
            </a:r>
          </a:p>
          <a:p>
            <a:pPr lvl="1">
              <a:lnSpc>
                <a:spcPct val="150000"/>
              </a:lnSpc>
              <a:buFont typeface="Wingdings" pitchFamily="2" charset="2"/>
              <a:buChar char="§"/>
            </a:pPr>
            <a:r>
              <a:rPr lang="en-US" altLang="en-US" sz="2400" dirty="0">
                <a:solidFill>
                  <a:schemeClr val="tx1"/>
                </a:solidFill>
                <a:latin typeface="Times New Roman" pitchFamily="18" charset="0"/>
              </a:rPr>
              <a:t>Cell dimension </a:t>
            </a:r>
          </a:p>
          <a:p>
            <a:pPr lvl="1">
              <a:lnSpc>
                <a:spcPct val="150000"/>
              </a:lnSpc>
              <a:buFont typeface="Wingdings" pitchFamily="2" charset="2"/>
              <a:buChar char="§"/>
            </a:pPr>
            <a:r>
              <a:rPr lang="en-US" altLang="en-US" sz="2400" dirty="0">
                <a:solidFill>
                  <a:schemeClr val="tx1"/>
                </a:solidFill>
                <a:latin typeface="Times New Roman" pitchFamily="18" charset="0"/>
              </a:rPr>
              <a:t>Alignment of cell contents</a:t>
            </a:r>
          </a:p>
          <a:p>
            <a:pPr lvl="1">
              <a:lnSpc>
                <a:spcPct val="150000"/>
              </a:lnSpc>
              <a:buFont typeface="Wingdings" pitchFamily="2" charset="2"/>
              <a:buChar char="§"/>
            </a:pPr>
            <a:r>
              <a:rPr lang="en-US" altLang="en-US" sz="2400" dirty="0">
                <a:solidFill>
                  <a:schemeClr val="tx1"/>
                </a:solidFill>
                <a:latin typeface="Times New Roman" pitchFamily="18" charset="0"/>
              </a:rPr>
              <a:t>Background color of cell </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376466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z="4000" dirty="0" err="1"/>
              <a:t>Cont</a:t>
            </a:r>
            <a:r>
              <a:rPr lang="en-US" sz="4000" dirty="0"/>
              <a:t>…</a:t>
            </a:r>
          </a:p>
        </p:txBody>
      </p:sp>
      <p:sp>
        <p:nvSpPr>
          <p:cNvPr id="3" name="Content Placeholder 2"/>
          <p:cNvSpPr>
            <a:spLocks noGrp="1"/>
          </p:cNvSpPr>
          <p:nvPr>
            <p:ph idx="1"/>
          </p:nvPr>
        </p:nvSpPr>
        <p:spPr>
          <a:xfrm>
            <a:off x="457200" y="1600200"/>
            <a:ext cx="8382000" cy="4525963"/>
          </a:xfrm>
        </p:spPr>
        <p:txBody>
          <a:bodyPr/>
          <a:lstStyle/>
          <a:p>
            <a:pPr marL="0" lvl="0" indent="0">
              <a:buNone/>
            </a:pPr>
            <a:r>
              <a:rPr lang="en-US" altLang="en-US" b="1" dirty="0">
                <a:solidFill>
                  <a:schemeClr val="tx1"/>
                </a:solidFill>
                <a:latin typeface="Times New Roman" pitchFamily="18" charset="0"/>
              </a:rPr>
              <a:t>Spanning cell</a:t>
            </a:r>
          </a:p>
          <a:p>
            <a:pPr lvl="1">
              <a:lnSpc>
                <a:spcPct val="150000"/>
              </a:lnSpc>
              <a:buFont typeface="Wingdings" pitchFamily="2" charset="2"/>
              <a:buChar char="§"/>
            </a:pPr>
            <a:r>
              <a:rPr lang="en-US" altLang="en-US" sz="2200" b="1" dirty="0">
                <a:solidFill>
                  <a:schemeClr val="tx1"/>
                </a:solidFill>
                <a:latin typeface="Times New Roman" pitchFamily="18" charset="0"/>
              </a:rPr>
              <a:t>Spanning: </a:t>
            </a:r>
            <a:r>
              <a:rPr lang="en-US" altLang="en-US" sz="2200" dirty="0">
                <a:solidFill>
                  <a:schemeClr val="tx1"/>
                </a:solidFill>
                <a:latin typeface="Times New Roman" pitchFamily="18" charset="0"/>
              </a:rPr>
              <a:t>is the stretching of a cell to cover several rows or columns.</a:t>
            </a:r>
          </a:p>
          <a:p>
            <a:pPr lvl="2">
              <a:lnSpc>
                <a:spcPct val="150000"/>
              </a:lnSpc>
              <a:buFont typeface="Wingdings" pitchFamily="2" charset="2"/>
              <a:buChar char="§"/>
            </a:pPr>
            <a:r>
              <a:rPr lang="en-US" altLang="en-US" sz="2200" b="1" dirty="0">
                <a:solidFill>
                  <a:schemeClr val="tx1"/>
                </a:solidFill>
                <a:latin typeface="Times New Roman" pitchFamily="18" charset="0"/>
              </a:rPr>
              <a:t>Column spans: </a:t>
            </a:r>
            <a:r>
              <a:rPr lang="en-US" altLang="en-US" sz="2200" dirty="0">
                <a:solidFill>
                  <a:schemeClr val="tx1"/>
                </a:solidFill>
                <a:latin typeface="Times New Roman" pitchFamily="18" charset="0"/>
              </a:rPr>
              <a:t> used to merge two or more columns. Use </a:t>
            </a:r>
            <a:r>
              <a:rPr lang="en-US" altLang="en-US" sz="2200" b="1" dirty="0" err="1">
                <a:solidFill>
                  <a:schemeClr val="tx1"/>
                </a:solidFill>
                <a:latin typeface="Times New Roman" pitchFamily="18" charset="0"/>
              </a:rPr>
              <a:t>colspan</a:t>
            </a:r>
            <a:r>
              <a:rPr lang="en-US" altLang="en-US" sz="2200" dirty="0">
                <a:solidFill>
                  <a:schemeClr val="tx1"/>
                </a:solidFill>
                <a:latin typeface="Times New Roman" pitchFamily="18" charset="0"/>
              </a:rPr>
              <a:t> attribute in the </a:t>
            </a:r>
            <a:r>
              <a:rPr lang="en-US" altLang="en-US" sz="2200" b="1" dirty="0">
                <a:solidFill>
                  <a:schemeClr val="tx1"/>
                </a:solidFill>
                <a:latin typeface="Times New Roman" pitchFamily="18" charset="0"/>
              </a:rPr>
              <a:t>td or </a:t>
            </a:r>
            <a:r>
              <a:rPr lang="en-US" altLang="en-US" sz="2200" b="1" dirty="0" err="1">
                <a:solidFill>
                  <a:schemeClr val="tx1"/>
                </a:solidFill>
                <a:latin typeface="Times New Roman" pitchFamily="18" charset="0"/>
              </a:rPr>
              <a:t>th</a:t>
            </a:r>
            <a:r>
              <a:rPr lang="en-US" altLang="en-US" sz="2200" b="1" dirty="0">
                <a:solidFill>
                  <a:schemeClr val="tx1"/>
                </a:solidFill>
                <a:latin typeface="Times New Roman" pitchFamily="18" charset="0"/>
              </a:rPr>
              <a:t> </a:t>
            </a:r>
            <a:r>
              <a:rPr lang="en-US" altLang="en-US" sz="2200" dirty="0">
                <a:solidFill>
                  <a:schemeClr val="tx1"/>
                </a:solidFill>
                <a:latin typeface="Times New Roman" pitchFamily="18" charset="0"/>
              </a:rPr>
              <a:t>element.</a:t>
            </a:r>
          </a:p>
          <a:p>
            <a:pPr lvl="2">
              <a:lnSpc>
                <a:spcPct val="150000"/>
              </a:lnSpc>
              <a:buFont typeface="Wingdings" pitchFamily="2" charset="2"/>
              <a:buChar char="§"/>
            </a:pPr>
            <a:r>
              <a:rPr lang="en-US" altLang="en-US" sz="2200" b="1" dirty="0">
                <a:solidFill>
                  <a:schemeClr val="tx1"/>
                </a:solidFill>
                <a:latin typeface="Times New Roman" pitchFamily="18" charset="0"/>
              </a:rPr>
              <a:t>Row spans: </a:t>
            </a:r>
            <a:r>
              <a:rPr lang="en-US" altLang="en-US" sz="2200" dirty="0">
                <a:solidFill>
                  <a:schemeClr val="tx1"/>
                </a:solidFill>
                <a:latin typeface="Times New Roman" pitchFamily="18" charset="0"/>
              </a:rPr>
              <a:t> used to merge two or more rows. Use </a:t>
            </a:r>
            <a:r>
              <a:rPr lang="en-US" altLang="en-US" sz="2200" b="1" dirty="0" err="1">
                <a:solidFill>
                  <a:schemeClr val="tx1"/>
                </a:solidFill>
                <a:latin typeface="Times New Roman" pitchFamily="18" charset="0"/>
              </a:rPr>
              <a:t>rowspan</a:t>
            </a:r>
            <a:r>
              <a:rPr lang="en-US" altLang="en-US" sz="2200" dirty="0">
                <a:solidFill>
                  <a:schemeClr val="tx1"/>
                </a:solidFill>
                <a:latin typeface="Times New Roman" pitchFamily="18" charset="0"/>
              </a:rPr>
              <a:t> attribute in the </a:t>
            </a:r>
            <a:r>
              <a:rPr lang="en-US" altLang="en-US" sz="2200" b="1" dirty="0">
                <a:solidFill>
                  <a:schemeClr val="tx1"/>
                </a:solidFill>
                <a:latin typeface="Times New Roman" pitchFamily="18" charset="0"/>
              </a:rPr>
              <a:t>td or </a:t>
            </a:r>
            <a:r>
              <a:rPr lang="en-US" altLang="en-US" sz="2200" b="1" dirty="0" err="1">
                <a:solidFill>
                  <a:schemeClr val="tx1"/>
                </a:solidFill>
                <a:latin typeface="Times New Roman" pitchFamily="18" charset="0"/>
              </a:rPr>
              <a:t>th</a:t>
            </a:r>
            <a:r>
              <a:rPr lang="en-US" altLang="en-US" sz="2200" b="1" dirty="0">
                <a:solidFill>
                  <a:schemeClr val="tx1"/>
                </a:solidFill>
                <a:latin typeface="Times New Roman" pitchFamily="18" charset="0"/>
              </a:rPr>
              <a:t> </a:t>
            </a:r>
            <a:r>
              <a:rPr lang="en-US" altLang="en-US" sz="2200" dirty="0">
                <a:solidFill>
                  <a:schemeClr val="tx1"/>
                </a:solidFill>
                <a:latin typeface="Times New Roman" pitchFamily="18" charset="0"/>
              </a:rPr>
              <a:t>element.</a:t>
            </a:r>
          </a:p>
          <a:p>
            <a:pPr lvl="1"/>
            <a:endParaRPr lang="en-US" altLang="en-US" sz="2200" dirty="0">
              <a:latin typeface="Times New Roman" pitchFamily="18" charset="0"/>
            </a:endParaRPr>
          </a:p>
          <a:p>
            <a:endParaRPr lang="en-US" dirty="0"/>
          </a:p>
        </p:txBody>
      </p:sp>
    </p:spTree>
    <p:extLst>
      <p:ext uri="{BB962C8B-B14F-4D97-AF65-F5344CB8AC3E}">
        <p14:creationId xmlns:p14="http://schemas.microsoft.com/office/powerpoint/2010/main" val="2691254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Title 1048840"/>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800" dirty="0" err="1">
                <a:solidFill>
                  <a:schemeClr val="tx2"/>
                </a:solidFill>
                <a:effectLst/>
                <a:latin typeface="Times New Roman" pitchFamily="18" charset="0"/>
                <a:cs typeface="Times New Roman" pitchFamily="18" charset="0"/>
              </a:rPr>
              <a:t>Cont</a:t>
            </a:r>
            <a:r>
              <a:rPr lang="en-US" altLang="en-US" sz="4800" dirty="0">
                <a:solidFill>
                  <a:schemeClr val="tx2"/>
                </a:solidFill>
                <a:effectLst/>
                <a:latin typeface="Times New Roman" pitchFamily="18" charset="0"/>
                <a:cs typeface="Times New Roman" pitchFamily="18" charset="0"/>
              </a:rPr>
              <a:t>…</a:t>
            </a:r>
          </a:p>
        </p:txBody>
      </p:sp>
      <p:graphicFrame>
        <p:nvGraphicFramePr>
          <p:cNvPr id="4194310" name="Table 4194309"/>
          <p:cNvGraphicFramePr>
            <a:graphicFrameLocks/>
          </p:cNvGraphicFramePr>
          <p:nvPr>
            <p:extLst>
              <p:ext uri="{D42A27DB-BD31-4B8C-83A1-F6EECF244321}">
                <p14:modId xmlns:p14="http://schemas.microsoft.com/office/powerpoint/2010/main" val="1359419567"/>
              </p:ext>
            </p:extLst>
          </p:nvPr>
        </p:nvGraphicFramePr>
        <p:xfrm>
          <a:off x="762000" y="1905000"/>
          <a:ext cx="7696200" cy="4041775"/>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041775">
                <a:tc>
                  <a:txBody>
                    <a:bodyPr/>
                    <a:lstStyle/>
                    <a:p>
                      <a:pPr lvl="0" algn="l" eaLnBrk="1" latinLnBrk="1" hangingPunct="1">
                        <a:lnSpc>
                          <a:spcPct val="150000"/>
                        </a:lnSpc>
                        <a:spcBef>
                          <a:spcPct val="20000"/>
                        </a:spcBef>
                        <a:buClr>
                          <a:schemeClr val="dk2"/>
                        </a:buClr>
                        <a:buSzPct val="70000"/>
                        <a:buFont typeface="Wingdings" pitchFamily="2" charset="2"/>
                        <a:buNone/>
                      </a:pPr>
                      <a:r>
                        <a:rPr lang="en-US" altLang="en-US" sz="2000" b="0" dirty="0">
                          <a:solidFill>
                            <a:schemeClr val="dk1"/>
                          </a:solidFill>
                        </a:rPr>
                        <a:t>&lt;table border="1" WIDTH=130 HEIGHT=110&gt;</a:t>
                      </a:r>
                    </a:p>
                    <a:p>
                      <a:pPr lvl="0" algn="l" eaLnBrk="1" latinLnBrk="1" hangingPunct="1">
                        <a:lnSpc>
                          <a:spcPct val="150000"/>
                        </a:lnSpc>
                        <a:spcBef>
                          <a:spcPct val="20000"/>
                        </a:spcBef>
                        <a:buClr>
                          <a:schemeClr val="dk2"/>
                        </a:buClr>
                        <a:buSzPct val="70000"/>
                        <a:buFont typeface="Wingdings" pitchFamily="2" charset="2"/>
                        <a:buNone/>
                      </a:pPr>
                      <a:r>
                        <a:rPr lang="en-US" altLang="en-US" sz="2000" b="0" dirty="0">
                          <a:solidFill>
                            <a:schemeClr val="dk1"/>
                          </a:solidFill>
                        </a:rPr>
                        <a:t>&lt;</a:t>
                      </a:r>
                      <a:r>
                        <a:rPr lang="en-US" altLang="en-US" sz="2000" b="0" dirty="0" err="1">
                          <a:solidFill>
                            <a:schemeClr val="dk1"/>
                          </a:solidFill>
                        </a:rPr>
                        <a:t>tr</a:t>
                      </a:r>
                      <a:r>
                        <a:rPr lang="en-US" altLang="en-US" sz="2000" b="0" dirty="0">
                          <a:solidFill>
                            <a:schemeClr val="dk1"/>
                          </a:solidFill>
                        </a:rPr>
                        <a:t>&gt;&lt;td COLSPAN="2"&gt;cell1&lt;/td&gt;&lt;/</a:t>
                      </a:r>
                      <a:r>
                        <a:rPr lang="en-US" altLang="en-US" sz="2000" b="0" dirty="0" err="1">
                          <a:solidFill>
                            <a:schemeClr val="dk1"/>
                          </a:solidFill>
                        </a:rPr>
                        <a:t>tr</a:t>
                      </a:r>
                      <a:r>
                        <a:rPr lang="en-US" altLang="en-US" sz="2000" b="0" dirty="0">
                          <a:solidFill>
                            <a:schemeClr val="dk1"/>
                          </a:solidFill>
                        </a:rPr>
                        <a:t>&gt;</a:t>
                      </a:r>
                    </a:p>
                    <a:p>
                      <a:pPr lvl="0" algn="l" eaLnBrk="1" latinLnBrk="1" hangingPunct="1">
                        <a:lnSpc>
                          <a:spcPct val="150000"/>
                        </a:lnSpc>
                        <a:spcBef>
                          <a:spcPct val="20000"/>
                        </a:spcBef>
                        <a:buClr>
                          <a:schemeClr val="dk2"/>
                        </a:buClr>
                        <a:buSzPct val="70000"/>
                        <a:buFont typeface="Wingdings" pitchFamily="2" charset="2"/>
                        <a:buNone/>
                      </a:pPr>
                      <a:r>
                        <a:rPr lang="en-US" altLang="en-US" sz="2000" b="0" dirty="0">
                          <a:solidFill>
                            <a:schemeClr val="dk1"/>
                          </a:solidFill>
                        </a:rPr>
                        <a:t>&lt;</a:t>
                      </a:r>
                      <a:r>
                        <a:rPr lang="en-US" altLang="en-US" sz="2000" b="0" dirty="0" err="1">
                          <a:solidFill>
                            <a:schemeClr val="dk1"/>
                          </a:solidFill>
                        </a:rPr>
                        <a:t>tr</a:t>
                      </a:r>
                      <a:r>
                        <a:rPr lang="en-US" altLang="en-US" sz="2000" b="0" dirty="0">
                          <a:solidFill>
                            <a:schemeClr val="dk1"/>
                          </a:solidFill>
                        </a:rPr>
                        <a:t>&gt;&lt;td&gt;cell3&lt;/td&gt;&lt;td&gt;cell4&lt;/td&gt;&lt;/</a:t>
                      </a:r>
                      <a:r>
                        <a:rPr lang="en-US" altLang="en-US" sz="2000" b="0" dirty="0" err="1">
                          <a:solidFill>
                            <a:schemeClr val="dk1"/>
                          </a:solidFill>
                        </a:rPr>
                        <a:t>tr</a:t>
                      </a:r>
                      <a:r>
                        <a:rPr lang="en-US" altLang="en-US" sz="2000" b="0" dirty="0">
                          <a:solidFill>
                            <a:schemeClr val="dk1"/>
                          </a:solidFill>
                        </a:rPr>
                        <a:t>&gt;</a:t>
                      </a:r>
                    </a:p>
                    <a:p>
                      <a:pPr lvl="0" algn="l" eaLnBrk="1" latinLnBrk="1" hangingPunct="1">
                        <a:lnSpc>
                          <a:spcPct val="150000"/>
                        </a:lnSpc>
                        <a:spcBef>
                          <a:spcPct val="20000"/>
                        </a:spcBef>
                        <a:buClr>
                          <a:schemeClr val="dk2"/>
                        </a:buClr>
                        <a:buSzPct val="70000"/>
                        <a:buFont typeface="Wingdings" pitchFamily="2" charset="2"/>
                        <a:buNone/>
                      </a:pPr>
                      <a:r>
                        <a:rPr lang="en-US" altLang="en-US" sz="2000" b="0" dirty="0">
                          <a:solidFill>
                            <a:schemeClr val="dk1"/>
                          </a:solidFill>
                        </a:rPr>
                        <a:t>&lt;/table&gt; </a:t>
                      </a:r>
                    </a:p>
                  </a:txBody>
                  <a:tcPr marT="45721" marB="45721">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lstStyle/>
                    <a:p>
                      <a:pPr lvl="0" algn="l" eaLnBrk="1" latinLnBrk="1" hangingPunct="1">
                        <a:lnSpc>
                          <a:spcPct val="150000"/>
                        </a:lnSpc>
                        <a:spcBef>
                          <a:spcPct val="20000"/>
                        </a:spcBef>
                        <a:buClr>
                          <a:schemeClr val="dk2"/>
                        </a:buClr>
                        <a:buSzPct val="70000"/>
                        <a:buFont typeface="Wingdings" pitchFamily="2" charset="2"/>
                        <a:buNone/>
                      </a:pPr>
                      <a:r>
                        <a:rPr lang="en-US" altLang="en-US" sz="2000" b="0" dirty="0">
                          <a:solidFill>
                            <a:schemeClr val="dk1"/>
                          </a:solidFill>
                        </a:rPr>
                        <a:t>Will produce:</a:t>
                      </a:r>
                    </a:p>
                  </a:txBody>
                  <a:tcPr marT="45721" marB="45721">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28575" cap="flat" cmpd="sng">
                      <a:solidFill>
                        <a:schemeClr val="dk1">
                          <a:alpha val="100000"/>
                        </a:schemeClr>
                      </a:solidFill>
                      <a:prstDash val="solid"/>
                      <a:round/>
                    </a:lnB>
                    <a:noFill/>
                  </a:tcPr>
                </a:tc>
                <a:extLst>
                  <a:ext uri="{0D108BD9-81ED-4DB2-BD59-A6C34878D82A}">
                    <a16:rowId xmlns:a16="http://schemas.microsoft.com/office/drawing/2014/main" val="10000"/>
                  </a:ext>
                </a:extLst>
              </a:tr>
            </a:tbl>
          </a:graphicData>
        </a:graphic>
      </p:graphicFrame>
      <p:pic>
        <p:nvPicPr>
          <p:cNvPr id="2097174" name="Picture 2097173"/>
          <p:cNvPicPr>
            <a:picLocks/>
          </p:cNvPicPr>
          <p:nvPr/>
        </p:nvPicPr>
        <p:blipFill>
          <a:blip r:embed="rId3"/>
          <a:srcRect/>
          <a:stretch>
            <a:fillRect/>
          </a:stretch>
        </p:blipFill>
        <p:spPr>
          <a:xfrm>
            <a:off x="4876800" y="2819400"/>
            <a:ext cx="3352800" cy="2176462"/>
          </a:xfrm>
          <a:prstGeom prst="rect">
            <a:avLst/>
          </a:prstGeom>
          <a:noFill/>
          <a:ln>
            <a:noFill/>
          </a:ln>
        </p:spPr>
      </p:pic>
      <p:sp>
        <p:nvSpPr>
          <p:cNvPr id="1048849" name="TextBox 1048848"/>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63</a:t>
            </a:fld>
            <a:endParaRPr lang="en-US" altLang="en-US" sz="1400"/>
          </a:p>
        </p:txBody>
      </p:sp>
    </p:spTree>
    <p:extLst>
      <p:ext uri="{BB962C8B-B14F-4D97-AF65-F5344CB8AC3E}">
        <p14:creationId xmlns:p14="http://schemas.microsoft.com/office/powerpoint/2010/main" val="2847379050"/>
      </p:ext>
    </p:extLst>
  </p:cSld>
  <p:clrMapOvr>
    <a:masterClrMapping/>
  </p:clrMapOvr>
  <p:transition>
    <p:push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0" name="Title 1048849"/>
          <p:cNvSpPr>
            <a:spLocks noGrp="1"/>
          </p:cNvSpPr>
          <p:nvPr>
            <p:ph type="title"/>
          </p:nvPr>
        </p:nvSpPr>
        <p:spPr>
          <a:xfrm>
            <a:off x="762000" y="533400"/>
            <a:ext cx="7696200" cy="762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400" b="1" dirty="0" err="1">
                <a:solidFill>
                  <a:schemeClr val="tx2"/>
                </a:solidFill>
                <a:effectLst/>
                <a:latin typeface="Times New Roman" pitchFamily="18" charset="0"/>
                <a:cs typeface="Times New Roman" pitchFamily="18" charset="0"/>
              </a:rPr>
              <a:t>Cont</a:t>
            </a:r>
            <a:r>
              <a:rPr lang="en-US" altLang="en-US" sz="4400" b="1" dirty="0">
                <a:solidFill>
                  <a:schemeClr val="tx2"/>
                </a:solidFill>
                <a:effectLst/>
                <a:latin typeface="Times New Roman" pitchFamily="18" charset="0"/>
                <a:cs typeface="Times New Roman" pitchFamily="18" charset="0"/>
              </a:rPr>
              <a:t>…</a:t>
            </a:r>
          </a:p>
        </p:txBody>
      </p:sp>
      <p:sp>
        <p:nvSpPr>
          <p:cNvPr id="1048851" name="Text Placeholder 1048850"/>
          <p:cNvSpPr>
            <a:spLocks noGrp="1"/>
          </p:cNvSpPr>
          <p:nvPr>
            <p:ph type="body" idx="1"/>
          </p:nvPr>
        </p:nvSpPr>
        <p:spPr>
          <a:xfrm>
            <a:off x="228600" y="1600200"/>
            <a:ext cx="8686800" cy="45720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None/>
            </a:pPr>
            <a:r>
              <a:rPr lang="en-US" altLang="en-US" sz="2400" b="1" dirty="0">
                <a:latin typeface="Times New Roman" pitchFamily="18" charset="0"/>
              </a:rPr>
              <a:t>Controls the alignment of elements within cells</a:t>
            </a:r>
          </a:p>
          <a:p>
            <a:pPr lvl="1">
              <a:lnSpc>
                <a:spcPct val="150000"/>
              </a:lnSpc>
              <a:buFont typeface="Wingdings" pitchFamily="2" charset="2"/>
              <a:buChar char="§"/>
            </a:pPr>
            <a:r>
              <a:rPr lang="en-US" altLang="en-US" sz="2000" dirty="0">
                <a:latin typeface="Times New Roman" pitchFamily="18" charset="0"/>
              </a:rPr>
              <a:t>Use align attribute to Controls the alignment of elements within cells.</a:t>
            </a:r>
          </a:p>
          <a:p>
            <a:pPr lvl="1">
              <a:lnSpc>
                <a:spcPct val="150000"/>
              </a:lnSpc>
              <a:buFont typeface="Wingdings" pitchFamily="2" charset="2"/>
              <a:buChar char="§"/>
            </a:pPr>
            <a:r>
              <a:rPr lang="en-US" altLang="en-US" sz="2000" b="1" dirty="0">
                <a:latin typeface="Times New Roman" pitchFamily="18" charset="0"/>
              </a:rPr>
              <a:t>&lt;TD ALIGN=</a:t>
            </a:r>
            <a:r>
              <a:rPr lang="en-US" altLang="en-US" sz="2000" b="1" dirty="0" err="1">
                <a:latin typeface="Times New Roman" pitchFamily="18" charset="0"/>
              </a:rPr>
              <a:t>left|right|center</a:t>
            </a:r>
            <a:r>
              <a:rPr lang="en-US" altLang="en-US" sz="2000" b="1" dirty="0">
                <a:latin typeface="Times New Roman" pitchFamily="18" charset="0"/>
              </a:rPr>
              <a:t> VALIGN=</a:t>
            </a:r>
            <a:r>
              <a:rPr lang="en-US" altLang="en-US" sz="2000" b="1" dirty="0" err="1">
                <a:latin typeface="Times New Roman" pitchFamily="18" charset="0"/>
              </a:rPr>
              <a:t>top|middle|bottom</a:t>
            </a:r>
            <a:r>
              <a:rPr lang="en-US" altLang="en-US" sz="2000" b="1" dirty="0">
                <a:latin typeface="Times New Roman" pitchFamily="18" charset="0"/>
              </a:rPr>
              <a:t>&gt;</a:t>
            </a:r>
          </a:p>
          <a:p>
            <a:pPr lvl="1">
              <a:lnSpc>
                <a:spcPct val="150000"/>
              </a:lnSpc>
              <a:buFont typeface="Wingdings" pitchFamily="2" charset="2"/>
              <a:buChar char="§"/>
            </a:pPr>
            <a:r>
              <a:rPr lang="en-US" altLang="en-US" sz="2000" dirty="0">
                <a:latin typeface="Times New Roman" pitchFamily="18" charset="0"/>
              </a:rPr>
              <a:t>By default the text (or any elements) placed in a cell will be positioned left &amp; center vertically.</a:t>
            </a:r>
          </a:p>
          <a:p>
            <a:pPr lvl="2">
              <a:lnSpc>
                <a:spcPct val="150000"/>
              </a:lnSpc>
              <a:buFont typeface="Wingdings" pitchFamily="2" charset="2"/>
              <a:buChar char="§"/>
            </a:pPr>
            <a:r>
              <a:rPr lang="en-US" altLang="en-US" sz="1600" b="1" dirty="0">
                <a:latin typeface="Times New Roman" pitchFamily="18" charset="0"/>
              </a:rPr>
              <a:t>ALIGN: </a:t>
            </a:r>
            <a:r>
              <a:rPr lang="en-US" altLang="en-US" sz="1600" dirty="0">
                <a:latin typeface="Times New Roman" pitchFamily="18" charset="0"/>
              </a:rPr>
              <a:t>horizontal</a:t>
            </a:r>
          </a:p>
          <a:p>
            <a:pPr lvl="2">
              <a:lnSpc>
                <a:spcPct val="150000"/>
              </a:lnSpc>
              <a:buFont typeface="Wingdings" pitchFamily="2" charset="2"/>
              <a:buChar char="§"/>
            </a:pPr>
            <a:r>
              <a:rPr lang="en-US" altLang="en-US" sz="1600" b="1" dirty="0">
                <a:latin typeface="Times New Roman" pitchFamily="18" charset="0"/>
              </a:rPr>
              <a:t>VALIGN: </a:t>
            </a:r>
            <a:r>
              <a:rPr lang="en-US" altLang="en-US" sz="1600" dirty="0">
                <a:latin typeface="Times New Roman" pitchFamily="18" charset="0"/>
              </a:rPr>
              <a:t>vertical</a:t>
            </a:r>
          </a:p>
        </p:txBody>
      </p:sp>
      <p:sp>
        <p:nvSpPr>
          <p:cNvPr id="1048852" name="TextBox 1048851"/>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64</a:t>
            </a:fld>
            <a:endParaRPr lang="en-US" altLang="en-US" sz="1400"/>
          </a:p>
        </p:txBody>
      </p:sp>
    </p:spTree>
    <p:extLst>
      <p:ext uri="{BB962C8B-B14F-4D97-AF65-F5344CB8AC3E}">
        <p14:creationId xmlns:p14="http://schemas.microsoft.com/office/powerpoint/2010/main" val="698799793"/>
      </p:ext>
    </p:extLst>
  </p:cSld>
  <p:clrMapOvr>
    <a:masterClrMapping/>
  </p:clrMapOvr>
  <p:transition>
    <p:push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1600200"/>
          </a:xfrm>
        </p:spPr>
        <p:txBody>
          <a:bodyPr/>
          <a:lstStyle/>
          <a:p>
            <a:r>
              <a:rPr lang="en-US" altLang="en-US" b="1" dirty="0">
                <a:effectLst/>
                <a:latin typeface="Times New Roman" pitchFamily="18" charset="0"/>
              </a:rPr>
              <a:t>Frames</a:t>
            </a:r>
            <a:endParaRPr lang="en-US" dirty="0"/>
          </a:p>
        </p:txBody>
      </p:sp>
    </p:spTree>
    <p:extLst>
      <p:ext uri="{BB962C8B-B14F-4D97-AF65-F5344CB8AC3E}">
        <p14:creationId xmlns:p14="http://schemas.microsoft.com/office/powerpoint/2010/main" val="3070603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Title 1048852"/>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algn="ctr"/>
            <a:r>
              <a:rPr lang="en-US" altLang="en-US" sz="4100" b="1" dirty="0">
                <a:solidFill>
                  <a:schemeClr val="tx2"/>
                </a:solidFill>
                <a:effectLst/>
                <a:latin typeface="Times New Roman" pitchFamily="18" charset="0"/>
              </a:rPr>
              <a:t>Frames</a:t>
            </a:r>
          </a:p>
        </p:txBody>
      </p:sp>
      <p:sp>
        <p:nvSpPr>
          <p:cNvPr id="1048854" name="Text Placeholder 1048853"/>
          <p:cNvSpPr>
            <a:spLocks noGrp="1"/>
          </p:cNvSpPr>
          <p:nvPr>
            <p:ph type="body" idx="1"/>
          </p:nvPr>
        </p:nvSpPr>
        <p:spPr>
          <a:xfrm>
            <a:off x="228600" y="1905000"/>
            <a:ext cx="86868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pPr>
            <a:r>
              <a:rPr lang="en-US" altLang="en-US" sz="2400" dirty="0">
                <a:latin typeface="Times New Roman" pitchFamily="18" charset="0"/>
              </a:rPr>
              <a:t>With frames, you can display more than one html document in the same browser window. each html document is called a frame, and each frames is independent of the other.</a:t>
            </a:r>
          </a:p>
        </p:txBody>
      </p:sp>
      <p:sp>
        <p:nvSpPr>
          <p:cNvPr id="1048855" name="TextBox 1048854"/>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66</a:t>
            </a:fld>
            <a:endParaRPr lang="en-US" altLang="en-US" sz="1400"/>
          </a:p>
        </p:txBody>
      </p:sp>
    </p:spTree>
    <p:extLst>
      <p:ext uri="{BB962C8B-B14F-4D97-AF65-F5344CB8AC3E}">
        <p14:creationId xmlns:p14="http://schemas.microsoft.com/office/powerpoint/2010/main" val="2056932323"/>
      </p:ext>
    </p:extLst>
  </p:cSld>
  <p:clrMapOvr>
    <a:masterClrMapping/>
  </p:clrMapOvr>
  <p:transition>
    <p:push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Title 1048855"/>
          <p:cNvSpPr>
            <a:spLocks noGrp="1"/>
          </p:cNvSpPr>
          <p:nvPr>
            <p:ph type="title"/>
          </p:nvPr>
        </p:nvSpPr>
        <p:spPr>
          <a:xfrm>
            <a:off x="762000" y="304800"/>
            <a:ext cx="7696200" cy="990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sp>
        <p:nvSpPr>
          <p:cNvPr id="1048857" name="Text Placeholder 1048856"/>
          <p:cNvSpPr>
            <a:spLocks noGrp="1"/>
          </p:cNvSpPr>
          <p:nvPr>
            <p:ph type="body" idx="1"/>
          </p:nvPr>
        </p:nvSpPr>
        <p:spPr>
          <a:xfrm>
            <a:off x="152400" y="1447800"/>
            <a:ext cx="8686800" cy="44958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None/>
            </a:pPr>
            <a:r>
              <a:rPr lang="en-US" altLang="en-US" sz="2200" b="1" dirty="0">
                <a:latin typeface="Times New Roman" pitchFamily="18" charset="0"/>
              </a:rPr>
              <a:t>Elements for creating frames</a:t>
            </a:r>
            <a:r>
              <a:rPr lang="en-US" altLang="en-US" sz="2200" dirty="0">
                <a:latin typeface="Times New Roman" pitchFamily="18" charset="0"/>
              </a:rPr>
              <a:t> </a:t>
            </a:r>
          </a:p>
          <a:p>
            <a:pPr lvl="0">
              <a:lnSpc>
                <a:spcPct val="150000"/>
              </a:lnSpc>
              <a:buFont typeface="Wingdings" pitchFamily="2" charset="2"/>
              <a:buChar char="§"/>
            </a:pPr>
            <a:r>
              <a:rPr lang="en-US" altLang="en-US" sz="2200" b="1" dirty="0">
                <a:latin typeface="Times New Roman" pitchFamily="18" charset="0"/>
              </a:rPr>
              <a:t>Frameset element:</a:t>
            </a:r>
          </a:p>
          <a:p>
            <a:pPr lvl="1">
              <a:lnSpc>
                <a:spcPct val="150000"/>
              </a:lnSpc>
              <a:buFont typeface="Wingdings" pitchFamily="2" charset="2"/>
              <a:buChar char="§"/>
            </a:pPr>
            <a:r>
              <a:rPr lang="en-US" altLang="en-US" sz="2200" dirty="0">
                <a:latin typeface="Times New Roman" pitchFamily="18" charset="0"/>
              </a:rPr>
              <a:t>The &lt;frameset&gt; tag define how to divide the window into frames </a:t>
            </a:r>
          </a:p>
          <a:p>
            <a:pPr lvl="1">
              <a:lnSpc>
                <a:spcPct val="150000"/>
              </a:lnSpc>
              <a:buFont typeface="Wingdings" pitchFamily="2" charset="2"/>
              <a:buChar char="§"/>
            </a:pPr>
            <a:r>
              <a:rPr lang="en-US" altLang="en-US" sz="2200" dirty="0">
                <a:latin typeface="Times New Roman" pitchFamily="18" charset="0"/>
              </a:rPr>
              <a:t>This allows you to define the divisions as either rows or columns.</a:t>
            </a:r>
          </a:p>
          <a:p>
            <a:pPr lvl="1">
              <a:lnSpc>
                <a:spcPct val="150000"/>
              </a:lnSpc>
              <a:buFont typeface="Wingdings" pitchFamily="2" charset="2"/>
              <a:buChar char="§"/>
            </a:pPr>
            <a:r>
              <a:rPr lang="en-US" altLang="en-US" sz="2200" dirty="0">
                <a:latin typeface="Times New Roman" pitchFamily="18" charset="0"/>
              </a:rPr>
              <a:t>The primary function of the FRAMESET document is to set up a      structure for the page.</a:t>
            </a:r>
          </a:p>
          <a:p>
            <a:pPr lvl="1">
              <a:lnSpc>
                <a:spcPct val="150000"/>
              </a:lnSpc>
              <a:buFont typeface="Wingdings" pitchFamily="2" charset="2"/>
              <a:buChar char="§"/>
            </a:pPr>
            <a:r>
              <a:rPr lang="en-US" altLang="en-US" sz="2200" dirty="0">
                <a:latin typeface="Times New Roman" pitchFamily="18" charset="0"/>
              </a:rPr>
              <a:t>&lt;Frameset&gt; tag is placed in the html document before the &lt;BODY&gt; element.</a:t>
            </a:r>
          </a:p>
        </p:txBody>
      </p:sp>
      <p:sp>
        <p:nvSpPr>
          <p:cNvPr id="1048858" name="TextBox 1048857"/>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67</a:t>
            </a:fld>
            <a:endParaRPr lang="en-US" altLang="en-US" sz="1400"/>
          </a:p>
        </p:txBody>
      </p:sp>
    </p:spTree>
    <p:extLst>
      <p:ext uri="{BB962C8B-B14F-4D97-AF65-F5344CB8AC3E}">
        <p14:creationId xmlns:p14="http://schemas.microsoft.com/office/powerpoint/2010/main" val="1080319200"/>
      </p:ext>
    </p:extLst>
  </p:cSld>
  <p:clrMapOvr>
    <a:masterClrMapping/>
  </p:clrMapOvr>
  <p:transition>
    <p:push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9" name="Title 1048858"/>
          <p:cNvSpPr>
            <a:spLocks noGrp="1"/>
          </p:cNvSpPr>
          <p:nvPr>
            <p:ph type="title"/>
          </p:nvPr>
        </p:nvSpPr>
        <p:spPr>
          <a:xfrm>
            <a:off x="762000" y="533400"/>
            <a:ext cx="7696200" cy="762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sp>
        <p:nvSpPr>
          <p:cNvPr id="1048860" name="Text Placeholder 1048859"/>
          <p:cNvSpPr>
            <a:spLocks noGrp="1"/>
          </p:cNvSpPr>
          <p:nvPr>
            <p:ph type="body" idx="1"/>
          </p:nvPr>
        </p:nvSpPr>
        <p:spPr>
          <a:xfrm>
            <a:off x="304800" y="1600200"/>
            <a:ext cx="8534400" cy="43434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2800" b="1" dirty="0">
                <a:latin typeface="Times New Roman" pitchFamily="18" charset="0"/>
              </a:rPr>
              <a:t>Frameset attribute 		</a:t>
            </a:r>
          </a:p>
          <a:p>
            <a:pPr lvl="1" algn="just">
              <a:lnSpc>
                <a:spcPct val="150000"/>
              </a:lnSpc>
              <a:buFont typeface="Wingdings" pitchFamily="2" charset="2"/>
              <a:buChar char="§"/>
            </a:pPr>
            <a:r>
              <a:rPr lang="en-US" altLang="en-US" sz="2400" b="1" dirty="0">
                <a:latin typeface="Times New Roman" pitchFamily="18" charset="0"/>
              </a:rPr>
              <a:t>ROWS: </a:t>
            </a:r>
            <a:r>
              <a:rPr lang="en-US" altLang="en-US" sz="2400" dirty="0">
                <a:latin typeface="Times New Roman" pitchFamily="18" charset="0"/>
              </a:rPr>
              <a:t>Determines the size and number of rectangular rows within a &lt;FRAMESET&gt;. They are set from top of the display area to the bottom.</a:t>
            </a:r>
          </a:p>
          <a:p>
            <a:pPr lvl="1" algn="just">
              <a:lnSpc>
                <a:spcPct val="150000"/>
              </a:lnSpc>
              <a:buFont typeface="Wingdings" pitchFamily="2" charset="2"/>
              <a:buChar char="§"/>
            </a:pPr>
            <a:r>
              <a:rPr lang="en-US" altLang="en-US" sz="2400" b="1" dirty="0">
                <a:latin typeface="Times New Roman" pitchFamily="18" charset="0"/>
              </a:rPr>
              <a:t>COLS: </a:t>
            </a:r>
            <a:r>
              <a:rPr lang="en-US" altLang="en-US" sz="2400" dirty="0">
                <a:latin typeface="Times New Roman" pitchFamily="18" charset="0"/>
              </a:rPr>
              <a:t>Determines the size and number of rectangular           columns within a &lt;FRAMESET&gt;. They are set from left to    right of  the display area.</a:t>
            </a:r>
          </a:p>
        </p:txBody>
      </p:sp>
      <p:sp>
        <p:nvSpPr>
          <p:cNvPr id="1048861" name="TextBox 1048860"/>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68</a:t>
            </a:fld>
            <a:endParaRPr lang="en-US" altLang="en-US" sz="1400"/>
          </a:p>
        </p:txBody>
      </p:sp>
    </p:spTree>
    <p:extLst>
      <p:ext uri="{BB962C8B-B14F-4D97-AF65-F5344CB8AC3E}">
        <p14:creationId xmlns:p14="http://schemas.microsoft.com/office/powerpoint/2010/main" val="2793852738"/>
      </p:ext>
    </p:extLst>
  </p:cSld>
  <p:clrMapOvr>
    <a:masterClrMapping/>
  </p:clrMapOvr>
  <p:transition>
    <p:push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Title 1048861"/>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err="1">
                <a:solidFill>
                  <a:schemeClr val="tx2"/>
                </a:solidFill>
                <a:effectLst/>
                <a:latin typeface="Times New Roman" pitchFamily="18" charset="0"/>
                <a:cs typeface="Times New Roman" pitchFamily="18" charset="0"/>
              </a:rPr>
              <a:t>Cont</a:t>
            </a:r>
            <a:r>
              <a:rPr lang="en-US" altLang="en-US" sz="3600" b="1" dirty="0">
                <a:solidFill>
                  <a:schemeClr val="tx2"/>
                </a:solidFill>
                <a:effectLst/>
                <a:latin typeface="Times New Roman" pitchFamily="18" charset="0"/>
                <a:cs typeface="Times New Roman" pitchFamily="18" charset="0"/>
              </a:rPr>
              <a:t>…</a:t>
            </a:r>
          </a:p>
        </p:txBody>
      </p:sp>
      <p:sp>
        <p:nvSpPr>
          <p:cNvPr id="1048863" name="Text Placeholder 1048862"/>
          <p:cNvSpPr>
            <a:spLocks noGrp="1"/>
          </p:cNvSpPr>
          <p:nvPr>
            <p:ph type="body" idx="1"/>
          </p:nvPr>
        </p:nvSpPr>
        <p:spPr>
          <a:xfrm>
            <a:off x="762000" y="1905000"/>
            <a:ext cx="7924800" cy="40386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3500" b="1" dirty="0">
                <a:latin typeface="Times New Roman" pitchFamily="18" charset="0"/>
              </a:rPr>
              <a:t>Frame element:</a:t>
            </a:r>
          </a:p>
          <a:p>
            <a:pPr lvl="1" algn="just">
              <a:lnSpc>
                <a:spcPct val="150000"/>
              </a:lnSpc>
              <a:buFont typeface="Wingdings" pitchFamily="2" charset="2"/>
              <a:buChar char="§"/>
            </a:pPr>
            <a:r>
              <a:rPr lang="en-US" altLang="en-US" sz="3000" dirty="0">
                <a:latin typeface="Times New Roman" pitchFamily="18" charset="0"/>
              </a:rPr>
              <a:t>The frame tag defines what HTML document to put into each frame.</a:t>
            </a:r>
          </a:p>
        </p:txBody>
      </p:sp>
      <p:sp>
        <p:nvSpPr>
          <p:cNvPr id="1048864" name="TextBox 1048863"/>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69</a:t>
            </a:fld>
            <a:endParaRPr lang="en-US" altLang="en-US" sz="1400"/>
          </a:p>
        </p:txBody>
      </p:sp>
    </p:spTree>
    <p:extLst>
      <p:ext uri="{BB962C8B-B14F-4D97-AF65-F5344CB8AC3E}">
        <p14:creationId xmlns:p14="http://schemas.microsoft.com/office/powerpoint/2010/main" val="1722036330"/>
      </p:ext>
    </p:extLst>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altLang="en-US" sz="4000" b="1" dirty="0"/>
              <a:t>HTML Attribute</a:t>
            </a:r>
            <a:r>
              <a:rPr lang="en-US" altLang="en-US" sz="4000" dirty="0"/>
              <a:t> </a:t>
            </a:r>
            <a:endParaRPr lang="en-US" sz="4000" dirty="0"/>
          </a:p>
        </p:txBody>
      </p:sp>
      <p:sp>
        <p:nvSpPr>
          <p:cNvPr id="3" name="Content Placeholder 2"/>
          <p:cNvSpPr>
            <a:spLocks noGrp="1"/>
          </p:cNvSpPr>
          <p:nvPr>
            <p:ph idx="1"/>
          </p:nvPr>
        </p:nvSpPr>
        <p:spPr>
          <a:xfrm>
            <a:off x="685800" y="1600200"/>
            <a:ext cx="7620000" cy="4525963"/>
          </a:xfrm>
        </p:spPr>
        <p:txBody>
          <a:bodyPr>
            <a:normAutofit/>
          </a:bodyPr>
          <a:lstStyle/>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cs typeface="Times New Roman" pitchFamily="18" charset="0"/>
              </a:rPr>
              <a:t>Attributes are another way of describing the element’s </a:t>
            </a:r>
          </a:p>
          <a:p>
            <a:pPr marL="0" lvl="0" indent="0" algn="just" latinLnBrk="1">
              <a:lnSpc>
                <a:spcPct val="150000"/>
              </a:lnSpc>
              <a:buNone/>
            </a:pPr>
            <a:r>
              <a:rPr lang="en-US" altLang="en-US" dirty="0">
                <a:solidFill>
                  <a:schemeClr val="tx1"/>
                </a:solidFill>
                <a:latin typeface="Times New Roman" pitchFamily="18" charset="0"/>
                <a:ea typeface="Times New Roman" pitchFamily="18" charset="0"/>
                <a:cs typeface="Times New Roman" pitchFamily="18" charset="0"/>
              </a:rPr>
              <a:t>     properties. </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cs typeface="Times New Roman" pitchFamily="18" charset="0"/>
              </a:rPr>
              <a:t>Attribute are instruction that clarify or modify an element. </a:t>
            </a:r>
          </a:p>
          <a:p>
            <a:pPr lvl="0" algn="just"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cs typeface="Times New Roman" pitchFamily="18" charset="0"/>
              </a:rPr>
              <a:t>Attributes appear to the right of an element, separated by a Space, and followed by an equal sign. The value of the attribute is contained in quotes</a:t>
            </a:r>
          </a:p>
          <a:p>
            <a:pPr>
              <a:lnSpc>
                <a:spcPct val="150000"/>
              </a:lnSpc>
              <a:buFont typeface="Wingdings" pitchFamily="2" charset="2"/>
              <a:buChar char="§"/>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5469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2140-90AE-4B3E-A699-878929D3285E}"/>
              </a:ext>
            </a:extLst>
          </p:cNvPr>
          <p:cNvSpPr>
            <a:spLocks noGrp="1"/>
          </p:cNvSpPr>
          <p:nvPr>
            <p:ph type="title"/>
          </p:nvPr>
        </p:nvSpPr>
        <p:spPr/>
        <p:txBody>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&lt;FRAME&gt; tag attributes</a:t>
            </a:r>
            <a:endParaRPr lang="en-US" sz="7200" dirty="0"/>
          </a:p>
        </p:txBody>
      </p:sp>
      <p:sp>
        <p:nvSpPr>
          <p:cNvPr id="3" name="Content Placeholder 2">
            <a:extLst>
              <a:ext uri="{FF2B5EF4-FFF2-40B4-BE49-F238E27FC236}">
                <a16:creationId xmlns:a16="http://schemas.microsoft.com/office/drawing/2014/main" id="{3215280E-454F-465B-80CE-07C00D54F90D}"/>
              </a:ext>
            </a:extLst>
          </p:cNvPr>
          <p:cNvSpPr>
            <a:spLocks noGrp="1"/>
          </p:cNvSpPr>
          <p:nvPr>
            <p:ph idx="1"/>
          </p:nvPr>
        </p:nvSpPr>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SRC: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Required, as it provides the URL for the page that will be displayed in the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Required for frames that will allow targeting by other HTML documents. All names must begin with an alphanumeric value and not the underscore character.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MARGINWIDTH: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Determines horizontal space between the &lt;FRAME&gt; contents and the frame's borders.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MARGINHEIGHT: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Determines vertical space between the &lt;FRAME&gt; contents and the frame's borders.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SCROLLING: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Displays a scroll bar(s) in the frame. Possible values are:             yes, no, auto.</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rPr>
              <a:t>NORESIZE: </a:t>
            </a:r>
            <a:r>
              <a:rPr lang="en-US" sz="1800" dirty="0">
                <a:solidFill>
                  <a:srgbClr val="000000"/>
                </a:solidFill>
                <a:effectLst/>
                <a:latin typeface="Times New Roman" panose="02020603050405020304" pitchFamily="18" charset="0"/>
                <a:ea typeface="Calibri" panose="020F0502020204030204" pitchFamily="34" charset="0"/>
              </a:rPr>
              <a:t>Optional - prevents viewers from resizing the frame.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4643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5" name="Title 1048864"/>
          <p:cNvSpPr>
            <a:spLocks noGrp="1"/>
          </p:cNvSpPr>
          <p:nvPr>
            <p:ph type="title"/>
          </p:nvPr>
        </p:nvSpPr>
        <p:spPr>
          <a:xfrm>
            <a:off x="762000" y="-24063"/>
            <a:ext cx="7696200" cy="762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err="1">
                <a:solidFill>
                  <a:schemeClr val="tx2"/>
                </a:solidFill>
                <a:effectLst/>
                <a:latin typeface="Times New Roman" pitchFamily="18" charset="0"/>
                <a:cs typeface="Times New Roman" pitchFamily="18" charset="0"/>
              </a:rPr>
              <a:t>Cont</a:t>
            </a:r>
            <a:r>
              <a:rPr lang="en-US" altLang="en-US" sz="3600" b="1" dirty="0">
                <a:solidFill>
                  <a:schemeClr val="tx2"/>
                </a:solidFill>
                <a:effectLst/>
                <a:latin typeface="Times New Roman" pitchFamily="18" charset="0"/>
                <a:cs typeface="Times New Roman" pitchFamily="18" charset="0"/>
              </a:rPr>
              <a:t>…</a:t>
            </a:r>
          </a:p>
        </p:txBody>
      </p:sp>
      <p:sp>
        <p:nvSpPr>
          <p:cNvPr id="1048866" name="Text Placeholder 1048865"/>
          <p:cNvSpPr>
            <a:spLocks noGrp="1"/>
          </p:cNvSpPr>
          <p:nvPr>
            <p:ph type="body" idx="1"/>
          </p:nvPr>
        </p:nvSpPr>
        <p:spPr>
          <a:xfrm>
            <a:off x="381000" y="838200"/>
            <a:ext cx="8458200" cy="5562600"/>
          </a:xfrm>
          <a:prstGeom prst="rect">
            <a:avLst/>
          </a:prstGeom>
          <a:noFill/>
          <a:ln>
            <a:noFill/>
          </a:ln>
        </p:spPr>
        <p:txBody>
          <a:bodyPr vert="horz" lIns="91440" tIns="45720" rIns="91440" bIns="45720" anchor="t">
            <a:normAutofit fontScale="92500" lnSpcReduction="2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1">
              <a:lnSpc>
                <a:spcPct val="150000"/>
              </a:lnSpc>
              <a:buFontTx/>
              <a:buNone/>
            </a:pPr>
            <a:r>
              <a:rPr lang="en-US" altLang="en-US" sz="2000" dirty="0">
                <a:latin typeface="Times New Roman" pitchFamily="18" charset="0"/>
                <a:cs typeface="Times New Roman" pitchFamily="18" charset="0"/>
              </a:rPr>
              <a:t>&lt;html&gt;</a:t>
            </a:r>
          </a:p>
          <a:p>
            <a:pPr lvl="1">
              <a:lnSpc>
                <a:spcPct val="150000"/>
              </a:lnSpc>
              <a:buFontTx/>
              <a:buNone/>
            </a:pPr>
            <a:r>
              <a:rPr lang="en-US" altLang="en-US" sz="2000" dirty="0">
                <a:latin typeface="Times New Roman" pitchFamily="18" charset="0"/>
                <a:cs typeface="Times New Roman" pitchFamily="18" charset="0"/>
              </a:rPr>
              <a:t>&lt;head&gt;</a:t>
            </a:r>
          </a:p>
          <a:p>
            <a:pPr lvl="1">
              <a:lnSpc>
                <a:spcPct val="150000"/>
              </a:lnSpc>
              <a:buFontTx/>
              <a:buNone/>
            </a:pPr>
            <a:r>
              <a:rPr lang="en-US" altLang="en-US" sz="2000" dirty="0">
                <a:latin typeface="Times New Roman" pitchFamily="18" charset="0"/>
                <a:cs typeface="Times New Roman" pitchFamily="18" charset="0"/>
              </a:rPr>
              <a:t>&lt;title&gt;framed page&lt;/title&gt;</a:t>
            </a:r>
          </a:p>
          <a:p>
            <a:pPr lvl="1">
              <a:lnSpc>
                <a:spcPct val="150000"/>
              </a:lnSpc>
              <a:buFontTx/>
              <a:buNone/>
            </a:pPr>
            <a:r>
              <a:rPr lang="en-US" altLang="en-US" sz="2000" dirty="0">
                <a:latin typeface="Times New Roman" pitchFamily="18" charset="0"/>
                <a:cs typeface="Times New Roman" pitchFamily="18" charset="0"/>
              </a:rPr>
              <a:t>&lt;/head&gt;	</a:t>
            </a:r>
          </a:p>
          <a:p>
            <a:pPr lvl="1">
              <a:lnSpc>
                <a:spcPct val="150000"/>
              </a:lnSpc>
              <a:buFontTx/>
              <a:buNone/>
            </a:pPr>
            <a:r>
              <a:rPr lang="en-US" altLang="en-US" sz="2000" dirty="0">
                <a:solidFill>
                  <a:srgbClr val="0070C0"/>
                </a:solidFill>
                <a:latin typeface="Times New Roman" pitchFamily="18" charset="0"/>
                <a:cs typeface="Times New Roman" pitchFamily="18" charset="0"/>
              </a:rPr>
              <a:t>&lt;frameset cols="25%,75%"&gt;</a:t>
            </a:r>
          </a:p>
          <a:p>
            <a:pPr lvl="1">
              <a:lnSpc>
                <a:spcPct val="150000"/>
              </a:lnSpc>
              <a:buFontTx/>
              <a:buNone/>
            </a:pPr>
            <a:r>
              <a:rPr lang="en-US" altLang="en-US" sz="2000" dirty="0">
                <a:solidFill>
                  <a:srgbClr val="FF0000"/>
                </a:solidFill>
                <a:latin typeface="Times New Roman" pitchFamily="18" charset="0"/>
                <a:cs typeface="Times New Roman" pitchFamily="18" charset="0"/>
              </a:rPr>
              <a:t>&lt;body&gt;</a:t>
            </a:r>
          </a:p>
          <a:p>
            <a:pPr lvl="1">
              <a:lnSpc>
                <a:spcPct val="150000"/>
              </a:lnSpc>
              <a:buFontTx/>
              <a:buNone/>
            </a:pPr>
            <a:r>
              <a:rPr lang="en-US" altLang="en-US" sz="2000" dirty="0">
                <a:latin typeface="Times New Roman" pitchFamily="18" charset="0"/>
                <a:cs typeface="Times New Roman" pitchFamily="18" charset="0"/>
              </a:rPr>
              <a:t>&lt;frame </a:t>
            </a:r>
            <a:r>
              <a:rPr lang="en-US" altLang="en-US" sz="2000" dirty="0" err="1">
                <a:latin typeface="Times New Roman" pitchFamily="18" charset="0"/>
                <a:cs typeface="Times New Roman" pitchFamily="18" charset="0"/>
              </a:rPr>
              <a:t>src</a:t>
            </a:r>
            <a:r>
              <a:rPr lang="en-US" altLang="en-US" sz="2000" dirty="0">
                <a:latin typeface="Times New Roman" pitchFamily="18" charset="0"/>
                <a:cs typeface="Times New Roman" pitchFamily="18" charset="0"/>
              </a:rPr>
              <a:t>="doc1.html" scrolling="no"&gt;</a:t>
            </a:r>
          </a:p>
          <a:p>
            <a:pPr lvl="1">
              <a:lnSpc>
                <a:spcPct val="150000"/>
              </a:lnSpc>
              <a:buFontTx/>
              <a:buNone/>
            </a:pPr>
            <a:r>
              <a:rPr lang="en-US" altLang="en-US" sz="2000" dirty="0">
                <a:latin typeface="Times New Roman" pitchFamily="18" charset="0"/>
                <a:cs typeface="Times New Roman" pitchFamily="18" charset="0"/>
              </a:rPr>
              <a:t>&lt;frame </a:t>
            </a:r>
            <a:r>
              <a:rPr lang="en-US" altLang="en-US" sz="2000" dirty="0" err="1">
                <a:latin typeface="Times New Roman" pitchFamily="18" charset="0"/>
                <a:cs typeface="Times New Roman" pitchFamily="18" charset="0"/>
              </a:rPr>
              <a:t>src</a:t>
            </a:r>
            <a:r>
              <a:rPr lang="en-US" altLang="en-US" sz="2000" dirty="0">
                <a:latin typeface="Times New Roman" pitchFamily="18" charset="0"/>
                <a:cs typeface="Times New Roman" pitchFamily="18" charset="0"/>
              </a:rPr>
              <a:t>="doc2.html" scrolling="yes"&gt;</a:t>
            </a:r>
          </a:p>
          <a:p>
            <a:pPr lvl="1">
              <a:lnSpc>
                <a:spcPct val="150000"/>
              </a:lnSpc>
              <a:buFontTx/>
              <a:buNone/>
            </a:pPr>
            <a:r>
              <a:rPr lang="en-US" altLang="en-US" sz="2000" dirty="0">
                <a:solidFill>
                  <a:srgbClr val="FF0000"/>
                </a:solidFill>
                <a:latin typeface="Times New Roman" pitchFamily="18" charset="0"/>
                <a:cs typeface="Times New Roman" pitchFamily="18" charset="0"/>
              </a:rPr>
              <a:t>&lt;/body&gt;</a:t>
            </a:r>
          </a:p>
          <a:p>
            <a:pPr lvl="1">
              <a:lnSpc>
                <a:spcPct val="150000"/>
              </a:lnSpc>
              <a:buFontTx/>
              <a:buNone/>
            </a:pPr>
            <a:r>
              <a:rPr lang="en-US" altLang="en-US" sz="2000" dirty="0">
                <a:solidFill>
                  <a:srgbClr val="0070C0"/>
                </a:solidFill>
                <a:latin typeface="Times New Roman" pitchFamily="18" charset="0"/>
                <a:cs typeface="Times New Roman" pitchFamily="18" charset="0"/>
              </a:rPr>
              <a:t>&lt;/frameset&gt;</a:t>
            </a:r>
          </a:p>
          <a:p>
            <a:pPr lvl="1">
              <a:lnSpc>
                <a:spcPct val="150000"/>
              </a:lnSpc>
              <a:buFontTx/>
              <a:buNone/>
            </a:pPr>
            <a:r>
              <a:rPr lang="en-US" altLang="en-US" sz="2000" dirty="0">
                <a:latin typeface="Times New Roman" pitchFamily="18" charset="0"/>
                <a:cs typeface="Times New Roman" pitchFamily="18" charset="0"/>
              </a:rPr>
              <a:t>&lt;/html&gt;</a:t>
            </a:r>
          </a:p>
          <a:p>
            <a:pPr lvl="1">
              <a:lnSpc>
                <a:spcPct val="150000"/>
              </a:lnSpc>
              <a:buNone/>
            </a:pPr>
            <a:r>
              <a:rPr lang="en-US" altLang="en-US" sz="2000" b="1" dirty="0">
                <a:latin typeface="Times New Roman" pitchFamily="18" charset="0"/>
                <a:cs typeface="Times New Roman" pitchFamily="18" charset="0"/>
              </a:rPr>
              <a:t>Note</a:t>
            </a:r>
            <a:r>
              <a:rPr lang="en-US" altLang="en-US" sz="2000" dirty="0">
                <a:latin typeface="Times New Roman" pitchFamily="18" charset="0"/>
                <a:cs typeface="Times New Roman" pitchFamily="18" charset="0"/>
              </a:rPr>
              <a:t>: </a:t>
            </a:r>
            <a:r>
              <a:rPr lang="en-US" sz="1700" dirty="0"/>
              <a:t>We can remove the body element</a:t>
            </a:r>
          </a:p>
          <a:p>
            <a:pPr lvl="1">
              <a:lnSpc>
                <a:spcPct val="150000"/>
              </a:lnSpc>
              <a:buFontTx/>
              <a:buNone/>
            </a:pPr>
            <a:endParaRPr lang="en-US" altLang="en-US" sz="2000" dirty="0">
              <a:latin typeface="Times New Roman" pitchFamily="18" charset="0"/>
              <a:cs typeface="Times New Roman" pitchFamily="18" charset="0"/>
            </a:endParaRPr>
          </a:p>
        </p:txBody>
      </p:sp>
      <p:sp>
        <p:nvSpPr>
          <p:cNvPr id="1048867" name="TextBox 104886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71</a:t>
            </a:fld>
            <a:endParaRPr lang="en-US" altLang="en-US" sz="1400"/>
          </a:p>
        </p:txBody>
      </p:sp>
    </p:spTree>
    <p:extLst>
      <p:ext uri="{BB962C8B-B14F-4D97-AF65-F5344CB8AC3E}">
        <p14:creationId xmlns:p14="http://schemas.microsoft.com/office/powerpoint/2010/main" val="2312570573"/>
      </p:ext>
    </p:extLst>
  </p:cSld>
  <p:clrMapOvr>
    <a:masterClrMapping/>
  </p:clrMapOvr>
  <p:transition>
    <p:push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8" name="Title 1048867"/>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pic>
        <p:nvPicPr>
          <p:cNvPr id="2097175" name="Text Placeholder 2097174"/>
          <p:cNvPicPr>
            <a:picLocks noGrp="1"/>
          </p:cNvPicPr>
          <p:nvPr>
            <p:ph type="body" idx="1"/>
          </p:nvPr>
        </p:nvPicPr>
        <p:blipFill>
          <a:blip r:embed="rId2"/>
          <a:srcRect/>
          <a:stretch>
            <a:fillRect/>
          </a:stretch>
        </p:blipFill>
        <p:spPr>
          <a:xfrm>
            <a:off x="1447800" y="1828800"/>
            <a:ext cx="6400800" cy="4419600"/>
          </a:xfrm>
          <a:prstGeom prst="rect">
            <a:avLst/>
          </a:prstGeom>
          <a:noFill/>
          <a:ln>
            <a:noFill/>
          </a:ln>
        </p:spPr>
      </p:pic>
      <p:sp>
        <p:nvSpPr>
          <p:cNvPr id="1048869" name="TextBox 1048868"/>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72</a:t>
            </a:fld>
            <a:endParaRPr lang="en-US" altLang="en-US" sz="1400"/>
          </a:p>
        </p:txBody>
      </p:sp>
    </p:spTree>
    <p:extLst>
      <p:ext uri="{BB962C8B-B14F-4D97-AF65-F5344CB8AC3E}">
        <p14:creationId xmlns:p14="http://schemas.microsoft.com/office/powerpoint/2010/main" val="963795649"/>
      </p:ext>
    </p:extLst>
  </p:cSld>
  <p:clrMapOvr>
    <a:masterClrMapping/>
  </p:clrMapOvr>
  <p:transition>
    <p:push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Title 1048869"/>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r>
              <a:rPr lang="en-US" altLang="en-US" b="1" dirty="0">
                <a:solidFill>
                  <a:schemeClr val="tx2"/>
                </a:solidFill>
                <a:effectLst/>
                <a:latin typeface="Times New Roman" pitchFamily="18" charset="0"/>
                <a:cs typeface="Times New Roman" pitchFamily="18" charset="0"/>
              </a:rPr>
              <a:t>Inserting image</a:t>
            </a:r>
          </a:p>
        </p:txBody>
      </p:sp>
      <p:sp>
        <p:nvSpPr>
          <p:cNvPr id="1048871" name="Content Placeholder 1048870"/>
          <p:cNvSpPr>
            <a:spLocks noGrp="1"/>
          </p:cNvSpPr>
          <p:nvPr>
            <p:ph idx="1"/>
          </p:nvPr>
        </p:nvSpPr>
        <p:spPr>
          <a:xfrm>
            <a:off x="762000" y="1905000"/>
            <a:ext cx="7848600" cy="40386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Font typeface="Wingdings" pitchFamily="2" charset="2"/>
              <a:buChar char="§"/>
            </a:pPr>
            <a:r>
              <a:rPr lang="en-US" altLang="en-US" sz="2400" dirty="0">
                <a:latin typeface="Times New Roman" pitchFamily="18" charset="0"/>
                <a:ea typeface="Arabic Typesetting" pitchFamily="66" charset="-78"/>
                <a:cs typeface="Times New Roman" pitchFamily="18" charset="0"/>
              </a:rPr>
              <a:t>You can insert any image in your web page by using &lt;</a:t>
            </a:r>
            <a:r>
              <a:rPr lang="en-US" altLang="en-US" sz="2400" dirty="0" err="1">
                <a:latin typeface="Times New Roman" pitchFamily="18" charset="0"/>
                <a:ea typeface="Arabic Typesetting" pitchFamily="66" charset="-78"/>
                <a:cs typeface="Times New Roman" pitchFamily="18" charset="0"/>
              </a:rPr>
              <a:t>img</a:t>
            </a:r>
            <a:r>
              <a:rPr lang="en-US" altLang="en-US" sz="2400" dirty="0">
                <a:latin typeface="Times New Roman" pitchFamily="18" charset="0"/>
                <a:ea typeface="Arabic Typesetting" pitchFamily="66" charset="-78"/>
                <a:cs typeface="Times New Roman" pitchFamily="18" charset="0"/>
              </a:rPr>
              <a:t>&gt; tag. Following is the simple syntax to use this tag.</a:t>
            </a:r>
          </a:p>
          <a:p>
            <a:pPr lvl="0">
              <a:lnSpc>
                <a:spcPct val="150000"/>
              </a:lnSpc>
              <a:buFont typeface="Wingdings" pitchFamily="2" charset="2"/>
              <a:buChar char="§"/>
            </a:pPr>
            <a:endParaRPr lang="en-GB" altLang="en-US" sz="2400" dirty="0">
              <a:latin typeface="Times New Roman" pitchFamily="18" charset="0"/>
              <a:cs typeface="Times New Roman" pitchFamily="18" charset="0"/>
            </a:endParaRPr>
          </a:p>
        </p:txBody>
      </p:sp>
      <p:graphicFrame>
        <p:nvGraphicFramePr>
          <p:cNvPr id="4194311" name="Table 4194310"/>
          <p:cNvGraphicFramePr>
            <a:graphicFrameLocks/>
          </p:cNvGraphicFramePr>
          <p:nvPr>
            <p:extLst>
              <p:ext uri="{D42A27DB-BD31-4B8C-83A1-F6EECF244321}">
                <p14:modId xmlns:p14="http://schemas.microsoft.com/office/powerpoint/2010/main" val="1952481846"/>
              </p:ext>
            </p:extLst>
          </p:nvPr>
        </p:nvGraphicFramePr>
        <p:xfrm>
          <a:off x="838200" y="3608388"/>
          <a:ext cx="7924800" cy="2563812"/>
        </p:xfrm>
        <a:graphic>
          <a:graphicData uri="http://schemas.openxmlformats.org/drawingml/2006/table">
            <a:tbl>
              <a:tblPr/>
              <a:tblGrid>
                <a:gridCol w="7924800">
                  <a:extLst>
                    <a:ext uri="{9D8B030D-6E8A-4147-A177-3AD203B41FA5}">
                      <a16:colId xmlns:a16="http://schemas.microsoft.com/office/drawing/2014/main" val="20000"/>
                    </a:ext>
                  </a:extLst>
                </a:gridCol>
              </a:tblGrid>
              <a:tr h="2563812">
                <a:tc>
                  <a:txBody>
                    <a:bodyPr/>
                    <a:lstStyle/>
                    <a:p>
                      <a:pPr lvl="0" algn="l" eaLnBrk="1" latinLnBrk="1" hangingPunct="1">
                        <a:lnSpc>
                          <a:spcPct val="150000"/>
                        </a:lnSpc>
                        <a:tabLst>
                          <a:tab pos="581025" algn="l"/>
                          <a:tab pos="1162050" algn="l"/>
                          <a:tab pos="1744662" algn="l"/>
                          <a:tab pos="2325687" algn="l"/>
                          <a:tab pos="2908300" algn="l"/>
                          <a:tab pos="3489325" algn="l"/>
                          <a:tab pos="4070350" algn="l"/>
                          <a:tab pos="4652962" algn="l"/>
                          <a:tab pos="5233987" algn="l"/>
                          <a:tab pos="5816600" algn="l"/>
                          <a:tab pos="6397625" algn="l"/>
                          <a:tab pos="6978650" algn="l"/>
                          <a:tab pos="7561262" algn="l"/>
                          <a:tab pos="8142287" algn="l"/>
                          <a:tab pos="8724900" algn="l"/>
                          <a:tab pos="9305925" algn="l"/>
                        </a:tabLst>
                      </a:pPr>
                      <a:r>
                        <a:rPr lang="en-US" altLang="en-US" sz="1200" b="1" dirty="0">
                          <a:solidFill>
                            <a:schemeClr val="accent2"/>
                          </a:solidFill>
                        </a:rPr>
                        <a:t> </a:t>
                      </a:r>
                    </a:p>
                    <a:p>
                      <a:pPr lvl="0" algn="l" eaLnBrk="1" latinLnBrk="1" hangingPunct="1">
                        <a:lnSpc>
                          <a:spcPct val="150000"/>
                        </a:lnSpc>
                        <a:tabLst>
                          <a:tab pos="581025" algn="l"/>
                          <a:tab pos="1162050" algn="l"/>
                          <a:tab pos="1744662" algn="l"/>
                          <a:tab pos="2325687" algn="l"/>
                          <a:tab pos="2908300" algn="l"/>
                          <a:tab pos="3489325" algn="l"/>
                          <a:tab pos="4070350" algn="l"/>
                          <a:tab pos="4652962" algn="l"/>
                          <a:tab pos="5233987" algn="l"/>
                          <a:tab pos="5816600" algn="l"/>
                          <a:tab pos="6397625" algn="l"/>
                          <a:tab pos="6978650" algn="l"/>
                          <a:tab pos="7561262" algn="l"/>
                          <a:tab pos="8142287" algn="l"/>
                          <a:tab pos="8724900" algn="l"/>
                          <a:tab pos="9305925" algn="l"/>
                        </a:tabLst>
                      </a:pPr>
                      <a:r>
                        <a:rPr lang="en-US" altLang="en-US" sz="3200" b="1" dirty="0">
                          <a:solidFill>
                            <a:schemeClr val="accent2"/>
                          </a:solidFill>
                          <a:latin typeface="Arabic Typesetting" pitchFamily="66" charset="-78"/>
                          <a:ea typeface="Arabic Typesetting" pitchFamily="66" charset="-78"/>
                        </a:rPr>
                        <a:t>&lt;</a:t>
                      </a:r>
                      <a:r>
                        <a:rPr lang="en-US" altLang="en-US" sz="3200" b="1" dirty="0" err="1">
                          <a:solidFill>
                            <a:schemeClr val="accent2"/>
                          </a:solidFill>
                          <a:latin typeface="Arabic Typesetting" pitchFamily="66" charset="-78"/>
                          <a:ea typeface="Arabic Typesetting" pitchFamily="66" charset="-78"/>
                        </a:rPr>
                        <a:t>img</a:t>
                      </a:r>
                      <a:r>
                        <a:rPr lang="en-US" altLang="en-US" sz="3200" b="1" dirty="0">
                          <a:solidFill>
                            <a:schemeClr val="accent2"/>
                          </a:solidFill>
                          <a:latin typeface="Arabic Typesetting" pitchFamily="66" charset="-78"/>
                          <a:ea typeface="Arabic Typesetting" pitchFamily="66" charset="-78"/>
                        </a:rPr>
                        <a:t> </a:t>
                      </a:r>
                      <a:r>
                        <a:rPr lang="en-US" altLang="en-US" sz="3200" b="1" dirty="0" err="1">
                          <a:solidFill>
                            <a:schemeClr val="accent2"/>
                          </a:solidFill>
                          <a:latin typeface="Arabic Typesetting" pitchFamily="66" charset="-78"/>
                          <a:ea typeface="Arabic Typesetting" pitchFamily="66" charset="-78"/>
                        </a:rPr>
                        <a:t>src</a:t>
                      </a:r>
                      <a:r>
                        <a:rPr lang="en-US" altLang="en-US" sz="3200" b="1" dirty="0">
                          <a:solidFill>
                            <a:schemeClr val="accent2"/>
                          </a:solidFill>
                          <a:latin typeface="Arabic Typesetting" pitchFamily="66" charset="-78"/>
                          <a:ea typeface="Arabic Typesetting" pitchFamily="66" charset="-78"/>
                        </a:rPr>
                        <a:t>="image URL" </a:t>
                      </a:r>
                      <a:r>
                        <a:rPr lang="en-US" altLang="en-US" sz="3200" b="1" dirty="0" err="1">
                          <a:solidFill>
                            <a:schemeClr val="accent2"/>
                          </a:solidFill>
                          <a:latin typeface="Arabic Typesetting" pitchFamily="66" charset="-78"/>
                          <a:ea typeface="Arabic Typesetting" pitchFamily="66" charset="-78"/>
                        </a:rPr>
                        <a:t>attr_name</a:t>
                      </a:r>
                      <a:r>
                        <a:rPr lang="en-US" altLang="en-US" sz="3200" b="1" dirty="0">
                          <a:solidFill>
                            <a:schemeClr val="accent2"/>
                          </a:solidFill>
                          <a:latin typeface="Arabic Typesetting" pitchFamily="66" charset="-78"/>
                          <a:ea typeface="Arabic Typesetting" pitchFamily="66" charset="-78"/>
                        </a:rPr>
                        <a:t>="</a:t>
                      </a:r>
                      <a:r>
                        <a:rPr lang="en-US" altLang="en-US" sz="3200" b="1" dirty="0" err="1">
                          <a:solidFill>
                            <a:schemeClr val="accent2"/>
                          </a:solidFill>
                          <a:latin typeface="Arabic Typesetting" pitchFamily="66" charset="-78"/>
                          <a:ea typeface="Arabic Typesetting" pitchFamily="66" charset="-78"/>
                        </a:rPr>
                        <a:t>attr_value</a:t>
                      </a:r>
                      <a:r>
                        <a:rPr lang="en-US" altLang="en-US" sz="3200" b="1" dirty="0">
                          <a:solidFill>
                            <a:schemeClr val="accent2"/>
                          </a:solidFill>
                          <a:latin typeface="Arabic Typesetting" pitchFamily="66" charset="-78"/>
                          <a:ea typeface="Arabic Typesetting" pitchFamily="66" charset="-78"/>
                        </a:rPr>
                        <a:t>"...more attributes /&gt;</a:t>
                      </a:r>
                    </a:p>
                  </a:txBody>
                  <a:tcPr marL="47625" marR="47625" marT="47632" marB="47632">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048877" name="TextBox 104887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73</a:t>
            </a:fld>
            <a:endParaRPr lang="en-US" altLang="en-US" sz="1400"/>
          </a:p>
        </p:txBody>
      </p:sp>
    </p:spTree>
    <p:extLst>
      <p:ext uri="{BB962C8B-B14F-4D97-AF65-F5344CB8AC3E}">
        <p14:creationId xmlns:p14="http://schemas.microsoft.com/office/powerpoint/2010/main" val="2266110642"/>
      </p:ext>
    </p:extLst>
  </p:cSld>
  <p:clrMapOvr>
    <a:masterClrMapping/>
  </p:clrMapOvr>
  <p:transition>
    <p:push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8" name="Title 1048877"/>
          <p:cNvSpPr>
            <a:spLocks noGrp="1"/>
          </p:cNvSpPr>
          <p:nvPr>
            <p:ph type="title"/>
          </p:nvPr>
        </p:nvSpPr>
        <p:spPr>
          <a:xfrm>
            <a:off x="762000" y="533400"/>
            <a:ext cx="7696200" cy="762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err="1">
                <a:solidFill>
                  <a:schemeClr val="tx2"/>
                </a:solidFill>
                <a:effectLst/>
                <a:latin typeface="Times New Roman" pitchFamily="18" charset="0"/>
                <a:cs typeface="Times New Roman" pitchFamily="18" charset="0"/>
              </a:rPr>
              <a:t>Cont</a:t>
            </a:r>
            <a:r>
              <a:rPr lang="en-US" altLang="en-US" sz="3600" b="1" dirty="0">
                <a:solidFill>
                  <a:schemeClr val="tx2"/>
                </a:solidFill>
                <a:effectLst/>
                <a:latin typeface="Times New Roman" pitchFamily="18" charset="0"/>
                <a:cs typeface="Times New Roman" pitchFamily="18" charset="0"/>
              </a:rPr>
              <a:t>…</a:t>
            </a:r>
          </a:p>
        </p:txBody>
      </p:sp>
      <p:sp>
        <p:nvSpPr>
          <p:cNvPr id="1048879" name="Content Placeholder 1048878"/>
          <p:cNvSpPr>
            <a:spLocks noGrp="1"/>
          </p:cNvSpPr>
          <p:nvPr>
            <p:ph idx="1"/>
          </p:nvPr>
        </p:nvSpPr>
        <p:spPr>
          <a:xfrm>
            <a:off x="762000" y="1600200"/>
            <a:ext cx="8001000" cy="4343400"/>
          </a:xfrm>
          <a:prstGeom prst="rect">
            <a:avLst/>
          </a:prstGeom>
          <a:noFill/>
          <a:ln>
            <a:noFill/>
          </a:ln>
        </p:spPr>
        <p:txBody>
          <a:bodyPr vert="horz" lIns="91440" tIns="45720" rIns="91440" bIns="45720" anchor="t">
            <a:norm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lnSpc>
                <a:spcPct val="150000"/>
              </a:lnSpc>
              <a:buNone/>
            </a:pPr>
            <a:r>
              <a:rPr lang="en-US" altLang="en-US" sz="2400" b="1" dirty="0">
                <a:latin typeface="Arabic Typesetting" pitchFamily="66" charset="-78"/>
                <a:ea typeface="Arabic Typesetting" pitchFamily="66" charset="-78"/>
              </a:rPr>
              <a:t>Image Attributes:</a:t>
            </a:r>
          </a:p>
          <a:p>
            <a:pPr marL="0" lvl="0" indent="0">
              <a:lnSpc>
                <a:spcPct val="150000"/>
              </a:lnSpc>
              <a:buNone/>
            </a:pPr>
            <a:r>
              <a:rPr lang="en-US" altLang="en-US" sz="2400" dirty="0">
                <a:latin typeface="Times New Roman" pitchFamily="18" charset="0"/>
                <a:ea typeface="Arabic Typesetting" pitchFamily="66" charset="-78"/>
                <a:cs typeface="Times New Roman" pitchFamily="18" charset="0"/>
              </a:rPr>
              <a:t>Following are most frequently used attributes for &lt;</a:t>
            </a:r>
            <a:r>
              <a:rPr lang="en-US" altLang="en-US" sz="2400" dirty="0" err="1">
                <a:latin typeface="Times New Roman" pitchFamily="18" charset="0"/>
                <a:ea typeface="Arabic Typesetting" pitchFamily="66" charset="-78"/>
                <a:cs typeface="Times New Roman" pitchFamily="18" charset="0"/>
              </a:rPr>
              <a:t>img</a:t>
            </a:r>
            <a:r>
              <a:rPr lang="en-US" altLang="en-US" sz="2400" dirty="0">
                <a:latin typeface="Times New Roman" pitchFamily="18" charset="0"/>
                <a:ea typeface="Arabic Typesetting" pitchFamily="66" charset="-78"/>
                <a:cs typeface="Times New Roman" pitchFamily="18" charset="0"/>
              </a:rPr>
              <a:t>&gt; tag.</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width:</a:t>
            </a:r>
            <a:r>
              <a:rPr lang="en-GB" altLang="en-US" sz="2400" dirty="0">
                <a:latin typeface="Times New Roman" pitchFamily="18" charset="0"/>
                <a:ea typeface="Arabic Typesetting" pitchFamily="66" charset="-78"/>
                <a:cs typeface="Times New Roman" pitchFamily="18" charset="0"/>
              </a:rPr>
              <a:t> sets width of the image. </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height:</a:t>
            </a:r>
            <a:r>
              <a:rPr lang="en-GB" altLang="en-US" sz="2400" dirty="0">
                <a:latin typeface="Times New Roman" pitchFamily="18" charset="0"/>
                <a:ea typeface="Arabic Typesetting" pitchFamily="66" charset="-78"/>
                <a:cs typeface="Times New Roman" pitchFamily="18" charset="0"/>
              </a:rPr>
              <a:t> sets height of the image. </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border:</a:t>
            </a:r>
            <a:r>
              <a:rPr lang="en-GB" altLang="en-US" sz="2400" dirty="0">
                <a:latin typeface="Times New Roman" pitchFamily="18" charset="0"/>
                <a:ea typeface="Arabic Typesetting" pitchFamily="66" charset="-78"/>
                <a:cs typeface="Times New Roman" pitchFamily="18" charset="0"/>
              </a:rPr>
              <a:t> sets a border around the image.</a:t>
            </a:r>
          </a:p>
          <a:p>
            <a:pPr lvl="0">
              <a:lnSpc>
                <a:spcPct val="150000"/>
              </a:lnSpc>
              <a:buFont typeface="Wingdings" pitchFamily="2" charset="2"/>
              <a:buChar char="§"/>
            </a:pPr>
            <a:r>
              <a:rPr lang="en-US" altLang="en-US" sz="2400" b="1" dirty="0" err="1">
                <a:latin typeface="Times New Roman" pitchFamily="18" charset="0"/>
                <a:ea typeface="Arabic Typesetting" pitchFamily="66" charset="-78"/>
                <a:cs typeface="Times New Roman" pitchFamily="18" charset="0"/>
              </a:rPr>
              <a:t>src</a:t>
            </a:r>
            <a:r>
              <a:rPr lang="en-US" altLang="en-US" sz="2400" b="1" dirty="0">
                <a:latin typeface="Times New Roman" pitchFamily="18" charset="0"/>
                <a:ea typeface="Arabic Typesetting" pitchFamily="66" charset="-78"/>
                <a:cs typeface="Times New Roman" pitchFamily="18" charset="0"/>
              </a:rPr>
              <a:t>:</a:t>
            </a:r>
            <a:r>
              <a:rPr lang="en-GB" altLang="en-US" sz="2400" dirty="0">
                <a:latin typeface="Times New Roman" pitchFamily="18" charset="0"/>
                <a:ea typeface="Arabic Typesetting" pitchFamily="66" charset="-78"/>
                <a:cs typeface="Times New Roman" pitchFamily="18" charset="0"/>
              </a:rPr>
              <a:t> specifies URL of the image file.</a:t>
            </a:r>
          </a:p>
        </p:txBody>
      </p:sp>
      <p:sp>
        <p:nvSpPr>
          <p:cNvPr id="1048880" name="TextBox 1048879"/>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74</a:t>
            </a:fld>
            <a:endParaRPr lang="en-US" altLang="en-US" sz="1400"/>
          </a:p>
        </p:txBody>
      </p:sp>
    </p:spTree>
    <p:extLst>
      <p:ext uri="{BB962C8B-B14F-4D97-AF65-F5344CB8AC3E}">
        <p14:creationId xmlns:p14="http://schemas.microsoft.com/office/powerpoint/2010/main" val="3730841301"/>
      </p:ext>
    </p:extLst>
  </p:cSld>
  <p:clrMapOvr>
    <a:masterClrMapping/>
  </p:clrMapOvr>
  <p:transition>
    <p:push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Title 1048880"/>
          <p:cNvSpPr>
            <a:spLocks noGrp="1"/>
          </p:cNvSpPr>
          <p:nvPr>
            <p:ph type="title"/>
          </p:nvPr>
        </p:nvSpPr>
        <p:spPr>
          <a:xfrm>
            <a:off x="762000" y="533400"/>
            <a:ext cx="7696200" cy="6096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sp>
        <p:nvSpPr>
          <p:cNvPr id="1048882" name="Content Placeholder 1048881"/>
          <p:cNvSpPr>
            <a:spLocks noGrp="1"/>
          </p:cNvSpPr>
          <p:nvPr>
            <p:ph idx="1"/>
          </p:nvPr>
        </p:nvSpPr>
        <p:spPr>
          <a:xfrm>
            <a:off x="304800" y="1371600"/>
            <a:ext cx="8305800" cy="45720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alt:</a:t>
            </a:r>
            <a:r>
              <a:rPr lang="en-GB" altLang="en-US" sz="2400" dirty="0">
                <a:latin typeface="Times New Roman" pitchFamily="18" charset="0"/>
                <a:ea typeface="Arabic Typesetting" pitchFamily="66" charset="-78"/>
                <a:cs typeface="Times New Roman" pitchFamily="18" charset="0"/>
              </a:rPr>
              <a:t> this is an alternate text which will be displayed if image is missing.</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align:</a:t>
            </a:r>
            <a:r>
              <a:rPr lang="en-US" altLang="en-US" sz="2400" dirty="0">
                <a:latin typeface="Times New Roman" pitchFamily="18" charset="0"/>
                <a:ea typeface="Arabic Typesetting" pitchFamily="66" charset="-78"/>
                <a:cs typeface="Times New Roman" pitchFamily="18" charset="0"/>
              </a:rPr>
              <a:t> this sets horizontal alignment of the image and takes      value either </a:t>
            </a:r>
            <a:r>
              <a:rPr lang="en-US" altLang="en-US" sz="2400" i="1" dirty="0">
                <a:latin typeface="Times New Roman" pitchFamily="18" charset="0"/>
                <a:ea typeface="Arabic Typesetting" pitchFamily="66" charset="-78"/>
                <a:cs typeface="Times New Roman" pitchFamily="18" charset="0"/>
              </a:rPr>
              <a:t>left</a:t>
            </a:r>
            <a:r>
              <a:rPr lang="en-US" altLang="en-US" sz="2400" dirty="0">
                <a:latin typeface="Times New Roman" pitchFamily="18" charset="0"/>
                <a:ea typeface="Arabic Typesetting" pitchFamily="66" charset="-78"/>
                <a:cs typeface="Times New Roman" pitchFamily="18" charset="0"/>
              </a:rPr>
              <a:t>, </a:t>
            </a:r>
            <a:r>
              <a:rPr lang="en-US" altLang="en-US" sz="2400" i="1" dirty="0">
                <a:latin typeface="Times New Roman" pitchFamily="18" charset="0"/>
                <a:ea typeface="Arabic Typesetting" pitchFamily="66" charset="-78"/>
                <a:cs typeface="Times New Roman" pitchFamily="18" charset="0"/>
              </a:rPr>
              <a:t>right</a:t>
            </a:r>
            <a:r>
              <a:rPr lang="en-US" altLang="en-US" sz="2400" dirty="0">
                <a:latin typeface="Times New Roman" pitchFamily="18" charset="0"/>
                <a:ea typeface="Arabic Typesetting" pitchFamily="66" charset="-78"/>
                <a:cs typeface="Times New Roman" pitchFamily="18" charset="0"/>
              </a:rPr>
              <a:t> or </a:t>
            </a:r>
            <a:r>
              <a:rPr lang="en-US" altLang="en-US" sz="2400" i="1" dirty="0">
                <a:latin typeface="Times New Roman" pitchFamily="18" charset="0"/>
                <a:ea typeface="Arabic Typesetting" pitchFamily="66" charset="-78"/>
                <a:cs typeface="Times New Roman" pitchFamily="18" charset="0"/>
              </a:rPr>
              <a:t>center</a:t>
            </a:r>
            <a:r>
              <a:rPr lang="en-GB" altLang="en-US" sz="2400" dirty="0">
                <a:latin typeface="Times New Roman" pitchFamily="18" charset="0"/>
                <a:ea typeface="Arabic Typesetting" pitchFamily="66" charset="-78"/>
                <a:cs typeface="Times New Roman" pitchFamily="18" charset="0"/>
              </a:rPr>
              <a:t>.</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name:</a:t>
            </a:r>
            <a:r>
              <a:rPr lang="en-GB" altLang="en-US" sz="2400" dirty="0">
                <a:latin typeface="Times New Roman" pitchFamily="18" charset="0"/>
                <a:ea typeface="Arabic Typesetting" pitchFamily="66" charset="-78"/>
                <a:cs typeface="Times New Roman" pitchFamily="18" charset="0"/>
              </a:rPr>
              <a:t> name of the image with in the document.</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id:</a:t>
            </a:r>
            <a:r>
              <a:rPr lang="en-GB" altLang="en-US" sz="2400" dirty="0">
                <a:latin typeface="Times New Roman" pitchFamily="18" charset="0"/>
                <a:ea typeface="Arabic Typesetting" pitchFamily="66" charset="-78"/>
                <a:cs typeface="Times New Roman" pitchFamily="18" charset="0"/>
              </a:rPr>
              <a:t> id of the image with in the document.</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title:</a:t>
            </a:r>
            <a:r>
              <a:rPr lang="en-GB" altLang="en-US" sz="2400" dirty="0">
                <a:latin typeface="Times New Roman" pitchFamily="18" charset="0"/>
                <a:ea typeface="Arabic Typesetting" pitchFamily="66" charset="-78"/>
                <a:cs typeface="Times New Roman" pitchFamily="18" charset="0"/>
              </a:rPr>
              <a:t> specifies a text title. The browser, perhaps flashing the        title when the mouse passes over the link.</a:t>
            </a:r>
          </a:p>
          <a:p>
            <a:pPr lvl="0">
              <a:lnSpc>
                <a:spcPct val="150000"/>
              </a:lnSpc>
              <a:buFont typeface="Wingdings" pitchFamily="2" charset="2"/>
              <a:buChar char="§"/>
            </a:pPr>
            <a:endParaRPr lang="en-GB" altLang="en-US" sz="2400" dirty="0">
              <a:latin typeface="Times New Roman" pitchFamily="18" charset="0"/>
              <a:ea typeface="Arabic Typesetting" pitchFamily="66" charset="-78"/>
              <a:cs typeface="Times New Roman" pitchFamily="18" charset="0"/>
            </a:endParaRPr>
          </a:p>
        </p:txBody>
      </p:sp>
      <p:sp>
        <p:nvSpPr>
          <p:cNvPr id="1048883" name="TextBox 1048882"/>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75</a:t>
            </a:fld>
            <a:endParaRPr lang="en-US" altLang="en-US" sz="1400"/>
          </a:p>
        </p:txBody>
      </p:sp>
    </p:spTree>
    <p:extLst>
      <p:ext uri="{BB962C8B-B14F-4D97-AF65-F5344CB8AC3E}">
        <p14:creationId xmlns:p14="http://schemas.microsoft.com/office/powerpoint/2010/main" val="4177760809"/>
      </p:ext>
    </p:extLst>
  </p:cSld>
  <p:clrMapOvr>
    <a:masterClrMapping/>
  </p:clrMapOvr>
  <p:transition>
    <p:push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4" name="Title 1048883"/>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a:solidFill>
                  <a:schemeClr val="tx2"/>
                </a:solidFill>
                <a:effectLst/>
                <a:latin typeface="Times New Roman" pitchFamily="18" charset="0"/>
                <a:cs typeface="Times New Roman" pitchFamily="18" charset="0"/>
              </a:rPr>
              <a:t>Inserting video and audio</a:t>
            </a:r>
          </a:p>
        </p:txBody>
      </p:sp>
      <p:sp>
        <p:nvSpPr>
          <p:cNvPr id="1048885" name="Content Placeholder 1048884"/>
          <p:cNvSpPr>
            <a:spLocks noGrp="1"/>
          </p:cNvSpPr>
          <p:nvPr>
            <p:ph idx="1"/>
          </p:nvPr>
        </p:nvSpPr>
        <p:spPr>
          <a:xfrm>
            <a:off x="304800" y="1905000"/>
            <a:ext cx="8534400" cy="4038600"/>
          </a:xfrm>
          <a:prstGeom prst="rect">
            <a:avLst/>
          </a:prstGeom>
          <a:noFill/>
          <a:ln>
            <a:noFill/>
          </a:ln>
        </p:spPr>
        <p:txBody>
          <a:bodyPr vert="horz" lIns="91440" tIns="45720" rIns="91440" bIns="45720" anchor="t">
            <a:normAutofit fontScale="925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2800" dirty="0">
                <a:latin typeface="Times New Roman" pitchFamily="18" charset="0"/>
                <a:ea typeface="Arabic Typesetting" pitchFamily="66" charset="-78"/>
                <a:cs typeface="Times New Roman" pitchFamily="18" charset="0"/>
              </a:rPr>
              <a:t>You can add music or video into your web page. </a:t>
            </a:r>
          </a:p>
          <a:p>
            <a:pPr lvl="0" algn="just">
              <a:lnSpc>
                <a:spcPct val="150000"/>
              </a:lnSpc>
              <a:buFont typeface="Wingdings" pitchFamily="2" charset="2"/>
              <a:buChar char="§"/>
            </a:pPr>
            <a:r>
              <a:rPr lang="en-US" altLang="en-US" sz="2800" dirty="0">
                <a:latin typeface="Times New Roman" pitchFamily="18" charset="0"/>
                <a:ea typeface="Arabic Typesetting" pitchFamily="66" charset="-78"/>
                <a:cs typeface="Times New Roman" pitchFamily="18" charset="0"/>
              </a:rPr>
              <a:t>The easiest way to add video or audio to your web site is     using  HTML tag called &lt;video&gt; and &lt;audio&gt; respectively. </a:t>
            </a:r>
          </a:p>
          <a:p>
            <a:pPr lvl="1" algn="just">
              <a:lnSpc>
                <a:spcPct val="150000"/>
              </a:lnSpc>
              <a:buFont typeface="Wingdings" pitchFamily="2" charset="2"/>
              <a:buChar char="§"/>
            </a:pPr>
            <a:r>
              <a:rPr lang="en-US" altLang="en-US" b="1" dirty="0" err="1">
                <a:latin typeface="Times New Roman" pitchFamily="18" charset="0"/>
                <a:ea typeface="Arabic Typesetting" pitchFamily="66" charset="-78"/>
                <a:cs typeface="Times New Roman" pitchFamily="18" charset="0"/>
              </a:rPr>
              <a:t>E.g</a:t>
            </a:r>
            <a:r>
              <a:rPr lang="en-US" altLang="en-US" dirty="0">
                <a:latin typeface="Times New Roman" pitchFamily="18" charset="0"/>
                <a:ea typeface="Arabic Typesetting" pitchFamily="66" charset="-78"/>
                <a:cs typeface="Times New Roman" pitchFamily="18" charset="0"/>
              </a:rPr>
              <a:t> </a:t>
            </a:r>
            <a:r>
              <a:rPr lang="en-US" altLang="en-US" sz="2200" dirty="0">
                <a:latin typeface="Times New Roman" pitchFamily="18" charset="0"/>
                <a:ea typeface="Arabic Typesetting" pitchFamily="66" charset="-78"/>
                <a:cs typeface="Times New Roman" pitchFamily="18" charset="0"/>
              </a:rPr>
              <a:t>&lt;video width="320" height="240" controls&gt;</a:t>
            </a:r>
          </a:p>
          <a:p>
            <a:pPr marL="1257300" lvl="3" indent="0" algn="just">
              <a:lnSpc>
                <a:spcPct val="150000"/>
              </a:lnSpc>
              <a:buNone/>
            </a:pPr>
            <a:r>
              <a:rPr lang="en-US" altLang="en-US" sz="2200" dirty="0">
                <a:latin typeface="Times New Roman" pitchFamily="18" charset="0"/>
                <a:ea typeface="Arabic Typesetting" pitchFamily="66" charset="-78"/>
                <a:cs typeface="Times New Roman" pitchFamily="18" charset="0"/>
              </a:rPr>
              <a:t>&lt;source </a:t>
            </a:r>
            <a:r>
              <a:rPr lang="en-US" altLang="en-US" sz="2200" dirty="0" err="1">
                <a:latin typeface="Times New Roman" pitchFamily="18" charset="0"/>
                <a:ea typeface="Arabic Typesetting" pitchFamily="66" charset="-78"/>
                <a:cs typeface="Times New Roman" pitchFamily="18" charset="0"/>
              </a:rPr>
              <a:t>src</a:t>
            </a:r>
            <a:r>
              <a:rPr lang="en-US" altLang="en-US" sz="2200" dirty="0">
                <a:latin typeface="Times New Roman" pitchFamily="18" charset="0"/>
                <a:ea typeface="Arabic Typesetting" pitchFamily="66" charset="-78"/>
                <a:cs typeface="Times New Roman" pitchFamily="18" charset="0"/>
              </a:rPr>
              <a:t>=“GOT_ep1.mp4" type="video/mp4"&gt; </a:t>
            </a:r>
          </a:p>
          <a:p>
            <a:pPr marL="1257300" lvl="3" indent="0" algn="just">
              <a:lnSpc>
                <a:spcPct val="150000"/>
              </a:lnSpc>
              <a:buNone/>
            </a:pPr>
            <a:r>
              <a:rPr lang="en-US" altLang="en-US" sz="2200" dirty="0">
                <a:latin typeface="Times New Roman" pitchFamily="18" charset="0"/>
                <a:ea typeface="Arabic Typesetting" pitchFamily="66" charset="-78"/>
                <a:cs typeface="Times New Roman" pitchFamily="18" charset="0"/>
              </a:rPr>
              <a:t>&lt;/video&gt;</a:t>
            </a:r>
          </a:p>
          <a:p>
            <a:pPr lvl="0" algn="just">
              <a:lnSpc>
                <a:spcPct val="150000"/>
              </a:lnSpc>
              <a:buFont typeface="Wingdings" pitchFamily="2" charset="2"/>
              <a:buChar char="§"/>
            </a:pPr>
            <a:endParaRPr lang="en-GB" altLang="en-US" sz="2800" dirty="0">
              <a:latin typeface="Times New Roman" pitchFamily="18" charset="0"/>
              <a:ea typeface="Arabic Typesetting" pitchFamily="66" charset="-78"/>
              <a:cs typeface="Times New Roman" pitchFamily="18" charset="0"/>
            </a:endParaRPr>
          </a:p>
        </p:txBody>
      </p:sp>
      <p:sp>
        <p:nvSpPr>
          <p:cNvPr id="1048886" name="TextBox 1048885"/>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76</a:t>
            </a:fld>
            <a:endParaRPr lang="en-US" altLang="en-US" sz="1400"/>
          </a:p>
        </p:txBody>
      </p:sp>
    </p:spTree>
    <p:extLst>
      <p:ext uri="{BB962C8B-B14F-4D97-AF65-F5344CB8AC3E}">
        <p14:creationId xmlns:p14="http://schemas.microsoft.com/office/powerpoint/2010/main" val="3228981957"/>
      </p:ext>
    </p:extLst>
  </p:cSld>
  <p:clrMapOvr>
    <a:masterClrMapping/>
  </p:clrMapOvr>
  <p:transition>
    <p:push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Title 1048886"/>
          <p:cNvSpPr>
            <a:spLocks noGrp="1"/>
          </p:cNvSpPr>
          <p:nvPr>
            <p:ph type="title"/>
          </p:nvPr>
        </p:nvSpPr>
        <p:spPr>
          <a:xfrm>
            <a:off x="762000" y="533400"/>
            <a:ext cx="7696200" cy="11430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4000" b="1" dirty="0" err="1">
                <a:solidFill>
                  <a:schemeClr val="tx2"/>
                </a:solidFill>
                <a:effectLst/>
                <a:latin typeface="Times New Roman" pitchFamily="18" charset="0"/>
                <a:cs typeface="Times New Roman" pitchFamily="18" charset="0"/>
              </a:rPr>
              <a:t>Cont</a:t>
            </a:r>
            <a:r>
              <a:rPr lang="en-US" altLang="en-US" sz="4000" b="1" dirty="0">
                <a:solidFill>
                  <a:schemeClr val="tx2"/>
                </a:solidFill>
                <a:effectLst/>
                <a:latin typeface="Times New Roman" pitchFamily="18" charset="0"/>
                <a:cs typeface="Times New Roman" pitchFamily="18" charset="0"/>
              </a:rPr>
              <a:t>…</a:t>
            </a:r>
          </a:p>
        </p:txBody>
      </p:sp>
      <p:sp>
        <p:nvSpPr>
          <p:cNvPr id="1048888" name="Content Placeholder 1048887"/>
          <p:cNvSpPr>
            <a:spLocks noGrp="1"/>
          </p:cNvSpPr>
          <p:nvPr>
            <p:ph idx="1"/>
          </p:nvPr>
        </p:nvSpPr>
        <p:spPr>
          <a:xfrm>
            <a:off x="304800" y="1905000"/>
            <a:ext cx="8610600" cy="4038600"/>
          </a:xfrm>
          <a:prstGeom prst="rect">
            <a:avLst/>
          </a:prstGeom>
          <a:noFill/>
          <a:ln>
            <a:noFill/>
          </a:ln>
        </p:spPr>
        <p:txBody>
          <a:bodyPr vert="horz" lIns="91440" tIns="45720" rIns="91440" bIns="45720" anchor="t">
            <a:normAutofit fontScale="85000" lnSpcReduction="20000"/>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marL="0" lvl="0" indent="0">
              <a:lnSpc>
                <a:spcPct val="150000"/>
              </a:lnSpc>
              <a:buNone/>
            </a:pPr>
            <a:r>
              <a:rPr lang="en-US" altLang="en-US" sz="2400" b="1" dirty="0">
                <a:latin typeface="Times New Roman" pitchFamily="18" charset="0"/>
                <a:ea typeface="Arabic Typesetting" pitchFamily="66" charset="-78"/>
                <a:cs typeface="Times New Roman" pitchFamily="18" charset="0"/>
              </a:rPr>
              <a:t>Attributes:</a:t>
            </a:r>
          </a:p>
          <a:p>
            <a:pPr lvl="0">
              <a:lnSpc>
                <a:spcPct val="150000"/>
              </a:lnSpc>
              <a:buFont typeface="Wingdings" pitchFamily="2" charset="2"/>
              <a:buChar char="§"/>
            </a:pPr>
            <a:r>
              <a:rPr lang="en-US" altLang="en-US" sz="2400" b="1" dirty="0">
                <a:latin typeface="Times New Roman" pitchFamily="18" charset="0"/>
                <a:ea typeface="Arabic Typesetting" pitchFamily="66" charset="-78"/>
                <a:cs typeface="Times New Roman" pitchFamily="18" charset="0"/>
              </a:rPr>
              <a:t>align</a:t>
            </a:r>
            <a:r>
              <a:rPr lang="en-US" altLang="en-US" sz="2400" dirty="0">
                <a:latin typeface="Times New Roman" pitchFamily="18" charset="0"/>
                <a:ea typeface="Arabic Typesetting" pitchFamily="66" charset="-78"/>
                <a:cs typeface="Times New Roman" pitchFamily="18" charset="0"/>
              </a:rPr>
              <a:t> - Determines how to align the object. It takes either </a:t>
            </a:r>
            <a:r>
              <a:rPr lang="en-US" altLang="en-US" sz="2400" i="1" dirty="0">
                <a:latin typeface="Times New Roman" pitchFamily="18" charset="0"/>
                <a:ea typeface="Arabic Typesetting" pitchFamily="66" charset="-78"/>
                <a:cs typeface="Times New Roman" pitchFamily="18" charset="0"/>
              </a:rPr>
              <a:t>center, left or right</a:t>
            </a:r>
            <a:r>
              <a:rPr lang="en-GB" altLang="en-US" sz="2400" dirty="0">
                <a:latin typeface="Times New Roman" pitchFamily="18" charset="0"/>
                <a:ea typeface="Arabic Typesetting" pitchFamily="66" charset="-78"/>
                <a:cs typeface="Times New Roman" pitchFamily="18" charset="0"/>
              </a:rPr>
              <a:t>.</a:t>
            </a:r>
            <a:endParaRPr lang="en-US" altLang="en-US" sz="2400" b="1" dirty="0">
              <a:latin typeface="Times New Roman" pitchFamily="18" charset="0"/>
              <a:ea typeface="Times New Roman" pitchFamily="18" charset="0"/>
            </a:endParaRPr>
          </a:p>
          <a:p>
            <a:pPr lvl="0">
              <a:lnSpc>
                <a:spcPct val="150000"/>
              </a:lnSpc>
              <a:buFont typeface="Wingdings" pitchFamily="2" charset="2"/>
              <a:buChar char="§"/>
            </a:pPr>
            <a:r>
              <a:rPr lang="en-US" altLang="en-US" sz="2400" b="1" dirty="0" err="1">
                <a:latin typeface="Times New Roman" pitchFamily="18" charset="0"/>
                <a:ea typeface="Times New Roman" pitchFamily="18" charset="0"/>
              </a:rPr>
              <a:t>autostart</a:t>
            </a:r>
            <a:r>
              <a:rPr lang="en-US" altLang="en-US" sz="2400" dirty="0">
                <a:latin typeface="Times New Roman" pitchFamily="18" charset="0"/>
                <a:ea typeface="Times New Roman" pitchFamily="18" charset="0"/>
              </a:rPr>
              <a:t> - Indicates if the media should start automatically start. Netscape      default is true, Internet Explorer is false.</a:t>
            </a:r>
          </a:p>
          <a:p>
            <a:pPr lvl="0">
              <a:lnSpc>
                <a:spcPct val="150000"/>
              </a:lnSpc>
              <a:buFont typeface="Wingdings" pitchFamily="2" charset="2"/>
              <a:buChar char="§"/>
            </a:pPr>
            <a:r>
              <a:rPr lang="en-US" altLang="en-US" sz="2400" b="1" dirty="0">
                <a:latin typeface="Times New Roman" pitchFamily="18" charset="0"/>
                <a:ea typeface="Times New Roman" pitchFamily="18" charset="0"/>
              </a:rPr>
              <a:t>loop</a:t>
            </a:r>
            <a:r>
              <a:rPr lang="en-GB" altLang="en-US" sz="2400" dirty="0">
                <a:latin typeface="Times New Roman" pitchFamily="18" charset="0"/>
                <a:ea typeface="Times New Roman" pitchFamily="18" charset="0"/>
              </a:rPr>
              <a:t> - Specifies if the sound should be played continuously (set    loop to true), a certain number of times (a positive value) or not at all (false). This is              supported by Netscape only.</a:t>
            </a:r>
          </a:p>
          <a:p>
            <a:pPr lvl="0">
              <a:lnSpc>
                <a:spcPct val="150000"/>
              </a:lnSpc>
              <a:buFont typeface="Wingdings" pitchFamily="2" charset="2"/>
              <a:buChar char="§"/>
            </a:pPr>
            <a:r>
              <a:rPr lang="en-US" altLang="en-US" sz="2400" b="1" dirty="0" err="1">
                <a:latin typeface="Times New Roman" pitchFamily="18" charset="0"/>
                <a:ea typeface="Times New Roman" pitchFamily="18" charset="0"/>
              </a:rPr>
              <a:t>playcount</a:t>
            </a:r>
            <a:r>
              <a:rPr lang="en-US" altLang="en-US" sz="2400" dirty="0">
                <a:latin typeface="Times New Roman" pitchFamily="18" charset="0"/>
                <a:ea typeface="Times New Roman" pitchFamily="18" charset="0"/>
              </a:rPr>
              <a:t> - Specifies the number of times to play the sound. This is alternate  option for </a:t>
            </a:r>
            <a:r>
              <a:rPr lang="en-US" altLang="en-US" sz="2400" i="1" dirty="0">
                <a:latin typeface="Times New Roman" pitchFamily="18" charset="0"/>
                <a:ea typeface="Times New Roman" pitchFamily="18" charset="0"/>
              </a:rPr>
              <a:t>loop</a:t>
            </a:r>
            <a:r>
              <a:rPr lang="en-GB" altLang="en-US" sz="2400" dirty="0">
                <a:latin typeface="Times New Roman" pitchFamily="18" charset="0"/>
                <a:ea typeface="Times New Roman" pitchFamily="18" charset="0"/>
              </a:rPr>
              <a:t> if you are using IE.</a:t>
            </a:r>
          </a:p>
          <a:p>
            <a:pPr lvl="0" algn="just">
              <a:lnSpc>
                <a:spcPct val="150000"/>
              </a:lnSpc>
              <a:buFont typeface="Wingdings" pitchFamily="2" charset="2"/>
              <a:buChar char="§"/>
            </a:pPr>
            <a:endParaRPr lang="en-GB" altLang="en-US" sz="2400" dirty="0">
              <a:latin typeface="Times New Roman" pitchFamily="18" charset="0"/>
              <a:ea typeface="Times New Roman" pitchFamily="18" charset="0"/>
            </a:endParaRPr>
          </a:p>
        </p:txBody>
      </p:sp>
      <p:sp>
        <p:nvSpPr>
          <p:cNvPr id="1048889" name="TextBox 1048888"/>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77</a:t>
            </a:fld>
            <a:endParaRPr lang="en-US" altLang="en-US" sz="1400"/>
          </a:p>
        </p:txBody>
      </p:sp>
    </p:spTree>
    <p:extLst>
      <p:ext uri="{BB962C8B-B14F-4D97-AF65-F5344CB8AC3E}">
        <p14:creationId xmlns:p14="http://schemas.microsoft.com/office/powerpoint/2010/main" val="1890775328"/>
      </p:ext>
    </p:extLst>
  </p:cSld>
  <p:clrMapOvr>
    <a:masterClrMapping/>
  </p:clrMapOvr>
  <p:transition>
    <p:push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Title 1048889"/>
          <p:cNvSpPr>
            <a:spLocks noGrp="1"/>
          </p:cNvSpPr>
          <p:nvPr>
            <p:ph type="title"/>
          </p:nvPr>
        </p:nvSpPr>
        <p:spPr>
          <a:xfrm>
            <a:off x="762000" y="533400"/>
            <a:ext cx="7696200" cy="8382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algn="ctr"/>
            <a:r>
              <a:rPr lang="en-US" altLang="en-US" sz="3600" b="1" dirty="0" err="1">
                <a:solidFill>
                  <a:schemeClr val="tx2"/>
                </a:solidFill>
                <a:effectLst/>
                <a:latin typeface="Times New Roman" pitchFamily="18" charset="0"/>
                <a:cs typeface="Times New Roman" pitchFamily="18" charset="0"/>
              </a:rPr>
              <a:t>Cont</a:t>
            </a:r>
            <a:r>
              <a:rPr lang="en-US" altLang="en-US" sz="3600" b="1" dirty="0">
                <a:solidFill>
                  <a:schemeClr val="tx2"/>
                </a:solidFill>
                <a:effectLst/>
                <a:latin typeface="Times New Roman" pitchFamily="18" charset="0"/>
                <a:cs typeface="Times New Roman" pitchFamily="18" charset="0"/>
              </a:rPr>
              <a:t>…</a:t>
            </a:r>
          </a:p>
        </p:txBody>
      </p:sp>
      <p:sp>
        <p:nvSpPr>
          <p:cNvPr id="1048891" name="Content Placeholder 1048890"/>
          <p:cNvSpPr>
            <a:spLocks noGrp="1"/>
          </p:cNvSpPr>
          <p:nvPr>
            <p:ph idx="1"/>
          </p:nvPr>
        </p:nvSpPr>
        <p:spPr>
          <a:xfrm>
            <a:off x="304800" y="1600200"/>
            <a:ext cx="8458200" cy="4343400"/>
          </a:xfrm>
          <a:prstGeom prst="rect">
            <a:avLst/>
          </a:prstGeom>
          <a:noFill/>
          <a:ln>
            <a:noFill/>
          </a:ln>
        </p:spPr>
        <p:txBody>
          <a:bodyPr vert="horz" lIns="91440" tIns="45720" rIns="91440" bIns="45720" anchor="t">
            <a:noAutofit/>
          </a:bodyPr>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a:lnSpc>
                <a:spcPct val="150000"/>
              </a:lnSpc>
              <a:buFont typeface="Wingdings" pitchFamily="2" charset="2"/>
              <a:buChar char="§"/>
            </a:pPr>
            <a:r>
              <a:rPr lang="en-US" altLang="en-US" sz="2200" b="1" dirty="0">
                <a:latin typeface="Times New Roman" pitchFamily="18" charset="0"/>
                <a:ea typeface="Times New Roman" pitchFamily="18" charset="0"/>
              </a:rPr>
              <a:t>height</a:t>
            </a:r>
            <a:r>
              <a:rPr lang="en-GB" altLang="en-US" sz="2200" dirty="0">
                <a:latin typeface="Times New Roman" pitchFamily="18" charset="0"/>
                <a:ea typeface="Times New Roman" pitchFamily="18" charset="0"/>
              </a:rPr>
              <a:t> - Height of the object in pixels or in.</a:t>
            </a:r>
          </a:p>
          <a:p>
            <a:pPr lvl="0" algn="just">
              <a:lnSpc>
                <a:spcPct val="150000"/>
              </a:lnSpc>
              <a:buFont typeface="Wingdings" pitchFamily="2" charset="2"/>
              <a:buChar char="§"/>
            </a:pPr>
            <a:r>
              <a:rPr lang="en-US" altLang="en-US" sz="2200" b="1" dirty="0">
                <a:latin typeface="Times New Roman" pitchFamily="18" charset="0"/>
                <a:ea typeface="Times New Roman" pitchFamily="18" charset="0"/>
              </a:rPr>
              <a:t>width</a:t>
            </a:r>
            <a:r>
              <a:rPr lang="en-US" altLang="en-US" sz="2200" dirty="0">
                <a:latin typeface="Times New Roman" pitchFamily="18" charset="0"/>
                <a:ea typeface="Times New Roman" pitchFamily="18" charset="0"/>
              </a:rPr>
              <a:t> - Width of the object in pixels or in.</a:t>
            </a:r>
          </a:p>
          <a:p>
            <a:pPr lvl="0" algn="just">
              <a:lnSpc>
                <a:spcPct val="150000"/>
              </a:lnSpc>
              <a:buFont typeface="Wingdings" pitchFamily="2" charset="2"/>
              <a:buChar char="§"/>
            </a:pPr>
            <a:r>
              <a:rPr lang="en-US" altLang="en-US" sz="2200" b="1" dirty="0" err="1">
                <a:latin typeface="Times New Roman" pitchFamily="18" charset="0"/>
                <a:ea typeface="Times New Roman" pitchFamily="18" charset="0"/>
              </a:rPr>
              <a:t>src</a:t>
            </a:r>
            <a:r>
              <a:rPr lang="en-GB" altLang="en-US" sz="2200" dirty="0">
                <a:latin typeface="Times New Roman" pitchFamily="18" charset="0"/>
                <a:ea typeface="Times New Roman" pitchFamily="18" charset="0"/>
              </a:rPr>
              <a:t> - URL of the object to be embedded. This can be any recognizable by the user's browser. It could be .mid, .wav, .mp3, .</a:t>
            </a:r>
            <a:r>
              <a:rPr lang="en-GB" altLang="en-US" sz="2200" dirty="0" err="1">
                <a:latin typeface="Times New Roman" pitchFamily="18" charset="0"/>
                <a:ea typeface="Times New Roman" pitchFamily="18" charset="0"/>
              </a:rPr>
              <a:t>avi</a:t>
            </a:r>
            <a:r>
              <a:rPr lang="en-GB" altLang="en-US" sz="2200" dirty="0">
                <a:latin typeface="Times New Roman" pitchFamily="18" charset="0"/>
                <a:ea typeface="Times New Roman" pitchFamily="18" charset="0"/>
              </a:rPr>
              <a:t> and so on).</a:t>
            </a:r>
          </a:p>
          <a:p>
            <a:pPr lvl="0" algn="just">
              <a:lnSpc>
                <a:spcPct val="150000"/>
              </a:lnSpc>
              <a:buFont typeface="Wingdings" pitchFamily="2" charset="2"/>
              <a:buChar char="§"/>
            </a:pPr>
            <a:r>
              <a:rPr lang="en-US" altLang="en-US" sz="2200" b="1" dirty="0">
                <a:latin typeface="Times New Roman" pitchFamily="18" charset="0"/>
                <a:ea typeface="Times New Roman" pitchFamily="18" charset="0"/>
              </a:rPr>
              <a:t>volume</a:t>
            </a:r>
            <a:r>
              <a:rPr lang="en-GB" altLang="en-US" sz="2200" dirty="0">
                <a:latin typeface="Times New Roman" pitchFamily="18" charset="0"/>
                <a:ea typeface="Times New Roman" pitchFamily="18" charset="0"/>
              </a:rPr>
              <a:t> - Controls volume of the sound. Can be from 0 (off) to 100     (full volume). This attribute is supported by Netscape only.</a:t>
            </a:r>
          </a:p>
          <a:p>
            <a:pPr lvl="0" algn="just">
              <a:lnSpc>
                <a:spcPct val="150000"/>
              </a:lnSpc>
              <a:buFont typeface="Wingdings" pitchFamily="2" charset="2"/>
              <a:buChar char="§"/>
            </a:pPr>
            <a:endParaRPr lang="en-US" altLang="en-US" sz="2200" dirty="0">
              <a:latin typeface="Times New Roman" pitchFamily="18" charset="0"/>
              <a:ea typeface="Times New Roman" pitchFamily="18" charset="0"/>
            </a:endParaRPr>
          </a:p>
          <a:p>
            <a:pPr lvl="0" algn="just">
              <a:lnSpc>
                <a:spcPct val="150000"/>
              </a:lnSpc>
              <a:buFont typeface="Wingdings" pitchFamily="2" charset="2"/>
              <a:buChar char="§"/>
            </a:pPr>
            <a:endParaRPr lang="en-GB" altLang="en-US" sz="2200" dirty="0">
              <a:latin typeface="Times New Roman" pitchFamily="18" charset="0"/>
              <a:ea typeface="Times New Roman" pitchFamily="18" charset="0"/>
            </a:endParaRPr>
          </a:p>
        </p:txBody>
      </p:sp>
      <p:sp>
        <p:nvSpPr>
          <p:cNvPr id="1048892" name="TextBox 1048891"/>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78</a:t>
            </a:fld>
            <a:endParaRPr lang="en-US" altLang="en-US" sz="1400"/>
          </a:p>
        </p:txBody>
      </p:sp>
    </p:spTree>
    <p:extLst>
      <p:ext uri="{BB962C8B-B14F-4D97-AF65-F5344CB8AC3E}">
        <p14:creationId xmlns:p14="http://schemas.microsoft.com/office/powerpoint/2010/main" val="3540074338"/>
      </p:ext>
    </p:extLst>
  </p:cSld>
  <p:clrMapOvr>
    <a:masterClrMapping/>
  </p:clrMapOvr>
  <p:transition>
    <p:push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00"/>
            <a:ext cx="7696200" cy="1143000"/>
          </a:xfrm>
        </p:spPr>
        <p:txBody>
          <a:bodyPr/>
          <a:lstStyle/>
          <a:p>
            <a:r>
              <a:rPr lang="en-US" dirty="0"/>
              <a:t>Form </a:t>
            </a:r>
          </a:p>
        </p:txBody>
      </p:sp>
    </p:spTree>
    <p:extLst>
      <p:ext uri="{BB962C8B-B14F-4D97-AF65-F5344CB8AC3E}">
        <p14:creationId xmlns:p14="http://schemas.microsoft.com/office/powerpoint/2010/main" val="215885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0" latinLnBrk="1">
              <a:lnSpc>
                <a:spcPct val="150000"/>
              </a:lnSpc>
              <a:buFont typeface="Wingdings" pitchFamily="2" charset="2"/>
              <a:buChar char="§"/>
            </a:pPr>
            <a:r>
              <a:rPr lang="en-US" altLang="en-US" b="1" dirty="0">
                <a:solidFill>
                  <a:schemeClr val="tx1"/>
                </a:solidFill>
                <a:latin typeface="Times New Roman" pitchFamily="18" charset="0"/>
                <a:ea typeface="Times New Roman" pitchFamily="18" charset="0"/>
                <a:cs typeface="Times New Roman" pitchFamily="18" charset="0"/>
              </a:rPr>
              <a:t>The syntax for attribute:</a:t>
            </a:r>
          </a:p>
          <a:p>
            <a:pPr lvl="0" latinLnBrk="1">
              <a:lnSpc>
                <a:spcPct val="150000"/>
              </a:lnSpc>
              <a:buFont typeface="Wingdings" pitchFamily="2" charset="2"/>
              <a:buChar char="§"/>
            </a:pPr>
            <a:r>
              <a:rPr lang="en-US" altLang="en-US" dirty="0">
                <a:solidFill>
                  <a:schemeClr val="tx1"/>
                </a:solidFill>
                <a:latin typeface="Times New Roman" pitchFamily="18" charset="0"/>
                <a:ea typeface="Times New Roman" pitchFamily="18" charset="0"/>
                <a:cs typeface="Times New Roman" pitchFamily="18" charset="0"/>
              </a:rPr>
              <a:t>&lt;element attribute name=”value”&gt; content &lt;/element&gt;</a:t>
            </a:r>
          </a:p>
          <a:p>
            <a:pPr marL="0" lvl="0" indent="0" latinLnBrk="1">
              <a:lnSpc>
                <a:spcPct val="150000"/>
              </a:lnSpc>
              <a:buNone/>
            </a:pPr>
            <a:r>
              <a:rPr lang="en-US" altLang="en-US" dirty="0">
                <a:solidFill>
                  <a:schemeClr val="tx1"/>
                </a:solidFill>
                <a:latin typeface="Times New Roman" pitchFamily="18" charset="0"/>
                <a:ea typeface="Times New Roman" pitchFamily="18" charset="0"/>
                <a:cs typeface="Times New Roman" pitchFamily="18" charset="0"/>
              </a:rPr>
              <a:t> e.g. &lt;p align=“left”&gt;this is paragraph&lt;/p&gt;</a:t>
            </a:r>
          </a:p>
          <a:p>
            <a:pPr marL="0" lvl="0" indent="0" latinLnBrk="1">
              <a:lnSpc>
                <a:spcPct val="150000"/>
              </a:lnSpc>
              <a:buNone/>
            </a:pPr>
            <a:r>
              <a:rPr lang="en-US" altLang="en-US" b="1" dirty="0">
                <a:solidFill>
                  <a:schemeClr val="tx1"/>
                </a:solidFill>
                <a:latin typeface="Times New Roman" pitchFamily="18" charset="0"/>
                <a:ea typeface="Times New Roman" pitchFamily="18" charset="0"/>
                <a:cs typeface="Times New Roman" pitchFamily="18" charset="0"/>
              </a:rPr>
              <a:t>  Or for empty </a:t>
            </a:r>
            <a:br>
              <a:rPr lang="en-US" dirty="0">
                <a:solidFill>
                  <a:schemeClr val="tx1"/>
                </a:solidFill>
                <a:latin typeface="Times New Roman" pitchFamily="18" charset="0"/>
                <a:cs typeface="Times New Roman" pitchFamily="18" charset="0"/>
              </a:rPr>
            </a:br>
            <a:r>
              <a:rPr lang="en-US" altLang="en-US" dirty="0">
                <a:solidFill>
                  <a:schemeClr val="tx1"/>
                </a:solidFill>
                <a:latin typeface="Times New Roman" pitchFamily="18" charset="0"/>
                <a:ea typeface="Times New Roman" pitchFamily="18" charset="0"/>
                <a:cs typeface="Times New Roman" pitchFamily="18" charset="0"/>
              </a:rPr>
              <a:t>   &lt;element attribute name=”value”/&gt;</a:t>
            </a:r>
          </a:p>
          <a:p>
            <a:pPr marL="0" lvl="0" indent="0" latinLnBrk="1">
              <a:lnSpc>
                <a:spcPct val="150000"/>
              </a:lnSpc>
              <a:buNone/>
            </a:pPr>
            <a:r>
              <a:rPr lang="en-US" altLang="en-US" dirty="0">
                <a:solidFill>
                  <a:schemeClr val="tx1"/>
                </a:solidFill>
                <a:latin typeface="Times New Roman" pitchFamily="18" charset="0"/>
                <a:ea typeface="Times New Roman" pitchFamily="18" charset="0"/>
                <a:cs typeface="Times New Roman" pitchFamily="18" charset="0"/>
              </a:rPr>
              <a:t>Example: &lt;</a:t>
            </a:r>
            <a:r>
              <a:rPr lang="en-US" altLang="en-US" dirty="0" err="1">
                <a:solidFill>
                  <a:schemeClr val="tx1"/>
                </a:solidFill>
                <a:latin typeface="Times New Roman" pitchFamily="18" charset="0"/>
                <a:ea typeface="Times New Roman" pitchFamily="18" charset="0"/>
                <a:cs typeface="Times New Roman" pitchFamily="18" charset="0"/>
              </a:rPr>
              <a:t>img</a:t>
            </a:r>
            <a:r>
              <a:rPr lang="en-US" altLang="en-US" dirty="0">
                <a:solidFill>
                  <a:schemeClr val="tx1"/>
                </a:solidFill>
                <a:latin typeface="Times New Roman" pitchFamily="18" charset="0"/>
                <a:ea typeface="Times New Roman" pitchFamily="18" charset="0"/>
                <a:cs typeface="Times New Roman" pitchFamily="18" charset="0"/>
              </a:rPr>
              <a:t> </a:t>
            </a:r>
            <a:r>
              <a:rPr lang="en-US" altLang="en-US" dirty="0" err="1">
                <a:solidFill>
                  <a:schemeClr val="tx1"/>
                </a:solidFill>
                <a:latin typeface="Times New Roman" pitchFamily="18" charset="0"/>
                <a:ea typeface="Times New Roman" pitchFamily="18" charset="0"/>
                <a:cs typeface="Times New Roman" pitchFamily="18" charset="0"/>
              </a:rPr>
              <a:t>src</a:t>
            </a:r>
            <a:r>
              <a:rPr lang="en-US" altLang="en-US" dirty="0">
                <a:solidFill>
                  <a:schemeClr val="tx1"/>
                </a:solidFill>
                <a:latin typeface="Times New Roman" pitchFamily="18" charset="0"/>
                <a:ea typeface="Times New Roman" pitchFamily="18" charset="0"/>
                <a:cs typeface="Times New Roman" pitchFamily="18" charset="0"/>
              </a:rPr>
              <a:t>=“bird.jpg” alt=“photo of bird”&gt;</a:t>
            </a:r>
          </a:p>
          <a:p>
            <a:endParaRPr lang="en-US" dirty="0"/>
          </a:p>
        </p:txBody>
      </p:sp>
    </p:spTree>
    <p:extLst>
      <p:ext uri="{BB962C8B-B14F-4D97-AF65-F5344CB8AC3E}">
        <p14:creationId xmlns:p14="http://schemas.microsoft.com/office/powerpoint/2010/main" val="24638867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4800" b="1">
                <a:latin typeface="Arabic Typesetting" pitchFamily="66" charset="-78"/>
                <a:cs typeface="Arabic Typesetting" pitchFamily="66" charset="-78"/>
              </a:rPr>
              <a:t>HTML Form</a:t>
            </a:r>
          </a:p>
        </p:txBody>
      </p:sp>
      <p:sp>
        <p:nvSpPr>
          <p:cNvPr id="5123" name="Rectangle 3"/>
          <p:cNvSpPr>
            <a:spLocks noGrp="1" noChangeArrowheads="1"/>
          </p:cNvSpPr>
          <p:nvPr>
            <p:ph type="body" idx="1"/>
          </p:nvPr>
        </p:nvSpPr>
        <p:spPr>
          <a:xfrm>
            <a:off x="152400" y="1828800"/>
            <a:ext cx="8686800" cy="4038600"/>
          </a:xfrm>
        </p:spPr>
        <p:txBody>
          <a:bodyPr/>
          <a:lstStyle/>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HTML forms are used to select different kinds of user input.</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HTML forms are used to pass data to a server.</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dirty="0">
                <a:solidFill>
                  <a:schemeClr val="tx1"/>
                </a:solidFill>
                <a:latin typeface="Times New Roman" pitchFamily="18" charset="0"/>
                <a:cs typeface="Times New Roman" pitchFamily="18" charset="0"/>
              </a:rPr>
              <a:t>There are two parts of working form</a:t>
            </a:r>
            <a:endParaRPr lang="en-GB" altLang="en-US" dirty="0">
              <a:solidFill>
                <a:schemeClr val="tx1"/>
              </a:solidFill>
              <a:latin typeface="Times New Roman" pitchFamily="18" charset="0"/>
              <a:cs typeface="Times New Roman" pitchFamily="18" charset="0"/>
            </a:endParaRPr>
          </a:p>
          <a:p>
            <a:pPr lvl="1" algn="just">
              <a:lnSpc>
                <a:spcPct val="150000"/>
              </a:lnSpc>
              <a:buFont typeface="Wingdings" pitchFamily="2" charset="2"/>
              <a:buChar char="§"/>
            </a:pPr>
            <a:r>
              <a:rPr lang="en-US" altLang="en-US" sz="2000" dirty="0">
                <a:solidFill>
                  <a:schemeClr val="tx1"/>
                </a:solidFill>
                <a:latin typeface="Times New Roman" pitchFamily="18" charset="0"/>
                <a:cs typeface="Times New Roman" pitchFamily="18" charset="0"/>
              </a:rPr>
              <a:t>The first part is the form that you see on the page itself. </a:t>
            </a:r>
          </a:p>
          <a:p>
            <a:pPr lvl="1" algn="just">
              <a:lnSpc>
                <a:spcPct val="150000"/>
              </a:lnSpc>
              <a:buFont typeface="Wingdings" pitchFamily="2" charset="2"/>
              <a:buChar char="§"/>
            </a:pPr>
            <a:r>
              <a:rPr lang="en-US" altLang="en-US" sz="2000" dirty="0">
                <a:solidFill>
                  <a:schemeClr val="tx1"/>
                </a:solidFill>
                <a:latin typeface="Times New Roman" pitchFamily="18" charset="0"/>
                <a:cs typeface="Times New Roman" pitchFamily="18" charset="0"/>
              </a:rPr>
              <a:t>The second component of a web form is an application or script on the server.</a:t>
            </a:r>
            <a:endParaRPr lang="en-GB" altLang="en-US" sz="1800" dirty="0">
              <a:solidFill>
                <a:schemeClr val="tx1"/>
              </a:solidFill>
              <a:latin typeface="Times New Roman" pitchFamily="18" charset="0"/>
              <a:cs typeface="Times New Roman" pitchFamily="18" charset="0"/>
            </a:endParaRPr>
          </a:p>
        </p:txBody>
      </p:sp>
      <p:sp>
        <p:nvSpPr>
          <p:cNvPr id="51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0807554-79F2-4FCA-8ADD-2E0368B2DCB1}" type="slidenum">
              <a:rPr lang="en-US" altLang="en-US"/>
              <a:pPr/>
              <a:t>80</a:t>
            </a:fld>
            <a:endParaRPr lang="en-US" altLang="en-US"/>
          </a:p>
        </p:txBody>
      </p:sp>
    </p:spTree>
    <p:extLst>
      <p:ext uri="{BB962C8B-B14F-4D97-AF65-F5344CB8AC3E}">
        <p14:creationId xmlns:p14="http://schemas.microsoft.com/office/powerpoint/2010/main" val="4205244668"/>
      </p:ext>
    </p:extLst>
  </p:cSld>
  <p:clrMapOvr>
    <a:masterClrMapping/>
  </p:clrMapOvr>
  <p:transition>
    <p:push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533400"/>
            <a:ext cx="8458200" cy="1143000"/>
          </a:xfrm>
        </p:spPr>
        <p:txBody>
          <a:bodyPr/>
          <a:lstStyle/>
          <a:p>
            <a:pPr marL="0" indent="0"/>
            <a:r>
              <a:rPr lang="en-US" altLang="en-US" sz="3600" b="1" dirty="0">
                <a:solidFill>
                  <a:schemeClr val="accent1"/>
                </a:solidFill>
                <a:effectLst/>
                <a:latin typeface="Times New Roman" pitchFamily="18" charset="0"/>
                <a:cs typeface="Times New Roman" pitchFamily="18" charset="0"/>
              </a:rPr>
              <a:t>Form Element</a:t>
            </a:r>
          </a:p>
        </p:txBody>
      </p:sp>
      <p:sp>
        <p:nvSpPr>
          <p:cNvPr id="6147" name="Rectangle 3"/>
          <p:cNvSpPr>
            <a:spLocks noGrp="1" noChangeArrowheads="1"/>
          </p:cNvSpPr>
          <p:nvPr>
            <p:ph type="body" idx="1"/>
          </p:nvPr>
        </p:nvSpPr>
        <p:spPr>
          <a:xfrm>
            <a:off x="533400" y="1905000"/>
            <a:ext cx="8382000" cy="4343400"/>
          </a:xfrm>
        </p:spPr>
        <p:txBody>
          <a:bodyPr>
            <a:normAutofit fontScale="77500" lnSpcReduction="20000"/>
          </a:bodyPr>
          <a:lstStyle/>
          <a:p>
            <a:pPr>
              <a:buFont typeface="Wingdings" pitchFamily="2" charset="2"/>
              <a:buChar char="§"/>
            </a:pPr>
            <a:r>
              <a:rPr lang="en-US" altLang="en-US" sz="2800" dirty="0">
                <a:solidFill>
                  <a:schemeClr val="tx1"/>
                </a:solidFill>
                <a:latin typeface="Times New Roman" pitchFamily="18" charset="0"/>
                <a:cs typeface="Times New Roman" pitchFamily="18" charset="0"/>
              </a:rPr>
              <a:t>The &lt;form&gt; tag is used to create an HTML form</a:t>
            </a:r>
          </a:p>
          <a:p>
            <a:pPr marL="0" indent="0">
              <a:lnSpc>
                <a:spcPct val="150000"/>
              </a:lnSpc>
              <a:buNone/>
            </a:pPr>
            <a:r>
              <a:rPr lang="en-US" altLang="en-US" sz="2400" b="1" dirty="0">
                <a:solidFill>
                  <a:schemeClr val="tx1"/>
                </a:solidFill>
                <a:latin typeface="Times New Roman" pitchFamily="18" charset="0"/>
                <a:cs typeface="Times New Roman" pitchFamily="18" charset="0"/>
              </a:rPr>
              <a:t>Most frequently used form attributes are:</a:t>
            </a:r>
          </a:p>
          <a:p>
            <a:pPr>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Name: </a:t>
            </a:r>
            <a:r>
              <a:rPr lang="en-US" altLang="en-US" sz="2600" dirty="0">
                <a:solidFill>
                  <a:schemeClr val="tx1"/>
                </a:solidFill>
                <a:latin typeface="Times New Roman" pitchFamily="18" charset="0"/>
                <a:cs typeface="Times New Roman" pitchFamily="18" charset="0"/>
              </a:rPr>
              <a:t>This is the name of the form. </a:t>
            </a:r>
            <a:endParaRPr lang="en-GB" altLang="en-US" sz="2600" dirty="0">
              <a:solidFill>
                <a:schemeClr val="tx1"/>
              </a:solidFill>
              <a:latin typeface="Times New Roman" pitchFamily="18" charset="0"/>
              <a:cs typeface="Times New Roman" pitchFamily="18" charset="0"/>
            </a:endParaRPr>
          </a:p>
          <a:p>
            <a:pPr>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Action: </a:t>
            </a:r>
            <a:endParaRPr lang="en-GB" altLang="en-US" sz="2800" dirty="0">
              <a:solidFill>
                <a:schemeClr val="tx1"/>
              </a:solidFill>
              <a:latin typeface="Times New Roman" pitchFamily="18" charset="0"/>
              <a:cs typeface="Times New Roman" pitchFamily="18" charset="0"/>
            </a:endParaRPr>
          </a:p>
          <a:p>
            <a:pPr lvl="1" algn="just">
              <a:lnSpc>
                <a:spcPct val="150000"/>
              </a:lnSpc>
              <a:buFont typeface="Wingdings" pitchFamily="2" charset="2"/>
              <a:buChar char="§"/>
            </a:pPr>
            <a:r>
              <a:rPr lang="en-US" altLang="en-US" sz="2400" dirty="0">
                <a:solidFill>
                  <a:schemeClr val="tx1"/>
                </a:solidFill>
                <a:latin typeface="Times New Roman" pitchFamily="18" charset="0"/>
                <a:cs typeface="Times New Roman" pitchFamily="18" charset="0"/>
              </a:rPr>
              <a:t>The action attribute provides the location (URL) of the application or script (sometimes called the action page) that will be used to process the form (which will receive uploaded data).</a:t>
            </a:r>
            <a:endParaRPr lang="en-GB" altLang="en-US" sz="2400" dirty="0">
              <a:solidFill>
                <a:schemeClr val="tx1"/>
              </a:solidFill>
              <a:latin typeface="Times New Roman" pitchFamily="18" charset="0"/>
              <a:cs typeface="Times New Roman" pitchFamily="18" charset="0"/>
            </a:endParaRPr>
          </a:p>
          <a:p>
            <a:pPr lvl="1" algn="just">
              <a:lnSpc>
                <a:spcPct val="150000"/>
              </a:lnSpc>
              <a:buFont typeface="Wingdings" pitchFamily="2" charset="2"/>
              <a:buChar char="§"/>
            </a:pPr>
            <a:r>
              <a:rPr lang="en-US" altLang="en-US" sz="2400" dirty="0">
                <a:solidFill>
                  <a:schemeClr val="tx1"/>
                </a:solidFill>
                <a:latin typeface="Times New Roman" pitchFamily="18" charset="0"/>
                <a:cs typeface="Times New Roman" pitchFamily="18" charset="0"/>
              </a:rPr>
              <a:t>For example the action attribute sends the data to a script called </a:t>
            </a:r>
            <a:r>
              <a:rPr lang="en-US" altLang="en-US" sz="2400" b="1" dirty="0" err="1">
                <a:solidFill>
                  <a:schemeClr val="tx1"/>
                </a:solidFill>
                <a:latin typeface="Times New Roman" pitchFamily="18" charset="0"/>
                <a:cs typeface="Times New Roman" pitchFamily="18" charset="0"/>
              </a:rPr>
              <a:t>register.php</a:t>
            </a:r>
            <a:endParaRPr lang="en-GB" altLang="en-US" sz="2400" dirty="0">
              <a:solidFill>
                <a:schemeClr val="tx1"/>
              </a:solidFill>
              <a:latin typeface="Times New Roman" pitchFamily="18" charset="0"/>
              <a:cs typeface="Times New Roman" pitchFamily="18" charset="0"/>
            </a:endParaRPr>
          </a:p>
          <a:p>
            <a:pPr lvl="1" algn="just">
              <a:lnSpc>
                <a:spcPct val="150000"/>
              </a:lnSpc>
              <a:buFont typeface="Wingdings" pitchFamily="2" charset="2"/>
              <a:buChar char="§"/>
            </a:pPr>
            <a:r>
              <a:rPr lang="en-US" altLang="en-US" sz="2400" dirty="0">
                <a:solidFill>
                  <a:schemeClr val="tx1"/>
                </a:solidFill>
                <a:latin typeface="Times New Roman" pitchFamily="18" charset="0"/>
                <a:cs typeface="Times New Roman" pitchFamily="18" charset="0"/>
              </a:rPr>
              <a:t>.php suffix indicates that this form is processed by a php script.</a:t>
            </a:r>
            <a:endParaRPr lang="en-GB" altLang="en-US" sz="2800" dirty="0">
              <a:solidFill>
                <a:schemeClr val="tx1"/>
              </a:solidFill>
              <a:latin typeface="Times New Roman" pitchFamily="18" charset="0"/>
              <a:cs typeface="Times New Roman" pitchFamily="18" charset="0"/>
            </a:endParaRPr>
          </a:p>
          <a:p>
            <a:pPr marL="0" indent="0">
              <a:buFont typeface="Wingdings" pitchFamily="2" charset="2"/>
              <a:buNone/>
            </a:pPr>
            <a:endParaRPr lang="en-US" altLang="en-US" sz="2800" b="1" dirty="0">
              <a:solidFill>
                <a:schemeClr val="tx1"/>
              </a:solidFill>
              <a:latin typeface="Times New Roman" pitchFamily="18" charset="0"/>
              <a:cs typeface="Times New Roman" pitchFamily="18" charset="0"/>
            </a:endParaRPr>
          </a:p>
          <a:p>
            <a:pPr marL="0" indent="0"/>
            <a:endParaRPr lang="en-GB" altLang="en-US" sz="2800" dirty="0">
              <a:solidFill>
                <a:schemeClr val="tx1"/>
              </a:solidFill>
              <a:latin typeface="Times New Roman" pitchFamily="18" charset="0"/>
              <a:cs typeface="Times New Roman" pitchFamily="18" charset="0"/>
            </a:endParaRPr>
          </a:p>
        </p:txBody>
      </p:sp>
      <p:sp>
        <p:nvSpPr>
          <p:cNvPr id="614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9916CFE-96BF-427E-8F8C-E06CA2DC93DE}" type="slidenum">
              <a:rPr lang="en-US" altLang="en-US"/>
              <a:pPr/>
              <a:t>81</a:t>
            </a:fld>
            <a:endParaRPr lang="en-US" altLang="en-US"/>
          </a:p>
        </p:txBody>
      </p:sp>
    </p:spTree>
    <p:extLst>
      <p:ext uri="{BB962C8B-B14F-4D97-AF65-F5344CB8AC3E}">
        <p14:creationId xmlns:p14="http://schemas.microsoft.com/office/powerpoint/2010/main" val="3200340322"/>
      </p:ext>
    </p:extLst>
  </p:cSld>
  <p:clrMapOvr>
    <a:masterClrMapping/>
  </p:clrMapOvr>
  <p:transition>
    <p:push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D5D5-2F63-4727-B7C9-072157B3D821}"/>
              </a:ext>
            </a:extLst>
          </p:cNvPr>
          <p:cNvSpPr>
            <a:spLocks noGrp="1"/>
          </p:cNvSpPr>
          <p:nvPr>
            <p:ph type="title"/>
          </p:nvPr>
        </p:nvSpPr>
        <p:spPr>
          <a:xfrm>
            <a:off x="457200" y="0"/>
            <a:ext cx="8229600" cy="990600"/>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D7942357-F614-4DDB-B2F4-6758AF68D808}"/>
              </a:ext>
            </a:extLst>
          </p:cNvPr>
          <p:cNvSpPr>
            <a:spLocks noGrp="1"/>
          </p:cNvSpPr>
          <p:nvPr>
            <p:ph idx="1"/>
          </p:nvPr>
        </p:nvSpPr>
        <p:spPr>
          <a:xfrm>
            <a:off x="457200" y="1066800"/>
            <a:ext cx="8229600" cy="5059363"/>
          </a:xfrm>
        </p:spPr>
        <p:txBody>
          <a:bodyPr/>
          <a:lstStyle/>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Method: </a:t>
            </a:r>
            <a:r>
              <a:rPr lang="en-US" altLang="en-US" dirty="0">
                <a:solidFill>
                  <a:schemeClr val="tx1"/>
                </a:solidFill>
                <a:latin typeface="Times New Roman" pitchFamily="18" charset="0"/>
                <a:cs typeface="Times New Roman" pitchFamily="18" charset="0"/>
              </a:rPr>
              <a:t>Here you will specify method to be used to upload data (The method attribute specifies how the information should be sent to the server). It can take various values but most frequently used are </a:t>
            </a:r>
            <a:r>
              <a:rPr lang="en-US" altLang="en-US" b="1" dirty="0">
                <a:solidFill>
                  <a:schemeClr val="tx1"/>
                </a:solidFill>
                <a:latin typeface="Times New Roman" pitchFamily="18" charset="0"/>
                <a:cs typeface="Times New Roman" pitchFamily="18" charset="0"/>
              </a:rPr>
              <a:t>GET </a:t>
            </a:r>
            <a:r>
              <a:rPr lang="en-US" altLang="en-US" dirty="0">
                <a:solidFill>
                  <a:schemeClr val="tx1"/>
                </a:solidFill>
                <a:latin typeface="Times New Roman" pitchFamily="18" charset="0"/>
                <a:cs typeface="Times New Roman" pitchFamily="18" charset="0"/>
              </a:rPr>
              <a:t>and </a:t>
            </a:r>
            <a:r>
              <a:rPr lang="en-US" altLang="en-US" b="1" dirty="0">
                <a:solidFill>
                  <a:schemeClr val="tx1"/>
                </a:solidFill>
                <a:latin typeface="Times New Roman" pitchFamily="18" charset="0"/>
                <a:cs typeface="Times New Roman" pitchFamily="18" charset="0"/>
              </a:rPr>
              <a:t>POST</a:t>
            </a:r>
            <a:r>
              <a:rPr lang="en-US" altLang="en-US" dirty="0">
                <a:solidFill>
                  <a:schemeClr val="tx1"/>
                </a:solidFill>
                <a:latin typeface="Times New Roman" pitchFamily="18" charset="0"/>
                <a:cs typeface="Times New Roman" pitchFamily="18" charset="0"/>
              </a:rPr>
              <a:t>. </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Target: </a:t>
            </a:r>
            <a:r>
              <a:rPr lang="en-US" altLang="en-US" dirty="0">
                <a:solidFill>
                  <a:schemeClr val="tx1"/>
                </a:solidFill>
                <a:latin typeface="Times New Roman" pitchFamily="18" charset="0"/>
                <a:cs typeface="Times New Roman" pitchFamily="18" charset="0"/>
              </a:rPr>
              <a:t>It specifies the target page where the result of the script will be displayed. It takes values like _blank, _self, _parent etc. </a:t>
            </a:r>
            <a:endParaRPr lang="en-GB" alt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335107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4100" dirty="0" err="1">
                <a:latin typeface="Arabic Typesetting" pitchFamily="66" charset="-78"/>
                <a:cs typeface="Arabic Typesetting" pitchFamily="66" charset="-78"/>
              </a:rPr>
              <a:t>Cont</a:t>
            </a:r>
            <a:r>
              <a:rPr lang="en-US" altLang="en-US" sz="4100" dirty="0">
                <a:latin typeface="Arabic Typesetting" pitchFamily="66" charset="-78"/>
                <a:cs typeface="Arabic Typesetting" pitchFamily="66" charset="-78"/>
              </a:rPr>
              <a:t>…</a:t>
            </a:r>
          </a:p>
        </p:txBody>
      </p:sp>
      <p:sp>
        <p:nvSpPr>
          <p:cNvPr id="7171" name="Rectangle 3"/>
          <p:cNvSpPr>
            <a:spLocks noGrp="1" noChangeArrowheads="1"/>
          </p:cNvSpPr>
          <p:nvPr>
            <p:ph type="body" idx="1"/>
          </p:nvPr>
        </p:nvSpPr>
        <p:spPr>
          <a:xfrm>
            <a:off x="228600" y="1676400"/>
            <a:ext cx="8686800" cy="4419600"/>
          </a:xfrm>
        </p:spPr>
        <p:txBody>
          <a:bodyPr>
            <a:normAutofit fontScale="92500" lnSpcReduction="10000"/>
          </a:bodyPr>
          <a:lstStyle/>
          <a:p>
            <a:r>
              <a:rPr lang="en-US" altLang="en-US" sz="2800" b="1" dirty="0">
                <a:solidFill>
                  <a:schemeClr val="tx1"/>
                </a:solidFill>
                <a:latin typeface="Times New Roman" pitchFamily="18" charset="0"/>
                <a:cs typeface="Times New Roman" pitchFamily="18" charset="0"/>
              </a:rPr>
              <a:t>Example:-</a:t>
            </a:r>
            <a:endParaRPr lang="en-GB" altLang="en-US" sz="2800" b="1" dirty="0">
              <a:solidFill>
                <a:schemeClr val="tx1"/>
              </a:solidFill>
              <a:latin typeface="Times New Roman" pitchFamily="18" charset="0"/>
              <a:cs typeface="Times New Roman" pitchFamily="18" charset="0"/>
            </a:endParaRPr>
          </a:p>
          <a:p>
            <a:pPr marL="1314450" lvl="3" indent="0">
              <a:buFontTx/>
              <a:buNone/>
            </a:pPr>
            <a:r>
              <a:rPr lang="en-US" altLang="en-US" sz="2800" dirty="0">
                <a:solidFill>
                  <a:schemeClr val="tx1"/>
                </a:solidFill>
                <a:latin typeface="Times New Roman" pitchFamily="18" charset="0"/>
                <a:cs typeface="Times New Roman" pitchFamily="18" charset="0"/>
              </a:rPr>
              <a:t>&lt;html&gt;</a:t>
            </a:r>
          </a:p>
          <a:p>
            <a:pPr marL="1314450" lvl="3" indent="0">
              <a:buFontTx/>
              <a:buNone/>
            </a:pPr>
            <a:r>
              <a:rPr lang="en-US" altLang="en-US" sz="2800" dirty="0">
                <a:solidFill>
                  <a:schemeClr val="tx1"/>
                </a:solidFill>
                <a:latin typeface="Times New Roman" pitchFamily="18" charset="0"/>
                <a:cs typeface="Times New Roman" pitchFamily="18" charset="0"/>
              </a:rPr>
              <a:t>…</a:t>
            </a:r>
          </a:p>
          <a:p>
            <a:pPr marL="1314450" lvl="3" indent="0">
              <a:buFontTx/>
              <a:buNone/>
            </a:pPr>
            <a:r>
              <a:rPr lang="en-US" altLang="en-US" sz="2800" dirty="0">
                <a:solidFill>
                  <a:schemeClr val="tx1"/>
                </a:solidFill>
                <a:latin typeface="Times New Roman" pitchFamily="18" charset="0"/>
                <a:cs typeface="Times New Roman" pitchFamily="18" charset="0"/>
              </a:rPr>
              <a: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dirty="0">
                <a:solidFill>
                  <a:schemeClr val="tx1"/>
                </a:solidFill>
                <a:latin typeface="Times New Roman" pitchFamily="18" charset="0"/>
                <a:cs typeface="Times New Roman" pitchFamily="18" charset="0"/>
              </a:rPr>
              <a:t>&lt;body&gt;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dirty="0">
                <a:solidFill>
                  <a:schemeClr val="tx1"/>
                </a:solidFill>
                <a:latin typeface="Times New Roman" pitchFamily="18" charset="0"/>
                <a:cs typeface="Times New Roman" pitchFamily="18" charset="0"/>
              </a:rPr>
              <a:t>&lt;h1&gt;Mailing List Signup&lt;/h1&gt;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b="1" dirty="0">
                <a:solidFill>
                  <a:schemeClr val="tx1"/>
                </a:solidFill>
                <a:latin typeface="Times New Roman" pitchFamily="18" charset="0"/>
                <a:cs typeface="Times New Roman" pitchFamily="18" charset="0"/>
              </a:rPr>
              <a:t>&lt;form action=“</a:t>
            </a:r>
            <a:r>
              <a:rPr lang="en-US" altLang="en-US" sz="2800" b="1" dirty="0" err="1">
                <a:solidFill>
                  <a:schemeClr val="tx1"/>
                </a:solidFill>
                <a:latin typeface="Times New Roman" pitchFamily="18" charset="0"/>
                <a:cs typeface="Times New Roman" pitchFamily="18" charset="0"/>
              </a:rPr>
              <a:t>register.php</a:t>
            </a:r>
            <a:r>
              <a:rPr lang="en-US" altLang="en-US" sz="2800" b="1" dirty="0">
                <a:solidFill>
                  <a:schemeClr val="tx1"/>
                </a:solidFill>
                <a:latin typeface="Times New Roman" pitchFamily="18" charset="0"/>
                <a:cs typeface="Times New Roman" pitchFamily="18" charset="0"/>
              </a:rPr>
              <a:t>" method="post"&gt;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b="1" dirty="0">
                <a:solidFill>
                  <a:schemeClr val="tx1"/>
                </a:solidFill>
                <a:latin typeface="Times New Roman" pitchFamily="18" charset="0"/>
                <a:cs typeface="Times New Roman" pitchFamily="18" charset="0"/>
              </a:rPr>
              <a:t>&lt;/form&gt;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dirty="0">
                <a:solidFill>
                  <a:schemeClr val="tx1"/>
                </a:solidFill>
                <a:latin typeface="Times New Roman" pitchFamily="18" charset="0"/>
                <a:cs typeface="Times New Roman" pitchFamily="18" charset="0"/>
              </a:rPr>
              <a:t>&lt;/body&gt;</a:t>
            </a:r>
            <a:endParaRPr lang="en-GB" altLang="en-US" sz="2800" dirty="0">
              <a:solidFill>
                <a:schemeClr val="tx1"/>
              </a:solidFill>
              <a:latin typeface="Times New Roman" pitchFamily="18" charset="0"/>
              <a:cs typeface="Times New Roman" pitchFamily="18" charset="0"/>
            </a:endParaRPr>
          </a:p>
          <a:p>
            <a:pPr marL="1314450" lvl="3" indent="0">
              <a:buFontTx/>
              <a:buNone/>
            </a:pPr>
            <a:r>
              <a:rPr lang="en-US" altLang="en-US" sz="2800" dirty="0">
                <a:solidFill>
                  <a:schemeClr val="tx1"/>
                </a:solidFill>
                <a:latin typeface="Times New Roman" pitchFamily="18" charset="0"/>
                <a:cs typeface="Times New Roman" pitchFamily="18" charset="0"/>
              </a:rPr>
              <a:t>&lt;/html&gt;</a:t>
            </a:r>
            <a:endParaRPr lang="en-GB" altLang="en-US" sz="2800" dirty="0">
              <a:solidFill>
                <a:schemeClr val="tx1"/>
              </a:solidFill>
              <a:latin typeface="Times New Roman" pitchFamily="18" charset="0"/>
              <a:cs typeface="Times New Roman" pitchFamily="18" charset="0"/>
            </a:endParaRPr>
          </a:p>
        </p:txBody>
      </p:sp>
      <p:sp>
        <p:nvSpPr>
          <p:cNvPr id="71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2D9CBB1-3417-404C-8FFA-3130C95F1CFA}" type="slidenum">
              <a:rPr lang="en-US" altLang="en-US"/>
              <a:pPr/>
              <a:t>83</a:t>
            </a:fld>
            <a:endParaRPr lang="en-US" altLang="en-US"/>
          </a:p>
        </p:txBody>
      </p:sp>
    </p:spTree>
    <p:extLst>
      <p:ext uri="{BB962C8B-B14F-4D97-AF65-F5344CB8AC3E}">
        <p14:creationId xmlns:p14="http://schemas.microsoft.com/office/powerpoint/2010/main" val="3196010050"/>
      </p:ext>
    </p:extLst>
  </p:cSld>
  <p:clrMapOvr>
    <a:masterClrMapping/>
  </p:clrMapOvr>
  <p:transition>
    <p:push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4400" b="1">
                <a:latin typeface="Arabic Typesetting" pitchFamily="66" charset="-78"/>
                <a:cs typeface="Arabic Typesetting" pitchFamily="66" charset="-78"/>
              </a:rPr>
              <a:t>Form controls</a:t>
            </a:r>
            <a:endParaRPr lang="en-GB" altLang="en-US" sz="4400">
              <a:latin typeface="Arabic Typesetting" pitchFamily="66" charset="-78"/>
              <a:cs typeface="Arabic Typesetting" pitchFamily="66" charset="-78"/>
            </a:endParaRPr>
          </a:p>
        </p:txBody>
      </p:sp>
      <p:sp>
        <p:nvSpPr>
          <p:cNvPr id="11267" name="Rectangle 3"/>
          <p:cNvSpPr>
            <a:spLocks noGrp="1" noChangeArrowheads="1"/>
          </p:cNvSpPr>
          <p:nvPr>
            <p:ph type="body" idx="1"/>
          </p:nvPr>
        </p:nvSpPr>
        <p:spPr>
          <a:xfrm>
            <a:off x="228600" y="1905000"/>
            <a:ext cx="8686800" cy="4572000"/>
          </a:xfrm>
        </p:spPr>
        <p:txBody>
          <a:bodyPr/>
          <a:lstStyle/>
          <a:p>
            <a:pPr>
              <a:buFont typeface="Wingdings" pitchFamily="2" charset="2"/>
              <a:buChar char="§"/>
            </a:pPr>
            <a:r>
              <a:rPr lang="en-US" altLang="en-US" sz="2600" dirty="0">
                <a:solidFill>
                  <a:schemeClr val="tx1"/>
                </a:solidFill>
                <a:latin typeface="Times New Roman" pitchFamily="18" charset="0"/>
                <a:cs typeface="Times New Roman" pitchFamily="18" charset="0"/>
              </a:rPr>
              <a:t>There are different types of form controls that you can use to collect data from a visitor to your site.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Text input controls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 Buttons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Checkboxes and radio buttons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 Select boxes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 File select boxes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 Hidden controls </a:t>
            </a:r>
            <a:endParaRPr lang="en-GB" altLang="en-US" sz="2600" dirty="0">
              <a:solidFill>
                <a:schemeClr val="tx1"/>
              </a:solidFill>
              <a:latin typeface="Times New Roman" pitchFamily="18" charset="0"/>
              <a:cs typeface="Times New Roman" pitchFamily="18" charset="0"/>
            </a:endParaRPr>
          </a:p>
          <a:p>
            <a:pPr lvl="2">
              <a:buFont typeface="Wingdings" pitchFamily="2" charset="2"/>
              <a:buChar char="§"/>
            </a:pPr>
            <a:r>
              <a:rPr lang="en-US" altLang="en-US" sz="2600" dirty="0">
                <a:solidFill>
                  <a:schemeClr val="tx1"/>
                </a:solidFill>
                <a:latin typeface="Times New Roman" pitchFamily="18" charset="0"/>
                <a:cs typeface="Times New Roman" pitchFamily="18" charset="0"/>
              </a:rPr>
              <a:t> Submit and reset button </a:t>
            </a:r>
            <a:endParaRPr lang="en-GB" altLang="en-US" sz="2600" dirty="0">
              <a:solidFill>
                <a:schemeClr val="tx1"/>
              </a:solidFill>
              <a:latin typeface="Times New Roman" pitchFamily="18" charset="0"/>
              <a:cs typeface="Times New Roman" pitchFamily="18" charset="0"/>
            </a:endParaRPr>
          </a:p>
        </p:txBody>
      </p:sp>
      <p:sp>
        <p:nvSpPr>
          <p:cNvPr id="112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BF24138-FE9E-47ED-8E3C-498D00471165}" type="slidenum">
              <a:rPr lang="en-US" altLang="en-US"/>
              <a:pPr/>
              <a:t>84</a:t>
            </a:fld>
            <a:endParaRPr lang="en-US" altLang="en-US"/>
          </a:p>
        </p:txBody>
      </p:sp>
    </p:spTree>
    <p:extLst>
      <p:ext uri="{BB962C8B-B14F-4D97-AF65-F5344CB8AC3E}">
        <p14:creationId xmlns:p14="http://schemas.microsoft.com/office/powerpoint/2010/main" val="2762497586"/>
      </p:ext>
    </p:extLst>
  </p:cSld>
  <p:clrMapOvr>
    <a:masterClrMapping/>
  </p:clrMapOvr>
  <p:transition>
    <p:push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3600" b="1">
                <a:latin typeface="Times New Roman" pitchFamily="18" charset="0"/>
                <a:cs typeface="Times New Roman" pitchFamily="18" charset="0"/>
              </a:rPr>
              <a:t>Text Input Controls</a:t>
            </a:r>
            <a:endParaRPr lang="en-GB" altLang="en-US" sz="3600">
              <a:latin typeface="Times New Roman" pitchFamily="18" charset="0"/>
              <a:cs typeface="Times New Roman" pitchFamily="18" charset="0"/>
            </a:endParaRPr>
          </a:p>
        </p:txBody>
      </p:sp>
      <p:sp>
        <p:nvSpPr>
          <p:cNvPr id="12291" name="Rectangle 3"/>
          <p:cNvSpPr>
            <a:spLocks noGrp="1" noChangeArrowheads="1"/>
          </p:cNvSpPr>
          <p:nvPr>
            <p:ph type="body" idx="1"/>
          </p:nvPr>
        </p:nvSpPr>
        <p:spPr>
          <a:xfrm>
            <a:off x="762000" y="1828800"/>
            <a:ext cx="7696200" cy="4038600"/>
          </a:xfrm>
        </p:spPr>
        <p:txBody>
          <a:bodyPr>
            <a:normAutofit fontScale="85000" lnSpcReduction="20000"/>
          </a:bodyPr>
          <a:lstStyle/>
          <a:p>
            <a:pPr marL="0" indent="0" algn="just">
              <a:lnSpc>
                <a:spcPct val="150000"/>
              </a:lnSpc>
              <a:buNone/>
            </a:pPr>
            <a:r>
              <a:rPr lang="en-US" altLang="en-US" sz="2400" dirty="0">
                <a:solidFill>
                  <a:schemeClr val="tx1"/>
                </a:solidFill>
                <a:latin typeface="Times New Roman" pitchFamily="18" charset="0"/>
                <a:cs typeface="Times New Roman" pitchFamily="18" charset="0"/>
              </a:rPr>
              <a:t>There are actually three types of text input used on forms: </a:t>
            </a:r>
            <a:endParaRPr lang="en-GB" altLang="en-US" sz="24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400" b="1" dirty="0">
                <a:solidFill>
                  <a:schemeClr val="tx1"/>
                </a:solidFill>
                <a:latin typeface="Times New Roman" pitchFamily="18" charset="0"/>
                <a:cs typeface="Times New Roman" pitchFamily="18" charset="0"/>
              </a:rPr>
              <a:t>Single-line text input controls: </a:t>
            </a:r>
            <a:r>
              <a:rPr lang="en-US" altLang="en-US" sz="2400" dirty="0">
                <a:solidFill>
                  <a:schemeClr val="tx1"/>
                </a:solidFill>
                <a:latin typeface="Times New Roman" pitchFamily="18" charset="0"/>
                <a:cs typeface="Times New Roman" pitchFamily="18" charset="0"/>
              </a:rPr>
              <a:t>Used for items that require only one line of user input, such as search boxes or names. They are created using the &lt;input&gt; element. </a:t>
            </a:r>
            <a:endParaRPr lang="en-GB" altLang="en-US" sz="24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400" b="1" dirty="0">
                <a:solidFill>
                  <a:schemeClr val="tx1"/>
                </a:solidFill>
                <a:latin typeface="Times New Roman" pitchFamily="18" charset="0"/>
                <a:cs typeface="Times New Roman" pitchFamily="18" charset="0"/>
              </a:rPr>
              <a:t>Password input controls: </a:t>
            </a:r>
            <a:r>
              <a:rPr lang="en-US" altLang="en-US" sz="2400" dirty="0">
                <a:solidFill>
                  <a:schemeClr val="tx1"/>
                </a:solidFill>
                <a:latin typeface="Times New Roman" pitchFamily="18" charset="0"/>
                <a:cs typeface="Times New Roman" pitchFamily="18" charset="0"/>
              </a:rPr>
              <a:t>Single-line text input that mask the characters a user enters.  </a:t>
            </a:r>
            <a:endParaRPr lang="en-GB" altLang="en-US" sz="24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400" b="1" dirty="0">
                <a:solidFill>
                  <a:schemeClr val="tx1"/>
                </a:solidFill>
                <a:latin typeface="Times New Roman" pitchFamily="18" charset="0"/>
                <a:cs typeface="Times New Roman" pitchFamily="18" charset="0"/>
              </a:rPr>
              <a:t>Multi-line text input controls: </a:t>
            </a:r>
            <a:r>
              <a:rPr lang="en-US" altLang="en-US" sz="2400" dirty="0">
                <a:solidFill>
                  <a:schemeClr val="tx1"/>
                </a:solidFill>
                <a:latin typeface="Times New Roman" pitchFamily="18" charset="0"/>
                <a:cs typeface="Times New Roman" pitchFamily="18" charset="0"/>
              </a:rPr>
              <a:t>Used when the user is required to give details that may be longer than a single sentence. Multi-line input controls are created with the &lt;</a:t>
            </a:r>
            <a:r>
              <a:rPr lang="en-US" altLang="en-US" sz="2400" dirty="0" err="1">
                <a:solidFill>
                  <a:schemeClr val="tx1"/>
                </a:solidFill>
                <a:latin typeface="Times New Roman" pitchFamily="18" charset="0"/>
                <a:cs typeface="Times New Roman" pitchFamily="18" charset="0"/>
              </a:rPr>
              <a:t>textarea</a:t>
            </a:r>
            <a:r>
              <a:rPr lang="en-US" altLang="en-US" sz="2400" dirty="0">
                <a:solidFill>
                  <a:schemeClr val="tx1"/>
                </a:solidFill>
                <a:latin typeface="Times New Roman" pitchFamily="18" charset="0"/>
                <a:cs typeface="Times New Roman" pitchFamily="18" charset="0"/>
              </a:rPr>
              <a:t>&gt; element. </a:t>
            </a:r>
            <a:endParaRPr lang="en-GB" altLang="en-US" sz="2400" dirty="0">
              <a:solidFill>
                <a:schemeClr val="tx1"/>
              </a:solidFill>
              <a:latin typeface="Times New Roman" pitchFamily="18" charset="0"/>
              <a:cs typeface="Times New Roman" pitchFamily="18" charset="0"/>
            </a:endParaRPr>
          </a:p>
        </p:txBody>
      </p:sp>
      <p:sp>
        <p:nvSpPr>
          <p:cNvPr id="12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12939C6-9035-455C-A40A-24A50055B4EE}" type="slidenum">
              <a:rPr lang="en-US" altLang="en-US"/>
              <a:pPr/>
              <a:t>85</a:t>
            </a:fld>
            <a:endParaRPr lang="en-US" altLang="en-US"/>
          </a:p>
        </p:txBody>
      </p:sp>
    </p:spTree>
    <p:extLst>
      <p:ext uri="{BB962C8B-B14F-4D97-AF65-F5344CB8AC3E}">
        <p14:creationId xmlns:p14="http://schemas.microsoft.com/office/powerpoint/2010/main" val="3258231783"/>
      </p:ext>
    </p:extLst>
  </p:cSld>
  <p:clrMapOvr>
    <a:masterClrMapping/>
  </p:clrMapOvr>
  <p:transition>
    <p:push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b="1">
                <a:latin typeface="Arabic Typesetting" pitchFamily="66" charset="-78"/>
                <a:cs typeface="Arabic Typesetting" pitchFamily="66" charset="-78"/>
              </a:rPr>
              <a:t>Single-line text input controls: </a:t>
            </a:r>
            <a:endParaRPr lang="en-GB" altLang="en-US" sz="3200">
              <a:latin typeface="Arabic Typesetting" pitchFamily="66" charset="-78"/>
              <a:cs typeface="Arabic Typesetting" pitchFamily="66" charset="-78"/>
            </a:endParaRPr>
          </a:p>
        </p:txBody>
      </p:sp>
      <p:graphicFrame>
        <p:nvGraphicFramePr>
          <p:cNvPr id="3" name="Table 2"/>
          <p:cNvGraphicFramePr>
            <a:graphicFrameLocks noGrp="1"/>
          </p:cNvGraphicFramePr>
          <p:nvPr/>
        </p:nvGraphicFramePr>
        <p:xfrm>
          <a:off x="381000" y="1828800"/>
          <a:ext cx="8382000" cy="4800600"/>
        </p:xfrm>
        <a:graphic>
          <a:graphicData uri="http://schemas.openxmlformats.org/drawingml/2006/table">
            <a:tbl>
              <a:tblPr/>
              <a:tblGrid>
                <a:gridCol w="5260975">
                  <a:extLst>
                    <a:ext uri="{9D8B030D-6E8A-4147-A177-3AD203B41FA5}">
                      <a16:colId xmlns:a16="http://schemas.microsoft.com/office/drawing/2014/main" val="20000"/>
                    </a:ext>
                  </a:extLst>
                </a:gridCol>
                <a:gridCol w="3121025">
                  <a:extLst>
                    <a:ext uri="{9D8B030D-6E8A-4147-A177-3AD203B41FA5}">
                      <a16:colId xmlns:a16="http://schemas.microsoft.com/office/drawing/2014/main" val="20001"/>
                    </a:ext>
                  </a:extLst>
                </a:gridCol>
              </a:tblGrid>
              <a:tr h="480060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 action="</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abc.php</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method="get"&gt;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First name: &lt;input type="text"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first_name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Last name: &lt;input type="text"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last_name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type=’’submit’’ value="submit"/&gt;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GB"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3323"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352800"/>
            <a:ext cx="2438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343A7E7-876E-46EC-827A-9B5071DB85DC}" type="slidenum">
              <a:rPr lang="en-US" altLang="en-US"/>
              <a:pPr/>
              <a:t>86</a:t>
            </a:fld>
            <a:endParaRPr lang="en-US" altLang="en-US"/>
          </a:p>
        </p:txBody>
      </p:sp>
    </p:spTree>
    <p:extLst>
      <p:ext uri="{BB962C8B-B14F-4D97-AF65-F5344CB8AC3E}">
        <p14:creationId xmlns:p14="http://schemas.microsoft.com/office/powerpoint/2010/main" val="2360752976"/>
      </p:ext>
    </p:extLst>
  </p:cSld>
  <p:clrMapOvr>
    <a:masterClrMapping/>
  </p:clrMapOvr>
  <p:transition>
    <p:push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1143000"/>
          </a:xfrm>
        </p:spPr>
        <p:txBody>
          <a:bodyPr/>
          <a:lstStyle/>
          <a:p>
            <a:pPr eaLnBrk="1" hangingPunct="1"/>
            <a:r>
              <a:rPr lang="en-US" altLang="en-US" sz="4100" dirty="0">
                <a:latin typeface="Arabic Typesetting" pitchFamily="66" charset="-78"/>
                <a:cs typeface="Arabic Typesetting" pitchFamily="66" charset="-78"/>
              </a:rPr>
              <a:t>Cont’d…</a:t>
            </a:r>
          </a:p>
        </p:txBody>
      </p:sp>
      <p:sp>
        <p:nvSpPr>
          <p:cNvPr id="15363" name="Rectangle 3"/>
          <p:cNvSpPr>
            <a:spLocks noGrp="1" noChangeArrowheads="1"/>
          </p:cNvSpPr>
          <p:nvPr>
            <p:ph type="body" idx="1"/>
          </p:nvPr>
        </p:nvSpPr>
        <p:spPr>
          <a:xfrm>
            <a:off x="228600" y="1676400"/>
            <a:ext cx="8610600" cy="4038600"/>
          </a:xfrm>
        </p:spPr>
        <p:txBody>
          <a:bodyPr>
            <a:noAutofit/>
          </a:bodyPr>
          <a:lstStyle/>
          <a:p>
            <a:pPr marL="0" indent="0" algn="just">
              <a:lnSpc>
                <a:spcPct val="150000"/>
              </a:lnSpc>
              <a:buNone/>
              <a:defRPr/>
            </a:pPr>
            <a:r>
              <a:rPr lang="en-US" b="1" dirty="0">
                <a:solidFill>
                  <a:schemeClr val="tx1"/>
                </a:solidFill>
                <a:latin typeface="Times New Roman" pitchFamily="18" charset="0"/>
                <a:cs typeface="Times New Roman" pitchFamily="18" charset="0"/>
              </a:rPr>
              <a:t>Following is the list of attributes for &lt;input&gt; tag. </a:t>
            </a:r>
            <a:endParaRPr lang="en-GB" dirty="0">
              <a:solidFill>
                <a:schemeClr val="tx1"/>
              </a:solidFill>
              <a:latin typeface="Times New Roman" pitchFamily="18" charset="0"/>
              <a:cs typeface="Times New Roman" pitchFamily="18" charset="0"/>
            </a:endParaRPr>
          </a:p>
          <a:p>
            <a:pPr algn="just">
              <a:lnSpc>
                <a:spcPct val="150000"/>
              </a:lnSpc>
              <a:buFont typeface="Wingdings" pitchFamily="2" charset="2"/>
              <a:buChar char="§"/>
              <a:defRPr/>
            </a:pPr>
            <a:r>
              <a:rPr lang="en-US" b="1" dirty="0">
                <a:solidFill>
                  <a:schemeClr val="tx1"/>
                </a:solidFill>
                <a:latin typeface="Times New Roman" pitchFamily="18" charset="0"/>
                <a:cs typeface="Times New Roman" pitchFamily="18" charset="0"/>
              </a:rPr>
              <a:t>Type: </a:t>
            </a:r>
            <a:r>
              <a:rPr lang="en-US" dirty="0">
                <a:solidFill>
                  <a:schemeClr val="tx1"/>
                </a:solidFill>
                <a:latin typeface="Times New Roman" pitchFamily="18" charset="0"/>
                <a:cs typeface="Times New Roman" pitchFamily="18" charset="0"/>
              </a:rPr>
              <a:t>Indicates the type of input control you want to create. This element is also used to create other form controls such as radio buttons and checkboxes. </a:t>
            </a:r>
            <a:endParaRPr lang="en-GB" dirty="0">
              <a:solidFill>
                <a:schemeClr val="tx1"/>
              </a:solidFill>
              <a:latin typeface="Times New Roman" pitchFamily="18" charset="0"/>
              <a:cs typeface="Times New Roman" pitchFamily="18" charset="0"/>
            </a:endParaRPr>
          </a:p>
          <a:p>
            <a:pPr algn="just">
              <a:lnSpc>
                <a:spcPct val="150000"/>
              </a:lnSpc>
              <a:buFont typeface="Wingdings" pitchFamily="2" charset="2"/>
              <a:buChar char="§"/>
              <a:defRPr/>
            </a:pPr>
            <a:r>
              <a:rPr lang="en-US" b="1" dirty="0">
                <a:solidFill>
                  <a:schemeClr val="tx1"/>
                </a:solidFill>
                <a:latin typeface="Times New Roman" pitchFamily="18" charset="0"/>
                <a:cs typeface="Times New Roman" pitchFamily="18" charset="0"/>
              </a:rPr>
              <a:t>Name: </a:t>
            </a:r>
            <a:r>
              <a:rPr lang="en-US" dirty="0">
                <a:solidFill>
                  <a:schemeClr val="tx1"/>
                </a:solidFill>
                <a:latin typeface="Times New Roman" pitchFamily="18" charset="0"/>
                <a:cs typeface="Times New Roman" pitchFamily="18" charset="0"/>
              </a:rPr>
              <a:t>Used to give the name part of the name/value pair that is sent to the server, representing each form control and the value the user entered. </a:t>
            </a:r>
            <a:endParaRPr lang="en-GB" dirty="0">
              <a:solidFill>
                <a:schemeClr val="tx1"/>
              </a:solidFill>
              <a:latin typeface="Times New Roman" pitchFamily="18" charset="0"/>
              <a:cs typeface="Times New Roman" pitchFamily="18" charset="0"/>
            </a:endParaRPr>
          </a:p>
        </p:txBody>
      </p:sp>
      <p:sp>
        <p:nvSpPr>
          <p:cNvPr id="143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43D3B44-8A77-4DDA-BBF7-FF29D803AC1F}" type="slidenum">
              <a:rPr lang="en-US" altLang="en-US"/>
              <a:pPr/>
              <a:t>87</a:t>
            </a:fld>
            <a:endParaRPr lang="en-US" altLang="en-US"/>
          </a:p>
        </p:txBody>
      </p:sp>
    </p:spTree>
    <p:extLst>
      <p:ext uri="{BB962C8B-B14F-4D97-AF65-F5344CB8AC3E}">
        <p14:creationId xmlns:p14="http://schemas.microsoft.com/office/powerpoint/2010/main" val="3306242514"/>
      </p:ext>
    </p:extLst>
  </p:cSld>
  <p:clrMapOvr>
    <a:masterClrMapping/>
  </p:clrMapOvr>
  <p:transition>
    <p:push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100" b="1">
                <a:latin typeface="Arabic Typesetting" pitchFamily="66" charset="-78"/>
                <a:cs typeface="Arabic Typesetting" pitchFamily="66" charset="-78"/>
              </a:rPr>
              <a:t>Cont’d…</a:t>
            </a:r>
            <a:endParaRPr lang="en-US" altLang="en-US" sz="4100">
              <a:latin typeface="Arabic Typesetting" pitchFamily="66" charset="-78"/>
              <a:cs typeface="Arabic Typesetting" pitchFamily="66" charset="-78"/>
            </a:endParaRPr>
          </a:p>
        </p:txBody>
      </p:sp>
      <p:sp>
        <p:nvSpPr>
          <p:cNvPr id="15363" name="Rectangle 3"/>
          <p:cNvSpPr>
            <a:spLocks noGrp="1" noChangeArrowheads="1"/>
          </p:cNvSpPr>
          <p:nvPr>
            <p:ph type="body" idx="1"/>
          </p:nvPr>
        </p:nvSpPr>
        <p:spPr>
          <a:xfrm>
            <a:off x="762000" y="1905000"/>
            <a:ext cx="8077200" cy="4038600"/>
          </a:xfrm>
        </p:spPr>
        <p:txBody>
          <a:bodyPr>
            <a:normAutofit/>
          </a:bodyPr>
          <a:lstStyle/>
          <a:p>
            <a:pPr algn="just">
              <a:lnSpc>
                <a:spcPct val="150000"/>
              </a:lnSpc>
              <a:buFont typeface="Wingdings" pitchFamily="2" charset="2"/>
              <a:buChar char="§"/>
            </a:pPr>
            <a:r>
              <a:rPr lang="en-US" b="1" dirty="0">
                <a:solidFill>
                  <a:schemeClr val="tx1"/>
                </a:solidFill>
                <a:latin typeface="Times New Roman" pitchFamily="18" charset="0"/>
                <a:cs typeface="Times New Roman" pitchFamily="18" charset="0"/>
              </a:rPr>
              <a:t>Value: </a:t>
            </a:r>
            <a:r>
              <a:rPr lang="en-US" dirty="0">
                <a:solidFill>
                  <a:schemeClr val="tx1"/>
                </a:solidFill>
                <a:latin typeface="Times New Roman" pitchFamily="18" charset="0"/>
                <a:cs typeface="Times New Roman" pitchFamily="18" charset="0"/>
              </a:rPr>
              <a:t>Provides an initial value for the text input control that the user will see when the form loads. </a:t>
            </a:r>
            <a:endParaRPr lang="en-US" altLang="en-US" b="1"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err="1">
                <a:solidFill>
                  <a:schemeClr val="tx1"/>
                </a:solidFill>
                <a:latin typeface="Times New Roman" pitchFamily="18" charset="0"/>
                <a:cs typeface="Times New Roman" pitchFamily="18" charset="0"/>
              </a:rPr>
              <a:t>maxlength</a:t>
            </a:r>
            <a:r>
              <a:rPr lang="en-US" altLang="en-US" b="1" dirty="0">
                <a:solidFill>
                  <a:schemeClr val="tx1"/>
                </a:solidFill>
                <a:latin typeface="Times New Roman" pitchFamily="18" charset="0"/>
                <a:cs typeface="Times New Roman" pitchFamily="18" charset="0"/>
              </a:rPr>
              <a:t>: </a:t>
            </a:r>
            <a:r>
              <a:rPr lang="en-US" altLang="en-US" dirty="0">
                <a:solidFill>
                  <a:schemeClr val="tx1"/>
                </a:solidFill>
                <a:latin typeface="Times New Roman" pitchFamily="18" charset="0"/>
                <a:cs typeface="Times New Roman" pitchFamily="18" charset="0"/>
              </a:rPr>
              <a:t>Allows you to specify the maximum number of characters a user can enter into the text box. </a:t>
            </a:r>
            <a:endParaRPr lang="en-GB" altLang="en-US" dirty="0">
              <a:solidFill>
                <a:schemeClr val="tx1"/>
              </a:solidFill>
              <a:latin typeface="Times New Roman" pitchFamily="18" charset="0"/>
              <a:cs typeface="Times New Roman" pitchFamily="18" charset="0"/>
            </a:endParaRPr>
          </a:p>
        </p:txBody>
      </p:sp>
      <p:sp>
        <p:nvSpPr>
          <p:cNvPr id="153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BFA9EA0-DB4E-4597-A7DE-817B21155F4C}" type="slidenum">
              <a:rPr lang="en-US" altLang="en-US"/>
              <a:pPr/>
              <a:t>88</a:t>
            </a:fld>
            <a:endParaRPr lang="en-US" altLang="en-US"/>
          </a:p>
        </p:txBody>
      </p:sp>
    </p:spTree>
    <p:extLst>
      <p:ext uri="{BB962C8B-B14F-4D97-AF65-F5344CB8AC3E}">
        <p14:creationId xmlns:p14="http://schemas.microsoft.com/office/powerpoint/2010/main" val="2878486549"/>
      </p:ext>
    </p:extLst>
  </p:cSld>
  <p:clrMapOvr>
    <a:masterClrMapping/>
  </p:clrMapOvr>
  <p:transition>
    <p:push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b="1">
                <a:latin typeface="Arabic Typesetting" pitchFamily="66" charset="-78"/>
                <a:cs typeface="Arabic Typesetting" pitchFamily="66" charset="-78"/>
              </a:rPr>
              <a:t>Password input controls</a:t>
            </a:r>
            <a:endParaRPr lang="en-GB" altLang="en-US" sz="3600">
              <a:latin typeface="Arabic Typesetting" pitchFamily="66" charset="-78"/>
              <a:cs typeface="Arabic Typesetting" pitchFamily="66" charset="-78"/>
            </a:endParaRPr>
          </a:p>
        </p:txBody>
      </p:sp>
      <p:graphicFrame>
        <p:nvGraphicFramePr>
          <p:cNvPr id="2" name="Table 1"/>
          <p:cNvGraphicFramePr>
            <a:graphicFrameLocks noGrp="1"/>
          </p:cNvGraphicFramePr>
          <p:nvPr/>
        </p:nvGraphicFramePr>
        <p:xfrm>
          <a:off x="228600" y="2286000"/>
          <a:ext cx="8763000" cy="3840163"/>
        </p:xfrm>
        <a:graphic>
          <a:graphicData uri="http://schemas.openxmlformats.org/drawingml/2006/table">
            <a:tbl>
              <a:tblPr/>
              <a:tblGrid>
                <a:gridCol w="5123475">
                  <a:extLst>
                    <a:ext uri="{9D8B030D-6E8A-4147-A177-3AD203B41FA5}">
                      <a16:colId xmlns:a16="http://schemas.microsoft.com/office/drawing/2014/main" val="20000"/>
                    </a:ext>
                  </a:extLst>
                </a:gridCol>
                <a:gridCol w="3639525">
                  <a:extLst>
                    <a:ext uri="{9D8B030D-6E8A-4147-A177-3AD203B41FA5}">
                      <a16:colId xmlns:a16="http://schemas.microsoft.com/office/drawing/2014/main" val="20001"/>
                    </a:ext>
                  </a:extLst>
                </a:gridCol>
              </a:tblGrid>
              <a:tr h="384016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 action="</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abc.php</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method="get"&gt;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User name&lt;input type="text"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user_name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Password &lt;input type="password" name="password"/&gt;&lt;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type="submit" value="submit"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639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00400"/>
            <a:ext cx="350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AE749AA-9855-4D47-9CDC-603D88B77229}" type="slidenum">
              <a:rPr lang="en-US" altLang="en-US"/>
              <a:pPr/>
              <a:t>89</a:t>
            </a:fld>
            <a:endParaRPr lang="en-US" altLang="en-US"/>
          </a:p>
        </p:txBody>
      </p:sp>
    </p:spTree>
    <p:extLst>
      <p:ext uri="{BB962C8B-B14F-4D97-AF65-F5344CB8AC3E}">
        <p14:creationId xmlns:p14="http://schemas.microsoft.com/office/powerpoint/2010/main" val="1053920498"/>
      </p:ext>
    </p:extLst>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14"/>
          <p:cNvSpPr>
            <a:spLocks noGrp="1"/>
          </p:cNvSpPr>
          <p:nvPr>
            <p:ph type="title"/>
          </p:nvPr>
        </p:nvSpPr>
        <p:spPr>
          <a:xfrm>
            <a:off x="762000" y="533400"/>
            <a:ext cx="7696200" cy="76200"/>
          </a:xfrm>
          <a:prstGeom prst="rect">
            <a:avLst/>
          </a:prstGeom>
          <a:noFill/>
          <a:ln>
            <a:noFill/>
          </a:ln>
        </p:spPr>
        <p:txBody>
          <a:bodyPr vert="horz" lIns="91440" tIns="45720" rIns="91440" bIns="45720" anchor="b"/>
          <a:lstStyle>
            <a:lvl1pPr marL="0" indent="0" algn="l" rtl="0" fontAlgn="base" latinLnBrk="1">
              <a:lnSpc>
                <a:spcPct val="100000"/>
              </a:lnSpc>
              <a:spcBef>
                <a:spcPct val="0"/>
              </a:spcBef>
              <a:spcAft>
                <a:spcPct val="0"/>
              </a:spcAft>
              <a:buFontTx/>
              <a:buNone/>
              <a:defRPr sz="3300" b="0" i="0" u="none" baseline="0">
                <a:solidFill>
                  <a:schemeClr val="lt2"/>
                </a:solidFill>
                <a:latin typeface="Arial Black" pitchFamily="34" charset="0"/>
                <a:ea typeface="Arial" charset="0"/>
                <a:sym typeface="Arial" charset="0"/>
              </a:defRPr>
            </a:lvl1pPr>
          </a:lstStyle>
          <a:p>
            <a:pPr lvl="0" eaLnBrk="1" latinLnBrk="1" hangingPunct="1"/>
            <a:r>
              <a:rPr lang="en-US" altLang="en-US" b="1" dirty="0">
                <a:solidFill>
                  <a:schemeClr val="accent1"/>
                </a:solidFill>
                <a:latin typeface="Times New Roman" pitchFamily="18" charset="0"/>
                <a:cs typeface="Times New Roman" pitchFamily="18" charset="0"/>
              </a:rPr>
              <a:t>Basic HTML Document structure</a:t>
            </a:r>
          </a:p>
        </p:txBody>
      </p:sp>
      <p:sp>
        <p:nvSpPr>
          <p:cNvPr id="1048616" name="Text Placeholder 1048615"/>
          <p:cNvSpPr>
            <a:spLocks noGrp="1"/>
          </p:cNvSpPr>
          <p:nvPr>
            <p:ph type="body" idx="1"/>
          </p:nvPr>
        </p:nvSpPr>
        <p:spPr>
          <a:xfrm>
            <a:off x="457200" y="1295400"/>
            <a:ext cx="8610600" cy="464820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Clr>
                <a:schemeClr val="dk2"/>
              </a:buClr>
              <a:buSzPct val="70000"/>
              <a:buFont typeface="Wingdings" pitchFamily="2" charset="2"/>
              <a:buChar char="l"/>
              <a:defRPr sz="3100" b="0" i="0" u="none" baseline="0">
                <a:solidFill>
                  <a:schemeClr val="dk1"/>
                </a:solidFill>
                <a:latin typeface="Arial" charset="0"/>
                <a:ea typeface="Arial" charset="0"/>
                <a:sym typeface="Arial" charset="0"/>
              </a:defRPr>
            </a:lvl1pPr>
            <a:lvl2pPr marL="742950" indent="-285750" algn="l" rtl="0" fontAlgn="base" latinLnBrk="1">
              <a:lnSpc>
                <a:spcPct val="100000"/>
              </a:lnSpc>
              <a:spcBef>
                <a:spcPct val="20000"/>
              </a:spcBef>
              <a:spcAft>
                <a:spcPct val="0"/>
              </a:spcAft>
              <a:buClr>
                <a:schemeClr val="accent1"/>
              </a:buClr>
              <a:buSzPct val="150000"/>
              <a:buFontTx/>
              <a:buChar char="•"/>
              <a:defRPr sz="2600" b="0" i="0" u="none" baseline="0">
                <a:solidFill>
                  <a:schemeClr val="dk1"/>
                </a:solidFill>
                <a:latin typeface="Arial" charset="0"/>
                <a:ea typeface="Arial" charset="0"/>
                <a:sym typeface="Arial" charset="0"/>
              </a:defRPr>
            </a:lvl2pPr>
            <a:lvl3pPr marL="1143000" indent="-228600" algn="l" rtl="0" fontAlgn="base" latinLnBrk="1">
              <a:lnSpc>
                <a:spcPct val="100000"/>
              </a:lnSpc>
              <a:spcBef>
                <a:spcPct val="20000"/>
              </a:spcBef>
              <a:spcAft>
                <a:spcPct val="0"/>
              </a:spcAft>
              <a:buClr>
                <a:schemeClr val="dk1"/>
              </a:buClr>
              <a:buSzPct val="150000"/>
              <a:buFontTx/>
              <a:buChar char="•"/>
              <a:defRPr sz="2200" b="0" i="0" u="none" baseline="0">
                <a:solidFill>
                  <a:schemeClr val="dk1"/>
                </a:solidFill>
                <a:latin typeface="Arial" charset="0"/>
                <a:ea typeface="Arial" charset="0"/>
                <a:sym typeface="Arial" charset="0"/>
              </a:defRPr>
            </a:lvl3pPr>
            <a:lvl4pPr marL="1600200" indent="-228600" algn="l" rtl="0" fontAlgn="base" latinLnBrk="1">
              <a:lnSpc>
                <a:spcPct val="100000"/>
              </a:lnSpc>
              <a:spcBef>
                <a:spcPct val="20000"/>
              </a:spcBef>
              <a:spcAft>
                <a:spcPct val="0"/>
              </a:spcAft>
              <a:buClr>
                <a:schemeClr val="lt2"/>
              </a:buClr>
              <a:buSzPct val="150000"/>
              <a:buFontTx/>
              <a:buChar char="•"/>
              <a:defRPr sz="2000" b="0" i="0" u="none" baseline="0">
                <a:solidFill>
                  <a:schemeClr val="dk1"/>
                </a:solidFill>
                <a:latin typeface="Arial" charset="0"/>
                <a:ea typeface="Arial" charset="0"/>
                <a:sym typeface="Arial" charset="0"/>
              </a:defRPr>
            </a:lvl4pPr>
            <a:lvl5pPr marL="2057400" indent="-228600" algn="l" rtl="0" fontAlgn="base" latinLnBrk="1">
              <a:lnSpc>
                <a:spcPct val="100000"/>
              </a:lnSpc>
              <a:spcBef>
                <a:spcPct val="20000"/>
              </a:spcBef>
              <a:spcAft>
                <a:spcPct val="0"/>
              </a:spcAft>
              <a:buClr>
                <a:schemeClr val="folHlink"/>
              </a:buClr>
              <a:buSzPct val="150000"/>
              <a:buFontTx/>
              <a:buChar char="•"/>
              <a:defRPr sz="2000" b="0" i="0" u="none" baseline="0">
                <a:solidFill>
                  <a:schemeClr val="dk1"/>
                </a:solidFill>
                <a:latin typeface="Arial" charset="0"/>
                <a:ea typeface="Arial" charset="0"/>
                <a:sym typeface="Arial" charset="0"/>
              </a:defRPr>
            </a:lvl5pPr>
          </a:lstStyle>
          <a:p>
            <a:pPr lvl="0" algn="just" eaLnBrk="1" latinLnBrk="1" hangingPunct="1">
              <a:buFont typeface="Wingdings" pitchFamily="2" charset="2"/>
              <a:buChar char="§"/>
            </a:pPr>
            <a:r>
              <a:rPr lang="en-US" altLang="en-US" sz="2500" dirty="0">
                <a:latin typeface="Times New Roman" pitchFamily="18" charset="0"/>
                <a:ea typeface="Times New Roman" pitchFamily="18" charset="0"/>
                <a:cs typeface="Times New Roman" pitchFamily="18" charset="0"/>
              </a:rPr>
              <a:t>An element called HTML surrounds the whole document. This element contains two sub-elements, </a:t>
            </a:r>
            <a:r>
              <a:rPr lang="en-US" altLang="en-US" sz="2000" dirty="0">
                <a:latin typeface="Times New Roman" pitchFamily="18" charset="0"/>
                <a:ea typeface="Times New Roman" pitchFamily="18" charset="0"/>
                <a:cs typeface="Times New Roman" pitchFamily="18" charset="0"/>
              </a:rPr>
              <a:t>HEAD and BODY</a:t>
            </a:r>
            <a:r>
              <a:rPr lang="en-US" altLang="en-US" sz="2500" dirty="0">
                <a:latin typeface="Times New Roman" pitchFamily="18" charset="0"/>
                <a:ea typeface="Times New Roman" pitchFamily="18" charset="0"/>
                <a:cs typeface="Times New Roman" pitchFamily="18" charset="0"/>
              </a:rPr>
              <a:t>. These       elements are required to form any HTML document.</a:t>
            </a:r>
            <a:r>
              <a:rPr lang="en-US" altLang="en-US" sz="2400" b="1" dirty="0">
                <a:latin typeface="Times New Roman" pitchFamily="18" charset="0"/>
                <a:cs typeface="Times New Roman" pitchFamily="18" charset="0"/>
              </a:rPr>
              <a:t>	</a:t>
            </a:r>
          </a:p>
        </p:txBody>
      </p:sp>
      <p:pic>
        <p:nvPicPr>
          <p:cNvPr id="2097153" name="Picture 2097152"/>
          <p:cNvPicPr>
            <a:picLocks/>
          </p:cNvPicPr>
          <p:nvPr/>
        </p:nvPicPr>
        <p:blipFill>
          <a:blip r:embed="rId3"/>
          <a:srcRect/>
          <a:stretch>
            <a:fillRect/>
          </a:stretch>
        </p:blipFill>
        <p:spPr>
          <a:xfrm>
            <a:off x="1243584" y="3200400"/>
            <a:ext cx="6096000" cy="2895600"/>
          </a:xfrm>
          <a:prstGeom prst="rect">
            <a:avLst/>
          </a:prstGeom>
          <a:noFill/>
          <a:ln>
            <a:noFill/>
          </a:ln>
        </p:spPr>
      </p:pic>
      <p:sp>
        <p:nvSpPr>
          <p:cNvPr id="1048617" name="TextBox 1048616"/>
          <p:cNvSpPr txBox="1"/>
          <p:nvPr/>
        </p:nvSpPr>
        <p:spPr>
          <a:xfrm>
            <a:off x="6858000" y="6400800"/>
            <a:ext cx="1600200" cy="45720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fld id="{566ABCEB-ACFC-4714-9973-3DA970169C29}" type="slidenum">
              <a:rPr lang="en-US" altLang="en-US" sz="1400"/>
              <a:pPr lvl="0" algn="ctr" eaLnBrk="1" latinLnBrk="1" hangingPunct="1"/>
              <a:t>9</a:t>
            </a:fld>
            <a:endParaRPr lang="en-US" altLang="en-US" sz="1400"/>
          </a:p>
        </p:txBody>
      </p:sp>
    </p:spTree>
    <p:extLst>
      <p:ext uri="{BB962C8B-B14F-4D97-AF65-F5344CB8AC3E}">
        <p14:creationId xmlns:p14="http://schemas.microsoft.com/office/powerpoint/2010/main" val="2923898217"/>
      </p:ext>
    </p:extLst>
  </p:cSld>
  <p:clrMapOvr>
    <a:masterClrMapping/>
  </p:clrMapOvr>
  <p:transition>
    <p:push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3200" b="1">
                <a:latin typeface="Times New Roman" pitchFamily="18" charset="0"/>
                <a:cs typeface="Times New Roman" pitchFamily="18" charset="0"/>
              </a:rPr>
              <a:t>Multiple-Line Text Input Controls</a:t>
            </a:r>
            <a:endParaRPr lang="en-GB" altLang="en-US" sz="320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58243984"/>
              </p:ext>
            </p:extLst>
          </p:nvPr>
        </p:nvGraphicFramePr>
        <p:xfrm>
          <a:off x="152400" y="1752600"/>
          <a:ext cx="8839200" cy="3810000"/>
        </p:xfrm>
        <a:graphic>
          <a:graphicData uri="http://schemas.openxmlformats.org/drawingml/2006/table">
            <a:tbl>
              <a:tblPr/>
              <a:tblGrid>
                <a:gridCol w="4574217">
                  <a:extLst>
                    <a:ext uri="{9D8B030D-6E8A-4147-A177-3AD203B41FA5}">
                      <a16:colId xmlns:a16="http://schemas.microsoft.com/office/drawing/2014/main" val="20000"/>
                    </a:ext>
                  </a:extLst>
                </a:gridCol>
                <a:gridCol w="4264983">
                  <a:extLst>
                    <a:ext uri="{9D8B030D-6E8A-4147-A177-3AD203B41FA5}">
                      <a16:colId xmlns:a16="http://schemas.microsoft.com/office/drawing/2014/main" val="20001"/>
                    </a:ext>
                  </a:extLst>
                </a:gridCol>
              </a:tblGrid>
              <a:tr h="381000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&lt;form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Description : &lt;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textarea</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rows="5" cols="50" name="</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abc</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Enter description here...</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textarea</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&lt;input type="submit" value="submit"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74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743200"/>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A2A7145-0E57-4708-8F29-670E13D43FA9}" type="slidenum">
              <a:rPr lang="en-US" altLang="en-US"/>
              <a:pPr/>
              <a:t>90</a:t>
            </a:fld>
            <a:endParaRPr lang="en-US" altLang="en-US"/>
          </a:p>
        </p:txBody>
      </p:sp>
    </p:spTree>
    <p:extLst>
      <p:ext uri="{BB962C8B-B14F-4D97-AF65-F5344CB8AC3E}">
        <p14:creationId xmlns:p14="http://schemas.microsoft.com/office/powerpoint/2010/main" val="2563353483"/>
      </p:ext>
    </p:extLst>
  </p:cSld>
  <p:clrMapOvr>
    <a:masterClrMapping/>
  </p:clrMapOvr>
  <p:transition>
    <p:push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100">
                <a:latin typeface="Arabic Typesetting" pitchFamily="66" charset="-78"/>
                <a:cs typeface="Arabic Typesetting" pitchFamily="66" charset="-78"/>
              </a:rPr>
              <a:t>Cont’d…</a:t>
            </a:r>
          </a:p>
        </p:txBody>
      </p:sp>
      <p:sp>
        <p:nvSpPr>
          <p:cNvPr id="18435" name="Rectangle 1"/>
          <p:cNvSpPr>
            <a:spLocks noChangeArrowheads="1"/>
          </p:cNvSpPr>
          <p:nvPr/>
        </p:nvSpPr>
        <p:spPr bwMode="auto">
          <a:xfrm>
            <a:off x="304800" y="1905000"/>
            <a:ext cx="8534400" cy="297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en-US" altLang="en-US" sz="2500" dirty="0">
                <a:latin typeface="Times New Roman" pitchFamily="18" charset="0"/>
                <a:cs typeface="Times New Roman" pitchFamily="18" charset="0"/>
              </a:rPr>
              <a:t>Following is the detail of above used attributes for &lt;</a:t>
            </a:r>
            <a:r>
              <a:rPr lang="en-US" altLang="en-US" sz="2500" dirty="0" err="1">
                <a:latin typeface="Times New Roman" pitchFamily="18" charset="0"/>
                <a:cs typeface="Times New Roman" pitchFamily="18" charset="0"/>
              </a:rPr>
              <a:t>textarea</a:t>
            </a:r>
            <a:r>
              <a:rPr lang="en-US" altLang="en-US" sz="2500" dirty="0">
                <a:latin typeface="Times New Roman" pitchFamily="18" charset="0"/>
                <a:cs typeface="Times New Roman" pitchFamily="18" charset="0"/>
              </a:rPr>
              <a:t>&gt; tag</a:t>
            </a:r>
            <a:endParaRPr lang="en-GB" altLang="en-US" sz="2500" dirty="0">
              <a:latin typeface="Times New Roman" pitchFamily="18" charset="0"/>
              <a:cs typeface="Times New Roman" pitchFamily="18" charset="0"/>
            </a:endParaRPr>
          </a:p>
          <a:p>
            <a:pPr marL="457200" indent="-457200" eaLnBrk="1" hangingPunct="1">
              <a:lnSpc>
                <a:spcPct val="150000"/>
              </a:lnSpc>
              <a:buFont typeface="Wingdings" pitchFamily="2" charset="2"/>
              <a:buChar char="§"/>
            </a:pPr>
            <a:r>
              <a:rPr lang="en-US" altLang="en-US" sz="2500" b="1" dirty="0">
                <a:latin typeface="Times New Roman" pitchFamily="18" charset="0"/>
                <a:cs typeface="Times New Roman" pitchFamily="18" charset="0"/>
              </a:rPr>
              <a:t>Name: </a:t>
            </a:r>
            <a:r>
              <a:rPr lang="en-US" altLang="en-US" sz="2500" dirty="0">
                <a:latin typeface="Times New Roman" pitchFamily="18" charset="0"/>
                <a:cs typeface="Times New Roman" pitchFamily="18" charset="0"/>
              </a:rPr>
              <a:t>The name of the control. This is used in the name/value pair that is sent to the server. </a:t>
            </a:r>
            <a:endParaRPr lang="en-GB" altLang="en-US" sz="2500" dirty="0">
              <a:latin typeface="Times New Roman" pitchFamily="18" charset="0"/>
              <a:cs typeface="Times New Roman" pitchFamily="18" charset="0"/>
            </a:endParaRPr>
          </a:p>
          <a:p>
            <a:pPr marL="457200" indent="-457200" eaLnBrk="1" hangingPunct="1">
              <a:lnSpc>
                <a:spcPct val="150000"/>
              </a:lnSpc>
              <a:buFont typeface="Wingdings" pitchFamily="2" charset="2"/>
              <a:buChar char="§"/>
            </a:pPr>
            <a:r>
              <a:rPr lang="en-US" altLang="en-US" sz="2500" b="1" dirty="0">
                <a:latin typeface="Times New Roman" pitchFamily="18" charset="0"/>
                <a:cs typeface="Times New Roman" pitchFamily="18" charset="0"/>
              </a:rPr>
              <a:t>Rows: </a:t>
            </a:r>
            <a:r>
              <a:rPr lang="en-US" altLang="en-US" sz="2500" dirty="0">
                <a:latin typeface="Times New Roman" pitchFamily="18" charset="0"/>
                <a:cs typeface="Times New Roman" pitchFamily="18" charset="0"/>
              </a:rPr>
              <a:t>Indicates the number of rows of text area box. </a:t>
            </a:r>
            <a:endParaRPr lang="en-GB" altLang="en-US" sz="2500" dirty="0">
              <a:latin typeface="Times New Roman" pitchFamily="18" charset="0"/>
              <a:cs typeface="Times New Roman" pitchFamily="18" charset="0"/>
            </a:endParaRPr>
          </a:p>
          <a:p>
            <a:pPr marL="457200" indent="-457200" eaLnBrk="1" hangingPunct="1">
              <a:lnSpc>
                <a:spcPct val="150000"/>
              </a:lnSpc>
              <a:buFont typeface="Wingdings" pitchFamily="2" charset="2"/>
              <a:buChar char="§"/>
            </a:pPr>
            <a:r>
              <a:rPr lang="en-US" altLang="en-US" sz="2500" b="1" dirty="0">
                <a:latin typeface="Times New Roman" pitchFamily="18" charset="0"/>
                <a:cs typeface="Times New Roman" pitchFamily="18" charset="0"/>
              </a:rPr>
              <a:t>Cols: </a:t>
            </a:r>
            <a:r>
              <a:rPr lang="en-US" altLang="en-US" sz="2500" dirty="0">
                <a:latin typeface="Times New Roman" pitchFamily="18" charset="0"/>
                <a:cs typeface="Times New Roman" pitchFamily="18" charset="0"/>
              </a:rPr>
              <a:t>Indicates the number of columns of text area box. </a:t>
            </a:r>
            <a:endParaRPr lang="en-GB" altLang="en-US" sz="2500" dirty="0">
              <a:latin typeface="Times New Roman" pitchFamily="18" charset="0"/>
              <a:cs typeface="Times New Roman" pitchFamily="18" charset="0"/>
            </a:endParaRPr>
          </a:p>
        </p:txBody>
      </p:sp>
      <p:sp>
        <p:nvSpPr>
          <p:cNvPr id="184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1738A60-1975-45B6-B1F2-491E913E650A}" type="slidenum">
              <a:rPr lang="en-US" altLang="en-US"/>
              <a:pPr/>
              <a:t>91</a:t>
            </a:fld>
            <a:endParaRPr lang="en-US" altLang="en-US"/>
          </a:p>
        </p:txBody>
      </p:sp>
    </p:spTree>
    <p:extLst>
      <p:ext uri="{BB962C8B-B14F-4D97-AF65-F5344CB8AC3E}">
        <p14:creationId xmlns:p14="http://schemas.microsoft.com/office/powerpoint/2010/main" val="2261366443"/>
      </p:ext>
    </p:extLst>
  </p:cSld>
  <p:clrMapOvr>
    <a:masterClrMapping/>
  </p:clrMapOvr>
  <p:transition>
    <p:push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3600" b="1">
                <a:latin typeface="Times New Roman" pitchFamily="18" charset="0"/>
                <a:cs typeface="Times New Roman" pitchFamily="18" charset="0"/>
              </a:rPr>
              <a:t>Creating Button</a:t>
            </a:r>
            <a:endParaRPr lang="en-GB" altLang="en-US" sz="3600" b="1">
              <a:latin typeface="Times New Roman" pitchFamily="18" charset="0"/>
              <a:cs typeface="Times New Roman" pitchFamily="18" charset="0"/>
            </a:endParaRPr>
          </a:p>
        </p:txBody>
      </p:sp>
      <p:sp>
        <p:nvSpPr>
          <p:cNvPr id="19459" name="Rectangle 3"/>
          <p:cNvSpPr>
            <a:spLocks noGrp="1" noChangeArrowheads="1"/>
          </p:cNvSpPr>
          <p:nvPr>
            <p:ph type="body" idx="1"/>
          </p:nvPr>
        </p:nvSpPr>
        <p:spPr>
          <a:xfrm>
            <a:off x="533400" y="1905000"/>
            <a:ext cx="8153400" cy="4038600"/>
          </a:xfrm>
        </p:spPr>
        <p:txBody>
          <a:bodyPr>
            <a:normAutofit/>
          </a:bodyPr>
          <a:lstStyle/>
          <a:p>
            <a:pPr algn="just">
              <a:lnSpc>
                <a:spcPct val="150000"/>
              </a:lnSpc>
              <a:buFont typeface="Wingdings" pitchFamily="2" charset="2"/>
              <a:buChar char="§"/>
            </a:pPr>
            <a:r>
              <a:rPr lang="en-US" altLang="en-US" sz="2600" dirty="0">
                <a:solidFill>
                  <a:schemeClr val="tx1"/>
                </a:solidFill>
                <a:latin typeface="Times New Roman" pitchFamily="18" charset="0"/>
                <a:cs typeface="Times New Roman" pitchFamily="18" charset="0"/>
              </a:rPr>
              <a:t>There are various ways in HTML to create clickable buttons. You can create clickable button using&lt;input&gt; tag.</a:t>
            </a:r>
            <a:endParaRPr lang="en-GB" altLang="en-US" sz="26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600" dirty="0">
                <a:solidFill>
                  <a:schemeClr val="tx1"/>
                </a:solidFill>
                <a:latin typeface="Times New Roman" pitchFamily="18" charset="0"/>
                <a:cs typeface="Times New Roman" pitchFamily="18" charset="0"/>
              </a:rPr>
              <a:t>When you use the &lt;input&gt; element to create a button, the type of button you create is specified using the type attribute. </a:t>
            </a:r>
            <a:endParaRPr lang="en-GB" altLang="en-US" sz="2600" dirty="0">
              <a:solidFill>
                <a:schemeClr val="tx1"/>
              </a:solidFill>
              <a:latin typeface="Times New Roman" pitchFamily="18" charset="0"/>
              <a:cs typeface="Times New Roman" pitchFamily="18" charset="0"/>
            </a:endParaRPr>
          </a:p>
        </p:txBody>
      </p:sp>
      <p:sp>
        <p:nvSpPr>
          <p:cNvPr id="194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D02CF1D-E38D-4C3E-A7B2-534FB9F1868C}" type="slidenum">
              <a:rPr lang="en-US" altLang="en-US"/>
              <a:pPr/>
              <a:t>92</a:t>
            </a:fld>
            <a:endParaRPr lang="en-US" altLang="en-US"/>
          </a:p>
        </p:txBody>
      </p:sp>
    </p:spTree>
    <p:extLst>
      <p:ext uri="{BB962C8B-B14F-4D97-AF65-F5344CB8AC3E}">
        <p14:creationId xmlns:p14="http://schemas.microsoft.com/office/powerpoint/2010/main" val="1375209328"/>
      </p:ext>
    </p:extLst>
  </p:cSld>
  <p:clrMapOvr>
    <a:masterClrMapping/>
  </p:clrMapOvr>
  <p:transition>
    <p:push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100">
                <a:latin typeface="Arabic Typesetting" pitchFamily="66" charset="-78"/>
                <a:cs typeface="Arabic Typesetting" pitchFamily="66" charset="-78"/>
              </a:rPr>
              <a:t>Cont’d…</a:t>
            </a:r>
          </a:p>
        </p:txBody>
      </p:sp>
      <p:sp>
        <p:nvSpPr>
          <p:cNvPr id="21507" name="Rectangle 1"/>
          <p:cNvSpPr>
            <a:spLocks noChangeArrowheads="1"/>
          </p:cNvSpPr>
          <p:nvPr/>
        </p:nvSpPr>
        <p:spPr bwMode="auto">
          <a:xfrm>
            <a:off x="381000" y="1997075"/>
            <a:ext cx="84582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defRPr/>
            </a:pPr>
            <a:r>
              <a:rPr lang="en-US" sz="2600" dirty="0">
                <a:latin typeface="Times New Roman" pitchFamily="18" charset="0"/>
                <a:cs typeface="Times New Roman" pitchFamily="18" charset="0"/>
              </a:rPr>
              <a:t>The type attribute can take the following values:</a:t>
            </a:r>
            <a:endParaRPr lang="en-GB" sz="2600" dirty="0">
              <a:latin typeface="Times New Roman" pitchFamily="18" charset="0"/>
              <a:cs typeface="Times New Roman" pitchFamily="18" charset="0"/>
            </a:endParaRPr>
          </a:p>
          <a:p>
            <a:pPr marL="457200" indent="-457200" algn="just" eaLnBrk="1" hangingPunct="1">
              <a:lnSpc>
                <a:spcPct val="150000"/>
              </a:lnSpc>
              <a:buFont typeface="Wingdings" pitchFamily="2" charset="2"/>
              <a:buChar char="§"/>
              <a:defRPr/>
            </a:pPr>
            <a:r>
              <a:rPr lang="en-US" sz="2600" b="1" dirty="0">
                <a:latin typeface="Times New Roman" pitchFamily="18" charset="0"/>
                <a:cs typeface="Times New Roman" pitchFamily="18" charset="0"/>
              </a:rPr>
              <a:t>Submit:</a:t>
            </a:r>
            <a:r>
              <a:rPr lang="en-US" sz="2600" dirty="0">
                <a:latin typeface="Times New Roman" pitchFamily="18" charset="0"/>
                <a:cs typeface="Times New Roman" pitchFamily="18" charset="0"/>
              </a:rPr>
              <a:t> This creates a button that automatically submits a form.</a:t>
            </a:r>
            <a:endParaRPr lang="en-GB" sz="2600" dirty="0">
              <a:latin typeface="Times New Roman" pitchFamily="18" charset="0"/>
              <a:cs typeface="Times New Roman" pitchFamily="18" charset="0"/>
            </a:endParaRPr>
          </a:p>
          <a:p>
            <a:pPr marL="457200" indent="-457200" algn="just" eaLnBrk="1" hangingPunct="1">
              <a:lnSpc>
                <a:spcPct val="150000"/>
              </a:lnSpc>
              <a:buFont typeface="Wingdings" pitchFamily="2" charset="2"/>
              <a:buChar char="§"/>
              <a:defRPr/>
            </a:pPr>
            <a:r>
              <a:rPr lang="en-US" sz="2600" b="1" dirty="0">
                <a:latin typeface="Times New Roman" pitchFamily="18" charset="0"/>
                <a:cs typeface="Times New Roman" pitchFamily="18" charset="0"/>
              </a:rPr>
              <a:t>Reset:</a:t>
            </a:r>
            <a:r>
              <a:rPr lang="en-US" sz="2600" dirty="0">
                <a:latin typeface="Times New Roman" pitchFamily="18" charset="0"/>
                <a:cs typeface="Times New Roman" pitchFamily="18" charset="0"/>
              </a:rPr>
              <a:t> This creates a button that automatically resets form controls to their initial values.</a:t>
            </a:r>
            <a:endParaRPr lang="en-GB" sz="2600" dirty="0">
              <a:latin typeface="Times New Roman" pitchFamily="18" charset="0"/>
              <a:cs typeface="Times New Roman" pitchFamily="18" charset="0"/>
            </a:endParaRPr>
          </a:p>
        </p:txBody>
      </p:sp>
      <p:sp>
        <p:nvSpPr>
          <p:cNvPr id="204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4D70C5D-1AB9-460C-9917-DB1B5739B663}" type="slidenum">
              <a:rPr lang="en-US" altLang="en-US"/>
              <a:pPr/>
              <a:t>93</a:t>
            </a:fld>
            <a:endParaRPr lang="en-US" altLang="en-US"/>
          </a:p>
        </p:txBody>
      </p:sp>
    </p:spTree>
    <p:extLst>
      <p:ext uri="{BB962C8B-B14F-4D97-AF65-F5344CB8AC3E}">
        <p14:creationId xmlns:p14="http://schemas.microsoft.com/office/powerpoint/2010/main" val="2378054712"/>
      </p:ext>
    </p:extLst>
  </p:cSld>
  <p:clrMapOvr>
    <a:masterClrMapping/>
  </p:clrMapOvr>
  <p:transition>
    <p:push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100" b="1">
                <a:latin typeface="Arabic Typesetting" pitchFamily="66" charset="-78"/>
                <a:cs typeface="Arabic Typesetting" pitchFamily="66" charset="-78"/>
              </a:rPr>
              <a:t>Cont’d…</a:t>
            </a:r>
          </a:p>
        </p:txBody>
      </p:sp>
      <p:graphicFrame>
        <p:nvGraphicFramePr>
          <p:cNvPr id="2" name="Table 1"/>
          <p:cNvGraphicFramePr>
            <a:graphicFrameLocks noGrp="1"/>
          </p:cNvGraphicFramePr>
          <p:nvPr>
            <p:extLst>
              <p:ext uri="{D42A27DB-BD31-4B8C-83A1-F6EECF244321}">
                <p14:modId xmlns:p14="http://schemas.microsoft.com/office/powerpoint/2010/main" val="2726723311"/>
              </p:ext>
            </p:extLst>
          </p:nvPr>
        </p:nvGraphicFramePr>
        <p:xfrm>
          <a:off x="457200" y="1676400"/>
          <a:ext cx="8229600" cy="4038600"/>
        </p:xfrm>
        <a:graphic>
          <a:graphicData uri="http://schemas.openxmlformats.org/drawingml/2006/table">
            <a:tbl>
              <a:tblPr/>
              <a:tblGrid>
                <a:gridCol w="5943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03860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type="submit" name="Submit" value="Submit"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type="reset" value="Reset" /&gt;&lt;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77D9970-0605-4C77-AF7F-333389C68FBE}" type="slidenum">
              <a:rPr lang="en-US" altLang="en-US"/>
              <a:pPr/>
              <a:t>94</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438400"/>
            <a:ext cx="1918536"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986106"/>
      </p:ext>
    </p:extLst>
  </p:cSld>
  <p:clrMapOvr>
    <a:masterClrMapping/>
  </p:clrMapOvr>
  <p:transition>
    <p:push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600" b="1">
                <a:latin typeface="Arabic Typesetting" pitchFamily="66" charset="-78"/>
                <a:cs typeface="Arabic Typesetting" pitchFamily="66" charset="-78"/>
              </a:rPr>
              <a:t>Checkboxes Control</a:t>
            </a:r>
            <a:endParaRPr lang="en-GB" altLang="en-US" sz="3600">
              <a:latin typeface="Arabic Typesetting" pitchFamily="66" charset="-78"/>
              <a:cs typeface="Arabic Typesetting" pitchFamily="66" charset="-78"/>
            </a:endParaRPr>
          </a:p>
        </p:txBody>
      </p:sp>
      <p:sp>
        <p:nvSpPr>
          <p:cNvPr id="22531" name="Rectangle 3"/>
          <p:cNvSpPr>
            <a:spLocks noGrp="1" noChangeArrowheads="1"/>
          </p:cNvSpPr>
          <p:nvPr>
            <p:ph type="body" idx="1"/>
          </p:nvPr>
        </p:nvSpPr>
        <p:spPr>
          <a:xfrm>
            <a:off x="228600" y="1752600"/>
            <a:ext cx="8534400" cy="4343400"/>
          </a:xfrm>
        </p:spPr>
        <p:txBody>
          <a:bodyPr/>
          <a:lstStyle/>
          <a:p>
            <a:pPr>
              <a:buFont typeface="Wingdings" pitchFamily="2" charset="2"/>
              <a:buChar char="§"/>
            </a:pPr>
            <a:r>
              <a:rPr lang="en-US" altLang="en-US" sz="2400" dirty="0">
                <a:solidFill>
                  <a:schemeClr val="tx1"/>
                </a:solidFill>
                <a:latin typeface="Times New Roman" pitchFamily="18" charset="0"/>
                <a:cs typeface="Times New Roman" pitchFamily="18" charset="0"/>
              </a:rPr>
              <a:t>Checkboxes are used when more than one option is required to be selected.</a:t>
            </a:r>
            <a:endParaRPr lang="en-GB" altLang="en-US" sz="2400"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609600" y="2549525"/>
          <a:ext cx="8172450" cy="3840163"/>
        </p:xfrm>
        <a:graphic>
          <a:graphicData uri="http://schemas.openxmlformats.org/drawingml/2006/table">
            <a:tbl>
              <a:tblPr/>
              <a:tblGrid>
                <a:gridCol w="6184557">
                  <a:extLst>
                    <a:ext uri="{9D8B030D-6E8A-4147-A177-3AD203B41FA5}">
                      <a16:colId xmlns:a16="http://schemas.microsoft.com/office/drawing/2014/main" val="20000"/>
                    </a:ext>
                  </a:extLst>
                </a:gridCol>
                <a:gridCol w="1987893">
                  <a:extLst>
                    <a:ext uri="{9D8B030D-6E8A-4147-A177-3AD203B41FA5}">
                      <a16:colId xmlns:a16="http://schemas.microsoft.com/office/drawing/2014/main" val="20001"/>
                    </a:ext>
                  </a:extLst>
                </a:gridCol>
              </a:tblGrid>
              <a:tr h="384016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type="checkbox" name="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value="on"&gt;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type="checkbox" name="physics" value="on"&gt; Physics&lt;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type="submit" value="Select Subject"/&gt;</a:t>
                      </a:r>
                      <a:endParaRPr kumimoji="0" lang="en-GB"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Will result </a:t>
                      </a:r>
                      <a:endParaRPr kumimoji="0" lang="en-GB" sz="2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2540" name="Picture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200400"/>
            <a:ext cx="1543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3DBCCB6-CCDB-417E-865F-34B5321E39AB}" type="slidenum">
              <a:rPr lang="en-US" altLang="en-US"/>
              <a:pPr/>
              <a:t>95</a:t>
            </a:fld>
            <a:endParaRPr lang="en-US" altLang="en-US"/>
          </a:p>
        </p:txBody>
      </p:sp>
    </p:spTree>
    <p:extLst>
      <p:ext uri="{BB962C8B-B14F-4D97-AF65-F5344CB8AC3E}">
        <p14:creationId xmlns:p14="http://schemas.microsoft.com/office/powerpoint/2010/main" val="2297358565"/>
      </p:ext>
    </p:extLst>
  </p:cSld>
  <p:clrMapOvr>
    <a:masterClrMapping/>
  </p:clrMapOvr>
  <p:transition>
    <p:push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4100" b="1" dirty="0" err="1">
                <a:latin typeface="Times New Roman" pitchFamily="18" charset="0"/>
                <a:cs typeface="Times New Roman" pitchFamily="18" charset="0"/>
              </a:rPr>
              <a:t>Cont</a:t>
            </a:r>
            <a:r>
              <a:rPr lang="en-US" altLang="en-US" sz="4100" b="1" dirty="0">
                <a:latin typeface="Times New Roman" pitchFamily="18" charset="0"/>
                <a:cs typeface="Times New Roman" pitchFamily="18" charset="0"/>
              </a:rPr>
              <a:t>…</a:t>
            </a:r>
          </a:p>
        </p:txBody>
      </p:sp>
      <p:sp>
        <p:nvSpPr>
          <p:cNvPr id="23555" name="Rectangle 3"/>
          <p:cNvSpPr>
            <a:spLocks noGrp="1" noChangeArrowheads="1"/>
          </p:cNvSpPr>
          <p:nvPr>
            <p:ph type="body" idx="1"/>
          </p:nvPr>
        </p:nvSpPr>
        <p:spPr>
          <a:xfrm>
            <a:off x="381000" y="1905000"/>
            <a:ext cx="8458200" cy="4038600"/>
          </a:xfrm>
        </p:spPr>
        <p:txBody>
          <a:bodyPr>
            <a:normAutofit fontScale="92500" lnSpcReduction="20000"/>
          </a:bodyPr>
          <a:lstStyle/>
          <a:p>
            <a:pPr marL="0" indent="0" algn="just">
              <a:lnSpc>
                <a:spcPct val="150000"/>
              </a:lnSpc>
              <a:buNone/>
            </a:pPr>
            <a:r>
              <a:rPr lang="en-US" altLang="en-US" b="1" dirty="0">
                <a:solidFill>
                  <a:schemeClr val="tx1"/>
                </a:solidFill>
                <a:latin typeface="Times New Roman" pitchFamily="18" charset="0"/>
                <a:cs typeface="Times New Roman" pitchFamily="18" charset="0"/>
              </a:rPr>
              <a:t>List of important checkbox attributes: </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Type: </a:t>
            </a:r>
            <a:r>
              <a:rPr lang="en-US" altLang="en-US" dirty="0">
                <a:solidFill>
                  <a:schemeClr val="tx1"/>
                </a:solidFill>
                <a:latin typeface="Times New Roman" pitchFamily="18" charset="0"/>
                <a:cs typeface="Times New Roman" pitchFamily="18" charset="0"/>
              </a:rPr>
              <a:t>Indicates that you want to create a checkbox. </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Name: </a:t>
            </a:r>
            <a:r>
              <a:rPr lang="en-US" altLang="en-US" dirty="0">
                <a:solidFill>
                  <a:schemeClr val="tx1"/>
                </a:solidFill>
                <a:latin typeface="Times New Roman" pitchFamily="18" charset="0"/>
                <a:cs typeface="Times New Roman" pitchFamily="18" charset="0"/>
              </a:rPr>
              <a:t>Name of the control. </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Value: </a:t>
            </a:r>
            <a:r>
              <a:rPr lang="en-US" altLang="en-US" dirty="0">
                <a:solidFill>
                  <a:schemeClr val="tx1"/>
                </a:solidFill>
                <a:latin typeface="Times New Roman" pitchFamily="18" charset="0"/>
                <a:cs typeface="Times New Roman" pitchFamily="18" charset="0"/>
              </a:rPr>
              <a:t>The value that will be used if the checkbox is selected. More than one checkbox should share the same name only if you want to allow users to select several items from the same list. </a:t>
            </a:r>
            <a:endParaRPr lang="en-GB" altLang="en-US"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b="1" dirty="0">
                <a:solidFill>
                  <a:schemeClr val="tx1"/>
                </a:solidFill>
                <a:latin typeface="Times New Roman" pitchFamily="18" charset="0"/>
                <a:cs typeface="Times New Roman" pitchFamily="18" charset="0"/>
              </a:rPr>
              <a:t>Checked: </a:t>
            </a:r>
            <a:r>
              <a:rPr lang="en-US" altLang="en-US" dirty="0">
                <a:solidFill>
                  <a:schemeClr val="tx1"/>
                </a:solidFill>
                <a:latin typeface="Times New Roman" pitchFamily="18" charset="0"/>
                <a:cs typeface="Times New Roman" pitchFamily="18" charset="0"/>
              </a:rPr>
              <a:t>Indicates that when the page loads, the checkbox should be selected. </a:t>
            </a:r>
            <a:endParaRPr lang="en-GB" altLang="en-US" dirty="0">
              <a:solidFill>
                <a:schemeClr val="tx1"/>
              </a:solidFill>
              <a:latin typeface="Times New Roman" pitchFamily="18" charset="0"/>
              <a:cs typeface="Times New Roman" pitchFamily="18" charset="0"/>
            </a:endParaRPr>
          </a:p>
        </p:txBody>
      </p:sp>
      <p:sp>
        <p:nvSpPr>
          <p:cNvPr id="2355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8AD1B44-2526-4AE5-AD62-33E89E620AD1}" type="slidenum">
              <a:rPr lang="en-US" altLang="en-US"/>
              <a:pPr/>
              <a:t>96</a:t>
            </a:fld>
            <a:endParaRPr lang="en-US" altLang="en-US"/>
          </a:p>
        </p:txBody>
      </p:sp>
    </p:spTree>
    <p:extLst>
      <p:ext uri="{BB962C8B-B14F-4D97-AF65-F5344CB8AC3E}">
        <p14:creationId xmlns:p14="http://schemas.microsoft.com/office/powerpoint/2010/main" val="2740630673"/>
      </p:ext>
    </p:extLst>
  </p:cSld>
  <p:clrMapOvr>
    <a:masterClrMapping/>
  </p:clrMapOvr>
  <p:transition>
    <p:push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600" b="1">
                <a:latin typeface="Times New Roman" pitchFamily="18" charset="0"/>
                <a:cs typeface="Times New Roman" pitchFamily="18" charset="0"/>
              </a:rPr>
              <a:t>Raidobox Control</a:t>
            </a:r>
            <a:endParaRPr lang="en-GB" altLang="en-US" sz="3600">
              <a:latin typeface="Times New Roman" pitchFamily="18" charset="0"/>
              <a:cs typeface="Times New Roman" pitchFamily="18" charset="0"/>
            </a:endParaRPr>
          </a:p>
        </p:txBody>
      </p:sp>
      <p:sp>
        <p:nvSpPr>
          <p:cNvPr id="24579" name="Rectangle 3"/>
          <p:cNvSpPr>
            <a:spLocks noGrp="1" noChangeArrowheads="1"/>
          </p:cNvSpPr>
          <p:nvPr>
            <p:ph type="body" idx="1"/>
          </p:nvPr>
        </p:nvSpPr>
        <p:spPr>
          <a:xfrm>
            <a:off x="228600" y="1905000"/>
            <a:ext cx="8610600" cy="4038600"/>
          </a:xfrm>
        </p:spPr>
        <p:txBody>
          <a:bodyPr/>
          <a:lstStyle/>
          <a:p>
            <a:pPr>
              <a:buFont typeface="Wingdings" pitchFamily="2" charset="2"/>
              <a:buChar char="§"/>
            </a:pPr>
            <a:r>
              <a:rPr lang="en-US" altLang="en-US" sz="2400" dirty="0">
                <a:solidFill>
                  <a:schemeClr val="tx1"/>
                </a:solidFill>
                <a:latin typeface="Times New Roman" pitchFamily="18" charset="0"/>
                <a:cs typeface="Times New Roman" pitchFamily="18" charset="0"/>
              </a:rPr>
              <a:t>Radio Buttons are used when only one option is required to be selected. They are created using</a:t>
            </a:r>
            <a:r>
              <a:rPr lang="en-GB" altLang="en-US" sz="2400" dirty="0">
                <a:solidFill>
                  <a:schemeClr val="tx1"/>
                </a:solidFill>
                <a:latin typeface="Times New Roman" pitchFamily="18" charset="0"/>
                <a:cs typeface="Times New Roman" pitchFamily="18" charset="0"/>
              </a:rPr>
              <a:t> </a:t>
            </a:r>
            <a:r>
              <a:rPr lang="en-US" altLang="en-US" sz="2400" dirty="0">
                <a:solidFill>
                  <a:schemeClr val="tx1"/>
                </a:solidFill>
                <a:latin typeface="Times New Roman" pitchFamily="18" charset="0"/>
                <a:cs typeface="Times New Roman" pitchFamily="18" charset="0"/>
              </a:rPr>
              <a:t>input&gt; tag as shown below:</a:t>
            </a:r>
          </a:p>
          <a:p>
            <a:endParaRPr lang="en-GB" altLang="en-US" dirty="0">
              <a:latin typeface="Arabic Typesetting" pitchFamily="66" charset="-78"/>
              <a:cs typeface="Arabic Typesetting" pitchFamily="66"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3205394023"/>
              </p:ext>
            </p:extLst>
          </p:nvPr>
        </p:nvGraphicFramePr>
        <p:xfrm>
          <a:off x="609600" y="2819400"/>
          <a:ext cx="8305800" cy="3825558"/>
        </p:xfrm>
        <a:graphic>
          <a:graphicData uri="http://schemas.openxmlformats.org/drawingml/2006/table">
            <a:tbl>
              <a:tblPr/>
              <a:tblGrid>
                <a:gridCol w="6629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662680">
                <a:tc>
                  <a:txBody>
                    <a:bodyPr/>
                    <a:lstStyle/>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 action="</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abc.php</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method="post"&gt;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type="radio" name="subject" value="</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/&gt;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type="radio" name="subject" value="physics" /&gt; Physics&lt;</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br</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&lt;input type="submit" value="Select Subject" /&gt;</a:t>
                      </a:r>
                      <a:endParaRPr kumimoji="0" lang="en-GB"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ts val="125"/>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4588" name="Picture 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733800"/>
            <a:ext cx="1524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32799C1-159F-4109-B1F8-3A3DE56DC360}" type="slidenum">
              <a:rPr lang="en-US" altLang="en-US"/>
              <a:pPr/>
              <a:t>97</a:t>
            </a:fld>
            <a:endParaRPr lang="en-US" altLang="en-US"/>
          </a:p>
        </p:txBody>
      </p:sp>
    </p:spTree>
    <p:extLst>
      <p:ext uri="{BB962C8B-B14F-4D97-AF65-F5344CB8AC3E}">
        <p14:creationId xmlns:p14="http://schemas.microsoft.com/office/powerpoint/2010/main" val="4117219228"/>
      </p:ext>
    </p:extLst>
  </p:cSld>
  <p:clrMapOvr>
    <a:masterClrMapping/>
  </p:clrMapOvr>
  <p:transition>
    <p:push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000" b="1" dirty="0" err="1">
                <a:effectLst/>
                <a:latin typeface="Arabic Typesetting" pitchFamily="66" charset="-78"/>
                <a:cs typeface="Arabic Typesetting" pitchFamily="66" charset="-78"/>
              </a:rPr>
              <a:t>Cont</a:t>
            </a:r>
            <a:r>
              <a:rPr lang="en-US" altLang="en-US" sz="4000" b="1" dirty="0">
                <a:effectLst/>
                <a:latin typeface="Arabic Typesetting" pitchFamily="66" charset="-78"/>
                <a:cs typeface="Arabic Typesetting" pitchFamily="66" charset="-78"/>
              </a:rPr>
              <a:t>…</a:t>
            </a:r>
          </a:p>
        </p:txBody>
      </p:sp>
      <p:sp>
        <p:nvSpPr>
          <p:cNvPr id="25603" name="Rectangle 3"/>
          <p:cNvSpPr>
            <a:spLocks noGrp="1" noChangeArrowheads="1"/>
          </p:cNvSpPr>
          <p:nvPr>
            <p:ph type="body" idx="1"/>
          </p:nvPr>
        </p:nvSpPr>
        <p:spPr>
          <a:xfrm>
            <a:off x="304800" y="1905000"/>
            <a:ext cx="8534400" cy="4038600"/>
          </a:xfrm>
        </p:spPr>
        <p:txBody>
          <a:bodyPr>
            <a:normAutofit fontScale="92500" lnSpcReduction="20000"/>
          </a:bodyPr>
          <a:lstStyle/>
          <a:p>
            <a:pPr marL="0" indent="0" algn="just">
              <a:lnSpc>
                <a:spcPct val="150000"/>
              </a:lnSpc>
              <a:buNone/>
            </a:pPr>
            <a:r>
              <a:rPr lang="en-US" altLang="en-US" sz="2800" dirty="0">
                <a:solidFill>
                  <a:schemeClr val="tx1"/>
                </a:solidFill>
                <a:latin typeface="Times New Roman" pitchFamily="18" charset="0"/>
                <a:cs typeface="Times New Roman" pitchFamily="18" charset="0"/>
              </a:rPr>
              <a:t>List of important radio box attributes:</a:t>
            </a:r>
            <a:endParaRPr lang="en-GB" altLang="en-US" sz="28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Type:</a:t>
            </a:r>
            <a:r>
              <a:rPr lang="en-US" altLang="en-US" sz="2800" dirty="0">
                <a:solidFill>
                  <a:schemeClr val="tx1"/>
                </a:solidFill>
                <a:latin typeface="Times New Roman" pitchFamily="18" charset="0"/>
                <a:cs typeface="Times New Roman" pitchFamily="18" charset="0"/>
              </a:rPr>
              <a:t> Indicates that you want to create a radio box.</a:t>
            </a:r>
            <a:endParaRPr lang="en-GB" altLang="en-US" sz="28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Name</a:t>
            </a:r>
            <a:r>
              <a:rPr lang="en-US" altLang="en-US" sz="2800" dirty="0">
                <a:solidFill>
                  <a:schemeClr val="tx1"/>
                </a:solidFill>
                <a:latin typeface="Times New Roman" pitchFamily="18" charset="0"/>
                <a:cs typeface="Times New Roman" pitchFamily="18" charset="0"/>
              </a:rPr>
              <a:t>: Name of the control.</a:t>
            </a:r>
            <a:endParaRPr lang="en-GB" altLang="en-US" sz="28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Value:</a:t>
            </a:r>
            <a:r>
              <a:rPr lang="en-US" altLang="en-US" sz="2800" dirty="0">
                <a:solidFill>
                  <a:schemeClr val="tx1"/>
                </a:solidFill>
                <a:latin typeface="Times New Roman" pitchFamily="18" charset="0"/>
                <a:cs typeface="Times New Roman" pitchFamily="18" charset="0"/>
              </a:rPr>
              <a:t> Used to indicate the value that will be sent to the server if this option is selected.</a:t>
            </a:r>
            <a:endParaRPr lang="en-GB" altLang="en-US" sz="2800" dirty="0">
              <a:solidFill>
                <a:schemeClr val="tx1"/>
              </a:solidFill>
              <a:latin typeface="Times New Roman" pitchFamily="18" charset="0"/>
              <a:cs typeface="Times New Roman" pitchFamily="18" charset="0"/>
            </a:endParaRPr>
          </a:p>
          <a:p>
            <a:pPr algn="just">
              <a:lnSpc>
                <a:spcPct val="150000"/>
              </a:lnSpc>
              <a:buFont typeface="Wingdings" pitchFamily="2" charset="2"/>
              <a:buChar char="§"/>
            </a:pPr>
            <a:r>
              <a:rPr lang="en-US" altLang="en-US" sz="2800" b="1" dirty="0">
                <a:solidFill>
                  <a:schemeClr val="tx1"/>
                </a:solidFill>
                <a:latin typeface="Times New Roman" pitchFamily="18" charset="0"/>
                <a:cs typeface="Times New Roman" pitchFamily="18" charset="0"/>
              </a:rPr>
              <a:t>Checked</a:t>
            </a:r>
            <a:r>
              <a:rPr lang="en-US" altLang="en-US" sz="2800" dirty="0">
                <a:solidFill>
                  <a:schemeClr val="tx1"/>
                </a:solidFill>
                <a:latin typeface="Times New Roman" pitchFamily="18" charset="0"/>
                <a:cs typeface="Times New Roman" pitchFamily="18" charset="0"/>
              </a:rPr>
              <a:t>: Indicates that this option should be selected by default when the page loads.</a:t>
            </a:r>
            <a:endParaRPr lang="en-GB" altLang="en-US" sz="2800" dirty="0">
              <a:solidFill>
                <a:schemeClr val="tx1"/>
              </a:solidFill>
              <a:latin typeface="Times New Roman" pitchFamily="18" charset="0"/>
              <a:cs typeface="Times New Roman" pitchFamily="18" charset="0"/>
            </a:endParaRPr>
          </a:p>
        </p:txBody>
      </p:sp>
      <p:sp>
        <p:nvSpPr>
          <p:cNvPr id="256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1812128-B5B1-4D78-8FFF-8F5928FA3DF4}" type="slidenum">
              <a:rPr lang="en-US" altLang="en-US"/>
              <a:pPr/>
              <a:t>98</a:t>
            </a:fld>
            <a:endParaRPr lang="en-US" altLang="en-US"/>
          </a:p>
        </p:txBody>
      </p:sp>
    </p:spTree>
    <p:extLst>
      <p:ext uri="{BB962C8B-B14F-4D97-AF65-F5344CB8AC3E}">
        <p14:creationId xmlns:p14="http://schemas.microsoft.com/office/powerpoint/2010/main" val="4109624662"/>
      </p:ext>
    </p:extLst>
  </p:cSld>
  <p:clrMapOvr>
    <a:masterClrMapping/>
  </p:clrMapOvr>
  <p:transition>
    <p:push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b="1" dirty="0">
                <a:latin typeface="Times New Roman" pitchFamily="18" charset="0"/>
                <a:cs typeface="Times New Roman" pitchFamily="18" charset="0"/>
              </a:rPr>
              <a:t>Select box Control</a:t>
            </a:r>
          </a:p>
        </p:txBody>
      </p:sp>
      <p:sp>
        <p:nvSpPr>
          <p:cNvPr id="26627" name="Rectangle 3"/>
          <p:cNvSpPr>
            <a:spLocks noGrp="1" noChangeArrowheads="1"/>
          </p:cNvSpPr>
          <p:nvPr>
            <p:ph type="body" idx="1"/>
          </p:nvPr>
        </p:nvSpPr>
        <p:spPr>
          <a:xfrm>
            <a:off x="228600" y="1905000"/>
            <a:ext cx="8610600" cy="4038600"/>
          </a:xfrm>
        </p:spPr>
        <p:txBody>
          <a:bodyPr>
            <a:normAutofit/>
          </a:bodyPr>
          <a:lstStyle/>
          <a:p>
            <a:pPr>
              <a:buFont typeface="Wingdings" pitchFamily="2" charset="2"/>
              <a:buChar char="§"/>
            </a:pPr>
            <a:r>
              <a:rPr lang="en-US" altLang="en-US" sz="2600" dirty="0">
                <a:solidFill>
                  <a:schemeClr val="tx1"/>
                </a:solidFill>
                <a:latin typeface="Times New Roman" pitchFamily="18" charset="0"/>
                <a:cs typeface="Times New Roman" pitchFamily="18" charset="0"/>
              </a:rPr>
              <a:t>Drop down Box is used when we have many options available to be selected but only one or two will be selected.</a:t>
            </a:r>
          </a:p>
          <a:p>
            <a:pPr>
              <a:buFont typeface="Wingdings" pitchFamily="2" charset="2"/>
              <a:buChar char="§"/>
            </a:pPr>
            <a:endParaRPr lang="en-GB" altLang="en-US" sz="2600" dirty="0">
              <a:solidFill>
                <a:schemeClr val="tx1"/>
              </a:solidFill>
              <a:latin typeface="Arabic Typesetting" pitchFamily="66" charset="-78"/>
              <a:cs typeface="Arabic Typesetting" pitchFamily="66"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950823402"/>
              </p:ext>
            </p:extLst>
          </p:nvPr>
        </p:nvGraphicFramePr>
        <p:xfrm>
          <a:off x="685800" y="3179763"/>
          <a:ext cx="8382000" cy="3460242"/>
        </p:xfrm>
        <a:graphic>
          <a:graphicData uri="http://schemas.openxmlformats.org/drawingml/2006/table">
            <a:tbl>
              <a:tblPr/>
              <a:tblGrid>
                <a:gridCol w="5943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04800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&lt;select name="dropdown"&gt;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&lt;option value="</a:t>
                      </a:r>
                      <a:r>
                        <a:rPr kumimoji="0" lang="en-US" sz="22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selected&gt;</a:t>
                      </a:r>
                      <a:r>
                        <a:rPr kumimoji="0" lang="en-US" sz="2200" b="0" i="0" u="none" strike="noStrike" cap="none" normalizeH="0" baseline="0" dirty="0" err="1">
                          <a:ln>
                            <a:noFill/>
                          </a:ln>
                          <a:solidFill>
                            <a:schemeClr val="tx1"/>
                          </a:solidFill>
                          <a:effectLst/>
                          <a:latin typeface="Times New Roman" pitchFamily="18" charset="0"/>
                          <a:cs typeface="Times New Roman" pitchFamily="18" charset="0"/>
                        </a:rPr>
                        <a:t>Maths</a:t>
                      </a: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&lt;/option&gt;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&lt;option value="Physics"&gt;Physics&lt;/option&gt;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&lt;/select&gt;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&lt;input type="submit" value="Submit" /&gt;</a:t>
                      </a:r>
                      <a:endParaRPr kumimoji="0" lang="en-GB"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&lt;/form&gt;</a:t>
                      </a:r>
                      <a:endParaRPr kumimoji="0" lang="en-GB"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cs typeface="Times New Roman" pitchFamily="18" charset="0"/>
                        </a:rPr>
                        <a:t>Will result:-</a:t>
                      </a:r>
                      <a:endParaRPr kumimoji="0" lang="en-GB"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marL="68580" marR="6858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6636" name="Picture 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6576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E25C481-5476-4DF5-B73F-2825E2A7FB30}" type="slidenum">
              <a:rPr lang="en-US" altLang="en-US"/>
              <a:pPr/>
              <a:t>99</a:t>
            </a:fld>
            <a:endParaRPr lang="en-US" altLang="en-US"/>
          </a:p>
        </p:txBody>
      </p:sp>
    </p:spTree>
    <p:extLst>
      <p:ext uri="{BB962C8B-B14F-4D97-AF65-F5344CB8AC3E}">
        <p14:creationId xmlns:p14="http://schemas.microsoft.com/office/powerpoint/2010/main" val="3794013564"/>
      </p:ext>
    </p:extLst>
  </p:cSld>
  <p:clrMapOvr>
    <a:masterClrMapping/>
  </p:clrMapOvr>
  <p:transition>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13056</TotalTime>
  <Words>6792</Words>
  <Application>Microsoft Office PowerPoint</Application>
  <PresentationFormat>On-screen Show (4:3)</PresentationFormat>
  <Paragraphs>795</Paragraphs>
  <Slides>113</Slides>
  <Notes>39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113</vt:i4>
      </vt:variant>
    </vt:vector>
  </HeadingPairs>
  <TitlesOfParts>
    <vt:vector size="127" baseType="lpstr">
      <vt:lpstr>-apple-system</vt:lpstr>
      <vt:lpstr>Arabic Typesetting</vt:lpstr>
      <vt:lpstr>Arial</vt:lpstr>
      <vt:lpstr>Arial Black</vt:lpstr>
      <vt:lpstr>Calibri</vt:lpstr>
      <vt:lpstr>Century Gothic</vt:lpstr>
      <vt:lpstr>Consolas</vt:lpstr>
      <vt:lpstr>Courier New</vt:lpstr>
      <vt:lpstr>Palatino Linotype</vt:lpstr>
      <vt:lpstr>Symbol</vt:lpstr>
      <vt:lpstr>Times New Roman</vt:lpstr>
      <vt:lpstr>Verdana</vt:lpstr>
      <vt:lpstr>Wingdings</vt:lpstr>
      <vt:lpstr>Executive</vt:lpstr>
      <vt:lpstr>Chapter two  Web page Development using HTML </vt:lpstr>
      <vt:lpstr>HTML (Hyper Text Markup Language)</vt:lpstr>
      <vt:lpstr>HTML cont…</vt:lpstr>
      <vt:lpstr>HTML element</vt:lpstr>
      <vt:lpstr>Cont…</vt:lpstr>
      <vt:lpstr>Cont…</vt:lpstr>
      <vt:lpstr>HTML Attribute </vt:lpstr>
      <vt:lpstr>Cont…</vt:lpstr>
      <vt:lpstr>Basic HTML Document structure</vt:lpstr>
      <vt:lpstr>Basic HTML Document structure  cont..</vt:lpstr>
      <vt:lpstr>Document explanation</vt:lpstr>
      <vt:lpstr>Cont’d…</vt:lpstr>
      <vt:lpstr>Describe HTML layout structure.</vt:lpstr>
      <vt:lpstr>HTML Headings</vt:lpstr>
      <vt:lpstr>Cont’d</vt:lpstr>
      <vt:lpstr>Cont’d…</vt:lpstr>
      <vt:lpstr>Paragraphs, &lt;P&gt;&lt;/P&gt; </vt:lpstr>
      <vt:lpstr>Cont’d…</vt:lpstr>
      <vt:lpstr>Preformatted text</vt:lpstr>
      <vt:lpstr>Cont…</vt:lpstr>
      <vt:lpstr>Horizontal Rule, &lt;HR&gt;</vt:lpstr>
      <vt:lpstr>Cont’d…</vt:lpstr>
      <vt:lpstr>Break, &lt;BR&gt;</vt:lpstr>
      <vt:lpstr>Cont’d…</vt:lpstr>
      <vt:lpstr>Addresses </vt:lpstr>
      <vt:lpstr>Cont…</vt:lpstr>
      <vt:lpstr>HTML &lt;a&gt; tag</vt:lpstr>
      <vt:lpstr>Character Formatting Elements</vt:lpstr>
      <vt:lpstr>Cont’d…</vt:lpstr>
      <vt:lpstr>Cont’d…</vt:lpstr>
      <vt:lpstr>Cont’d…</vt:lpstr>
      <vt:lpstr>Cont’d…</vt:lpstr>
      <vt:lpstr>Cont’d…</vt:lpstr>
      <vt:lpstr>Cont…</vt:lpstr>
      <vt:lpstr>Cont…</vt:lpstr>
      <vt:lpstr>Cont’d…</vt:lpstr>
      <vt:lpstr>Character entity</vt:lpstr>
      <vt:lpstr>Cont…</vt:lpstr>
      <vt:lpstr>Cont…</vt:lpstr>
      <vt:lpstr>Comment in HTML</vt:lpstr>
      <vt:lpstr>Meta tag </vt:lpstr>
      <vt:lpstr>Cont…</vt:lpstr>
      <vt:lpstr>Cont…</vt:lpstr>
      <vt:lpstr>Various list elements </vt:lpstr>
      <vt:lpstr>Cont…</vt:lpstr>
      <vt:lpstr>Ordered list </vt:lpstr>
      <vt:lpstr>Cont…</vt:lpstr>
      <vt:lpstr>Cont…</vt:lpstr>
      <vt:lpstr>Nesting Lists</vt:lpstr>
      <vt:lpstr>Table </vt:lpstr>
      <vt:lpstr>Table </vt:lpstr>
      <vt:lpstr>Cont’d…</vt:lpstr>
      <vt:lpstr>Cont…</vt:lpstr>
      <vt:lpstr>Cont’d…</vt:lpstr>
      <vt:lpstr>Cont’d…</vt:lpstr>
      <vt:lpstr>Cont’d…</vt:lpstr>
      <vt:lpstr>Cont…</vt:lpstr>
      <vt:lpstr>Cont…</vt:lpstr>
      <vt:lpstr>Cont…</vt:lpstr>
      <vt:lpstr>Change the background color of the table</vt:lpstr>
      <vt:lpstr>Cont…</vt:lpstr>
      <vt:lpstr>Cont…</vt:lpstr>
      <vt:lpstr>Cont…</vt:lpstr>
      <vt:lpstr>Cont…</vt:lpstr>
      <vt:lpstr>Frames</vt:lpstr>
      <vt:lpstr>Frames</vt:lpstr>
      <vt:lpstr>Cont…</vt:lpstr>
      <vt:lpstr>Cont…</vt:lpstr>
      <vt:lpstr>Cont…</vt:lpstr>
      <vt:lpstr>&lt;FRAME&gt; tag attributes</vt:lpstr>
      <vt:lpstr>Cont…</vt:lpstr>
      <vt:lpstr>Cont…</vt:lpstr>
      <vt:lpstr>Inserting image</vt:lpstr>
      <vt:lpstr>Cont…</vt:lpstr>
      <vt:lpstr>Cont…</vt:lpstr>
      <vt:lpstr>Inserting video and audio</vt:lpstr>
      <vt:lpstr>Cont…</vt:lpstr>
      <vt:lpstr>Cont…</vt:lpstr>
      <vt:lpstr>Form </vt:lpstr>
      <vt:lpstr>HTML Form</vt:lpstr>
      <vt:lpstr>Form Element</vt:lpstr>
      <vt:lpstr>Cont…</vt:lpstr>
      <vt:lpstr>Cont…</vt:lpstr>
      <vt:lpstr>Form controls</vt:lpstr>
      <vt:lpstr>Text Input Controls</vt:lpstr>
      <vt:lpstr>Single-line text input controls: </vt:lpstr>
      <vt:lpstr>Cont’d…</vt:lpstr>
      <vt:lpstr>Cont’d…</vt:lpstr>
      <vt:lpstr>Password input controls</vt:lpstr>
      <vt:lpstr>Multiple-Line Text Input Controls</vt:lpstr>
      <vt:lpstr>Cont’d…</vt:lpstr>
      <vt:lpstr>Creating Button</vt:lpstr>
      <vt:lpstr>Cont’d…</vt:lpstr>
      <vt:lpstr>Cont’d…</vt:lpstr>
      <vt:lpstr>Checkboxes Control</vt:lpstr>
      <vt:lpstr>Cont…</vt:lpstr>
      <vt:lpstr>Raidobox Control</vt:lpstr>
      <vt:lpstr>Cont…</vt:lpstr>
      <vt:lpstr>Select box Control</vt:lpstr>
      <vt:lpstr>Cont’d…</vt:lpstr>
      <vt:lpstr>Cont…</vt:lpstr>
      <vt:lpstr>File Select Boxes</vt:lpstr>
      <vt:lpstr>Cont…</vt:lpstr>
      <vt:lpstr>Adding links</vt:lpstr>
      <vt:lpstr>Cont…</vt:lpstr>
      <vt:lpstr>Cont…</vt:lpstr>
      <vt:lpstr>Link Types </vt:lpstr>
      <vt:lpstr>cont…</vt:lpstr>
      <vt:lpstr>Link Types cont..</vt:lpstr>
      <vt:lpstr>Cont…</vt:lpstr>
      <vt:lpstr>HTML &lt;marquee&gt; Tag </vt:lpstr>
      <vt:lpstr>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Windows User</dc:creator>
  <cp:lastModifiedBy>marti.yab@gmail.com</cp:lastModifiedBy>
  <cp:revision>502</cp:revision>
  <dcterms:created xsi:type="dcterms:W3CDTF">2019-10-22T20:02:42Z</dcterms:created>
  <dcterms:modified xsi:type="dcterms:W3CDTF">2023-06-02T05:27:54Z</dcterms:modified>
</cp:coreProperties>
</file>