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9" r:id="rId12"/>
    <p:sldId id="280" r:id="rId13"/>
    <p:sldId id="281" r:id="rId14"/>
    <p:sldId id="282" r:id="rId15"/>
    <p:sldId id="285" r:id="rId16"/>
    <p:sldId id="283" r:id="rId17"/>
    <p:sldId id="286" r:id="rId18"/>
    <p:sldId id="284" r:id="rId19"/>
    <p:sldId id="287" r:id="rId20"/>
    <p:sldId id="288" r:id="rId21"/>
    <p:sldId id="297" r:id="rId22"/>
    <p:sldId id="299" r:id="rId23"/>
    <p:sldId id="300" r:id="rId24"/>
    <p:sldId id="301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64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48CED-5607-4ED2-94A0-EB5D031E7282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E531-D7D5-4DD6-A87A-7BA1DD0D6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82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8DCC27-465F-4F40-8407-2CD0AEB3AF23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D848F3-6F08-4E80-B255-398CF93DD0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20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48F3-6F08-4E80-B255-398CF93DD0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1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6349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F9040-3812-4DFF-B6CE-2049B4F6394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629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77D4C-9518-47A4-9FB5-79DE8497D33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602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4993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90197-C223-4956-AA35-3CDEA41B003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373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DF0AB-1D9B-473B-A03A-86DED23D889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0622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F306B-98A8-428E-87E8-CBFF853E857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9091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3EA3-C7A0-42ED-B292-C61AAD52BF5A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6AF-4507-41A3-B2A5-F4ADBA23B781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96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2598-823F-4920-8C99-0032EEEA45EA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0929-77DD-4300-9C3E-4D957500DA8A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53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9AE7-C293-4F31-A4D3-8D6978581D71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1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164-A722-4BB1-A91E-A5565A3D6346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7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6BAF-1020-414C-9B9E-A8A3A40DE187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9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9E-8B1F-4BB0-825D-EE9B3FC0997D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53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66EF-D028-4795-9D9C-FAC7EBEF3700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0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9959-98E8-4F9C-BB97-49F750B6C447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00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230-9958-4191-8771-6259A1B72711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5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BCEF-9A49-41FF-BD38-AB36BD963E50}" type="datetime1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EAC4-5367-4767-A923-FF987EF6E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89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</a:t>
            </a:r>
            <a:r>
              <a:rPr lang="en-US" b="1" i="1" dirty="0"/>
              <a:t> </a:t>
            </a:r>
            <a:r>
              <a:rPr lang="en-US" b="1" dirty="0" smtClean="0"/>
              <a:t>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05200"/>
            <a:ext cx="8915400" cy="14478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JAVA DATABASE PROGRAMMING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93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Driver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Acts as the gateway to a database</a:t>
            </a:r>
          </a:p>
          <a:p>
            <a:r>
              <a:rPr lang="en-US" altLang="en-US"/>
              <a:t>Not actually a “driver”, just a .jar file</a:t>
            </a:r>
          </a:p>
        </p:txBody>
      </p:sp>
      <p:pic>
        <p:nvPicPr>
          <p:cNvPr id="93188" name="Picture 4" descr="MMj0254446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21336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914400" y="31242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Java application</a:t>
            </a:r>
          </a:p>
        </p:txBody>
      </p:sp>
      <p:pic>
        <p:nvPicPr>
          <p:cNvPr id="93191" name="Picture 7" descr="MPj039998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18669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019800" y="31242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Database Server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3124200" y="4572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419600" y="3733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038600" y="38100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JDBC Driver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48006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24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en-US"/>
              <a:t>JDBC Driver Management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en-US" sz="2800" dirty="0"/>
              <a:t>All drivers are managed by the </a:t>
            </a:r>
            <a:r>
              <a:rPr lang="en-US" altLang="en-US" sz="2800" dirty="0" err="1"/>
              <a:t>DriverManager</a:t>
            </a:r>
            <a:r>
              <a:rPr lang="en-US" altLang="en-US" sz="2800" dirty="0"/>
              <a:t> class</a:t>
            </a:r>
          </a:p>
          <a:p>
            <a:r>
              <a:rPr lang="en-US" altLang="en-US" sz="2800" dirty="0"/>
              <a:t>Example - loading an Oracle JDBC driver:</a:t>
            </a:r>
          </a:p>
          <a:p>
            <a:pPr lvl="1"/>
            <a:r>
              <a:rPr lang="en-US" altLang="en-US" sz="2400" dirty="0"/>
              <a:t>In the Java code:</a:t>
            </a:r>
            <a:br>
              <a:rPr lang="en-US" altLang="en-US" sz="2400" dirty="0"/>
            </a:br>
            <a:r>
              <a:rPr lang="en-US" altLang="en-US" sz="2400" dirty="0" err="1">
                <a:cs typeface="Arial Unicode MS" charset="0"/>
              </a:rPr>
              <a:t>Class.forName</a:t>
            </a:r>
            <a:r>
              <a:rPr lang="en-US" altLang="en-US" sz="2400" dirty="0">
                <a:cs typeface="Arial Unicode MS" charset="0"/>
              </a:rPr>
              <a:t>(“</a:t>
            </a:r>
            <a:r>
              <a:rPr lang="en-CA" altLang="en-US" sz="2400" dirty="0" err="1">
                <a:solidFill>
                  <a:schemeClr val="folHlink"/>
                </a:solidFill>
                <a:cs typeface="Times New Roman" pitchFamily="18" charset="0"/>
              </a:rPr>
              <a:t>oracle.jdbc.driver.OracleDriver</a:t>
            </a:r>
            <a:r>
              <a:rPr lang="en-US" altLang="en-US" sz="2400" dirty="0">
                <a:cs typeface="Arial Unicode MS" charset="0"/>
              </a:rPr>
              <a:t>”)</a:t>
            </a:r>
          </a:p>
          <a:p>
            <a:r>
              <a:rPr lang="en-CA" altLang="en-US" sz="2800" dirty="0">
                <a:cs typeface="Times New Roman" pitchFamily="18" charset="0"/>
              </a:rPr>
              <a:t>Driver class names:</a:t>
            </a:r>
            <a:r>
              <a:rPr lang="en-CA" altLang="en-US" sz="2400" dirty="0"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CA" altLang="en-US" sz="2400" dirty="0">
                <a:solidFill>
                  <a:srgbClr val="000000"/>
                </a:solidFill>
                <a:cs typeface="Times New Roman" pitchFamily="18" charset="0"/>
              </a:rPr>
              <a:t>Oracle: 	</a:t>
            </a:r>
            <a:r>
              <a:rPr lang="en-CA" altLang="en-US" sz="2400" dirty="0" err="1">
                <a:solidFill>
                  <a:schemeClr val="folHlink"/>
                </a:solidFill>
                <a:cs typeface="Times New Roman" pitchFamily="18" charset="0"/>
              </a:rPr>
              <a:t>oracle.jdbc.driver.OracleDriver</a:t>
            </a:r>
            <a:endParaRPr lang="en-CA" alt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CA" altLang="en-US" sz="2400" dirty="0">
                <a:cs typeface="Times New Roman" pitchFamily="18" charset="0"/>
              </a:rPr>
              <a:t>MySQL:	</a:t>
            </a:r>
            <a:r>
              <a:rPr lang="en-CA" altLang="en-US" sz="2400" dirty="0" err="1">
                <a:solidFill>
                  <a:schemeClr val="folHlink"/>
                </a:solidFill>
                <a:cs typeface="Times New Roman" pitchFamily="18" charset="0"/>
              </a:rPr>
              <a:t>com.mysql.jdbc.Driver</a:t>
            </a:r>
            <a:endParaRPr lang="en-CA" alt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CA" altLang="en-US" sz="2400" dirty="0">
                <a:solidFill>
                  <a:srgbClr val="000000"/>
                </a:solidFill>
                <a:cs typeface="Times New Roman" pitchFamily="18" charset="0"/>
              </a:rPr>
              <a:t>MS SQL Server: </a:t>
            </a:r>
          </a:p>
          <a:p>
            <a:pPr lvl="1">
              <a:buFontTx/>
              <a:buNone/>
            </a:pPr>
            <a:r>
              <a:rPr lang="en-CA" altLang="en-US" sz="2400" dirty="0" err="1">
                <a:solidFill>
                  <a:schemeClr val="folHlink"/>
                </a:solidFill>
                <a:cs typeface="Times New Roman" pitchFamily="18" charset="0"/>
              </a:rPr>
              <a:t>com.microsoft.jdbc.sqlserver.SQLServerDriver</a:t>
            </a:r>
            <a:endParaRPr lang="en-CA" altLang="en-US" sz="2400" dirty="0">
              <a:solidFill>
                <a:schemeClr val="folHlink"/>
              </a:solidFill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2400" dirty="0"/>
              <a:t>MS Access</a:t>
            </a:r>
            <a:r>
              <a:rPr lang="en-US" altLang="en-US" sz="2400" dirty="0">
                <a:solidFill>
                  <a:schemeClr val="folHlink"/>
                </a:solidFill>
              </a:rPr>
              <a:t>      </a:t>
            </a:r>
          </a:p>
          <a:p>
            <a:pPr lvl="1">
              <a:buFontTx/>
              <a:buNone/>
            </a:pPr>
            <a:r>
              <a:rPr lang="en-US" altLang="en-US" sz="2400" dirty="0" err="1">
                <a:solidFill>
                  <a:schemeClr val="folHlink"/>
                </a:solidFill>
              </a:rPr>
              <a:t>sun.jdbc.odbc.JdbcOdbcDriver</a:t>
            </a:r>
            <a:r>
              <a:rPr lang="en-US" altLang="en-US" sz="2400" dirty="0">
                <a:solidFill>
                  <a:schemeClr val="folHlink"/>
                </a:solidFill>
              </a:rPr>
              <a:t>    Already in JDK</a:t>
            </a:r>
          </a:p>
          <a:p>
            <a:pPr lvl="1">
              <a:buFontTx/>
              <a:buNone/>
            </a:pPr>
            <a:endParaRPr lang="en-CA" altLang="en-US" sz="2400" dirty="0">
              <a:solidFill>
                <a:schemeClr val="folHlink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62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C2AF81-2B1E-44FE-B8DD-D38120C1701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1800" dirty="0"/>
              <a:t>Loading drivers</a:t>
            </a:r>
          </a:p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itchFamily="18" charset="0"/>
              </a:rPr>
              <a:t>Establishing connections</a:t>
            </a:r>
          </a:p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1800" dirty="0"/>
              <a:t>Creating and executing statements</a:t>
            </a:r>
          </a:p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1800" dirty="0"/>
              <a:t>Processing ResultSet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1600200" y="990600"/>
            <a:ext cx="73914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Connection 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connection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 = 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DriverManager.getConnection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databaseURL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cs typeface="Times New Roman" pitchFamily="18" charset="0"/>
              </a:rPr>
              <a:t>Database    URL Pattern    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Access        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jdbc:odbc:dataSource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MySQL      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jdbc:mysql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://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hostname:port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/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dbname?user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=&lt;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uname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&gt;&amp;password=&lt;password&gt;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Oracle        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jdbc:oracle:thin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:@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hostname:port</a:t>
            </a: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#:</a:t>
            </a:r>
            <a:r>
              <a:rPr lang="en-US" altLang="en-US" sz="1800" dirty="0" err="1">
                <a:solidFill>
                  <a:srgbClr val="0070C0"/>
                </a:solidFill>
                <a:cs typeface="Times New Roman" pitchFamily="18" charset="0"/>
              </a:rPr>
              <a:t>oracleDBSID</a:t>
            </a:r>
            <a:endParaRPr lang="en-US" altLang="en-US" sz="1800" dirty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Times New Roman"/>
                <a:cs typeface="Courier New" pitchFamily="49" charset="0"/>
              </a:rPr>
              <a:t> </a:t>
            </a:r>
            <a:endParaRPr lang="en-US" altLang="en-US" sz="1800" dirty="0">
              <a:solidFill>
                <a:srgbClr val="0070C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Examples: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For Access: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Connection 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connection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DriverManager.getConnection</a:t>
            </a:r>
            <a:endParaRPr lang="en-US" alt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  ("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jdbc:odbc:ExampleMDBDataSource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");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For MySQL: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Connection 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connection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DriverManager.getConnection</a:t>
            </a:r>
            <a:endParaRPr lang="en-US" alt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  ("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jdbc:mysql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://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localhost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/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test?user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=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root&amp;password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=1234");</a:t>
            </a:r>
            <a:endParaRPr lang="en-US" altLang="en-US" sz="1600" dirty="0">
              <a:solidFill>
                <a:srgbClr val="0070C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cs typeface="Times New Roman" pitchFamily="18" charset="0"/>
              </a:rPr>
              <a:t>For Oracle: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Connection 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connection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DriverManager.getConnection</a:t>
            </a:r>
            <a:endParaRPr lang="en-US" alt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  ("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jdbc:oracle:thin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:@localhostu:1521:orcl",  "</a:t>
            </a:r>
            <a:r>
              <a:rPr lang="en-US" altLang="en-US" sz="1600" dirty="0" err="1">
                <a:solidFill>
                  <a:srgbClr val="0070C0"/>
                </a:solidFill>
                <a:cs typeface="Times New Roman" pitchFamily="18" charset="0"/>
              </a:rPr>
              <a:t>scott</a:t>
            </a:r>
            <a:r>
              <a:rPr lang="en-US" altLang="en-US" sz="1600" dirty="0">
                <a:solidFill>
                  <a:srgbClr val="0070C0"/>
                </a:solidFill>
                <a:cs typeface="Times New Roman" pitchFamily="18" charset="0"/>
              </a:rPr>
              <a:t>", "tiger");</a:t>
            </a:r>
            <a:endParaRPr lang="en-US" altLang="en-US" sz="14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516107" name="Line 11"/>
          <p:cNvSpPr>
            <a:spLocks noChangeShapeType="1"/>
          </p:cNvSpPr>
          <p:nvPr/>
        </p:nvSpPr>
        <p:spPr bwMode="auto">
          <a:xfrm flipV="1">
            <a:off x="4419600" y="1295400"/>
            <a:ext cx="2895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 flipV="1">
            <a:off x="4953000" y="1295400"/>
            <a:ext cx="2667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09" name="Line 13"/>
          <p:cNvSpPr>
            <a:spLocks noChangeShapeType="1"/>
          </p:cNvSpPr>
          <p:nvPr/>
        </p:nvSpPr>
        <p:spPr bwMode="auto">
          <a:xfrm flipV="1">
            <a:off x="6019800" y="1295400"/>
            <a:ext cx="18288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33400" y="30480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CA" altLang="en-US"/>
              <a:t>Establishing a Connection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CA" altLang="en-US" sz="2800" dirty="0">
                <a:solidFill>
                  <a:srgbClr val="000000"/>
                </a:solidFill>
                <a:cs typeface="Times New Roman" pitchFamily="18" charset="0"/>
              </a:rPr>
              <a:t>Create a Connection object</a:t>
            </a:r>
          </a:p>
          <a:p>
            <a:r>
              <a:rPr lang="en-CA" altLang="en-US" sz="2800" dirty="0">
                <a:solidFill>
                  <a:srgbClr val="000000"/>
                </a:solidFill>
                <a:cs typeface="Times New Roman" pitchFamily="18" charset="0"/>
              </a:rPr>
              <a:t>Use the </a:t>
            </a:r>
            <a:r>
              <a:rPr lang="en-CA" altLang="en-US" sz="2800" dirty="0" err="1">
                <a:solidFill>
                  <a:srgbClr val="000000"/>
                </a:solidFill>
                <a:cs typeface="Times New Roman" pitchFamily="18" charset="0"/>
              </a:rPr>
              <a:t>DriverManager</a:t>
            </a:r>
            <a:r>
              <a:rPr lang="en-CA" altLang="en-US" sz="2800" dirty="0">
                <a:solidFill>
                  <a:srgbClr val="000000"/>
                </a:solidFill>
                <a:cs typeface="Times New Roman" pitchFamily="18" charset="0"/>
              </a:rPr>
              <a:t> to grab a connection with the </a:t>
            </a:r>
            <a:r>
              <a:rPr lang="en-CA" altLang="en-US" sz="2800" dirty="0" err="1">
                <a:solidFill>
                  <a:srgbClr val="000000"/>
                </a:solidFill>
                <a:cs typeface="Times New Roman" pitchFamily="18" charset="0"/>
              </a:rPr>
              <a:t>getConnection</a:t>
            </a:r>
            <a:r>
              <a:rPr lang="en-CA" altLang="en-US" sz="2800" dirty="0">
                <a:solidFill>
                  <a:srgbClr val="000000"/>
                </a:solidFill>
                <a:cs typeface="Times New Roman" pitchFamily="18" charset="0"/>
              </a:rPr>
              <a:t> method</a:t>
            </a:r>
          </a:p>
          <a:p>
            <a:r>
              <a:rPr lang="en-CA" altLang="en-US" sz="2800" dirty="0">
                <a:solidFill>
                  <a:srgbClr val="000000"/>
                </a:solidFill>
                <a:cs typeface="Times New Roman" pitchFamily="18" charset="0"/>
              </a:rPr>
              <a:t>Necessary to follow exact connection syntax</a:t>
            </a:r>
          </a:p>
          <a:p>
            <a:pPr lvl="1"/>
            <a:r>
              <a:rPr lang="en-CA" altLang="en-US" sz="2400" dirty="0">
                <a:solidFill>
                  <a:srgbClr val="000000"/>
                </a:solidFill>
                <a:cs typeface="Times New Roman" pitchFamily="18" charset="0"/>
              </a:rPr>
              <a:t>the parameter syntax for </a:t>
            </a:r>
            <a:r>
              <a:rPr lang="en-CA" altLang="en-US" sz="2400" dirty="0" err="1">
                <a:solidFill>
                  <a:srgbClr val="000000"/>
                </a:solidFill>
                <a:cs typeface="Times New Roman" pitchFamily="18" charset="0"/>
              </a:rPr>
              <a:t>getConnection</a:t>
            </a:r>
            <a:r>
              <a:rPr lang="en-CA" altLang="en-US" sz="2400" dirty="0">
                <a:solidFill>
                  <a:srgbClr val="000000"/>
                </a:solidFill>
                <a:cs typeface="Times New Roman" pitchFamily="18" charset="0"/>
              </a:rPr>
              <a:t> varies between JDBC drivers</a:t>
            </a:r>
          </a:p>
          <a:p>
            <a:pPr lvl="1"/>
            <a:r>
              <a:rPr lang="en-CA" altLang="en-US" sz="2400" dirty="0"/>
              <a:t>one driver can have several different legal syntaxes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192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533400" y="304800"/>
            <a:ext cx="77930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CA" altLang="en-US" sz="4000"/>
              <a:t>Establishing a Connection (cont.)</a:t>
            </a:r>
            <a:br>
              <a:rPr lang="en-CA" altLang="en-US" sz="4000"/>
            </a:br>
            <a:r>
              <a:rPr lang="en-CA" altLang="en-US" sz="4000" i="1"/>
              <a:t>MySQL Example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85800" y="19050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CA" altLang="en-US">
                <a:solidFill>
                  <a:srgbClr val="000000"/>
                </a:solidFill>
                <a:cs typeface="Times New Roman" pitchFamily="18" charset="0"/>
              </a:rPr>
              <a:t>Connection con = DriverManager.getConnection(</a:t>
            </a:r>
            <a:r>
              <a:rPr lang="en-CA" altLang="en-US">
                <a:solidFill>
                  <a:schemeClr val="folHlink"/>
                </a:solidFill>
                <a:cs typeface="Times New Roman" pitchFamily="18" charset="0"/>
              </a:rPr>
              <a:t>string</a:t>
            </a:r>
            <a:r>
              <a:rPr lang="en-CA" altLang="en-US">
                <a:cs typeface="Times New Roman" pitchFamily="18" charset="0"/>
              </a:rPr>
              <a:t>);</a:t>
            </a:r>
          </a:p>
          <a:p>
            <a:r>
              <a:rPr lang="en-CA" altLang="en-US">
                <a:solidFill>
                  <a:srgbClr val="000000"/>
                </a:solidFill>
                <a:cs typeface="Times New Roman" pitchFamily="18" charset="0"/>
              </a:rPr>
              <a:t>what to supply for string ?</a:t>
            </a:r>
          </a:p>
          <a:p>
            <a:r>
              <a:rPr lang="en-CA" altLang="en-US">
                <a:solidFill>
                  <a:srgbClr val="000000"/>
                </a:solidFill>
                <a:cs typeface="Times New Roman" pitchFamily="18" charset="0"/>
              </a:rPr>
              <a:t>“</a:t>
            </a:r>
            <a:r>
              <a:rPr lang="en-US" altLang="en-US" sz="2000"/>
              <a:t>jdbc:mysql://</a:t>
            </a:r>
            <a:r>
              <a:rPr lang="en-US" altLang="en-US" sz="2000">
                <a:solidFill>
                  <a:srgbClr val="FF0000"/>
                </a:solidFill>
              </a:rPr>
              <a:t>&lt;URL&gt;</a:t>
            </a:r>
            <a:r>
              <a:rPr lang="en-US" altLang="en-US" sz="2000"/>
              <a:t>:3306/</a:t>
            </a:r>
            <a:r>
              <a:rPr lang="en-US" altLang="en-US" sz="2000">
                <a:solidFill>
                  <a:srgbClr val="FF0000"/>
                </a:solidFill>
              </a:rPr>
              <a:t>&lt;DB&gt;</a:t>
            </a:r>
            <a:r>
              <a:rPr lang="en-US" altLang="en-US" sz="2000"/>
              <a:t>?user=</a:t>
            </a:r>
            <a:r>
              <a:rPr lang="en-US" altLang="en-US" sz="2000">
                <a:solidFill>
                  <a:srgbClr val="FF0000"/>
                </a:solidFill>
              </a:rPr>
              <a:t>&lt;user&gt;</a:t>
            </a:r>
            <a:r>
              <a:rPr lang="en-US" altLang="en-US" sz="2000"/>
              <a:t>&amp;password=</a:t>
            </a:r>
            <a:r>
              <a:rPr lang="en-US" altLang="en-US" sz="2000">
                <a:solidFill>
                  <a:srgbClr val="FF0000"/>
                </a:solidFill>
              </a:rPr>
              <a:t>&lt;pw&gt;</a:t>
            </a:r>
            <a:r>
              <a:rPr lang="en-CA" altLang="en-US"/>
              <a:t>”</a:t>
            </a:r>
            <a:endParaRPr lang="en-CA" altLang="en-US">
              <a:solidFill>
                <a:srgbClr val="000000"/>
              </a:solidFill>
              <a:cs typeface="Times New Roman" pitchFamily="18" charset="0"/>
            </a:endParaRPr>
          </a:p>
          <a:p>
            <a:endParaRPr lang="en-CA" altLang="en-US"/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1219200" y="4114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5814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56388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 flipV="1">
            <a:off x="18288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 flipV="1">
            <a:off x="44958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60198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flipV="1">
            <a:off x="810895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1295400" y="47386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Driver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35052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Port 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5105400" y="47386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Username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7239000" y="47386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Password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27432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V="1">
            <a:off x="30480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541588" y="47386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URL</a:t>
            </a: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4191000" y="4114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 flipV="1">
            <a:off x="38100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038600" y="47244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DB Name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23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private static Connection </a:t>
            </a:r>
            <a:r>
              <a:rPr lang="en-US" dirty="0" err="1"/>
              <a:t>getConnection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Connection con = null;</a:t>
            </a:r>
          </a:p>
          <a:p>
            <a:pPr marL="457200" lvl="1" indent="0">
              <a:buNone/>
            </a:pPr>
            <a:r>
              <a:rPr lang="en-US" dirty="0"/>
              <a:t>try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 err="1"/>
              <a:t>Class.forName</a:t>
            </a:r>
            <a:r>
              <a:rPr lang="en-US" dirty="0"/>
              <a:t>(“</a:t>
            </a:r>
            <a:r>
              <a:rPr lang="en-US" dirty="0" err="1"/>
              <a:t>com.mysql.jdbc.Driver</a:t>
            </a:r>
            <a:r>
              <a:rPr lang="en-US" dirty="0"/>
              <a:t>”);</a:t>
            </a:r>
          </a:p>
          <a:p>
            <a:pPr marL="914400" lvl="2" indent="0">
              <a:buNone/>
            </a:pPr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 = “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/SISDB”;</a:t>
            </a:r>
          </a:p>
          <a:p>
            <a:pPr marL="914400" lvl="2" indent="0">
              <a:buNone/>
            </a:pPr>
            <a:r>
              <a:rPr lang="en-US" dirty="0"/>
              <a:t>String user = “root”;</a:t>
            </a:r>
          </a:p>
          <a:p>
            <a:pPr marL="914400" lvl="2" indent="0">
              <a:buNone/>
            </a:pPr>
            <a:r>
              <a:rPr lang="en-US" dirty="0"/>
              <a:t>String pw = “1234”;</a:t>
            </a:r>
          </a:p>
          <a:p>
            <a:pPr marL="914400" lvl="2" indent="0">
              <a:buNone/>
            </a:pPr>
            <a:r>
              <a:rPr lang="en-US" dirty="0"/>
              <a:t>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user, pw);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 (</a:t>
            </a:r>
            <a:r>
              <a:rPr lang="en-US" dirty="0" err="1"/>
              <a:t>ClassNotFoundException</a:t>
            </a:r>
            <a:r>
              <a:rPr lang="en-US" dirty="0"/>
              <a:t> e)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System.exit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 (</a:t>
            </a:r>
            <a:r>
              <a:rPr lang="en-US" dirty="0" err="1"/>
              <a:t>SQLException</a:t>
            </a:r>
            <a:r>
              <a:rPr lang="en-US" dirty="0"/>
              <a:t> e)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914400" lvl="2" indent="0">
              <a:buNone/>
            </a:pPr>
            <a:r>
              <a:rPr lang="en-US" dirty="0" err="1"/>
              <a:t>System.exit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return con;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66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6096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CA" altLang="en-US" dirty="0"/>
              <a:t>Querying a Database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5150" y="838200"/>
            <a:ext cx="7772400" cy="5791200"/>
          </a:xfrm>
          <a:noFill/>
          <a:ln/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Connection</a:t>
            </a:r>
          </a:p>
          <a:p>
            <a:pPr lvl="1"/>
            <a:r>
              <a:rPr lang="en-US" altLang="en-US" dirty="0"/>
              <a:t>the Connection class has two methods </a:t>
            </a:r>
          </a:p>
          <a:p>
            <a:pPr lvl="2"/>
            <a:r>
              <a:rPr lang="en-US" altLang="en-US" dirty="0"/>
              <a:t>Close method closes the connection, and </a:t>
            </a:r>
          </a:p>
          <a:p>
            <a:pPr lvl="2"/>
            <a:r>
              <a:rPr lang="en-US" altLang="en-US" dirty="0"/>
              <a:t>The  </a:t>
            </a:r>
            <a:r>
              <a:rPr lang="en-US" altLang="en-US" dirty="0" err="1"/>
              <a:t>createStatement</a:t>
            </a:r>
            <a:r>
              <a:rPr lang="en-US" altLang="en-US" dirty="0"/>
              <a:t> method returns a Statement object, </a:t>
            </a:r>
          </a:p>
          <a:p>
            <a:r>
              <a:rPr lang="en-US" altLang="en-US" dirty="0"/>
              <a:t>Statement</a:t>
            </a:r>
          </a:p>
          <a:p>
            <a:pPr lvl="1"/>
            <a:r>
              <a:rPr lang="en-US" altLang="en-US" sz="2400" dirty="0"/>
              <a:t>Used for executing SQL statements against the database</a:t>
            </a:r>
          </a:p>
          <a:p>
            <a:pPr lvl="2"/>
            <a:r>
              <a:rPr lang="en-US" altLang="en-US" sz="2000" dirty="0" err="1"/>
              <a:t>executeQuery</a:t>
            </a:r>
            <a:r>
              <a:rPr lang="en-US" altLang="en-US" sz="2000" dirty="0"/>
              <a:t> method</a:t>
            </a:r>
          </a:p>
          <a:p>
            <a:pPr lvl="2"/>
            <a:r>
              <a:rPr lang="en-US" altLang="en-US" sz="2000" dirty="0" err="1"/>
              <a:t>executeUpdate</a:t>
            </a:r>
            <a:r>
              <a:rPr lang="en-US" altLang="en-US" sz="2000" dirty="0"/>
              <a:t> method</a:t>
            </a:r>
          </a:p>
          <a:p>
            <a:pPr lvl="2"/>
            <a:r>
              <a:rPr lang="en-US" altLang="en-US" sz="2000" dirty="0"/>
              <a:t>execute method</a:t>
            </a:r>
          </a:p>
          <a:p>
            <a:r>
              <a:rPr lang="en-CA" altLang="en-US" sz="2800" dirty="0"/>
              <a:t>Obtain a statement object from the connection:</a:t>
            </a:r>
          </a:p>
          <a:p>
            <a:pPr lvl="1"/>
            <a:r>
              <a:rPr lang="en-CA" altLang="en-US" sz="2400" dirty="0"/>
              <a:t>Statement </a:t>
            </a:r>
            <a:r>
              <a:rPr lang="en-CA" altLang="en-US" sz="2400" dirty="0" err="1"/>
              <a:t>stmt</a:t>
            </a:r>
            <a:r>
              <a:rPr lang="en-CA" altLang="en-US" sz="2400" dirty="0"/>
              <a:t> = </a:t>
            </a:r>
            <a:r>
              <a:rPr lang="en-CA" altLang="en-US" sz="2400" dirty="0" err="1"/>
              <a:t>con.createStatement</a:t>
            </a:r>
            <a:r>
              <a:rPr lang="en-CA" altLang="en-US" sz="2400" dirty="0"/>
              <a:t> ();</a:t>
            </a:r>
          </a:p>
          <a:p>
            <a:r>
              <a:rPr lang="en-CA" altLang="en-US" sz="2800" dirty="0"/>
              <a:t>Execute the SQL statements:</a:t>
            </a:r>
          </a:p>
          <a:p>
            <a:pPr lvl="1"/>
            <a:r>
              <a:rPr lang="en-CA" altLang="en-US" sz="2400" dirty="0" err="1"/>
              <a:t>stmt.executeUpdate</a:t>
            </a:r>
            <a:r>
              <a:rPr lang="en-CA" altLang="en-US" sz="2400" dirty="0"/>
              <a:t>(“update table set field=‘value’”);</a:t>
            </a:r>
          </a:p>
          <a:p>
            <a:pPr lvl="1"/>
            <a:r>
              <a:rPr lang="en-CA" altLang="en-US" sz="2400" dirty="0" err="1"/>
              <a:t>stmt.executeUpdate</a:t>
            </a:r>
            <a:r>
              <a:rPr lang="en-CA" altLang="en-US" sz="2400" dirty="0"/>
              <a:t>(“INSERT  INTO </a:t>
            </a:r>
            <a:r>
              <a:rPr lang="en-CA" altLang="en-US" sz="2400" dirty="0" err="1"/>
              <a:t>mytable</a:t>
            </a:r>
            <a:r>
              <a:rPr lang="en-CA" altLang="en-US" sz="2400" dirty="0"/>
              <a:t> VALUES (1, ‘name’)”);</a:t>
            </a:r>
          </a:p>
          <a:p>
            <a:pPr lvl="1"/>
            <a:r>
              <a:rPr lang="en-CA" altLang="en-US" sz="2400" dirty="0" err="1"/>
              <a:t>stmt.executeQuery</a:t>
            </a:r>
            <a:r>
              <a:rPr lang="en-CA" altLang="en-US" sz="2400" dirty="0"/>
              <a:t>(“SELECT * FROM </a:t>
            </a:r>
            <a:r>
              <a:rPr lang="en-CA" altLang="en-US" sz="2400" dirty="0" err="1"/>
              <a:t>mytable</a:t>
            </a:r>
            <a:r>
              <a:rPr lang="en-CA" altLang="en-US" sz="2400" dirty="0"/>
              <a:t>”);</a:t>
            </a:r>
          </a:p>
          <a:p>
            <a:r>
              <a:rPr lang="en-US" dirty="0" err="1"/>
              <a:t>PreparedStatement</a:t>
            </a:r>
            <a:endParaRPr lang="en-US" dirty="0"/>
          </a:p>
          <a:p>
            <a:pPr lvl="1"/>
            <a:r>
              <a:rPr lang="en-US" dirty="0"/>
              <a:t>An SQL statement (which can contain parameters) is compiled and stored in the database</a:t>
            </a:r>
          </a:p>
          <a:p>
            <a:r>
              <a:rPr lang="en-US" dirty="0" err="1"/>
              <a:t>CallableStatement</a:t>
            </a:r>
            <a:endParaRPr lang="en-US" dirty="0"/>
          </a:p>
          <a:p>
            <a:pPr lvl="1"/>
            <a:r>
              <a:rPr lang="en-US" dirty="0"/>
              <a:t>Used for executing stored procedures</a:t>
            </a:r>
          </a:p>
          <a:p>
            <a:endParaRPr lang="en-CA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15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and Statement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void close()</a:t>
            </a:r>
          </a:p>
          <a:p>
            <a:r>
              <a:rPr lang="en-US" dirty="0"/>
              <a:t>statement  </a:t>
            </a:r>
            <a:r>
              <a:rPr lang="en-US" dirty="0" err="1"/>
              <a:t>createStatement</a:t>
            </a:r>
            <a:r>
              <a:rPr lang="en-US" dirty="0"/>
              <a:t>() </a:t>
            </a:r>
          </a:p>
          <a:p>
            <a:r>
              <a:rPr lang="en-US" dirty="0"/>
              <a:t>Statement  </a:t>
            </a:r>
            <a:r>
              <a:rPr lang="en-US" dirty="0" err="1"/>
              <a:t>createStatement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type, </a:t>
            </a:r>
            <a:r>
              <a:rPr lang="en-US" dirty="0" err="1"/>
              <a:t>int</a:t>
            </a:r>
            <a:r>
              <a:rPr lang="en-US" dirty="0"/>
              <a:t> concur)</a:t>
            </a:r>
          </a:p>
          <a:p>
            <a:r>
              <a:rPr lang="en-US" dirty="0"/>
              <a:t>ResultSet </a:t>
            </a:r>
            <a:r>
              <a:rPr lang="en-US" dirty="0" err="1"/>
              <a:t>executeQuery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ResultSet </a:t>
            </a:r>
            <a:r>
              <a:rPr lang="en-US" dirty="0" err="1"/>
              <a:t>executeQuery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executeUpdate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Parameter of the </a:t>
            </a:r>
            <a:r>
              <a:rPr lang="en-US" dirty="0" err="1"/>
              <a:t>createStatement</a:t>
            </a:r>
            <a:r>
              <a:rPr lang="en-US" dirty="0"/>
              <a:t> method </a:t>
            </a:r>
          </a:p>
          <a:p>
            <a:pPr lvl="1"/>
            <a:r>
              <a:rPr lang="en-US" dirty="0"/>
              <a:t>The first specifies the type of result set that is created, and can be one of the following: </a:t>
            </a:r>
          </a:p>
          <a:p>
            <a:pPr lvl="2"/>
            <a:r>
              <a:rPr lang="en-US" dirty="0" err="1"/>
              <a:t>ResultSet.TYPE_FORWARD_ONLY</a:t>
            </a:r>
            <a:endParaRPr lang="en-US" dirty="0"/>
          </a:p>
          <a:p>
            <a:pPr lvl="2"/>
            <a:r>
              <a:rPr lang="en-US" dirty="0" err="1"/>
              <a:t>ResultSet.TYPE_SCROLL_INSENSITIVE</a:t>
            </a:r>
            <a:endParaRPr lang="en-US" dirty="0"/>
          </a:p>
          <a:p>
            <a:pPr lvl="2"/>
            <a:r>
              <a:rPr lang="en-US" dirty="0" err="1"/>
              <a:t>ResultSet.TYPE_SCROLL_SENSITIVE</a:t>
            </a:r>
            <a:endParaRPr lang="en-US" dirty="0"/>
          </a:p>
          <a:p>
            <a:pPr lvl="1"/>
            <a:r>
              <a:rPr lang="en-US" dirty="0"/>
              <a:t>The second indicates whether the result set is read-only or updatable, and can be one of the following:</a:t>
            </a:r>
          </a:p>
          <a:p>
            <a:pPr lvl="2"/>
            <a:r>
              <a:rPr lang="en-US" dirty="0" err="1"/>
              <a:t>ResultSet.CONCUR_READ_ONLY</a:t>
            </a:r>
            <a:endParaRPr lang="en-US" dirty="0"/>
          </a:p>
          <a:p>
            <a:pPr lvl="2"/>
            <a:r>
              <a:rPr lang="en-US" dirty="0" err="1"/>
              <a:t>ResultSet.CONSUR_UPDATABLE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7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ResultSet</a:t>
            </a:r>
          </a:p>
          <a:p>
            <a:pPr lvl="1"/>
            <a:r>
              <a:rPr lang="en-US" dirty="0"/>
              <a:t>Represents the result of an SQL statement; rows returned from a query</a:t>
            </a:r>
          </a:p>
          <a:p>
            <a:pPr lvl="1"/>
            <a:r>
              <a:rPr lang="en-US" dirty="0"/>
              <a:t>provides methods you can use to move from row to row and to get the data for a column. </a:t>
            </a:r>
          </a:p>
          <a:p>
            <a:r>
              <a:rPr lang="en-US" dirty="0" err="1"/>
              <a:t>DatabaseMetaData</a:t>
            </a:r>
            <a:endParaRPr lang="en-US" dirty="0"/>
          </a:p>
          <a:p>
            <a:pPr lvl="1"/>
            <a:r>
              <a:rPr lang="en-US" dirty="0"/>
              <a:t>Provides access to a database's system catalogue</a:t>
            </a:r>
          </a:p>
          <a:p>
            <a:r>
              <a:rPr lang="en-US" dirty="0" err="1"/>
              <a:t>ResultSetMetaData</a:t>
            </a:r>
            <a:endParaRPr lang="en-US" dirty="0"/>
          </a:p>
          <a:p>
            <a:pPr lvl="1"/>
            <a:r>
              <a:rPr lang="en-US" dirty="0"/>
              <a:t>Provides information about the data contained within a ResultSet</a:t>
            </a:r>
          </a:p>
          <a:p>
            <a:r>
              <a:rPr lang="en-CA" altLang="en-US" dirty="0" err="1"/>
              <a:t>ResultSet</a:t>
            </a:r>
            <a:r>
              <a:rPr lang="en-CA" altLang="en-US" dirty="0"/>
              <a:t> </a:t>
            </a:r>
            <a:r>
              <a:rPr lang="en-CA" altLang="en-US" dirty="0" err="1"/>
              <a:t>rs</a:t>
            </a:r>
            <a:r>
              <a:rPr lang="en-CA" altLang="en-US" dirty="0"/>
              <a:t> = </a:t>
            </a:r>
            <a:r>
              <a:rPr lang="en-CA" altLang="en-US" dirty="0" err="1"/>
              <a:t>stmt.executeQuery</a:t>
            </a:r>
            <a:r>
              <a:rPr lang="en-CA" altLang="en-US" dirty="0"/>
              <a:t>(“</a:t>
            </a:r>
            <a:r>
              <a:rPr lang="en-CA" altLang="en-US" sz="2800" dirty="0">
                <a:solidFill>
                  <a:schemeClr val="folHlink"/>
                </a:solidFill>
              </a:rPr>
              <a:t>SELECT </a:t>
            </a:r>
            <a:r>
              <a:rPr lang="en-CA" altLang="en-US" sz="2800" dirty="0" err="1">
                <a:solidFill>
                  <a:schemeClr val="folHlink"/>
                </a:solidFill>
              </a:rPr>
              <a:t>id,name</a:t>
            </a:r>
            <a:r>
              <a:rPr lang="en-CA" altLang="en-US" sz="2800" dirty="0">
                <a:solidFill>
                  <a:schemeClr val="folHlink"/>
                </a:solidFill>
              </a:rPr>
              <a:t> FROM employees where id = 1000</a:t>
            </a:r>
            <a:r>
              <a:rPr lang="en-CA" altLang="en-US" dirty="0"/>
              <a:t>”) </a:t>
            </a:r>
          </a:p>
          <a:p>
            <a:pPr lvl="1"/>
            <a:r>
              <a:rPr lang="en-CA" altLang="en-US" dirty="0"/>
              <a:t>Some methods used in </a:t>
            </a:r>
            <a:r>
              <a:rPr lang="en-CA" altLang="en-US" dirty="0" err="1"/>
              <a:t>ResultSet</a:t>
            </a:r>
            <a:r>
              <a:rPr lang="en-CA" altLang="en-US" dirty="0"/>
              <a:t>:</a:t>
            </a:r>
          </a:p>
          <a:p>
            <a:pPr lvl="2"/>
            <a:r>
              <a:rPr lang="en-CA" altLang="en-US" dirty="0"/>
              <a:t>next()</a:t>
            </a:r>
          </a:p>
          <a:p>
            <a:pPr lvl="2"/>
            <a:r>
              <a:rPr lang="en-CA" altLang="en-US" dirty="0" err="1"/>
              <a:t>getString</a:t>
            </a:r>
            <a:r>
              <a:rPr lang="en-CA" altLang="en-US" dirty="0"/>
              <a:t>()</a:t>
            </a:r>
          </a:p>
          <a:p>
            <a:pPr lvl="2"/>
            <a:r>
              <a:rPr lang="en-CA" altLang="en-US" dirty="0" err="1"/>
              <a:t>getInt</a:t>
            </a:r>
            <a:r>
              <a:rPr lang="en-CA" altLang="en-US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58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Navigation Methods of the ResultSet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void close()</a:t>
            </a:r>
          </a:p>
          <a:p>
            <a:r>
              <a:rPr lang="en-US" dirty="0"/>
              <a:t>void last():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getRow</a:t>
            </a:r>
            <a:r>
              <a:rPr lang="en-US" dirty="0"/>
              <a:t>()</a:t>
            </a:r>
          </a:p>
          <a:p>
            <a:r>
              <a:rPr lang="en-US" dirty="0" err="1"/>
              <a:t>boolean</a:t>
            </a:r>
            <a:r>
              <a:rPr lang="en-US" dirty="0"/>
              <a:t> next()</a:t>
            </a:r>
          </a:p>
          <a:p>
            <a:r>
              <a:rPr lang="en-US" dirty="0"/>
              <a:t>void  last()</a:t>
            </a:r>
          </a:p>
          <a:p>
            <a:r>
              <a:rPr lang="en-US" dirty="0"/>
              <a:t>boolean  </a:t>
            </a:r>
            <a:r>
              <a:rPr lang="en-US" dirty="0" err="1"/>
              <a:t>isLast</a:t>
            </a:r>
            <a:r>
              <a:rPr lang="en-US" dirty="0"/>
              <a:t>()</a:t>
            </a:r>
          </a:p>
          <a:p>
            <a:r>
              <a:rPr lang="en-US" dirty="0"/>
              <a:t>boolean </a:t>
            </a:r>
            <a:r>
              <a:rPr lang="en-US" dirty="0" err="1"/>
              <a:t>isFirst</a:t>
            </a:r>
            <a:r>
              <a:rPr lang="en-US" dirty="0"/>
              <a:t>()</a:t>
            </a:r>
          </a:p>
          <a:p>
            <a:r>
              <a:rPr lang="en-US" dirty="0"/>
              <a:t>void previous()</a:t>
            </a:r>
          </a:p>
          <a:p>
            <a:r>
              <a:rPr lang="en-US" dirty="0"/>
              <a:t>void </a:t>
            </a:r>
            <a:r>
              <a:rPr lang="en-US" dirty="0" err="1"/>
              <a:t>afterLast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beforeFirst</a:t>
            </a:r>
            <a:r>
              <a:rPr lang="en-US" dirty="0"/>
              <a:t>()</a:t>
            </a:r>
          </a:p>
          <a:p>
            <a:r>
              <a:rPr lang="en-US" dirty="0"/>
              <a:t>boolean </a:t>
            </a:r>
            <a:r>
              <a:rPr lang="en-US" dirty="0" err="1"/>
              <a:t>isBeforeFirst</a:t>
            </a:r>
            <a:r>
              <a:rPr lang="en-US" dirty="0"/>
              <a:t>()</a:t>
            </a:r>
          </a:p>
          <a:p>
            <a:r>
              <a:rPr lang="en-US" dirty="0"/>
              <a:t>boolean </a:t>
            </a:r>
            <a:r>
              <a:rPr lang="en-US" dirty="0" err="1"/>
              <a:t>isAfterLast</a:t>
            </a:r>
            <a:r>
              <a:rPr lang="en-US" dirty="0"/>
              <a:t>()</a:t>
            </a:r>
          </a:p>
          <a:p>
            <a:r>
              <a:rPr lang="en-US" dirty="0"/>
              <a:t>absolute(</a:t>
            </a:r>
            <a:r>
              <a:rPr lang="en-US" dirty="0" err="1"/>
              <a:t>int</a:t>
            </a:r>
            <a:r>
              <a:rPr lang="en-US" dirty="0"/>
              <a:t> row)</a:t>
            </a:r>
          </a:p>
          <a:p>
            <a:r>
              <a:rPr lang="en-US" dirty="0"/>
              <a:t>relative(</a:t>
            </a:r>
            <a:r>
              <a:rPr lang="en-US" dirty="0" err="1"/>
              <a:t>int</a:t>
            </a:r>
            <a:r>
              <a:rPr lang="en-US" dirty="0"/>
              <a:t> row)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77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Connecting </a:t>
            </a:r>
            <a:r>
              <a:rPr lang="en-US" dirty="0">
                <a:solidFill>
                  <a:srgbClr val="00B0F0"/>
                </a:solidFill>
              </a:rPr>
              <a:t>Java application to Database System</a:t>
            </a:r>
          </a:p>
          <a:p>
            <a:r>
              <a:rPr lang="en-US" dirty="0">
                <a:solidFill>
                  <a:srgbClr val="00B0F0"/>
                </a:solidFill>
              </a:rPr>
              <a:t>Creating and executing statements </a:t>
            </a:r>
          </a:p>
          <a:p>
            <a:r>
              <a:rPr lang="en-US" dirty="0">
                <a:solidFill>
                  <a:srgbClr val="00B0F0"/>
                </a:solidFill>
              </a:rPr>
              <a:t>Working on populated data/Result set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39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Methods of the ResultSet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boolean </a:t>
            </a:r>
            <a:r>
              <a:rPr lang="en-US" dirty="0" err="1"/>
              <a:t>getBoolean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boolean </a:t>
            </a:r>
            <a:r>
              <a:rPr lang="en-US" dirty="0" err="1"/>
              <a:t>getBoolean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/>
              <a:t>Date </a:t>
            </a:r>
            <a:r>
              <a:rPr lang="en-US" dirty="0" err="1"/>
              <a:t>getDate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Date </a:t>
            </a:r>
            <a:r>
              <a:rPr lang="en-US" dirty="0" err="1"/>
              <a:t>getDate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/>
              <a:t>double </a:t>
            </a:r>
            <a:r>
              <a:rPr lang="en-US" dirty="0" err="1"/>
              <a:t>getDouble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double </a:t>
            </a:r>
            <a:r>
              <a:rPr lang="en-US" dirty="0" err="1"/>
              <a:t>getDouble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/>
              <a:t>float </a:t>
            </a:r>
            <a:r>
              <a:rPr lang="en-US" dirty="0" err="1"/>
              <a:t>getFloat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float </a:t>
            </a:r>
            <a:r>
              <a:rPr lang="en-US" dirty="0" err="1"/>
              <a:t>getFloat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getInt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/>
              <a:t>long </a:t>
            </a:r>
            <a:r>
              <a:rPr lang="en-US" dirty="0" err="1"/>
              <a:t>getLong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long </a:t>
            </a:r>
            <a:r>
              <a:rPr lang="en-US" dirty="0" err="1"/>
              <a:t>getLong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/>
              <a:t>short </a:t>
            </a:r>
            <a:r>
              <a:rPr lang="en-US" dirty="0" err="1"/>
              <a:t>getShort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short </a:t>
            </a:r>
            <a:r>
              <a:rPr lang="en-US" dirty="0" err="1"/>
              <a:t>getShort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r>
              <a:rPr lang="en-US" dirty="0"/>
              <a:t>String </a:t>
            </a:r>
            <a:r>
              <a:rPr lang="en-US" dirty="0" err="1"/>
              <a:t>getString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  <a:p>
            <a:r>
              <a:rPr lang="en-US" dirty="0"/>
              <a:t>String </a:t>
            </a:r>
            <a:r>
              <a:rPr lang="en-US" dirty="0" err="1"/>
              <a:t>getString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78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Scrollable and Updatable Result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most useful improvements in JDBC 2 are in the </a:t>
            </a:r>
            <a:r>
              <a:rPr lang="en-US" dirty="0">
                <a:solidFill>
                  <a:srgbClr val="0000CC"/>
                </a:solidFill>
              </a:rPr>
              <a:t>ResultSet </a:t>
            </a:r>
            <a:r>
              <a:rPr lang="en-US" dirty="0"/>
              <a:t>class</a:t>
            </a:r>
          </a:p>
          <a:p>
            <a:r>
              <a:rPr lang="en-US" dirty="0"/>
              <a:t>Until the release of JDBC2.1 the virtual curser could only be moved down the ResultSet object. </a:t>
            </a:r>
          </a:p>
          <a:p>
            <a:r>
              <a:rPr lang="en-US" dirty="0"/>
              <a:t>But now the virtual cursor can be moved </a:t>
            </a:r>
            <a:r>
              <a:rPr lang="en-US" dirty="0" err="1"/>
              <a:t>backwords</a:t>
            </a:r>
            <a:r>
              <a:rPr lang="en-US" dirty="0"/>
              <a:t> or even positioned at a specific row.</a:t>
            </a:r>
          </a:p>
          <a:p>
            <a:r>
              <a:rPr lang="en-US" dirty="0"/>
              <a:t>Also we can modify the values of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To obtain scrolling result sets from your queries, you must obtain a different </a:t>
            </a:r>
            <a:r>
              <a:rPr lang="en-US" dirty="0">
                <a:solidFill>
                  <a:srgbClr val="0000FF"/>
                </a:solidFill>
              </a:rPr>
              <a:t>Statement</a:t>
            </a:r>
            <a:r>
              <a:rPr lang="en-US" dirty="0">
                <a:solidFill>
                  <a:srgbClr val="918879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object with the method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Statement stat = </a:t>
            </a:r>
            <a:r>
              <a:rPr lang="en-US" dirty="0" err="1">
                <a:solidFill>
                  <a:srgbClr val="0000FF"/>
                </a:solidFill>
              </a:rPr>
              <a:t>conn.createStatement</a:t>
            </a:r>
            <a:r>
              <a:rPr lang="en-US" dirty="0">
                <a:solidFill>
                  <a:srgbClr val="0000FF"/>
                </a:solidFill>
              </a:rPr>
              <a:t>(type, concurrency);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436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Three ways in which a ResultSet can be changed, by </a:t>
            </a:r>
          </a:p>
          <a:p>
            <a:pPr lvl="1"/>
            <a:r>
              <a:rPr lang="en-US" dirty="0"/>
              <a:t>updating value of a row, </a:t>
            </a:r>
          </a:p>
          <a:p>
            <a:pPr lvl="1"/>
            <a:r>
              <a:rPr lang="en-US" dirty="0"/>
              <a:t>deleting a row and </a:t>
            </a:r>
          </a:p>
          <a:p>
            <a:pPr lvl="1"/>
            <a:r>
              <a:rPr lang="en-US" dirty="0"/>
              <a:t>inserting a new row. </a:t>
            </a:r>
          </a:p>
          <a:p>
            <a:r>
              <a:rPr lang="en-US" dirty="0"/>
              <a:t>Once we get the ResultSet the </a:t>
            </a:r>
            <a:r>
              <a:rPr lang="en-US" dirty="0" err="1"/>
              <a:t>updateXXX</a:t>
            </a:r>
            <a:r>
              <a:rPr lang="en-US" dirty="0"/>
              <a:t>() method is used to change the value of a row of ResultSet.</a:t>
            </a:r>
          </a:p>
          <a:p>
            <a:r>
              <a:rPr lang="en-US" dirty="0"/>
              <a:t>This method takes two arguments, </a:t>
            </a:r>
          </a:p>
          <a:p>
            <a:pPr lvl="1"/>
            <a:r>
              <a:rPr lang="en-US" dirty="0"/>
              <a:t>first either the name or number of the column of the ResultSet that is to be updated and </a:t>
            </a:r>
          </a:p>
          <a:p>
            <a:pPr lvl="1"/>
            <a:r>
              <a:rPr lang="en-US" dirty="0"/>
              <a:t>the second is the new value that will replace the old.</a:t>
            </a:r>
          </a:p>
          <a:p>
            <a:r>
              <a:rPr lang="en-US" dirty="0"/>
              <a:t>The value can be set to null by calling </a:t>
            </a:r>
            <a:r>
              <a:rPr lang="en-US" dirty="0" err="1"/>
              <a:t>updateNull</a:t>
            </a:r>
            <a:r>
              <a:rPr lang="en-US" dirty="0"/>
              <a:t>() method. </a:t>
            </a:r>
          </a:p>
          <a:p>
            <a:r>
              <a:rPr lang="en-US" dirty="0"/>
              <a:t>It requires one parameter which is number of the column in the current row of the ResultSet.</a:t>
            </a:r>
          </a:p>
          <a:p>
            <a:r>
              <a:rPr lang="en-US" dirty="0"/>
              <a:t>The </a:t>
            </a:r>
            <a:r>
              <a:rPr lang="en-US" dirty="0" err="1"/>
              <a:t>updateRow</a:t>
            </a:r>
            <a:r>
              <a:rPr lang="en-US" dirty="0"/>
              <a:t>() method is called after </a:t>
            </a:r>
            <a:r>
              <a:rPr lang="en-US" dirty="0" err="1"/>
              <a:t>updateXXX</a:t>
            </a:r>
            <a:r>
              <a:rPr lang="en-US" dirty="0"/>
              <a:t>() method. </a:t>
            </a:r>
          </a:p>
          <a:p>
            <a:r>
              <a:rPr lang="en-US" dirty="0"/>
              <a:t>It changes the values of the column of current row based on the values of </a:t>
            </a:r>
            <a:r>
              <a:rPr lang="en-US" dirty="0" err="1"/>
              <a:t>updateXXX</a:t>
            </a:r>
            <a:r>
              <a:rPr lang="en-US" dirty="0"/>
              <a:t>() method.</a:t>
            </a:r>
          </a:p>
          <a:p>
            <a:r>
              <a:rPr lang="en-US" dirty="0"/>
              <a:t>The </a:t>
            </a:r>
            <a:r>
              <a:rPr lang="en-US" dirty="0" err="1"/>
              <a:t>deleteRow</a:t>
            </a:r>
            <a:r>
              <a:rPr lang="en-US" dirty="0"/>
              <a:t>() method is used to delete a row.</a:t>
            </a:r>
          </a:p>
          <a:p>
            <a:r>
              <a:rPr lang="en-US" dirty="0"/>
              <a:t>To insert a new row </a:t>
            </a:r>
            <a:r>
              <a:rPr lang="en-US" dirty="0" err="1"/>
              <a:t>moveToInsertRow</a:t>
            </a:r>
            <a:r>
              <a:rPr lang="en-US" dirty="0"/>
              <a:t>() method is there. </a:t>
            </a:r>
          </a:p>
          <a:p>
            <a:r>
              <a:rPr lang="en-US" dirty="0"/>
              <a:t>Then set all the fields by </a:t>
            </a:r>
            <a:r>
              <a:rPr lang="en-US" dirty="0" err="1"/>
              <a:t>updateXXX</a:t>
            </a:r>
            <a:r>
              <a:rPr lang="en-US" dirty="0"/>
              <a:t>() method.</a:t>
            </a:r>
          </a:p>
          <a:p>
            <a:r>
              <a:rPr lang="en-US" dirty="0"/>
              <a:t>After that </a:t>
            </a:r>
            <a:r>
              <a:rPr lang="en-US" dirty="0" err="1"/>
              <a:t>insertRow</a:t>
            </a:r>
            <a:r>
              <a:rPr lang="en-US" dirty="0"/>
              <a:t>() should be called to insert the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97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There are other methods of ResultSet object that are used to position the virtual cursor in addition to next(). </a:t>
            </a:r>
          </a:p>
          <a:p>
            <a:r>
              <a:rPr lang="en-US" dirty="0"/>
              <a:t>Those are </a:t>
            </a:r>
          </a:p>
          <a:p>
            <a:pPr lvl="1"/>
            <a:r>
              <a:rPr lang="en-US" dirty="0"/>
              <a:t>first()- moves the curser to first row.</a:t>
            </a:r>
          </a:p>
          <a:p>
            <a:pPr lvl="1"/>
            <a:r>
              <a:rPr lang="en-US" dirty="0"/>
              <a:t>last()- moves the curser to the last row.</a:t>
            </a:r>
          </a:p>
          <a:p>
            <a:pPr lvl="1"/>
            <a:r>
              <a:rPr lang="en-US" dirty="0"/>
              <a:t>previous()-moves the curser to the previous row.</a:t>
            </a:r>
          </a:p>
          <a:p>
            <a:pPr lvl="1"/>
            <a:r>
              <a:rPr lang="en-US" dirty="0"/>
              <a:t>absolute()-moves to a specific row as the parameter passed</a:t>
            </a:r>
          </a:p>
          <a:p>
            <a:pPr lvl="1"/>
            <a:r>
              <a:rPr lang="en-US" dirty="0"/>
              <a:t>relative()-moves to a row relative to another row</a:t>
            </a:r>
          </a:p>
          <a:p>
            <a:pPr lvl="1"/>
            <a:r>
              <a:rPr lang="en-US" dirty="0" err="1"/>
              <a:t>getRow</a:t>
            </a:r>
            <a:r>
              <a:rPr lang="en-US" dirty="0"/>
              <a:t>()-returns the current row number.</a:t>
            </a:r>
          </a:p>
          <a:p>
            <a:pPr lvl="1"/>
            <a:r>
              <a:rPr lang="en-US" dirty="0" err="1"/>
              <a:t>afterLast</a:t>
            </a:r>
            <a:r>
              <a:rPr lang="en-US" dirty="0"/>
              <a:t>() - Moves the cursor to the end of this ResultSet object, just after the last row</a:t>
            </a:r>
          </a:p>
          <a:p>
            <a:pPr lvl="1"/>
            <a:r>
              <a:rPr lang="en-US" dirty="0" err="1"/>
              <a:t>beforeFirst</a:t>
            </a:r>
            <a:r>
              <a:rPr lang="en-US" dirty="0"/>
              <a:t>() - Moves the cursor to the front of this ResultSet object, just before the first row</a:t>
            </a:r>
          </a:p>
          <a:p>
            <a:pPr lvl="1"/>
            <a:r>
              <a:rPr lang="en-US" dirty="0" err="1"/>
              <a:t>cancelRowUpdates</a:t>
            </a:r>
            <a:r>
              <a:rPr lang="en-US" dirty="0"/>
              <a:t>() - Cancels the updates made to the current row in this ResultSet object</a:t>
            </a:r>
          </a:p>
          <a:p>
            <a:pPr lvl="1"/>
            <a:r>
              <a:rPr lang="en-US" dirty="0" err="1"/>
              <a:t>moveToCurrentRow</a:t>
            </a:r>
            <a:r>
              <a:rPr lang="en-US" dirty="0"/>
              <a:t>() - Moves the cursor to the remembered cursor position, usually the current row</a:t>
            </a:r>
          </a:p>
          <a:p>
            <a:pPr lvl="1"/>
            <a:r>
              <a:rPr lang="en-US" dirty="0" err="1"/>
              <a:t>refreshRow</a:t>
            </a:r>
            <a:r>
              <a:rPr lang="en-US" dirty="0"/>
              <a:t>() - Refreshes the current row with its most recent value in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09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whether ResultSet is scrollable:</a:t>
            </a:r>
          </a:p>
          <a:p>
            <a:r>
              <a:rPr lang="en-US" dirty="0"/>
              <a:t>Some JDBC drivers may not support all these features and therefore they are unable to return a scrollable ResultSet.</a:t>
            </a:r>
          </a:p>
          <a:p>
            <a:r>
              <a:rPr lang="en-US" dirty="0"/>
              <a:t>To know about it,</a:t>
            </a:r>
            <a:br>
              <a:rPr lang="en-US" dirty="0"/>
            </a:br>
            <a:r>
              <a:rPr lang="en-US" dirty="0"/>
              <a:t>boolean </a:t>
            </a:r>
            <a:r>
              <a:rPr lang="en-US" dirty="0" err="1"/>
              <a:t>forward,sensitive,insensitive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Forward=</a:t>
            </a:r>
            <a:r>
              <a:rPr lang="en-US" dirty="0" err="1"/>
              <a:t>DatabaseMetaData.supportsResultSetType</a:t>
            </a:r>
            <a:r>
              <a:rPr lang="en-US" dirty="0"/>
              <a:t>(TYPE_FOREWARD_ONLY);</a:t>
            </a:r>
            <a:br>
              <a:rPr lang="en-US" dirty="0"/>
            </a:br>
            <a:r>
              <a:rPr lang="en-US" dirty="0"/>
              <a:t>sensitive=</a:t>
            </a:r>
            <a:r>
              <a:rPr lang="en-US" dirty="0" err="1"/>
              <a:t>DatabaseMetaData.supportsResultSetType</a:t>
            </a:r>
            <a:r>
              <a:rPr lang="en-US" dirty="0"/>
              <a:t>(TYPE_SCROLL_SENSITIVE);</a:t>
            </a:r>
            <a:br>
              <a:rPr lang="en-US" dirty="0"/>
            </a:br>
            <a:r>
              <a:rPr lang="en-US" dirty="0"/>
              <a:t>Forward=</a:t>
            </a:r>
            <a:r>
              <a:rPr lang="en-US" dirty="0" err="1"/>
              <a:t>DatabaseMetaData.supportsResultSetType</a:t>
            </a:r>
            <a:r>
              <a:rPr lang="en-US" dirty="0"/>
              <a:t>(TYPE_SCROLL_INSENSITIVE);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6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Database Connectivity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API that lets you access virtually any tabular data source from the Java programming language</a:t>
            </a:r>
          </a:p>
          <a:p>
            <a:r>
              <a:rPr lang="en-US" dirty="0"/>
              <a:t>is a Java feature that lets you </a:t>
            </a:r>
          </a:p>
          <a:p>
            <a:pPr lvl="1"/>
            <a:r>
              <a:rPr lang="en-US" dirty="0"/>
              <a:t>connect to almost any relational database system, </a:t>
            </a:r>
          </a:p>
          <a:p>
            <a:pPr lvl="1"/>
            <a:r>
              <a:rPr lang="en-US" dirty="0"/>
              <a:t>execute SQL commands, and </a:t>
            </a:r>
          </a:p>
          <a:p>
            <a:pPr lvl="1"/>
            <a:r>
              <a:rPr lang="en-US" dirty="0"/>
              <a:t>process the results all from within a Java program</a:t>
            </a:r>
          </a:p>
          <a:p>
            <a:r>
              <a:rPr lang="en-US" dirty="0"/>
              <a:t>JDBC provides Java applications with access to most database systems via SQL</a:t>
            </a:r>
          </a:p>
          <a:p>
            <a:r>
              <a:rPr lang="en-US" dirty="0"/>
              <a:t>ODBC is a generic database connection standard that almost every database program available can speak to. </a:t>
            </a:r>
          </a:p>
          <a:p>
            <a:r>
              <a:rPr lang="en-US" dirty="0"/>
              <a:t>It’s inherently inefficient, but it is easy to set up and performs adequately for small applications and for testing purposes. E.g. Java to MS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03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its simplest form, JDBC makes it possible to do the following:-</a:t>
            </a:r>
          </a:p>
          <a:p>
            <a:pPr lvl="1"/>
            <a:r>
              <a:rPr lang="en-US" dirty="0"/>
              <a:t>Connect to a database</a:t>
            </a:r>
          </a:p>
          <a:p>
            <a:pPr lvl="1"/>
            <a:r>
              <a:rPr lang="en-US" dirty="0"/>
              <a:t>Execute SQL statements to query your database</a:t>
            </a:r>
          </a:p>
          <a:p>
            <a:pPr lvl="1"/>
            <a:r>
              <a:rPr lang="en-US" dirty="0"/>
              <a:t>Generate query results</a:t>
            </a:r>
          </a:p>
          <a:p>
            <a:pPr lvl="1"/>
            <a:r>
              <a:rPr lang="en-US" dirty="0"/>
              <a:t>Perform updates, inserts and deletions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The benefits of using JDBC include the following:-</a:t>
            </a:r>
          </a:p>
          <a:p>
            <a:pPr lvl="1"/>
            <a:r>
              <a:rPr lang="en-US" dirty="0"/>
              <a:t>A developer only needs to write one API to access any relational database</a:t>
            </a:r>
          </a:p>
          <a:p>
            <a:pPr lvl="1"/>
            <a:r>
              <a:rPr lang="en-US" dirty="0"/>
              <a:t>There is no need to rewrite code for different databases</a:t>
            </a:r>
          </a:p>
          <a:p>
            <a:pPr lvl="1"/>
            <a:r>
              <a:rPr lang="en-US" dirty="0"/>
              <a:t>There is no need to know the database vendor's specific APIs</a:t>
            </a:r>
          </a:p>
          <a:p>
            <a:pPr lvl="1"/>
            <a:r>
              <a:rPr lang="en-US" dirty="0"/>
              <a:t>It provides a standard API and is vendor independent</a:t>
            </a:r>
          </a:p>
          <a:p>
            <a:pPr lvl="1"/>
            <a:r>
              <a:rPr lang="en-US" dirty="0"/>
              <a:t>Almost every database vendor has some sort of JDBC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0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JDBC architecture consists of two layers: </a:t>
            </a:r>
          </a:p>
          <a:p>
            <a:pPr lvl="1"/>
            <a:r>
              <a:rPr lang="en-US" b="1" dirty="0"/>
              <a:t>firs</a:t>
            </a:r>
            <a:r>
              <a:rPr lang="en-US" dirty="0"/>
              <a:t>t, the JDBC API, which supports Java application-to-JDBC Driver Manager communications and </a:t>
            </a:r>
          </a:p>
          <a:p>
            <a:pPr lvl="1"/>
            <a:r>
              <a:rPr lang="en-US" b="1" dirty="0"/>
              <a:t>secondly</a:t>
            </a:r>
            <a:r>
              <a:rPr lang="en-US" dirty="0"/>
              <a:t> the JDBC Driver API</a:t>
            </a:r>
            <a:r>
              <a:rPr lang="en-US"/>
              <a:t>, </a:t>
            </a:r>
            <a:r>
              <a:rPr lang="en-US" smtClean="0"/>
              <a:t>which </a:t>
            </a:r>
            <a:r>
              <a:rPr lang="en-US" dirty="0"/>
              <a:t>handles Driver Manager-to-Database communications.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553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943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JDBC drivers are available for most database platforms and from a number of different vendors. </a:t>
            </a:r>
          </a:p>
          <a:p>
            <a:r>
              <a:rPr lang="en-US" dirty="0"/>
              <a:t>There are four different driver types as follows:</a:t>
            </a:r>
          </a:p>
          <a:p>
            <a:pPr lvl="1"/>
            <a:r>
              <a:rPr lang="en-US" dirty="0"/>
              <a:t>Type 1 - JDBC-ODBC Bridge</a:t>
            </a:r>
          </a:p>
          <a:p>
            <a:pPr lvl="1"/>
            <a:r>
              <a:rPr lang="en-US" dirty="0"/>
              <a:t>Type 2 - JDBC-Native Bridge</a:t>
            </a:r>
          </a:p>
          <a:p>
            <a:pPr lvl="1"/>
            <a:r>
              <a:rPr lang="en-US" dirty="0"/>
              <a:t>Type 3 - JDBC-Net Bridge</a:t>
            </a:r>
          </a:p>
          <a:p>
            <a:pPr lvl="1"/>
            <a:r>
              <a:rPr lang="en-US" dirty="0"/>
              <a:t>Type 4 - Direct JDBC Driver</a:t>
            </a:r>
          </a:p>
          <a:p>
            <a:r>
              <a:rPr lang="en-US" dirty="0"/>
              <a:t>Type 1 only runs on platforms where ODBC is available</a:t>
            </a:r>
          </a:p>
          <a:p>
            <a:pPr lvl="1"/>
            <a:r>
              <a:rPr lang="en-US" dirty="0"/>
              <a:t>ODBC must be configured separately</a:t>
            </a:r>
          </a:p>
          <a:p>
            <a:r>
              <a:rPr lang="en-US" dirty="0"/>
              <a:t>Type 2 Drivers map between a proprietary Database API and the JDBC API</a:t>
            </a:r>
          </a:p>
          <a:p>
            <a:r>
              <a:rPr lang="en-US" dirty="0"/>
              <a:t>Type 3 Drivers are used with middleware products</a:t>
            </a:r>
          </a:p>
          <a:p>
            <a:r>
              <a:rPr lang="en-US" dirty="0"/>
              <a:t>Type 4 Drivers are written in Java</a:t>
            </a:r>
          </a:p>
          <a:p>
            <a:r>
              <a:rPr lang="en-US" dirty="0"/>
              <a:t>In most cases, type 4 drivers are preferred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5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diagram shows the JDBC architecture options using the different driver types:</a:t>
            </a:r>
          </a:p>
          <a:p>
            <a:endParaRPr lang="en-US" dirty="0"/>
          </a:p>
        </p:txBody>
      </p:sp>
      <p:pic>
        <p:nvPicPr>
          <p:cNvPr id="4" name="Picture 3" descr="JDBC Driver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596063" cy="4795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18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 to using a database query: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Load a JDBC “driver”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Connect to the data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Send/execute SQL statements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Process the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Close/dispose connection/objects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EAC4-5367-4767-A923-FF987EF6E4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44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8781D-A99B-4BC2-9207-C31A9556110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/>
          <a:lstStyle/>
          <a:p>
            <a:r>
              <a:rPr lang="en-US" altLang="en-US"/>
              <a:t>The JDBC Interfaces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6207130"/>
              </p:ext>
            </p:extLst>
          </p:nvPr>
        </p:nvGraphicFramePr>
        <p:xfrm>
          <a:off x="0" y="1524000"/>
          <a:ext cx="7029450" cy="3814763"/>
        </p:xfrm>
        <a:graphic>
          <a:graphicData uri="http://schemas.openxmlformats.org/presentationml/2006/ole">
            <p:oleObj spid="_x0000_s1192" name="Picture" r:id="rId4" imgW="4000500" imgH="2171700" progId="Word.Picture.8">
              <p:embed/>
            </p:oleObj>
          </a:graphicData>
        </a:graphic>
      </p:graphicFrame>
      <p:sp>
        <p:nvSpPr>
          <p:cNvPr id="279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15200" y="1752600"/>
            <a:ext cx="1676400" cy="3581400"/>
          </a:xfrm>
          <a:noFill/>
          <a:ln/>
        </p:spPr>
        <p:txBody>
          <a:bodyPr/>
          <a:lstStyle/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000" dirty="0"/>
              <a:t>Loading drivers</a:t>
            </a:r>
          </a:p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000" dirty="0"/>
              <a:t>Establishing connections</a:t>
            </a:r>
          </a:p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000" dirty="0"/>
              <a:t>Creating and executing statements</a:t>
            </a:r>
          </a:p>
          <a:p>
            <a:pPr marL="117475" indent="-117475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000" dirty="0"/>
              <a:t>Processing ResultSet</a:t>
            </a:r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 flipH="1">
            <a:off x="5029200" y="1981200"/>
            <a:ext cx="2286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 flipH="1">
            <a:off x="6324600" y="2819400"/>
            <a:ext cx="990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 flipH="1">
            <a:off x="6934200" y="37338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 flipH="1">
            <a:off x="6934200" y="47244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2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1533</Words>
  <Application>Microsoft Office PowerPoint</Application>
  <PresentationFormat>On-screen Show (4:3)</PresentationFormat>
  <Paragraphs>290</Paragraphs>
  <Slides>24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Picture</vt:lpstr>
      <vt:lpstr>CHAPTER FOUR</vt:lpstr>
      <vt:lpstr>Contents </vt:lpstr>
      <vt:lpstr>Java Database Connectivity </vt:lpstr>
      <vt:lpstr>Java Database Connectivity </vt:lpstr>
      <vt:lpstr>JDBC Architecture</vt:lpstr>
      <vt:lpstr>JDBC drivers </vt:lpstr>
      <vt:lpstr>JDBC drivers …</vt:lpstr>
      <vt:lpstr>Connecting to a Database</vt:lpstr>
      <vt:lpstr>The JDBC Interfaces</vt:lpstr>
      <vt:lpstr>JDBC Driver</vt:lpstr>
      <vt:lpstr>JDBC Driver Management</vt:lpstr>
      <vt:lpstr>Developing JDBC Programs</vt:lpstr>
      <vt:lpstr>Slide 13</vt:lpstr>
      <vt:lpstr>Slide 14</vt:lpstr>
      <vt:lpstr>Connecting to a database</vt:lpstr>
      <vt:lpstr>Querying a Database</vt:lpstr>
      <vt:lpstr>Connection and Statement Methods</vt:lpstr>
      <vt:lpstr>Retrieving Data</vt:lpstr>
      <vt:lpstr>Navigation Methods of the ResultSet</vt:lpstr>
      <vt:lpstr>Get Methods of the ResultSet</vt:lpstr>
      <vt:lpstr>Scrollable and Updatable Result Sets</vt:lpstr>
      <vt:lpstr>Cont’d…….</vt:lpstr>
      <vt:lpstr>Cont’d…….</vt:lpstr>
      <vt:lpstr>Cont’d…….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creator>Chalew Tesfaye</dc:creator>
  <cp:lastModifiedBy>Mohammed Aba-Bulgu</cp:lastModifiedBy>
  <cp:revision>153</cp:revision>
  <cp:lastPrinted>2015-05-18T10:26:49Z</cp:lastPrinted>
  <dcterms:created xsi:type="dcterms:W3CDTF">2015-04-26T08:09:21Z</dcterms:created>
  <dcterms:modified xsi:type="dcterms:W3CDTF">2023-06-01T17:34:31Z</dcterms:modified>
</cp:coreProperties>
</file>