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86" r:id="rId11"/>
    <p:sldId id="287" r:id="rId12"/>
    <p:sldId id="288" r:id="rId13"/>
    <p:sldId id="289" r:id="rId14"/>
    <p:sldId id="264" r:id="rId15"/>
    <p:sldId id="265" r:id="rId16"/>
    <p:sldId id="267" r:id="rId17"/>
    <p:sldId id="268" r:id="rId18"/>
    <p:sldId id="269" r:id="rId19"/>
    <p:sldId id="270" r:id="rId20"/>
    <p:sldId id="276" r:id="rId21"/>
    <p:sldId id="277" r:id="rId22"/>
    <p:sldId id="278" r:id="rId23"/>
    <p:sldId id="271" r:id="rId24"/>
    <p:sldId id="275" r:id="rId25"/>
    <p:sldId id="274" r:id="rId26"/>
    <p:sldId id="273" r:id="rId27"/>
    <p:sldId id="280" r:id="rId28"/>
    <p:sldId id="292" r:id="rId29"/>
    <p:sldId id="290" r:id="rId30"/>
    <p:sldId id="291" r:id="rId31"/>
    <p:sldId id="272" r:id="rId32"/>
    <p:sldId id="282" r:id="rId33"/>
    <p:sldId id="283" r:id="rId34"/>
    <p:sldId id="27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8611-12D9-487F-93DB-4D41255ABE44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EA4E-79CF-43BD-8309-2FF50FC2C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95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8611-12D9-487F-93DB-4D41255ABE44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EA4E-79CF-43BD-8309-2FF50FC2C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04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8611-12D9-487F-93DB-4D41255ABE44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EA4E-79CF-43BD-8309-2FF50FC2C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38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8611-12D9-487F-93DB-4D41255ABE44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EA4E-79CF-43BD-8309-2FF50FC2C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35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8611-12D9-487F-93DB-4D41255ABE44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EA4E-79CF-43BD-8309-2FF50FC2C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9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8611-12D9-487F-93DB-4D41255ABE44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EA4E-79CF-43BD-8309-2FF50FC2C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88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8611-12D9-487F-93DB-4D41255ABE44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EA4E-79CF-43BD-8309-2FF50FC2C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69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8611-12D9-487F-93DB-4D41255ABE44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EA4E-79CF-43BD-8309-2FF50FC2C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46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8611-12D9-487F-93DB-4D41255ABE44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EA4E-79CF-43BD-8309-2FF50FC2C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0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8611-12D9-487F-93DB-4D41255ABE44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EA4E-79CF-43BD-8309-2FF50FC2C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4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8611-12D9-487F-93DB-4D41255ABE44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EA4E-79CF-43BD-8309-2FF50FC2C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8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E8611-12D9-487F-93DB-4D41255ABE44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5EA4E-79CF-43BD-8309-2FF50FC2C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52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uru99.com/jsp-implicit-objects.html#7" TargetMode="External"/><Relationship Id="rId3" Type="http://schemas.openxmlformats.org/officeDocument/2006/relationships/hyperlink" Target="https://www.guru99.com/jsp-implicit-objects.html#2" TargetMode="External"/><Relationship Id="rId7" Type="http://schemas.openxmlformats.org/officeDocument/2006/relationships/hyperlink" Target="https://www.guru99.com/jsp-implicit-objects.html#6" TargetMode="External"/><Relationship Id="rId2" Type="http://schemas.openxmlformats.org/officeDocument/2006/relationships/hyperlink" Target="https://www.guru99.com/jsp-implicit-objects.html#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u99.com/jsp-implicit-objects.html#5" TargetMode="External"/><Relationship Id="rId5" Type="http://schemas.openxmlformats.org/officeDocument/2006/relationships/hyperlink" Target="https://www.guru99.com/jsp-implicit-objects.html#4" TargetMode="External"/><Relationship Id="rId10" Type="http://schemas.openxmlformats.org/officeDocument/2006/relationships/hyperlink" Target="https://www.guru99.com/jsp-implicit-objects.html#9" TargetMode="External"/><Relationship Id="rId4" Type="http://schemas.openxmlformats.org/officeDocument/2006/relationships/hyperlink" Target="https://www.guru99.com/jsp-implicit-objects.html#3" TargetMode="External"/><Relationship Id="rId9" Type="http://schemas.openxmlformats.org/officeDocument/2006/relationships/hyperlink" Target="https://www.guru99.com/jsp-implicit-objects.html#8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Eight</a:t>
            </a:r>
            <a:endParaRPr lang="en-GB" sz="60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5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5400" dirty="0" smtClean="0">
                <a:solidFill>
                  <a:srgbClr val="FF0000"/>
                </a:solidFill>
              </a:rPr>
              <a:t>Introduction to Servlets and JSP(Java server pages)</a:t>
            </a:r>
            <a:endParaRPr lang="en-GB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65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Cookie in Servlet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en-GB" b="1" dirty="0" smtClean="0"/>
              <a:t>Reading cookie</a:t>
            </a:r>
          </a:p>
          <a:p>
            <a:r>
              <a:rPr lang="en-GB" sz="2400" dirty="0" smtClean="0"/>
              <a:t>Create </a:t>
            </a:r>
            <a:r>
              <a:rPr lang="en-GB" sz="2400" dirty="0"/>
              <a:t>an array of </a:t>
            </a:r>
            <a:r>
              <a:rPr lang="en-GB" sz="2400" dirty="0" err="1"/>
              <a:t>javax.servlet.http.Cookie</a:t>
            </a:r>
            <a:r>
              <a:rPr lang="en-GB" sz="2400" dirty="0"/>
              <a:t> objects by calling the </a:t>
            </a:r>
            <a:r>
              <a:rPr lang="en-GB" sz="2400" dirty="0" err="1"/>
              <a:t>getCookies</a:t>
            </a:r>
            <a:r>
              <a:rPr lang="en-GB" sz="2400" dirty="0"/>
              <a:t>() method of </a:t>
            </a:r>
            <a:r>
              <a:rPr lang="en-GB" sz="2400" dirty="0" err="1"/>
              <a:t>HttpServletRequest</a:t>
            </a:r>
            <a:r>
              <a:rPr lang="en-GB" sz="2400" dirty="0"/>
              <a:t>. </a:t>
            </a:r>
            <a:endParaRPr lang="en-GB" sz="2400" dirty="0" smtClean="0"/>
          </a:p>
          <a:p>
            <a:r>
              <a:rPr lang="en-GB" sz="2400" dirty="0" smtClean="0"/>
              <a:t>Then </a:t>
            </a:r>
            <a:r>
              <a:rPr lang="en-GB" sz="2400" dirty="0"/>
              <a:t>cycle through the array, and </a:t>
            </a:r>
            <a:endParaRPr lang="en-GB" sz="2400" dirty="0" smtClean="0"/>
          </a:p>
          <a:p>
            <a:pPr lvl="1"/>
            <a:r>
              <a:rPr lang="en-GB" sz="2400" dirty="0" smtClean="0"/>
              <a:t>use </a:t>
            </a:r>
            <a:r>
              <a:rPr lang="en-GB" sz="2400" dirty="0" err="1"/>
              <a:t>getName</a:t>
            </a:r>
            <a:r>
              <a:rPr lang="en-GB" sz="2400" dirty="0"/>
              <a:t>() and </a:t>
            </a:r>
            <a:endParaRPr lang="en-GB" sz="2400" dirty="0" smtClean="0"/>
          </a:p>
          <a:p>
            <a:pPr lvl="1"/>
            <a:r>
              <a:rPr lang="en-GB" sz="2400" dirty="0" err="1" smtClean="0"/>
              <a:t>getValue</a:t>
            </a:r>
            <a:r>
              <a:rPr lang="en-GB" sz="2400" dirty="0"/>
              <a:t>() methods to access each cookie and associated value. </a:t>
            </a:r>
            <a:endParaRPr lang="en-GB" sz="2400" dirty="0" smtClean="0"/>
          </a:p>
          <a:p>
            <a:r>
              <a:rPr lang="en-GB" sz="2400" dirty="0"/>
              <a:t>Cookie </a:t>
            </a:r>
            <a:r>
              <a:rPr lang="en-GB" sz="2400" dirty="0" err="1"/>
              <a:t>cookie</a:t>
            </a:r>
            <a:r>
              <a:rPr lang="en-GB" sz="2400" dirty="0"/>
              <a:t> = null;  </a:t>
            </a:r>
            <a:r>
              <a:rPr lang="en-GB" sz="2400" dirty="0" smtClean="0"/>
              <a:t>or  Cookie</a:t>
            </a:r>
            <a:r>
              <a:rPr lang="en-GB" sz="2400" dirty="0"/>
              <a:t>[] cookies = null; </a:t>
            </a:r>
            <a:endParaRPr lang="en-GB" sz="2400" dirty="0" smtClean="0"/>
          </a:p>
          <a:p>
            <a:r>
              <a:rPr lang="en-GB" sz="2400" dirty="0" smtClean="0"/>
              <a:t>cookies </a:t>
            </a:r>
            <a:r>
              <a:rPr lang="en-GB" sz="2400" dirty="0"/>
              <a:t>= </a:t>
            </a:r>
            <a:r>
              <a:rPr lang="en-GB" sz="2400" dirty="0" err="1"/>
              <a:t>request.getCookies</a:t>
            </a:r>
            <a:r>
              <a:rPr lang="en-GB" sz="2400" dirty="0" smtClean="0"/>
              <a:t>();</a:t>
            </a:r>
          </a:p>
          <a:p>
            <a:pPr lvl="1"/>
            <a:r>
              <a:rPr lang="en-GB" sz="2000" dirty="0"/>
              <a:t>for (</a:t>
            </a:r>
            <a:r>
              <a:rPr lang="en-GB" sz="2000" dirty="0" err="1"/>
              <a:t>int</a:t>
            </a:r>
            <a:r>
              <a:rPr lang="en-GB" sz="2000" dirty="0"/>
              <a:t> i = 0; i &lt; </a:t>
            </a:r>
            <a:r>
              <a:rPr lang="en-GB" sz="2000" dirty="0" err="1"/>
              <a:t>cookies.length</a:t>
            </a:r>
            <a:r>
              <a:rPr lang="en-GB" sz="2000" dirty="0"/>
              <a:t>; i++) { cookie = cookies[i]; </a:t>
            </a:r>
            <a:r>
              <a:rPr lang="en-GB" sz="2000" dirty="0" err="1"/>
              <a:t>out.print</a:t>
            </a:r>
            <a:r>
              <a:rPr lang="en-GB" sz="2000" dirty="0"/>
              <a:t>("Name : " + </a:t>
            </a:r>
            <a:r>
              <a:rPr lang="en-GB" sz="2000" dirty="0" err="1"/>
              <a:t>cookie.getName</a:t>
            </a:r>
            <a:r>
              <a:rPr lang="en-GB" sz="2000" dirty="0"/>
              <a:t>( ) + ", "); </a:t>
            </a:r>
            <a:r>
              <a:rPr lang="en-GB" sz="2000" dirty="0" err="1"/>
              <a:t>out.print</a:t>
            </a:r>
            <a:r>
              <a:rPr lang="en-GB" sz="2000" dirty="0"/>
              <a:t>("Value: " + </a:t>
            </a:r>
            <a:r>
              <a:rPr lang="en-GB" sz="2000" dirty="0" err="1"/>
              <a:t>cookie.getValue</a:t>
            </a:r>
            <a:r>
              <a:rPr lang="en-GB" sz="2000" dirty="0"/>
              <a:t>( ) + " </a:t>
            </a:r>
            <a:br>
              <a:rPr lang="en-GB" sz="2000" dirty="0"/>
            </a:br>
            <a:r>
              <a:rPr lang="en-GB" sz="2000" dirty="0"/>
              <a:t>"); } </a:t>
            </a:r>
          </a:p>
        </p:txBody>
      </p:sp>
    </p:spTree>
    <p:extLst>
      <p:ext uri="{BB962C8B-B14F-4D97-AF65-F5344CB8AC3E}">
        <p14:creationId xmlns:p14="http://schemas.microsoft.com/office/powerpoint/2010/main" val="7314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Cookie in Servlet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Deleting cookie</a:t>
            </a:r>
          </a:p>
          <a:p>
            <a:r>
              <a:rPr lang="en-GB" sz="2400" dirty="0" smtClean="0"/>
              <a:t>Three steps </a:t>
            </a:r>
          </a:p>
          <a:p>
            <a:pPr lvl="1"/>
            <a:r>
              <a:rPr lang="en-GB" sz="2400" dirty="0" smtClean="0"/>
              <a:t>Read </a:t>
            </a:r>
            <a:r>
              <a:rPr lang="en-GB" sz="2400" dirty="0"/>
              <a:t>an </a:t>
            </a:r>
            <a:r>
              <a:rPr lang="en-GB" sz="2400" dirty="0" smtClean="0"/>
              <a:t>existing </a:t>
            </a:r>
            <a:r>
              <a:rPr lang="en-GB" sz="2400" dirty="0"/>
              <a:t>cookie and store it in Cookie object. </a:t>
            </a:r>
            <a:endParaRPr lang="en-GB" sz="2400" dirty="0" smtClean="0"/>
          </a:p>
          <a:p>
            <a:pPr lvl="1"/>
            <a:r>
              <a:rPr lang="en-GB" sz="2400" dirty="0" smtClean="0"/>
              <a:t>Set </a:t>
            </a:r>
            <a:r>
              <a:rPr lang="en-GB" sz="2400" dirty="0"/>
              <a:t>cookie age as zero using </a:t>
            </a:r>
            <a:r>
              <a:rPr lang="en-GB" sz="2400" dirty="0" err="1"/>
              <a:t>setMaxAge</a:t>
            </a:r>
            <a:r>
              <a:rPr lang="en-GB" sz="2400" dirty="0"/>
              <a:t>() method to </a:t>
            </a:r>
            <a:r>
              <a:rPr lang="en-GB" sz="2400" dirty="0" smtClean="0"/>
              <a:t>delete</a:t>
            </a:r>
          </a:p>
          <a:p>
            <a:pPr lvl="1"/>
            <a:r>
              <a:rPr lang="en-GB" sz="2400" dirty="0" smtClean="0"/>
              <a:t>Add </a:t>
            </a:r>
            <a:r>
              <a:rPr lang="en-GB" sz="2400" dirty="0"/>
              <a:t>this cookie back into response header</a:t>
            </a:r>
            <a:r>
              <a:rPr lang="en-GB" sz="2400" dirty="0" smtClean="0"/>
              <a:t>.</a:t>
            </a:r>
          </a:p>
          <a:p>
            <a:pPr marL="457200" lvl="1" indent="0">
              <a:buNone/>
            </a:pPr>
            <a:r>
              <a:rPr lang="en-GB" sz="1600" dirty="0"/>
              <a:t>Cookie </a:t>
            </a:r>
            <a:r>
              <a:rPr lang="en-GB" sz="1600" dirty="0" err="1"/>
              <a:t>cookie</a:t>
            </a:r>
            <a:r>
              <a:rPr lang="en-GB" sz="1600" dirty="0"/>
              <a:t> = null; Cookie[] cookies = null; </a:t>
            </a:r>
            <a:endParaRPr lang="en-GB" sz="1600" dirty="0" smtClean="0"/>
          </a:p>
          <a:p>
            <a:pPr marL="457200" lvl="1" indent="0">
              <a:buNone/>
            </a:pPr>
            <a:r>
              <a:rPr lang="en-GB" sz="1600" dirty="0" smtClean="0"/>
              <a:t>cookies </a:t>
            </a:r>
            <a:r>
              <a:rPr lang="en-GB" sz="1600" dirty="0"/>
              <a:t>= </a:t>
            </a:r>
            <a:r>
              <a:rPr lang="en-GB" sz="1600" dirty="0" err="1"/>
              <a:t>request.getCookies</a:t>
            </a:r>
            <a:r>
              <a:rPr lang="en-GB" sz="1600" dirty="0"/>
              <a:t>();</a:t>
            </a:r>
            <a:endParaRPr lang="en-GB" sz="1600" dirty="0" smtClean="0"/>
          </a:p>
          <a:p>
            <a:pPr marL="457200" lvl="1" indent="0">
              <a:buNone/>
            </a:pPr>
            <a:r>
              <a:rPr lang="en-GB" sz="1600" dirty="0"/>
              <a:t> for (</a:t>
            </a:r>
            <a:r>
              <a:rPr lang="en-GB" sz="1600" dirty="0" err="1"/>
              <a:t>int</a:t>
            </a:r>
            <a:r>
              <a:rPr lang="en-GB" sz="1600" dirty="0"/>
              <a:t> i = 0; i &lt; </a:t>
            </a:r>
            <a:r>
              <a:rPr lang="en-GB" sz="1600" dirty="0" err="1"/>
              <a:t>cookies.length</a:t>
            </a:r>
            <a:r>
              <a:rPr lang="en-GB" sz="1600" dirty="0"/>
              <a:t>; i++) {</a:t>
            </a:r>
          </a:p>
          <a:p>
            <a:pPr marL="457200" lvl="1" indent="0">
              <a:buNone/>
            </a:pPr>
            <a:r>
              <a:rPr lang="en-GB" sz="1600" dirty="0"/>
              <a:t> cookie = cookies[i];</a:t>
            </a:r>
          </a:p>
          <a:p>
            <a:pPr marL="457200" lvl="1" indent="0">
              <a:buNone/>
            </a:pPr>
            <a:r>
              <a:rPr lang="en-GB" sz="1600" dirty="0"/>
              <a:t> if((</a:t>
            </a:r>
            <a:r>
              <a:rPr lang="en-GB" sz="1600" dirty="0" err="1"/>
              <a:t>cookie.getName</a:t>
            </a:r>
            <a:r>
              <a:rPr lang="en-GB" sz="1600" dirty="0"/>
              <a:t>( )).</a:t>
            </a:r>
            <a:r>
              <a:rPr lang="en-GB" sz="1600" dirty="0" err="1"/>
              <a:t>compareTo</a:t>
            </a:r>
            <a:r>
              <a:rPr lang="en-GB" sz="1600" dirty="0"/>
              <a:t>("</a:t>
            </a:r>
            <a:r>
              <a:rPr lang="en-GB" sz="1600" dirty="0" err="1"/>
              <a:t>first_name</a:t>
            </a:r>
            <a:r>
              <a:rPr lang="en-GB" sz="1600" dirty="0"/>
              <a:t>") == 0 ) {</a:t>
            </a:r>
          </a:p>
          <a:p>
            <a:pPr marL="457200" lvl="1" indent="0">
              <a:buNone/>
            </a:pPr>
            <a:r>
              <a:rPr lang="en-GB" sz="1600" dirty="0"/>
              <a:t> </a:t>
            </a:r>
            <a:r>
              <a:rPr lang="en-GB" sz="1600" dirty="0" err="1"/>
              <a:t>cookie.setMaxAge</a:t>
            </a:r>
            <a:r>
              <a:rPr lang="en-GB" sz="1600" dirty="0"/>
              <a:t>(0);</a:t>
            </a:r>
          </a:p>
          <a:p>
            <a:pPr marL="457200" lvl="1" indent="0">
              <a:buNone/>
            </a:pPr>
            <a:r>
              <a:rPr lang="en-GB" sz="1600" dirty="0"/>
              <a:t> </a:t>
            </a:r>
            <a:r>
              <a:rPr lang="en-GB" sz="1600" dirty="0" err="1"/>
              <a:t>response.addCookie</a:t>
            </a:r>
            <a:r>
              <a:rPr lang="en-GB" sz="1600" dirty="0"/>
              <a:t>(cookie);</a:t>
            </a:r>
          </a:p>
          <a:p>
            <a:pPr marL="457200" lvl="1" indent="0">
              <a:buNone/>
            </a:pPr>
            <a:r>
              <a:rPr lang="en-GB" sz="1600" dirty="0"/>
              <a:t> </a:t>
            </a:r>
            <a:r>
              <a:rPr lang="en-GB" sz="1600" dirty="0" err="1"/>
              <a:t>out.print</a:t>
            </a:r>
            <a:r>
              <a:rPr lang="en-GB" sz="1600" dirty="0"/>
              <a:t>("Deleted cookie : " + </a:t>
            </a:r>
            <a:r>
              <a:rPr lang="en-GB" sz="1600" dirty="0" err="1"/>
              <a:t>cookie.getName</a:t>
            </a:r>
            <a:r>
              <a:rPr lang="en-GB" sz="1600" dirty="0"/>
              <a:t>( ) + "&lt;</a:t>
            </a:r>
            <a:r>
              <a:rPr lang="en-GB" sz="1600" dirty="0" err="1"/>
              <a:t>br</a:t>
            </a:r>
            <a:r>
              <a:rPr lang="en-GB" sz="1600" dirty="0" smtClean="0"/>
              <a:t>/&gt;");  </a:t>
            </a:r>
            <a:r>
              <a:rPr lang="en-GB" sz="1600" dirty="0"/>
              <a:t>}</a:t>
            </a:r>
          </a:p>
          <a:p>
            <a:pPr marL="457200" lvl="1" indent="0">
              <a:buNone/>
            </a:pPr>
            <a:r>
              <a:rPr lang="en-GB" sz="1600" dirty="0"/>
              <a:t> </a:t>
            </a:r>
            <a:r>
              <a:rPr lang="en-GB" sz="1600" dirty="0" err="1"/>
              <a:t>out.print</a:t>
            </a:r>
            <a:r>
              <a:rPr lang="en-GB" sz="1600" dirty="0"/>
              <a:t>("Name : " + </a:t>
            </a:r>
            <a:r>
              <a:rPr lang="en-GB" sz="1600" dirty="0" err="1"/>
              <a:t>cookie.getName</a:t>
            </a:r>
            <a:r>
              <a:rPr lang="en-GB" sz="1600" dirty="0"/>
              <a:t>( ) + ", ");</a:t>
            </a:r>
          </a:p>
          <a:p>
            <a:pPr marL="457200" lvl="1" indent="0">
              <a:buNone/>
            </a:pPr>
            <a:r>
              <a:rPr lang="en-GB" sz="1600" dirty="0"/>
              <a:t> </a:t>
            </a:r>
            <a:r>
              <a:rPr lang="en-GB" sz="1600" dirty="0" err="1"/>
              <a:t>out.print</a:t>
            </a:r>
            <a:r>
              <a:rPr lang="en-GB" sz="1600" dirty="0"/>
              <a:t>("Value: " + </a:t>
            </a:r>
            <a:r>
              <a:rPr lang="en-GB" sz="1600" dirty="0" err="1"/>
              <a:t>cookie.getValue</a:t>
            </a:r>
            <a:r>
              <a:rPr lang="en-GB" sz="1600" dirty="0"/>
              <a:t>( )+" &lt;</a:t>
            </a:r>
            <a:r>
              <a:rPr lang="en-GB" sz="1600" dirty="0" err="1"/>
              <a:t>br</a:t>
            </a:r>
            <a:r>
              <a:rPr lang="en-GB" sz="1600" dirty="0"/>
              <a:t>/&gt;");</a:t>
            </a:r>
          </a:p>
          <a:p>
            <a:pPr marL="457200" lvl="1" indent="0">
              <a:buNone/>
            </a:pPr>
            <a:r>
              <a:rPr lang="en-GB" sz="1600" dirty="0"/>
              <a:t> }</a:t>
            </a:r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979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Session in Servlet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 smtClean="0">
                <a:solidFill>
                  <a:srgbClr val="FF0000"/>
                </a:solidFill>
              </a:rPr>
              <a:t>Ways of session creation </a:t>
            </a:r>
          </a:p>
          <a:p>
            <a:r>
              <a:rPr lang="en-GB" sz="2000" b="1" dirty="0" smtClean="0"/>
              <a:t>Cookies </a:t>
            </a:r>
          </a:p>
          <a:p>
            <a:pPr lvl="1"/>
            <a:r>
              <a:rPr lang="en-GB" sz="1800" dirty="0"/>
              <a:t>A webserver can assign a unique session ID as a cookie to each web client and for subsequent requests from the client they can be recognized using the </a:t>
            </a:r>
            <a:r>
              <a:rPr lang="en-GB" sz="1800" dirty="0" err="1"/>
              <a:t>recieved</a:t>
            </a:r>
            <a:r>
              <a:rPr lang="en-GB" sz="1800" dirty="0"/>
              <a:t> cookie</a:t>
            </a:r>
            <a:endParaRPr lang="en-GB" sz="1800" dirty="0" smtClean="0"/>
          </a:p>
          <a:p>
            <a:r>
              <a:rPr lang="en-GB" sz="2000" b="1" dirty="0" smtClean="0"/>
              <a:t>URL </a:t>
            </a:r>
            <a:r>
              <a:rPr lang="en-GB" sz="2000" b="1" dirty="0" err="1" smtClean="0"/>
              <a:t>rewritting</a:t>
            </a:r>
            <a:endParaRPr lang="en-GB" sz="2000" b="1" dirty="0" smtClean="0"/>
          </a:p>
          <a:p>
            <a:pPr lvl="1"/>
            <a:r>
              <a:rPr lang="en-GB" sz="1800" dirty="0"/>
              <a:t>append some extra data on the end of each URL that identifies the session, and the server can associate that session identifier with data it has stored about that session</a:t>
            </a:r>
            <a:endParaRPr lang="en-GB" sz="1800" dirty="0" smtClean="0"/>
          </a:p>
          <a:p>
            <a:r>
              <a:rPr lang="en-GB" sz="2000" b="1" dirty="0" smtClean="0"/>
              <a:t>Hidden form fields </a:t>
            </a:r>
          </a:p>
          <a:p>
            <a:pPr lvl="1"/>
            <a:r>
              <a:rPr lang="en-GB" sz="1800" dirty="0"/>
              <a:t>when the form is submitted, the specified name and value are automatically included in the GET or POST data.</a:t>
            </a:r>
            <a:endParaRPr lang="en-GB" sz="1800" dirty="0" smtClean="0"/>
          </a:p>
          <a:p>
            <a:r>
              <a:rPr lang="en-GB" sz="2000" b="1" dirty="0" err="1" smtClean="0"/>
              <a:t>HttpSession</a:t>
            </a:r>
            <a:r>
              <a:rPr lang="en-GB" sz="2000" b="1" dirty="0" smtClean="0"/>
              <a:t> objects </a:t>
            </a:r>
          </a:p>
          <a:p>
            <a:pPr lvl="1"/>
            <a:r>
              <a:rPr lang="en-GB" sz="1800" dirty="0" smtClean="0"/>
              <a:t>Interface </a:t>
            </a:r>
            <a:r>
              <a:rPr lang="en-GB" sz="1800" dirty="0"/>
              <a:t>which provides a way to identify a user across more than one page request or visit to a Web site and to store information about that user</a:t>
            </a:r>
            <a:r>
              <a:rPr lang="en-GB" sz="1800" dirty="0" smtClean="0"/>
              <a:t>.</a:t>
            </a:r>
          </a:p>
          <a:p>
            <a:pPr lvl="1"/>
            <a:r>
              <a:rPr lang="en-GB" sz="1800" dirty="0" err="1"/>
              <a:t>HttpSession</a:t>
            </a:r>
            <a:r>
              <a:rPr lang="en-GB" sz="1800" dirty="0"/>
              <a:t> session = </a:t>
            </a:r>
            <a:r>
              <a:rPr lang="en-GB" sz="1800" dirty="0" err="1"/>
              <a:t>request.getSession</a:t>
            </a:r>
            <a:r>
              <a:rPr lang="en-GB" sz="1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948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Session in Servlet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 smtClean="0"/>
              <a:t>Ways of deleting session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Remove </a:t>
            </a:r>
            <a:r>
              <a:rPr lang="en-GB" sz="2400" dirty="0">
                <a:solidFill>
                  <a:srgbClr val="FF0000"/>
                </a:solidFill>
              </a:rPr>
              <a:t>a particular attribute </a:t>
            </a:r>
          </a:p>
          <a:p>
            <a:pPr lvl="1"/>
            <a:r>
              <a:rPr lang="en-GB" sz="2400" dirty="0" smtClean="0"/>
              <a:t>call </a:t>
            </a:r>
            <a:r>
              <a:rPr lang="en-GB" sz="2400" dirty="0"/>
              <a:t>public void </a:t>
            </a:r>
            <a:r>
              <a:rPr lang="en-GB" sz="2400" dirty="0" err="1"/>
              <a:t>removeAttribute</a:t>
            </a:r>
            <a:r>
              <a:rPr lang="en-GB" sz="2400" dirty="0"/>
              <a:t>(String </a:t>
            </a:r>
            <a:r>
              <a:rPr lang="en-GB" sz="2400" dirty="0" smtClean="0"/>
              <a:t>name)</a:t>
            </a:r>
          </a:p>
          <a:p>
            <a:pPr lvl="1"/>
            <a:r>
              <a:rPr lang="en-GB" sz="2400" dirty="0" smtClean="0"/>
              <a:t>method </a:t>
            </a:r>
            <a:r>
              <a:rPr lang="en-GB" sz="2400" dirty="0"/>
              <a:t>to delete the value associated with a particular key.</a:t>
            </a:r>
          </a:p>
          <a:p>
            <a:r>
              <a:rPr lang="en-GB" sz="2400" dirty="0">
                <a:solidFill>
                  <a:srgbClr val="FF0000"/>
                </a:solidFill>
              </a:rPr>
              <a:t>Delete the whole session </a:t>
            </a:r>
          </a:p>
          <a:p>
            <a:pPr lvl="1"/>
            <a:r>
              <a:rPr lang="en-GB" sz="2400" dirty="0" smtClean="0"/>
              <a:t>call </a:t>
            </a:r>
            <a:r>
              <a:rPr lang="en-GB" sz="2400" dirty="0"/>
              <a:t>public void invalidate() method to discard an </a:t>
            </a:r>
            <a:r>
              <a:rPr lang="en-GB" sz="2400" dirty="0" smtClean="0"/>
              <a:t>entire session</a:t>
            </a:r>
            <a:r>
              <a:rPr lang="en-GB" sz="2400" dirty="0"/>
              <a:t>.</a:t>
            </a:r>
          </a:p>
          <a:p>
            <a:r>
              <a:rPr lang="en-GB" sz="2400" dirty="0">
                <a:solidFill>
                  <a:srgbClr val="FF0000"/>
                </a:solidFill>
              </a:rPr>
              <a:t>Setting Session </a:t>
            </a:r>
            <a:r>
              <a:rPr lang="en-GB" sz="2400" dirty="0" smtClean="0">
                <a:solidFill>
                  <a:srgbClr val="FF0000"/>
                </a:solidFill>
              </a:rPr>
              <a:t>timeout</a:t>
            </a:r>
          </a:p>
          <a:p>
            <a:pPr lvl="1"/>
            <a:r>
              <a:rPr lang="en-GB" sz="2400" dirty="0"/>
              <a:t>call public void </a:t>
            </a:r>
            <a:r>
              <a:rPr lang="en-GB" sz="2400" dirty="0" err="1"/>
              <a:t>setMaxInactiveInterval</a:t>
            </a:r>
            <a:r>
              <a:rPr lang="en-GB" sz="2400" dirty="0"/>
              <a:t>(</a:t>
            </a:r>
            <a:r>
              <a:rPr lang="en-GB" sz="2400" dirty="0" err="1"/>
              <a:t>int</a:t>
            </a:r>
            <a:r>
              <a:rPr lang="en-GB" sz="2400" dirty="0"/>
              <a:t> interval)</a:t>
            </a:r>
          </a:p>
        </p:txBody>
      </p:sp>
    </p:spTree>
    <p:extLst>
      <p:ext uri="{BB962C8B-B14F-4D97-AF65-F5344CB8AC3E}">
        <p14:creationId xmlns:p14="http://schemas.microsoft.com/office/powerpoint/2010/main" val="4600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Request redirecting in servlet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Autofit/>
          </a:bodyPr>
          <a:lstStyle/>
          <a:p>
            <a:r>
              <a:rPr lang="en-GB" b="1" dirty="0" err="1" smtClean="0"/>
              <a:t>RequestDispatcher</a:t>
            </a:r>
            <a:r>
              <a:rPr lang="en-GB" sz="2800" dirty="0" smtClean="0"/>
              <a:t> </a:t>
            </a:r>
            <a:r>
              <a:rPr lang="en-GB" sz="2800" dirty="0"/>
              <a:t>is an interface that provides the facility to forward a request to another resource or include the content of another resource. </a:t>
            </a:r>
            <a:r>
              <a:rPr lang="en-GB" sz="2800" dirty="0" smtClean="0"/>
              <a:t>It is a </a:t>
            </a:r>
            <a:r>
              <a:rPr lang="en-GB" sz="2800" dirty="0"/>
              <a:t>way to call another resource from a servlet</a:t>
            </a:r>
            <a:r>
              <a:rPr lang="en-GB" sz="2800" dirty="0" smtClean="0"/>
              <a:t>. </a:t>
            </a:r>
          </a:p>
          <a:p>
            <a:r>
              <a:rPr lang="en-GB" sz="2400" b="1" dirty="0" err="1">
                <a:solidFill>
                  <a:srgbClr val="00B0F0"/>
                </a:solidFill>
              </a:rPr>
              <a:t>RequestDispatcher</a:t>
            </a:r>
            <a:r>
              <a:rPr lang="en-GB" sz="2400" b="1" dirty="0">
                <a:solidFill>
                  <a:srgbClr val="00B0F0"/>
                </a:solidFill>
              </a:rPr>
              <a:t> </a:t>
            </a:r>
            <a:r>
              <a:rPr lang="en-GB" sz="2400" b="1" dirty="0" err="1" smtClean="0">
                <a:solidFill>
                  <a:srgbClr val="00B0F0"/>
                </a:solidFill>
              </a:rPr>
              <a:t>rd</a:t>
            </a:r>
            <a:r>
              <a:rPr lang="en-GB" sz="2400" b="1" dirty="0" smtClean="0">
                <a:solidFill>
                  <a:srgbClr val="00B0F0"/>
                </a:solidFill>
              </a:rPr>
              <a:t> = </a:t>
            </a:r>
            <a:r>
              <a:rPr lang="en-GB" sz="2400" b="1" dirty="0" err="1" smtClean="0">
                <a:solidFill>
                  <a:srgbClr val="00B0F0"/>
                </a:solidFill>
              </a:rPr>
              <a:t>request.getRequestDispatcher</a:t>
            </a:r>
            <a:r>
              <a:rPr lang="en-GB" sz="2400" b="1" dirty="0" smtClean="0">
                <a:solidFill>
                  <a:srgbClr val="00B0F0"/>
                </a:solidFill>
              </a:rPr>
              <a:t>(“/resource”);</a:t>
            </a:r>
          </a:p>
          <a:p>
            <a:pPr lvl="1"/>
            <a:r>
              <a:rPr lang="en-GB" sz="2400" b="1" dirty="0" err="1">
                <a:solidFill>
                  <a:srgbClr val="00B0F0"/>
                </a:solidFill>
              </a:rPr>
              <a:t>r</a:t>
            </a:r>
            <a:r>
              <a:rPr lang="en-GB" sz="2400" b="1" dirty="0" err="1" smtClean="0">
                <a:solidFill>
                  <a:srgbClr val="00B0F0"/>
                </a:solidFill>
              </a:rPr>
              <a:t>d.</a:t>
            </a:r>
            <a:r>
              <a:rPr lang="en-GB" sz="2400" b="1" dirty="0" err="1" smtClean="0"/>
              <a:t>forward</a:t>
            </a:r>
            <a:r>
              <a:rPr lang="en-GB" sz="2400" b="1" dirty="0" smtClean="0"/>
              <a:t>(</a:t>
            </a:r>
            <a:r>
              <a:rPr lang="en-GB" sz="2400" b="1" dirty="0" err="1" smtClean="0"/>
              <a:t>ServletRequest</a:t>
            </a:r>
            <a:r>
              <a:rPr lang="en-GB" sz="2400" b="1" dirty="0" smtClean="0"/>
              <a:t> </a:t>
            </a:r>
            <a:r>
              <a:rPr lang="en-GB" sz="2400" b="1" dirty="0" err="1"/>
              <a:t>request,ServletResponse</a:t>
            </a:r>
            <a:r>
              <a:rPr lang="en-GB" sz="2400" b="1" dirty="0"/>
              <a:t> </a:t>
            </a:r>
            <a:r>
              <a:rPr lang="en-GB" sz="2400" b="1" dirty="0" smtClean="0"/>
              <a:t>response)</a:t>
            </a:r>
          </a:p>
          <a:p>
            <a:pPr lvl="2"/>
            <a:r>
              <a:rPr lang="en-GB" sz="2000" dirty="0" smtClean="0"/>
              <a:t>forwards </a:t>
            </a:r>
            <a:r>
              <a:rPr lang="en-GB" sz="2000" dirty="0"/>
              <a:t>a request from a servlet to another resource on the server</a:t>
            </a:r>
            <a:r>
              <a:rPr lang="en-GB" sz="2000" dirty="0" smtClean="0"/>
              <a:t>.</a:t>
            </a:r>
          </a:p>
          <a:p>
            <a:pPr lvl="1"/>
            <a:r>
              <a:rPr lang="en-GB" sz="2400" b="1" dirty="0" err="1">
                <a:solidFill>
                  <a:srgbClr val="00B0F0"/>
                </a:solidFill>
              </a:rPr>
              <a:t>r</a:t>
            </a:r>
            <a:r>
              <a:rPr lang="en-GB" sz="2400" b="1" dirty="0" err="1" smtClean="0">
                <a:solidFill>
                  <a:srgbClr val="00B0F0"/>
                </a:solidFill>
              </a:rPr>
              <a:t>d.</a:t>
            </a:r>
            <a:r>
              <a:rPr lang="en-GB" sz="2400" b="1" dirty="0" err="1" smtClean="0"/>
              <a:t>include</a:t>
            </a:r>
            <a:r>
              <a:rPr lang="en-GB" sz="2400" b="1" dirty="0" smtClean="0"/>
              <a:t>(</a:t>
            </a:r>
            <a:r>
              <a:rPr lang="en-GB" sz="2400" b="1" dirty="0" err="1" smtClean="0"/>
              <a:t>ServletRequest</a:t>
            </a:r>
            <a:r>
              <a:rPr lang="en-GB" sz="2400" b="1" dirty="0" smtClean="0"/>
              <a:t> </a:t>
            </a:r>
            <a:r>
              <a:rPr lang="en-GB" sz="2400" b="1" dirty="0" err="1"/>
              <a:t>request,ServletResponse</a:t>
            </a:r>
            <a:r>
              <a:rPr lang="en-GB" sz="2400" b="1" dirty="0"/>
              <a:t> </a:t>
            </a:r>
            <a:r>
              <a:rPr lang="en-GB" sz="2400" b="1" dirty="0" smtClean="0"/>
              <a:t>response)</a:t>
            </a:r>
          </a:p>
          <a:p>
            <a:pPr lvl="2"/>
            <a:r>
              <a:rPr lang="en-GB" sz="2000" dirty="0" smtClean="0"/>
              <a:t>includes </a:t>
            </a:r>
            <a:r>
              <a:rPr lang="en-GB" sz="2000" dirty="0"/>
              <a:t>the content of a resource in the response.</a:t>
            </a:r>
          </a:p>
        </p:txBody>
      </p:sp>
    </p:spTree>
    <p:extLst>
      <p:ext uri="{BB962C8B-B14F-4D97-AF65-F5344CB8AC3E}">
        <p14:creationId xmlns:p14="http://schemas.microsoft.com/office/powerpoint/2010/main" val="23144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Request redirecting in servlet…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en-GB" dirty="0" err="1"/>
              <a:t>sendRedirect</a:t>
            </a:r>
            <a:r>
              <a:rPr lang="en-GB" dirty="0"/>
              <a:t>() is the method of </a:t>
            </a:r>
            <a:r>
              <a:rPr lang="en-GB" dirty="0" err="1"/>
              <a:t>HttpServletResponse</a:t>
            </a:r>
            <a:r>
              <a:rPr lang="en-GB" dirty="0"/>
              <a:t> interface which is used to redirect response to another resource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>
                <a:solidFill>
                  <a:srgbClr val="00B0F0"/>
                </a:solidFill>
              </a:rPr>
              <a:t>response. </a:t>
            </a:r>
            <a:r>
              <a:rPr lang="en-GB" dirty="0" err="1" smtClean="0">
                <a:solidFill>
                  <a:srgbClr val="00B0F0"/>
                </a:solidFill>
              </a:rPr>
              <a:t>sendRedirect</a:t>
            </a:r>
            <a:r>
              <a:rPr lang="en-GB" dirty="0" smtClean="0">
                <a:solidFill>
                  <a:srgbClr val="00B0F0"/>
                </a:solidFill>
              </a:rPr>
              <a:t>(relative </a:t>
            </a:r>
            <a:r>
              <a:rPr lang="en-GB" dirty="0" err="1" smtClean="0">
                <a:solidFill>
                  <a:srgbClr val="00B0F0"/>
                </a:solidFill>
              </a:rPr>
              <a:t>url</a:t>
            </a:r>
            <a:r>
              <a:rPr lang="en-GB" dirty="0" smtClean="0">
                <a:solidFill>
                  <a:srgbClr val="00B0F0"/>
                </a:solidFill>
              </a:rPr>
              <a:t>);</a:t>
            </a:r>
          </a:p>
          <a:p>
            <a:pPr lvl="1"/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2976"/>
            <a:ext cx="770485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30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dirty="0"/>
              <a:t>Multitier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Presentation tier/Layer</a:t>
            </a:r>
          </a:p>
          <a:p>
            <a:r>
              <a:rPr lang="en-US" dirty="0"/>
              <a:t>Business logic tier/Layer</a:t>
            </a:r>
          </a:p>
          <a:p>
            <a:r>
              <a:rPr lang="en-US" dirty="0"/>
              <a:t>Data access tier/Layer</a:t>
            </a:r>
          </a:p>
          <a:p>
            <a:r>
              <a:rPr lang="en-US" dirty="0"/>
              <a:t>Servlets can communicate with databases via JDBC. </a:t>
            </a:r>
          </a:p>
          <a:p>
            <a:r>
              <a:rPr lang="en-US" dirty="0"/>
              <a:t>T</a:t>
            </a:r>
            <a:r>
              <a:rPr lang="en-US" b="1" dirty="0" smtClean="0"/>
              <a:t>hree-tier distributed </a:t>
            </a:r>
            <a:r>
              <a:rPr lang="en-US" b="1" dirty="0"/>
              <a:t>applications</a:t>
            </a:r>
            <a:r>
              <a:rPr lang="en-US" dirty="0"/>
              <a:t>, consisting of </a:t>
            </a:r>
          </a:p>
          <a:p>
            <a:pPr lvl="1"/>
            <a:r>
              <a:rPr lang="en-US" dirty="0"/>
              <a:t>a user interface/Presentation tier, </a:t>
            </a:r>
          </a:p>
          <a:p>
            <a:pPr lvl="1"/>
            <a:r>
              <a:rPr lang="en-US" dirty="0"/>
              <a:t>business logic tier and </a:t>
            </a:r>
          </a:p>
          <a:p>
            <a:pPr lvl="1"/>
            <a:r>
              <a:rPr lang="en-US" dirty="0"/>
              <a:t>a database access tier/Layer.</a:t>
            </a:r>
          </a:p>
          <a:p>
            <a:r>
              <a:rPr lang="en-US" dirty="0"/>
              <a:t>In multitier architectures, </a:t>
            </a:r>
          </a:p>
          <a:p>
            <a:pPr lvl="1"/>
            <a:r>
              <a:rPr lang="en-US" dirty="0"/>
              <a:t>Web servers often are used in the middle tier. </a:t>
            </a:r>
          </a:p>
          <a:p>
            <a:r>
              <a:rPr lang="en-US" dirty="0"/>
              <a:t>Server-side components, such as servlets, execute in an application server alongside the Web server. </a:t>
            </a:r>
          </a:p>
          <a:p>
            <a:r>
              <a:rPr lang="en-US" dirty="0"/>
              <a:t>These components provide the business logic that manipulates data from databases and communicates with client Web browsers. </a:t>
            </a:r>
          </a:p>
          <a:p>
            <a:r>
              <a:rPr lang="en-US" dirty="0"/>
              <a:t>Servlets, through JDBC, can interact with popular database systems. </a:t>
            </a:r>
          </a:p>
          <a:p>
            <a:r>
              <a:rPr lang="en-US" dirty="0"/>
              <a:t>Developers use SQL for queries, and JDBC drivers handle the specifics of interacting with each database system.</a:t>
            </a:r>
          </a:p>
        </p:txBody>
      </p:sp>
    </p:spTree>
    <p:extLst>
      <p:ext uri="{BB962C8B-B14F-4D97-AF65-F5344CB8AC3E}">
        <p14:creationId xmlns:p14="http://schemas.microsoft.com/office/powerpoint/2010/main" val="146637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JDBC in servlet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pPr fontAlgn="base"/>
            <a:r>
              <a:rPr lang="en-GB" sz="2800" dirty="0"/>
              <a:t>A Servlet can generate dynamic HTML by retrieving data from the database and sending it back to the client as a response</a:t>
            </a:r>
            <a:endParaRPr lang="en-GB" sz="2800" dirty="0" smtClean="0"/>
          </a:p>
          <a:p>
            <a:pPr fontAlgn="base"/>
            <a:r>
              <a:rPr lang="en-GB" sz="2800" dirty="0" smtClean="0"/>
              <a:t>To </a:t>
            </a:r>
            <a:r>
              <a:rPr lang="en-GB" sz="2800" dirty="0"/>
              <a:t>create a JDBC Connection steps are</a:t>
            </a:r>
          </a:p>
          <a:p>
            <a:pPr lvl="1" fontAlgn="base"/>
            <a:r>
              <a:rPr lang="en-GB" sz="3200" dirty="0"/>
              <a:t>Import all the packages</a:t>
            </a:r>
          </a:p>
          <a:p>
            <a:pPr lvl="1" fontAlgn="base"/>
            <a:r>
              <a:rPr lang="en-GB" sz="3200" dirty="0"/>
              <a:t>Register the JDBC Driver</a:t>
            </a:r>
          </a:p>
          <a:p>
            <a:pPr lvl="1" fontAlgn="base"/>
            <a:r>
              <a:rPr lang="en-GB" sz="3200" dirty="0"/>
              <a:t>Open a connection</a:t>
            </a:r>
          </a:p>
          <a:p>
            <a:pPr lvl="1" fontAlgn="base"/>
            <a:r>
              <a:rPr lang="en-GB" sz="3200" dirty="0"/>
              <a:t>Execute the query, and retrieve the result</a:t>
            </a:r>
          </a:p>
          <a:p>
            <a:pPr lvl="1" fontAlgn="base"/>
            <a:r>
              <a:rPr lang="en-GB" sz="3200" dirty="0"/>
              <a:t>Clean up the JDBC Environment</a:t>
            </a:r>
          </a:p>
        </p:txBody>
      </p:sp>
    </p:spTree>
    <p:extLst>
      <p:ext uri="{BB962C8B-B14F-4D97-AF65-F5344CB8AC3E}">
        <p14:creationId xmlns:p14="http://schemas.microsoft.com/office/powerpoint/2010/main" val="390120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Introduction to JSP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en-GB" b="1" dirty="0"/>
              <a:t>JSP</a:t>
            </a:r>
            <a:r>
              <a:rPr lang="en-GB" dirty="0"/>
              <a:t> stands for Java Server Pages is a technology for building web applications that support dynamic content and acts as a Java servlet technology</a:t>
            </a:r>
            <a:r>
              <a:rPr lang="en-GB" dirty="0" smtClean="0"/>
              <a:t>.</a:t>
            </a:r>
          </a:p>
          <a:p>
            <a:r>
              <a:rPr lang="en-US" dirty="0" smtClean="0"/>
              <a:t>The classes and interfaces that are specific to JSP programming are located in packages </a:t>
            </a:r>
            <a:r>
              <a:rPr lang="en-US" b="1" dirty="0" err="1" smtClean="0"/>
              <a:t>javax.servlet.jsp</a:t>
            </a:r>
            <a:r>
              <a:rPr lang="en-US" dirty="0" smtClean="0"/>
              <a:t> and </a:t>
            </a:r>
            <a:r>
              <a:rPr lang="en-US" b="1" dirty="0" err="1" smtClean="0"/>
              <a:t>javax.servlet.jsp.tagext</a:t>
            </a:r>
            <a:r>
              <a:rPr lang="en-US" dirty="0" smtClean="0"/>
              <a:t>.</a:t>
            </a:r>
          </a:p>
          <a:p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853" y="4725144"/>
            <a:ext cx="6211887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6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Life cycle of JSP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en-GB" dirty="0"/>
              <a:t>A JSP page life cycle is defined as a process from its translation phase to the destruction phase. </a:t>
            </a:r>
            <a:endParaRPr lang="en-GB" dirty="0" smtClean="0"/>
          </a:p>
          <a:p>
            <a:pPr lvl="1"/>
            <a:r>
              <a:rPr lang="en-GB" dirty="0"/>
              <a:t>Translation Phase</a:t>
            </a:r>
          </a:p>
          <a:p>
            <a:pPr lvl="1"/>
            <a:r>
              <a:rPr lang="en-GB" dirty="0"/>
              <a:t>Compilation Phase</a:t>
            </a:r>
          </a:p>
          <a:p>
            <a:pPr lvl="1"/>
            <a:r>
              <a:rPr lang="en-GB" dirty="0"/>
              <a:t>Initialization Phase</a:t>
            </a:r>
          </a:p>
          <a:p>
            <a:pPr lvl="1"/>
            <a:r>
              <a:rPr lang="en-GB" dirty="0"/>
              <a:t>Execution Phase</a:t>
            </a:r>
          </a:p>
          <a:p>
            <a:pPr lvl="1"/>
            <a:r>
              <a:rPr lang="en-GB" dirty="0"/>
              <a:t>Destruction(</a:t>
            </a:r>
            <a:r>
              <a:rPr lang="en-GB" dirty="0" err="1"/>
              <a:t>Cleanup</a:t>
            </a:r>
            <a:r>
              <a:rPr lang="en-GB" dirty="0"/>
              <a:t>) Phase</a:t>
            </a:r>
          </a:p>
          <a:p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2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Outlines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 a Servlet</a:t>
            </a:r>
          </a:p>
          <a:p>
            <a:r>
              <a:rPr lang="en-US" dirty="0" smtClean="0"/>
              <a:t>advantages of using servlets</a:t>
            </a:r>
          </a:p>
          <a:p>
            <a:r>
              <a:rPr lang="en-US" dirty="0" smtClean="0"/>
              <a:t>life cycle of a servlet</a:t>
            </a:r>
          </a:p>
          <a:p>
            <a:r>
              <a:rPr lang="en-US" dirty="0" smtClean="0"/>
              <a:t>Ways of creating servlet </a:t>
            </a:r>
          </a:p>
          <a:p>
            <a:pPr lvl="1"/>
            <a:r>
              <a:rPr lang="en-US" dirty="0" smtClean="0"/>
              <a:t>Servlet, </a:t>
            </a:r>
            <a:r>
              <a:rPr lang="en-US" dirty="0" err="1" smtClean="0"/>
              <a:t>GenericServlet</a:t>
            </a:r>
            <a:r>
              <a:rPr lang="en-US" dirty="0" smtClean="0"/>
              <a:t> and </a:t>
            </a:r>
            <a:r>
              <a:rPr lang="en-US" dirty="0" err="1" smtClean="0"/>
              <a:t>HttpServlet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Client/Server Communication</a:t>
            </a:r>
          </a:p>
          <a:p>
            <a:r>
              <a:rPr lang="en-US" dirty="0" smtClean="0"/>
              <a:t>Use a servlet to access a database</a:t>
            </a:r>
          </a:p>
          <a:p>
            <a:r>
              <a:rPr lang="en-US" dirty="0" smtClean="0"/>
              <a:t>Java Server Pages (JSP) 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8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Basics of JSP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en-GB" dirty="0"/>
              <a:t>Here are five different scripting elements:</a:t>
            </a:r>
            <a:endParaRPr lang="en-GB" dirty="0" smtClean="0"/>
          </a:p>
          <a:p>
            <a:pPr lvl="1"/>
            <a:r>
              <a:rPr lang="en-GB" dirty="0" smtClean="0"/>
              <a:t>Comment </a:t>
            </a:r>
            <a:r>
              <a:rPr lang="en-GB" dirty="0"/>
              <a:t>&lt;%-- Set of comment statements --%&gt;</a:t>
            </a:r>
          </a:p>
          <a:p>
            <a:pPr lvl="1"/>
            <a:r>
              <a:rPr lang="en-GB" dirty="0"/>
              <a:t>Directive &lt;%@ directive %&gt;</a:t>
            </a:r>
          </a:p>
          <a:p>
            <a:pPr lvl="1"/>
            <a:r>
              <a:rPr lang="en-GB" dirty="0"/>
              <a:t>Declaration &lt;%! declarations %&gt;</a:t>
            </a:r>
          </a:p>
          <a:p>
            <a:pPr lvl="1"/>
            <a:r>
              <a:rPr lang="en-GB" dirty="0" err="1"/>
              <a:t>Scriptlet</a:t>
            </a:r>
            <a:r>
              <a:rPr lang="en-GB" dirty="0"/>
              <a:t> &lt;% </a:t>
            </a:r>
            <a:r>
              <a:rPr lang="en-GB" dirty="0" err="1"/>
              <a:t>scriplets</a:t>
            </a:r>
            <a:r>
              <a:rPr lang="en-GB" dirty="0"/>
              <a:t> %&gt;</a:t>
            </a:r>
          </a:p>
          <a:p>
            <a:pPr lvl="1"/>
            <a:r>
              <a:rPr lang="en-GB" dirty="0"/>
              <a:t>Expression &lt;%= expression %&gt;</a:t>
            </a:r>
          </a:p>
        </p:txBody>
      </p:sp>
    </p:spTree>
    <p:extLst>
      <p:ext uri="{BB962C8B-B14F-4D97-AF65-F5344CB8AC3E}">
        <p14:creationId xmlns:p14="http://schemas.microsoft.com/office/powerpoint/2010/main" val="277635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Basics of JSP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en-GB" dirty="0" smtClean="0"/>
              <a:t>Comment </a:t>
            </a:r>
            <a:r>
              <a:rPr lang="en-GB" dirty="0"/>
              <a:t>&lt;%-- Set of comment statements </a:t>
            </a:r>
            <a:r>
              <a:rPr lang="en-GB" dirty="0" smtClean="0"/>
              <a:t>--%&gt;</a:t>
            </a:r>
          </a:p>
          <a:p>
            <a:pPr lvl="1"/>
            <a:r>
              <a:rPr lang="en-GB" dirty="0" smtClean="0"/>
              <a:t>JSP comment marks text or statements that the JSP container should ignore. </a:t>
            </a:r>
          </a:p>
          <a:p>
            <a:pPr lvl="1"/>
            <a:r>
              <a:rPr lang="en-GB" dirty="0" smtClean="0"/>
              <a:t>Example </a:t>
            </a:r>
          </a:p>
          <a:p>
            <a:pPr marL="457200" lvl="1" indent="0">
              <a:buNone/>
            </a:pPr>
            <a:r>
              <a:rPr lang="en-GB" sz="2000" dirty="0" smtClean="0"/>
              <a:t>&lt;html&gt; </a:t>
            </a:r>
          </a:p>
          <a:p>
            <a:pPr marL="457200" lvl="1" indent="0">
              <a:buNone/>
            </a:pPr>
            <a:r>
              <a:rPr lang="en-GB" sz="2000" dirty="0" smtClean="0"/>
              <a:t> &lt;head&gt;&lt;title&gt;A Comment Test&lt;/title&gt;&lt;/head&gt; </a:t>
            </a:r>
          </a:p>
          <a:p>
            <a:pPr marL="457200" lvl="1" indent="0">
              <a:buNone/>
            </a:pPr>
            <a:r>
              <a:rPr lang="en-GB" sz="2000" dirty="0" smtClean="0"/>
              <a:t> &lt;body&gt; </a:t>
            </a:r>
          </a:p>
          <a:p>
            <a:pPr marL="457200" lvl="1" indent="0">
              <a:buNone/>
            </a:pPr>
            <a:r>
              <a:rPr lang="en-GB" sz="2000" dirty="0" smtClean="0"/>
              <a:t> &lt;h2&gt;A Test of Comments&lt;/h2&gt; </a:t>
            </a:r>
          </a:p>
          <a:p>
            <a:pPr marL="457200" lvl="1" indent="0">
              <a:buNone/>
            </a:pPr>
            <a:r>
              <a:rPr lang="en-GB" sz="2000" dirty="0" smtClean="0"/>
              <a:t> &lt;%-- This comment will not be visible in the page source --%&gt; </a:t>
            </a:r>
          </a:p>
          <a:p>
            <a:pPr marL="457200" lvl="1" indent="0">
              <a:buNone/>
            </a:pPr>
            <a:r>
              <a:rPr lang="en-GB" sz="2000" dirty="0" smtClean="0"/>
              <a:t> &lt;/body&gt; </a:t>
            </a:r>
          </a:p>
          <a:p>
            <a:pPr marL="457200" lvl="1" indent="0">
              <a:buNone/>
            </a:pPr>
            <a:r>
              <a:rPr lang="en-GB" sz="2000" dirty="0" smtClean="0"/>
              <a:t>&lt;/html&gt;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69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Basics of JSP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en-GB" sz="2400" dirty="0" smtClean="0"/>
              <a:t>Directive &lt;%@ Directive %&gt;</a:t>
            </a:r>
          </a:p>
          <a:p>
            <a:pPr lvl="1"/>
            <a:r>
              <a:rPr lang="en-GB" sz="2000" dirty="0" smtClean="0"/>
              <a:t>affects the overall structure of the servlet class. </a:t>
            </a:r>
            <a:endParaRPr lang="en-GB" sz="2000" dirty="0"/>
          </a:p>
          <a:p>
            <a:pPr lvl="1"/>
            <a:r>
              <a:rPr lang="en-GB" sz="2000" dirty="0" smtClean="0"/>
              <a:t>It can be categorized as 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&lt;%@ page ... %&gt; </a:t>
            </a:r>
            <a:r>
              <a:rPr lang="en-GB" sz="2400" dirty="0" smtClean="0"/>
              <a:t>Defines page-dependent attributes, such as scripting language, error page, and buffering requirements.</a:t>
            </a:r>
          </a:p>
          <a:p>
            <a:pPr lvl="1"/>
            <a:r>
              <a:rPr lang="en-GB" sz="2000" dirty="0"/>
              <a:t>&lt;%@ page [attribute="value" attribute="value" ...] %&gt;</a:t>
            </a:r>
            <a:endParaRPr lang="en-GB" sz="2000" dirty="0" smtClean="0"/>
          </a:p>
          <a:p>
            <a:r>
              <a:rPr lang="en-GB" sz="2400" dirty="0" smtClean="0">
                <a:solidFill>
                  <a:srgbClr val="FF0000"/>
                </a:solidFill>
              </a:rPr>
              <a:t>&lt;%@ include ... %&gt; </a:t>
            </a:r>
            <a:r>
              <a:rPr lang="en-GB" sz="2400" dirty="0" smtClean="0"/>
              <a:t>Includes a file during the translation phase.</a:t>
            </a:r>
          </a:p>
          <a:p>
            <a:pPr lvl="1"/>
            <a:r>
              <a:rPr lang="en-GB" sz="2000" dirty="0"/>
              <a:t>&lt;%@ include file="filename" %&gt;</a:t>
            </a:r>
            <a:endParaRPr lang="en-GB" sz="2000" dirty="0" smtClean="0"/>
          </a:p>
          <a:p>
            <a:r>
              <a:rPr lang="en-GB" sz="2400" dirty="0" smtClean="0">
                <a:solidFill>
                  <a:srgbClr val="FF0000"/>
                </a:solidFill>
              </a:rPr>
              <a:t>&lt;%@ </a:t>
            </a:r>
            <a:r>
              <a:rPr lang="en-GB" sz="2400" dirty="0" err="1" smtClean="0">
                <a:solidFill>
                  <a:srgbClr val="FF0000"/>
                </a:solidFill>
              </a:rPr>
              <a:t>taglib</a:t>
            </a:r>
            <a:r>
              <a:rPr lang="en-GB" sz="2400" dirty="0" smtClean="0">
                <a:solidFill>
                  <a:srgbClr val="FF0000"/>
                </a:solidFill>
              </a:rPr>
              <a:t> ... %&gt; </a:t>
            </a:r>
            <a:r>
              <a:rPr lang="en-GB" sz="2400" dirty="0" smtClean="0"/>
              <a:t>Declares a tag library, containing custom actions, used in the page</a:t>
            </a:r>
          </a:p>
          <a:p>
            <a:pPr lvl="1"/>
            <a:r>
              <a:rPr lang="it-IT" sz="1800" dirty="0"/>
              <a:t>&lt;%@ taglib uri="tagLibraryURI" prefix="tagPrefix" %&gt;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89129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Basics of JSP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en-GB" dirty="0" err="1" smtClean="0"/>
              <a:t>Scriptlet</a:t>
            </a:r>
            <a:r>
              <a:rPr lang="en-GB" dirty="0" smtClean="0"/>
              <a:t> </a:t>
            </a:r>
            <a:r>
              <a:rPr lang="en-GB" dirty="0"/>
              <a:t>&lt;% </a:t>
            </a:r>
            <a:r>
              <a:rPr lang="en-GB" dirty="0" err="1"/>
              <a:t>scriplets</a:t>
            </a:r>
            <a:r>
              <a:rPr lang="en-GB" dirty="0"/>
              <a:t> </a:t>
            </a:r>
            <a:r>
              <a:rPr lang="en-GB" dirty="0" smtClean="0"/>
              <a:t>%&gt;</a:t>
            </a:r>
          </a:p>
          <a:p>
            <a:pPr lvl="1"/>
            <a:r>
              <a:rPr lang="en-GB" dirty="0" smtClean="0"/>
              <a:t>A </a:t>
            </a:r>
            <a:r>
              <a:rPr lang="en-GB" dirty="0" err="1" smtClean="0"/>
              <a:t>scriptlet</a:t>
            </a:r>
            <a:r>
              <a:rPr lang="en-GB" dirty="0" smtClean="0"/>
              <a:t> can contain any number of JAVA language statements, variable or method declarations, or expressions that are valid in the page scripting language.</a:t>
            </a:r>
          </a:p>
          <a:p>
            <a:pPr lvl="1"/>
            <a:r>
              <a:rPr lang="en-GB" dirty="0" smtClean="0"/>
              <a:t>Example</a:t>
            </a:r>
          </a:p>
          <a:p>
            <a:pPr marL="457200" lvl="1" indent="0">
              <a:buNone/>
            </a:pPr>
            <a:r>
              <a:rPr lang="en-GB" dirty="0" smtClean="0"/>
              <a:t>&lt;%</a:t>
            </a:r>
          </a:p>
          <a:p>
            <a:pPr marL="457200" lvl="1" indent="0">
              <a:buNone/>
            </a:pPr>
            <a:r>
              <a:rPr lang="en-GB" dirty="0" smtClean="0"/>
              <a:t> </a:t>
            </a:r>
            <a:r>
              <a:rPr lang="en-GB" dirty="0" err="1" smtClean="0"/>
              <a:t>out.println</a:t>
            </a:r>
            <a:r>
              <a:rPr lang="en-GB" dirty="0" smtClean="0"/>
              <a:t>("Your IP address is " + </a:t>
            </a:r>
            <a:r>
              <a:rPr lang="en-GB" dirty="0" err="1" smtClean="0"/>
              <a:t>request.getRemoteAddr</a:t>
            </a:r>
            <a:r>
              <a:rPr lang="en-GB" dirty="0" smtClean="0"/>
              <a:t>());</a:t>
            </a:r>
          </a:p>
          <a:p>
            <a:pPr marL="457200" lvl="1" indent="0">
              <a:buNone/>
            </a:pPr>
            <a:r>
              <a:rPr lang="en-GB" dirty="0" smtClean="0"/>
              <a:t> %&gt;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21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Basics of JSP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en-GB" dirty="0" smtClean="0"/>
              <a:t>Declaration </a:t>
            </a:r>
            <a:r>
              <a:rPr lang="en-GB" dirty="0"/>
              <a:t>&lt;%! declarations </a:t>
            </a:r>
            <a:r>
              <a:rPr lang="en-GB" dirty="0" smtClean="0"/>
              <a:t>%&gt;</a:t>
            </a:r>
          </a:p>
          <a:p>
            <a:pPr lvl="1"/>
            <a:r>
              <a:rPr lang="en-GB" dirty="0" smtClean="0"/>
              <a:t>A declaration declares one or more variables or methods that you can use in Java code later in the JSP file.</a:t>
            </a:r>
          </a:p>
          <a:p>
            <a:pPr lvl="1"/>
            <a:r>
              <a:rPr lang="en-GB" dirty="0" smtClean="0"/>
              <a:t>Example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&lt;%! </a:t>
            </a:r>
            <a:r>
              <a:rPr lang="en-GB" dirty="0" err="1" smtClean="0"/>
              <a:t>int</a:t>
            </a:r>
            <a:r>
              <a:rPr lang="en-GB" dirty="0" smtClean="0"/>
              <a:t> i = 0; %&gt; </a:t>
            </a:r>
          </a:p>
          <a:p>
            <a:pPr marL="457200" lvl="1" indent="0">
              <a:buNone/>
            </a:pPr>
            <a:r>
              <a:rPr lang="en-GB" dirty="0" smtClean="0"/>
              <a:t>&lt;%! </a:t>
            </a:r>
            <a:r>
              <a:rPr lang="en-GB" dirty="0" err="1" smtClean="0"/>
              <a:t>int</a:t>
            </a:r>
            <a:r>
              <a:rPr lang="en-GB" dirty="0" smtClean="0"/>
              <a:t> a, b, c; %&gt; </a:t>
            </a:r>
          </a:p>
          <a:p>
            <a:pPr marL="457200" lvl="1" indent="0">
              <a:buNone/>
            </a:pPr>
            <a:r>
              <a:rPr lang="en-GB" dirty="0" smtClean="0"/>
              <a:t>&lt;%! Circle a = new Circle(2.0); %&gt;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Basics of JSP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en-GB" dirty="0" smtClean="0"/>
              <a:t>Expression </a:t>
            </a:r>
            <a:r>
              <a:rPr lang="en-GB" dirty="0"/>
              <a:t>&lt;%= expression </a:t>
            </a:r>
            <a:r>
              <a:rPr lang="en-GB" dirty="0" smtClean="0"/>
              <a:t>%&gt;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ontains a scripting language expression that is evaluated, converted to a String, and inserted where the expression appears in the JSP file.</a:t>
            </a:r>
          </a:p>
          <a:p>
            <a:pPr lvl="1"/>
            <a:r>
              <a:rPr lang="en-GB" dirty="0" smtClean="0"/>
              <a:t>Example </a:t>
            </a:r>
          </a:p>
          <a:p>
            <a:pPr marL="457200" lvl="1" indent="0">
              <a:buNone/>
            </a:pPr>
            <a:r>
              <a:rPr lang="en-GB" sz="2000" dirty="0" smtClean="0"/>
              <a:t>&lt;html&gt; </a:t>
            </a:r>
          </a:p>
          <a:p>
            <a:pPr marL="457200" lvl="1" indent="0">
              <a:buNone/>
            </a:pPr>
            <a:r>
              <a:rPr lang="en-GB" sz="2000" dirty="0" smtClean="0"/>
              <a:t> &lt;head&gt;&lt;title&gt;A Comment Test&lt;/title&gt;&lt;/head&gt; </a:t>
            </a:r>
          </a:p>
          <a:p>
            <a:pPr marL="457200" lvl="1" indent="0">
              <a:buNone/>
            </a:pPr>
            <a:r>
              <a:rPr lang="en-GB" sz="2000" dirty="0" smtClean="0"/>
              <a:t> &lt;body&gt;</a:t>
            </a:r>
          </a:p>
          <a:p>
            <a:pPr marL="457200" lvl="1" indent="0">
              <a:buNone/>
            </a:pPr>
            <a:r>
              <a:rPr lang="en-GB" sz="2000" dirty="0" smtClean="0"/>
              <a:t> &lt;p&gt;Today's date: &lt;%= (new </a:t>
            </a:r>
            <a:r>
              <a:rPr lang="en-GB" sz="2000" dirty="0" err="1" smtClean="0"/>
              <a:t>java.util.Date</a:t>
            </a:r>
            <a:r>
              <a:rPr lang="en-GB" sz="2000" dirty="0" smtClean="0"/>
              <a:t>()).</a:t>
            </a:r>
            <a:r>
              <a:rPr lang="en-GB" sz="2000" dirty="0" err="1" smtClean="0"/>
              <a:t>toLocaleString</a:t>
            </a:r>
            <a:r>
              <a:rPr lang="en-GB" sz="2000" dirty="0" smtClean="0"/>
              <a:t>()%&gt;&lt;/p&gt;</a:t>
            </a:r>
          </a:p>
          <a:p>
            <a:pPr marL="457200" lvl="1" indent="0">
              <a:buNone/>
            </a:pPr>
            <a:r>
              <a:rPr lang="en-GB" sz="2000" dirty="0" smtClean="0"/>
              <a:t> &lt;/body&gt; </a:t>
            </a:r>
          </a:p>
          <a:p>
            <a:pPr marL="457200" lvl="1" indent="0">
              <a:buNone/>
            </a:pPr>
            <a:r>
              <a:rPr lang="en-GB" sz="2000" dirty="0" smtClean="0"/>
              <a:t>&lt;/html&gt;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645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Basics of JSP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en-GB" dirty="0" smtClean="0"/>
              <a:t>Implicit objects </a:t>
            </a:r>
          </a:p>
          <a:p>
            <a:pPr lvl="1"/>
            <a:r>
              <a:rPr lang="fr-FR" dirty="0">
                <a:hlinkClick r:id="rId2"/>
              </a:rPr>
              <a:t>Out</a:t>
            </a:r>
            <a:endParaRPr lang="fr-FR" dirty="0"/>
          </a:p>
          <a:p>
            <a:pPr lvl="1"/>
            <a:r>
              <a:rPr lang="fr-FR" dirty="0" err="1">
                <a:hlinkClick r:id="rId3"/>
              </a:rPr>
              <a:t>Request</a:t>
            </a:r>
            <a:endParaRPr lang="fr-FR" dirty="0"/>
          </a:p>
          <a:p>
            <a:pPr lvl="1"/>
            <a:r>
              <a:rPr lang="fr-FR" dirty="0" err="1">
                <a:hlinkClick r:id="rId4"/>
              </a:rPr>
              <a:t>Response</a:t>
            </a:r>
            <a:endParaRPr lang="fr-FR" dirty="0"/>
          </a:p>
          <a:p>
            <a:pPr lvl="1"/>
            <a:r>
              <a:rPr lang="fr-FR" dirty="0">
                <a:hlinkClick r:id="rId5"/>
              </a:rPr>
              <a:t>Config</a:t>
            </a:r>
            <a:endParaRPr lang="fr-FR" dirty="0"/>
          </a:p>
          <a:p>
            <a:pPr lvl="1"/>
            <a:r>
              <a:rPr lang="fr-FR" dirty="0">
                <a:hlinkClick r:id="rId6"/>
              </a:rPr>
              <a:t>Application</a:t>
            </a:r>
            <a:endParaRPr lang="fr-FR" dirty="0"/>
          </a:p>
          <a:p>
            <a:pPr lvl="1"/>
            <a:r>
              <a:rPr lang="fr-FR" dirty="0">
                <a:hlinkClick r:id="rId7"/>
              </a:rPr>
              <a:t>Session</a:t>
            </a:r>
            <a:endParaRPr lang="fr-FR" dirty="0"/>
          </a:p>
          <a:p>
            <a:pPr lvl="1"/>
            <a:r>
              <a:rPr lang="fr-FR" dirty="0" err="1">
                <a:hlinkClick r:id="rId8"/>
              </a:rPr>
              <a:t>PageContext</a:t>
            </a:r>
            <a:endParaRPr lang="fr-FR" dirty="0"/>
          </a:p>
          <a:p>
            <a:pPr lvl="1"/>
            <a:r>
              <a:rPr lang="fr-FR" dirty="0">
                <a:hlinkClick r:id="rId9"/>
              </a:rPr>
              <a:t>Page</a:t>
            </a:r>
            <a:endParaRPr lang="fr-FR" dirty="0"/>
          </a:p>
          <a:p>
            <a:pPr lvl="1"/>
            <a:r>
              <a:rPr lang="fr-FR" dirty="0">
                <a:hlinkClick r:id="rId10"/>
              </a:rPr>
              <a:t>Exception</a:t>
            </a:r>
            <a:endParaRPr lang="fr-FR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3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Basics of JSP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Autofit/>
          </a:bodyPr>
          <a:lstStyle/>
          <a:p>
            <a:r>
              <a:rPr lang="en-GB" sz="2400" dirty="0" smtClean="0"/>
              <a:t>JSP Actions  </a:t>
            </a:r>
          </a:p>
          <a:p>
            <a:r>
              <a:rPr lang="en-GB" sz="2400" dirty="0"/>
              <a:t>JSP actions use the construct in XML syntax to control the behavior of the servlet engine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Syntax  </a:t>
            </a:r>
            <a:r>
              <a:rPr lang="en-GB" sz="2400" dirty="0" smtClean="0">
                <a:solidFill>
                  <a:srgbClr val="FF0000"/>
                </a:solidFill>
              </a:rPr>
              <a:t>&lt;</a:t>
            </a:r>
            <a:r>
              <a:rPr lang="en-GB" sz="2400" dirty="0" err="1" smtClean="0">
                <a:solidFill>
                  <a:srgbClr val="FF0000"/>
                </a:solidFill>
              </a:rPr>
              <a:t>jsp:action_name</a:t>
            </a:r>
            <a:r>
              <a:rPr lang="en-GB" sz="2400" dirty="0" smtClean="0">
                <a:solidFill>
                  <a:srgbClr val="FF0000"/>
                </a:solidFill>
              </a:rPr>
              <a:t> attribute="value" </a:t>
            </a:r>
            <a:r>
              <a:rPr lang="en-GB" sz="2400" dirty="0" smtClean="0">
                <a:solidFill>
                  <a:srgbClr val="FF0000"/>
                </a:solidFill>
              </a:rPr>
              <a:t>/&gt;</a:t>
            </a:r>
          </a:p>
          <a:p>
            <a:endParaRPr lang="en-GB" sz="2400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92398"/>
              </p:ext>
            </p:extLst>
          </p:nvPr>
        </p:nvGraphicFramePr>
        <p:xfrm>
          <a:off x="683568" y="2819112"/>
          <a:ext cx="8136904" cy="4024722"/>
        </p:xfrm>
        <a:graphic>
          <a:graphicData uri="http://schemas.openxmlformats.org/drawingml/2006/table">
            <a:tbl>
              <a:tblPr/>
              <a:tblGrid>
                <a:gridCol w="2016224"/>
                <a:gridCol w="6120680"/>
              </a:tblGrid>
              <a:tr h="302942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JSP Action Tags</a:t>
                      </a:r>
                    </a:p>
                  </a:txBody>
                  <a:tcPr marL="81014" marR="81014" marT="81014" marB="81014">
                    <a:lnL w="9525" cap="flat" cmpd="sng" algn="ctr">
                      <a:solidFill>
                        <a:srgbClr val="204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4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4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81014" marR="81014" marT="81014" marB="81014">
                    <a:lnL w="9525" cap="flat" cmpd="sng" algn="ctr">
                      <a:solidFill>
                        <a:srgbClr val="204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4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4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417958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jsp:forward</a:t>
                      </a:r>
                    </a:p>
                  </a:txBody>
                  <a:tcPr marL="54009" marR="54009" marT="54009" marB="5400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forwards the request and response to another resource.</a:t>
                      </a:r>
                    </a:p>
                  </a:txBody>
                  <a:tcPr marL="54009" marR="54009" marT="54009" marB="5400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511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jsp:include</a:t>
                      </a:r>
                    </a:p>
                  </a:txBody>
                  <a:tcPr marL="54009" marR="54009" marT="54009" marB="5400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includes another resource.</a:t>
                      </a:r>
                    </a:p>
                  </a:txBody>
                  <a:tcPr marL="54009" marR="54009" marT="54009" marB="5400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17958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jsp:useBean</a:t>
                      </a:r>
                    </a:p>
                  </a:txBody>
                  <a:tcPr marL="54009" marR="54009" marT="54009" marB="5400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creates or locates bean object.</a:t>
                      </a:r>
                    </a:p>
                  </a:txBody>
                  <a:tcPr marL="54009" marR="54009" marT="54009" marB="5400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958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jsp:setProperty</a:t>
                      </a:r>
                    </a:p>
                  </a:txBody>
                  <a:tcPr marL="54009" marR="54009" marT="54009" marB="5400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sets the value of property in bean object.</a:t>
                      </a:r>
                    </a:p>
                  </a:txBody>
                  <a:tcPr marL="54009" marR="54009" marT="54009" marB="5400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17958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jsp:getProperty</a:t>
                      </a:r>
                    </a:p>
                  </a:txBody>
                  <a:tcPr marL="54009" marR="54009" marT="54009" marB="5400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prints the value of property of the bean.</a:t>
                      </a:r>
                    </a:p>
                  </a:txBody>
                  <a:tcPr marL="54009" marR="54009" marT="54009" marB="5400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958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jsp:plugin</a:t>
                      </a:r>
                    </a:p>
                  </a:txBody>
                  <a:tcPr marL="54009" marR="54009" marT="54009" marB="5400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embeds another components such as applet.</a:t>
                      </a:r>
                    </a:p>
                  </a:txBody>
                  <a:tcPr marL="54009" marR="54009" marT="54009" marB="5400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81508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jsp:param</a:t>
                      </a:r>
                    </a:p>
                  </a:txBody>
                  <a:tcPr marL="54009" marR="54009" marT="54009" marB="5400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sets the parameter value. It is used in forward and include mostly.</a:t>
                      </a:r>
                    </a:p>
                  </a:txBody>
                  <a:tcPr marL="54009" marR="54009" marT="54009" marB="5400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1508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jsp:fallback</a:t>
                      </a:r>
                    </a:p>
                  </a:txBody>
                  <a:tcPr marL="54009" marR="54009" marT="54009" marB="5400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can be used to print the message if plugin is working. It is used in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jsp:plugin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inter-regular"/>
                      </a:endParaRPr>
                    </a:p>
                  </a:txBody>
                  <a:tcPr marL="54009" marR="54009" marT="54009" marB="5400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Basics of JSP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Autofit/>
          </a:bodyPr>
          <a:lstStyle/>
          <a:p>
            <a:r>
              <a:rPr lang="en-GB" sz="2400" dirty="0" smtClean="0"/>
              <a:t>JSP Actions </a:t>
            </a:r>
            <a:r>
              <a:rPr lang="en-GB" sz="2400" dirty="0" smtClean="0"/>
              <a:t>…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Syntax forward action </a:t>
            </a:r>
            <a:endParaRPr lang="en-GB" sz="2400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GB" sz="2400" dirty="0"/>
              <a:t>&lt;</a:t>
            </a:r>
            <a:r>
              <a:rPr lang="en-GB" sz="2400" dirty="0" err="1"/>
              <a:t>jsp:forward</a:t>
            </a:r>
            <a:r>
              <a:rPr lang="en-GB" sz="2400" dirty="0"/>
              <a:t> page="</a:t>
            </a:r>
            <a:r>
              <a:rPr lang="en-GB" sz="2400" dirty="0" err="1"/>
              <a:t>relativeURL</a:t>
            </a:r>
            <a:r>
              <a:rPr lang="en-GB" sz="2400" dirty="0"/>
              <a:t> | &lt;%= expression %&gt;"&gt;  </a:t>
            </a:r>
          </a:p>
          <a:p>
            <a:pPr marL="400050" lvl="1" indent="0">
              <a:buNone/>
            </a:pPr>
            <a:r>
              <a:rPr lang="en-GB" sz="2400" dirty="0"/>
              <a:t>&lt;</a:t>
            </a:r>
            <a:r>
              <a:rPr lang="en-GB" sz="2400" dirty="0" err="1"/>
              <a:t>jsp:param</a:t>
            </a:r>
            <a:r>
              <a:rPr lang="en-GB" sz="2400" dirty="0"/>
              <a:t> name="</a:t>
            </a:r>
            <a:r>
              <a:rPr lang="en-GB" sz="2400" dirty="0" err="1"/>
              <a:t>parametername</a:t>
            </a:r>
            <a:r>
              <a:rPr lang="en-GB" sz="2400" dirty="0"/>
              <a:t>" value="</a:t>
            </a:r>
            <a:r>
              <a:rPr lang="en-GB" sz="2400" dirty="0" err="1"/>
              <a:t>parametervalue</a:t>
            </a:r>
            <a:r>
              <a:rPr lang="en-GB" sz="2400" dirty="0"/>
              <a:t> | &lt;%=expression%&gt;" /&gt;  </a:t>
            </a:r>
          </a:p>
          <a:p>
            <a:pPr marL="400050" lvl="1" indent="0">
              <a:buNone/>
            </a:pPr>
            <a:r>
              <a:rPr lang="en-GB" sz="2400" dirty="0"/>
              <a:t>&lt;/</a:t>
            </a:r>
            <a:r>
              <a:rPr lang="en-GB" sz="2400" dirty="0" err="1"/>
              <a:t>jsp:forward</a:t>
            </a:r>
            <a:r>
              <a:rPr lang="en-GB" sz="2400" dirty="0"/>
              <a:t>&gt;  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Syntax include action</a:t>
            </a:r>
          </a:p>
          <a:p>
            <a:pPr marL="400050" lvl="1" indent="0">
              <a:buNone/>
            </a:pPr>
            <a:r>
              <a:rPr lang="en-GB" sz="2400" dirty="0"/>
              <a:t>&lt;</a:t>
            </a:r>
            <a:r>
              <a:rPr lang="en-GB" sz="2400" dirty="0" err="1"/>
              <a:t>jsp:include</a:t>
            </a:r>
            <a:r>
              <a:rPr lang="en-GB" sz="2400" dirty="0"/>
              <a:t> page="</a:t>
            </a:r>
            <a:r>
              <a:rPr lang="en-GB" sz="2400" dirty="0" err="1"/>
              <a:t>relativeURL</a:t>
            </a:r>
            <a:r>
              <a:rPr lang="en-GB" sz="2400" dirty="0"/>
              <a:t> | &lt;%= expression %&gt;"&gt;  </a:t>
            </a:r>
          </a:p>
          <a:p>
            <a:pPr marL="400050" lvl="1" indent="0">
              <a:buNone/>
            </a:pPr>
            <a:r>
              <a:rPr lang="en-GB" sz="2400" dirty="0"/>
              <a:t>&lt;</a:t>
            </a:r>
            <a:r>
              <a:rPr lang="en-GB" sz="2400" dirty="0" err="1"/>
              <a:t>jsp:param</a:t>
            </a:r>
            <a:r>
              <a:rPr lang="en-GB" sz="2400" dirty="0"/>
              <a:t> name="</a:t>
            </a:r>
            <a:r>
              <a:rPr lang="en-GB" sz="2400" dirty="0" err="1"/>
              <a:t>parametername</a:t>
            </a:r>
            <a:r>
              <a:rPr lang="en-GB" sz="2400" dirty="0"/>
              <a:t>" value="</a:t>
            </a:r>
            <a:r>
              <a:rPr lang="en-GB" sz="2400" dirty="0" err="1"/>
              <a:t>parametervalue</a:t>
            </a:r>
            <a:r>
              <a:rPr lang="en-GB" sz="2400" dirty="0"/>
              <a:t> | &lt;%=expression%&gt;" /&gt;  </a:t>
            </a:r>
          </a:p>
          <a:p>
            <a:pPr marL="400050" lvl="1" indent="0">
              <a:buNone/>
            </a:pPr>
            <a:r>
              <a:rPr lang="en-GB" sz="2400" dirty="0"/>
              <a:t>&lt;/</a:t>
            </a:r>
            <a:r>
              <a:rPr lang="en-GB" sz="2400" dirty="0" err="1" smtClean="0"/>
              <a:t>jsp:include</a:t>
            </a:r>
            <a:r>
              <a:rPr lang="en-GB" sz="2400" dirty="0" smtClean="0"/>
              <a:t>&gt;</a:t>
            </a:r>
          </a:p>
          <a:p>
            <a:pPr marL="400050" lvl="1" indent="0">
              <a:buNone/>
            </a:pPr>
            <a:r>
              <a:rPr lang="en-GB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…..</a:t>
            </a:r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GB" sz="2000" dirty="0" smtClean="0"/>
          </a:p>
          <a:p>
            <a:endParaRPr lang="en-GB" sz="2400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69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Basics of JSP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Autofit/>
          </a:bodyPr>
          <a:lstStyle/>
          <a:p>
            <a:r>
              <a:rPr lang="en-GB" sz="1800" b="1" dirty="0" smtClean="0"/>
              <a:t>Processing </a:t>
            </a:r>
            <a:r>
              <a:rPr lang="en-GB" sz="1800" b="1" dirty="0"/>
              <a:t>HTML Form </a:t>
            </a:r>
            <a:r>
              <a:rPr lang="en-GB" sz="1800" b="1" dirty="0" smtClean="0"/>
              <a:t>Data</a:t>
            </a:r>
          </a:p>
          <a:p>
            <a:pPr lvl="1"/>
            <a:r>
              <a:rPr lang="en-GB" sz="1600" b="1" dirty="0" smtClean="0"/>
              <a:t>GET method</a:t>
            </a:r>
          </a:p>
          <a:p>
            <a:pPr lvl="1"/>
            <a:r>
              <a:rPr lang="en-GB" sz="1600" b="1" dirty="0" smtClean="0"/>
              <a:t>POST method</a:t>
            </a:r>
          </a:p>
          <a:p>
            <a:r>
              <a:rPr lang="en-GB" sz="1800" b="1" dirty="0"/>
              <a:t>Reading Form Data using </a:t>
            </a:r>
            <a:r>
              <a:rPr lang="en-GB" sz="1800" b="1" dirty="0" smtClean="0"/>
              <a:t>JSP</a:t>
            </a:r>
          </a:p>
          <a:p>
            <a:r>
              <a:rPr lang="en-GB" sz="2400" i="1" dirty="0" err="1"/>
              <a:t>getParameter</a:t>
            </a:r>
            <a:r>
              <a:rPr lang="en-GB" sz="2400" i="1" dirty="0"/>
              <a:t>()</a:t>
            </a:r>
            <a:r>
              <a:rPr lang="en-GB" sz="2400" dirty="0"/>
              <a:t> </a:t>
            </a:r>
          </a:p>
          <a:p>
            <a:pPr lvl="1"/>
            <a:r>
              <a:rPr lang="en-GB" sz="1600" dirty="0" smtClean="0"/>
              <a:t>call </a:t>
            </a:r>
            <a:r>
              <a:rPr lang="en-GB" sz="1600" i="1" dirty="0" err="1" smtClean="0"/>
              <a:t>request.getParameter</a:t>
            </a:r>
            <a:r>
              <a:rPr lang="en-GB" sz="1600" i="1" dirty="0" smtClean="0"/>
              <a:t>()</a:t>
            </a:r>
            <a:r>
              <a:rPr lang="en-GB" sz="1600" dirty="0" smtClean="0"/>
              <a:t> method to get the value of a form parameter.</a:t>
            </a:r>
          </a:p>
          <a:p>
            <a:r>
              <a:rPr lang="en-GB" sz="2400" i="1" dirty="0" err="1" smtClean="0"/>
              <a:t>getParameterValues</a:t>
            </a:r>
            <a:r>
              <a:rPr lang="en-GB" sz="2400" i="1" dirty="0" smtClean="0"/>
              <a:t>()</a:t>
            </a:r>
            <a:endParaRPr lang="en-GB" sz="2400" dirty="0"/>
          </a:p>
          <a:p>
            <a:pPr lvl="1"/>
            <a:r>
              <a:rPr lang="en-GB" sz="2000" dirty="0" smtClean="0"/>
              <a:t>Call this method if the parameter appears more than once and returns multiple values, for example - checkbox.</a:t>
            </a:r>
          </a:p>
          <a:p>
            <a:r>
              <a:rPr lang="en-GB" sz="2400" i="1" dirty="0" err="1" smtClean="0"/>
              <a:t>getParameterNames</a:t>
            </a:r>
            <a:r>
              <a:rPr lang="en-GB" sz="2400" i="1" dirty="0"/>
              <a:t>()</a:t>
            </a:r>
            <a:r>
              <a:rPr lang="en-GB" sz="2400" dirty="0"/>
              <a:t> </a:t>
            </a:r>
          </a:p>
          <a:p>
            <a:pPr lvl="1"/>
            <a:r>
              <a:rPr lang="en-GB" sz="2000" dirty="0" smtClean="0"/>
              <a:t>Call </a:t>
            </a:r>
            <a:r>
              <a:rPr lang="en-GB" sz="2000" dirty="0"/>
              <a:t>this method if you want a complete list of all parameters in the current request.</a:t>
            </a:r>
          </a:p>
          <a:p>
            <a:r>
              <a:rPr lang="en-GB" sz="2400" dirty="0" err="1"/>
              <a:t>g</a:t>
            </a:r>
            <a:r>
              <a:rPr lang="en-GB" sz="2400" i="1" dirty="0" err="1"/>
              <a:t>etInputStream</a:t>
            </a:r>
            <a:r>
              <a:rPr lang="en-GB" sz="2400" i="1" dirty="0"/>
              <a:t>()</a:t>
            </a:r>
            <a:r>
              <a:rPr lang="en-GB" sz="2400" dirty="0"/>
              <a:t> </a:t>
            </a:r>
          </a:p>
          <a:p>
            <a:pPr lvl="1"/>
            <a:r>
              <a:rPr lang="en-GB" sz="2000" dirty="0" smtClean="0"/>
              <a:t>Call </a:t>
            </a:r>
            <a:r>
              <a:rPr lang="en-GB" sz="2000" dirty="0"/>
              <a:t>this method to read binary data stream coming from the client.</a:t>
            </a:r>
          </a:p>
          <a:p>
            <a:r>
              <a:rPr lang="en-GB" sz="2400" dirty="0"/>
              <a:t/>
            </a:r>
            <a:br>
              <a:rPr lang="en-GB" sz="2400" dirty="0"/>
            </a:br>
            <a:endParaRPr lang="en-GB" sz="1600" b="1" dirty="0"/>
          </a:p>
          <a:p>
            <a:endParaRPr lang="en-GB" sz="1800" b="1" dirty="0" smtClean="0"/>
          </a:p>
          <a:p>
            <a:endParaRPr lang="en-GB" sz="1800" b="1" dirty="0" smtClean="0"/>
          </a:p>
          <a:p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765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Servlet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Servlet as technology:</a:t>
            </a:r>
          </a:p>
          <a:p>
            <a:pPr lvl="1"/>
            <a:r>
              <a:rPr lang="en-GB" dirty="0" smtClean="0"/>
              <a:t>Provides a model of communication between a web user request and the application or program on the web server.</a:t>
            </a:r>
          </a:p>
          <a:p>
            <a:r>
              <a:rPr lang="en-GB" dirty="0" smtClean="0"/>
              <a:t>Servlet as component:</a:t>
            </a:r>
          </a:p>
          <a:p>
            <a:pPr lvl="1"/>
            <a:r>
              <a:rPr lang="en-GB" dirty="0" smtClean="0"/>
              <a:t>Is a program which is executed in web server and responsible for dynamic content generation.</a:t>
            </a:r>
          </a:p>
          <a:p>
            <a:r>
              <a:rPr lang="en-GB" dirty="0" smtClean="0"/>
              <a:t>Packages  </a:t>
            </a:r>
          </a:p>
          <a:p>
            <a:pPr lvl="1"/>
            <a:r>
              <a:rPr lang="en-GB" dirty="0" err="1" smtClean="0"/>
              <a:t>javax.servlet</a:t>
            </a:r>
            <a:r>
              <a:rPr lang="en-GB" dirty="0"/>
              <a:t> contains a number of classes and interfaces which are mainly used by servlet container.</a:t>
            </a:r>
          </a:p>
          <a:p>
            <a:pPr lvl="1"/>
            <a:r>
              <a:rPr lang="en-GB" dirty="0" err="1"/>
              <a:t>javax.servlet.http</a:t>
            </a:r>
            <a:r>
              <a:rPr lang="en-GB" dirty="0"/>
              <a:t> contains a number of classes and interfaces which are mainly used by http protocol.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3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Basics of JSP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Page redirecting</a:t>
            </a:r>
          </a:p>
          <a:p>
            <a:r>
              <a:rPr lang="en-GB" sz="2400" dirty="0"/>
              <a:t>Page redirection is generally used when a document moves to a new location and we need to send the client to this new location. </a:t>
            </a:r>
          </a:p>
          <a:p>
            <a:r>
              <a:rPr lang="en-GB" sz="2400" dirty="0" smtClean="0"/>
              <a:t>The </a:t>
            </a:r>
            <a:r>
              <a:rPr lang="en-GB" sz="2400" dirty="0"/>
              <a:t>simplest way of redirecting a request to another page is by using </a:t>
            </a:r>
            <a:r>
              <a:rPr lang="en-GB" sz="2400" i="1" dirty="0" err="1"/>
              <a:t>sendRedirect</a:t>
            </a:r>
            <a:r>
              <a:rPr lang="en-GB" sz="2400" i="1" dirty="0"/>
              <a:t>()</a:t>
            </a:r>
            <a:r>
              <a:rPr lang="en-GB" sz="2400" dirty="0"/>
              <a:t> method of the </a:t>
            </a:r>
            <a:r>
              <a:rPr lang="en-GB" sz="2400" i="1" dirty="0"/>
              <a:t>response</a:t>
            </a:r>
            <a:r>
              <a:rPr lang="en-GB" sz="2400" dirty="0"/>
              <a:t> object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Method signature </a:t>
            </a:r>
          </a:p>
          <a:p>
            <a:pPr lvl="1"/>
            <a:r>
              <a:rPr lang="en-GB" sz="1800" dirty="0"/>
              <a:t>public void </a:t>
            </a:r>
            <a:r>
              <a:rPr lang="en-GB" sz="1800" dirty="0" err="1"/>
              <a:t>response.sendRedirect</a:t>
            </a:r>
            <a:r>
              <a:rPr lang="en-GB" sz="1800" dirty="0"/>
              <a:t>(String location) throws </a:t>
            </a:r>
            <a:r>
              <a:rPr lang="en-GB" sz="1800" dirty="0" err="1"/>
              <a:t>IOException</a:t>
            </a:r>
            <a:r>
              <a:rPr lang="en-GB" sz="1800" dirty="0"/>
              <a:t> </a:t>
            </a:r>
          </a:p>
          <a:p>
            <a:r>
              <a:rPr lang="en-GB" sz="2400" dirty="0" smtClean="0"/>
              <a:t>Example</a:t>
            </a:r>
          </a:p>
          <a:p>
            <a:pPr marL="400050" lvl="1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&lt;%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/>
              <a:t>        String </a:t>
            </a:r>
            <a:r>
              <a:rPr lang="en-GB" sz="1800" dirty="0" err="1"/>
              <a:t>redirectURL</a:t>
            </a:r>
            <a:r>
              <a:rPr lang="en-GB" sz="1800" dirty="0"/>
              <a:t> = "http://localhost:8080/</a:t>
            </a:r>
            <a:r>
              <a:rPr lang="en-GB" sz="1800" dirty="0" err="1"/>
              <a:t>jsp</a:t>
            </a:r>
            <a:r>
              <a:rPr lang="en-GB" sz="1800" dirty="0"/>
              <a:t>-tutorial/redirect/page2.jsp</a:t>
            </a:r>
            <a:r>
              <a:rPr lang="en-GB" sz="1800" dirty="0" smtClean="0"/>
              <a:t>";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/>
              <a:t>        </a:t>
            </a:r>
            <a:r>
              <a:rPr lang="en-GB" sz="1800" dirty="0" err="1"/>
              <a:t>response.sendRedirect</a:t>
            </a:r>
            <a:r>
              <a:rPr lang="en-GB" sz="1800" dirty="0"/>
              <a:t>(</a:t>
            </a:r>
            <a:r>
              <a:rPr lang="en-GB" sz="1800" dirty="0" err="1"/>
              <a:t>redirectURL</a:t>
            </a:r>
            <a:r>
              <a:rPr lang="en-GB" sz="1800" dirty="0" smtClean="0"/>
              <a:t>);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/>
              <a:t>    %&gt;</a:t>
            </a:r>
          </a:p>
          <a:p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96088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Servlet Vs. JSP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en-GB" dirty="0" smtClean="0"/>
              <a:t>. </a:t>
            </a: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08981"/>
              </p:ext>
            </p:extLst>
          </p:nvPr>
        </p:nvGraphicFramePr>
        <p:xfrm>
          <a:off x="683568" y="1124745"/>
          <a:ext cx="8136906" cy="5472606"/>
        </p:xfrm>
        <a:graphic>
          <a:graphicData uri="http://schemas.openxmlformats.org/drawingml/2006/table">
            <a:tbl>
              <a:tblPr/>
              <a:tblGrid>
                <a:gridCol w="4068453"/>
                <a:gridCol w="4068453"/>
              </a:tblGrid>
              <a:tr h="511018">
                <a:tc>
                  <a:txBody>
                    <a:bodyPr/>
                    <a:lstStyle/>
                    <a:p>
                      <a:pPr algn="l"/>
                      <a:r>
                        <a:rPr lang="en-GB" sz="2800" b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Servlet</a:t>
                      </a:r>
                    </a:p>
                  </a:txBody>
                  <a:tcPr marL="50288" marR="50288" marT="25144" marB="251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JSP</a:t>
                      </a:r>
                    </a:p>
                  </a:txBody>
                  <a:tcPr marL="50288" marR="50288" marT="25144" marB="251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033469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Servlets run faster than JSP.</a:t>
                      </a:r>
                    </a:p>
                  </a:txBody>
                  <a:tcPr marL="50288" marR="50288" marT="25144" marB="251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JSP runs slower than servlet as it takes time to compile the program and convert into servlets.</a:t>
                      </a:r>
                    </a:p>
                  </a:txBody>
                  <a:tcPr marL="50288" marR="50288" marT="25144" marB="251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6937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It is hard to write code in servlet.</a:t>
                      </a:r>
                    </a:p>
                  </a:txBody>
                  <a:tcPr marL="50288" marR="50288" marT="25144" marB="251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It’s easier to code in JSP compared to servlets.</a:t>
                      </a:r>
                    </a:p>
                  </a:txBody>
                  <a:tcPr marL="50288" marR="50288" marT="25144" marB="251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06937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In MVC architecture, servlet works as a controller.</a:t>
                      </a:r>
                    </a:p>
                  </a:txBody>
                  <a:tcPr marL="50288" marR="50288" marT="25144" marB="251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In MVC architecture, JSP works as a view for displaying output.</a:t>
                      </a:r>
                    </a:p>
                  </a:txBody>
                  <a:tcPr marL="50288" marR="50288" marT="25144" marB="251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6937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It should be use when there is more data processing involved.</a:t>
                      </a:r>
                    </a:p>
                  </a:txBody>
                  <a:tcPr marL="50288" marR="50288" marT="25144" marB="251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JSP is generally used when there is no involvement of much data processing.</a:t>
                      </a:r>
                    </a:p>
                  </a:txBody>
                  <a:tcPr marL="50288" marR="50288" marT="25144" marB="251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06937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There is no custom tag writing facility in servlets.</a:t>
                      </a:r>
                    </a:p>
                  </a:txBody>
                  <a:tcPr marL="50288" marR="50288" marT="25144" marB="251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You can easily build custom tags that can directly call Java beans.</a:t>
                      </a:r>
                    </a:p>
                  </a:txBody>
                  <a:tcPr marL="50288" marR="50288" marT="25144" marB="251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434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Servlet is a java code.</a:t>
                      </a:r>
                    </a:p>
                  </a:txBody>
                  <a:tcPr marL="50288" marR="50288" marT="25144" marB="251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JSP is a HTML-based code.</a:t>
                      </a:r>
                    </a:p>
                  </a:txBody>
                  <a:tcPr marL="50288" marR="50288" marT="25144" marB="251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06937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It can accept all protocol requests, including HTTP.</a:t>
                      </a:r>
                    </a:p>
                  </a:txBody>
                  <a:tcPr marL="50288" marR="50288" marT="25144" marB="251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It can only accept HTTP requests.</a:t>
                      </a:r>
                    </a:p>
                  </a:txBody>
                  <a:tcPr marL="50288" marR="50288" marT="25144" marB="251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00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Scripting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fontScale="47500" lnSpcReduction="20000"/>
          </a:bodyPr>
          <a:lstStyle/>
          <a:p>
            <a:r>
              <a:rPr lang="en-AU" dirty="0"/>
              <a:t>//Scripting a </a:t>
            </a:r>
            <a:r>
              <a:rPr lang="en-AU" dirty="0" err="1"/>
              <a:t>JavaServer</a:t>
            </a:r>
            <a:r>
              <a:rPr lang="en-AU" dirty="0"/>
              <a:t> </a:t>
            </a:r>
            <a:r>
              <a:rPr lang="en-AU" dirty="0" err="1"/>
              <a:t>Pagewelcome.jsp</a:t>
            </a:r>
            <a:r>
              <a:rPr lang="en-AU" dirty="0"/>
              <a:t>.</a:t>
            </a:r>
          </a:p>
          <a:p>
            <a:r>
              <a:rPr lang="en-AU" dirty="0"/>
              <a:t>  &lt;?xml version = "1.0" ?&gt;</a:t>
            </a:r>
          </a:p>
          <a:p>
            <a:r>
              <a:rPr lang="en-AU" dirty="0"/>
              <a:t> &lt;!DOCTYPE html PUBLIC "-//W3C//DTD XHTML 1.0 Strict//EN" "http://www.w3.org/TR/xhtml1/DTD/xhtml1-strict.dtd"&gt;</a:t>
            </a:r>
          </a:p>
          <a:p>
            <a:r>
              <a:rPr lang="en-AU" dirty="0"/>
              <a:t>&lt;!-- </a:t>
            </a:r>
            <a:r>
              <a:rPr lang="en-AU" dirty="0" err="1"/>
              <a:t>welcome.jsp</a:t>
            </a:r>
            <a:r>
              <a:rPr lang="en-AU" dirty="0"/>
              <a:t> --&gt;</a:t>
            </a:r>
          </a:p>
          <a:p>
            <a:r>
              <a:rPr lang="en-AU" dirty="0"/>
              <a:t>&lt;!-- JSP that processes a "get" request containing data. --&gt;</a:t>
            </a:r>
          </a:p>
          <a:p>
            <a:r>
              <a:rPr lang="en-AU" dirty="0"/>
              <a:t>&lt;html </a:t>
            </a:r>
            <a:r>
              <a:rPr lang="en-AU" dirty="0" err="1"/>
              <a:t>xmlns</a:t>
            </a:r>
            <a:r>
              <a:rPr lang="en-AU" dirty="0"/>
              <a:t> = "http://www.w3.org/1999/xhtml"&gt;</a:t>
            </a:r>
          </a:p>
          <a:p>
            <a:r>
              <a:rPr lang="en-AU" dirty="0"/>
              <a:t>&lt;!-- head section of document --&gt;</a:t>
            </a:r>
          </a:p>
          <a:p>
            <a:r>
              <a:rPr lang="en-AU" dirty="0"/>
              <a:t>&lt;head&gt;</a:t>
            </a:r>
          </a:p>
          <a:p>
            <a:r>
              <a:rPr lang="en-AU" dirty="0"/>
              <a:t>&lt;title&gt;Processing "get" requests with data&lt;/title&gt;</a:t>
            </a:r>
          </a:p>
          <a:p>
            <a:r>
              <a:rPr lang="en-AU" dirty="0"/>
              <a:t>&lt;/head&gt;</a:t>
            </a:r>
          </a:p>
          <a:p>
            <a:r>
              <a:rPr lang="en-AU" dirty="0"/>
              <a:t>&lt;!-- body section of document --&gt;</a:t>
            </a:r>
          </a:p>
          <a:p>
            <a:r>
              <a:rPr lang="en-AU" dirty="0"/>
              <a:t>&lt;body&gt;</a:t>
            </a:r>
          </a:p>
          <a:p>
            <a:r>
              <a:rPr lang="en-AU" dirty="0"/>
              <a:t>&lt;% // begin </a:t>
            </a:r>
            <a:r>
              <a:rPr lang="en-AU" dirty="0" err="1"/>
              <a:t>scriptlet</a:t>
            </a:r>
            <a:r>
              <a:rPr lang="en-AU" dirty="0"/>
              <a:t>                           </a:t>
            </a:r>
          </a:p>
          <a:p>
            <a:r>
              <a:rPr lang="en-AU" dirty="0"/>
              <a:t>String name = </a:t>
            </a:r>
            <a:r>
              <a:rPr lang="en-AU" dirty="0" err="1"/>
              <a:t>request.getParameter</a:t>
            </a:r>
            <a:r>
              <a:rPr lang="en-AU" dirty="0"/>
              <a:t>( "</a:t>
            </a:r>
            <a:r>
              <a:rPr lang="en-AU" dirty="0" err="1"/>
              <a:t>firstName</a:t>
            </a:r>
            <a:r>
              <a:rPr lang="en-AU" dirty="0"/>
              <a:t>" );   </a:t>
            </a:r>
          </a:p>
          <a:p>
            <a:r>
              <a:rPr lang="en-AU" dirty="0"/>
              <a:t>if ( name != null ) </a:t>
            </a:r>
          </a:p>
          <a:p>
            <a:r>
              <a:rPr lang="en-AU" dirty="0"/>
              <a:t>{                                                    </a:t>
            </a:r>
          </a:p>
          <a:p>
            <a:r>
              <a:rPr lang="en-AU" dirty="0"/>
              <a:t>%&gt; </a:t>
            </a:r>
          </a:p>
          <a:p>
            <a:r>
              <a:rPr lang="en-AU" dirty="0"/>
              <a:t>&lt;%-- end </a:t>
            </a:r>
            <a:r>
              <a:rPr lang="en-AU" dirty="0" err="1"/>
              <a:t>scriptlet</a:t>
            </a:r>
            <a:r>
              <a:rPr lang="en-AU" dirty="0"/>
              <a:t> to insert fixed template data --%&gt;</a:t>
            </a:r>
          </a:p>
          <a:p>
            <a:r>
              <a:rPr lang="en-AU" dirty="0"/>
              <a:t>&lt;h1&gt;</a:t>
            </a:r>
          </a:p>
          <a:p>
            <a:pPr marL="457200" lvl="1" indent="0">
              <a:buNone/>
            </a:pPr>
            <a:r>
              <a:rPr lang="en-AU" dirty="0"/>
              <a:t>Hello &lt;%= name %&gt;, &lt;</a:t>
            </a:r>
            <a:r>
              <a:rPr lang="en-AU" dirty="0" err="1"/>
              <a:t>br</a:t>
            </a:r>
            <a:r>
              <a:rPr lang="en-AU" dirty="0"/>
              <a:t> /&gt;</a:t>
            </a:r>
          </a:p>
          <a:p>
            <a:pPr marL="0" indent="0">
              <a:buNone/>
            </a:pPr>
            <a:r>
              <a:rPr lang="en-AU" dirty="0"/>
              <a:t>        Welcome to </a:t>
            </a:r>
            <a:r>
              <a:rPr lang="en-AU" dirty="0" err="1"/>
              <a:t>JavaServer</a:t>
            </a:r>
            <a:r>
              <a:rPr lang="en-AU" dirty="0"/>
              <a:t> Pages!</a:t>
            </a:r>
          </a:p>
          <a:p>
            <a:r>
              <a:rPr lang="en-AU" dirty="0"/>
              <a:t>&lt;/h1&gt;</a:t>
            </a:r>
          </a:p>
          <a:p>
            <a:r>
              <a:rPr lang="en-AU" dirty="0"/>
              <a:t>&lt;% // continue </a:t>
            </a:r>
            <a:r>
              <a:rPr lang="en-AU" dirty="0" err="1"/>
              <a:t>scriptlet</a:t>
            </a:r>
            <a:r>
              <a:rPr lang="en-AU" dirty="0"/>
              <a:t>                                </a:t>
            </a:r>
          </a:p>
          <a:p>
            <a:r>
              <a:rPr lang="en-AU" dirty="0"/>
              <a:t>} // end if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2023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Scripting Example ….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else {                                               </a:t>
            </a:r>
          </a:p>
          <a:p>
            <a:r>
              <a:rPr lang="en-AU" dirty="0"/>
              <a:t>%&gt;</a:t>
            </a:r>
          </a:p>
          <a:p>
            <a:r>
              <a:rPr lang="en-AU" dirty="0"/>
              <a:t>&lt;%-- end </a:t>
            </a:r>
            <a:r>
              <a:rPr lang="en-AU" dirty="0" err="1"/>
              <a:t>scriptlet</a:t>
            </a:r>
            <a:r>
              <a:rPr lang="en-AU" dirty="0"/>
              <a:t> to insert fixed template data --%&gt;</a:t>
            </a:r>
          </a:p>
          <a:p>
            <a:r>
              <a:rPr lang="en-AU" dirty="0"/>
              <a:t>&lt;form action = "</a:t>
            </a:r>
            <a:r>
              <a:rPr lang="en-AU" dirty="0" err="1"/>
              <a:t>welcome.jsp</a:t>
            </a:r>
            <a:r>
              <a:rPr lang="en-AU" dirty="0"/>
              <a:t>" method = "get"&gt;</a:t>
            </a:r>
          </a:p>
          <a:p>
            <a:r>
              <a:rPr lang="en-AU" dirty="0"/>
              <a:t>&lt;p&gt;Type your first name and press Submit&lt;/p&gt;</a:t>
            </a:r>
          </a:p>
          <a:p>
            <a:r>
              <a:rPr lang="en-AU" dirty="0"/>
              <a:t>&lt;p&gt;&lt;input type = "text" name = "</a:t>
            </a:r>
            <a:r>
              <a:rPr lang="en-AU" dirty="0" err="1"/>
              <a:t>firstName</a:t>
            </a:r>
            <a:r>
              <a:rPr lang="en-AU" dirty="0"/>
              <a:t>" /&gt;</a:t>
            </a:r>
          </a:p>
          <a:p>
            <a:r>
              <a:rPr lang="en-AU" dirty="0"/>
              <a:t>&lt;input type = "submit" value = "Submit" /&gt;</a:t>
            </a:r>
          </a:p>
          <a:p>
            <a:r>
              <a:rPr lang="en-AU" dirty="0"/>
              <a:t>&lt;/p&gt;</a:t>
            </a:r>
          </a:p>
          <a:p>
            <a:r>
              <a:rPr lang="en-AU" dirty="0"/>
              <a:t>&lt;/form&gt;</a:t>
            </a:r>
          </a:p>
          <a:p>
            <a:r>
              <a:rPr lang="en-AU" dirty="0"/>
              <a:t>&lt;% // continue </a:t>
            </a:r>
            <a:r>
              <a:rPr lang="en-AU" dirty="0" err="1"/>
              <a:t>scriptlet</a:t>
            </a:r>
            <a:r>
              <a:rPr lang="en-AU" dirty="0"/>
              <a:t>  </a:t>
            </a:r>
          </a:p>
          <a:p>
            <a:r>
              <a:rPr lang="en-AU" dirty="0"/>
              <a:t>} // end else          </a:t>
            </a:r>
          </a:p>
          <a:p>
            <a:r>
              <a:rPr lang="en-AU" dirty="0"/>
              <a:t>%&gt; </a:t>
            </a:r>
          </a:p>
          <a:p>
            <a:r>
              <a:rPr lang="en-AU" dirty="0"/>
              <a:t>&lt;%-- end </a:t>
            </a:r>
            <a:r>
              <a:rPr lang="en-AU" dirty="0" err="1"/>
              <a:t>scriptlet</a:t>
            </a:r>
            <a:r>
              <a:rPr lang="en-AU" dirty="0"/>
              <a:t> --%&gt;</a:t>
            </a:r>
          </a:p>
          <a:p>
            <a:r>
              <a:rPr lang="en-AU" dirty="0"/>
              <a:t>&lt;/body&gt;</a:t>
            </a:r>
          </a:p>
          <a:p>
            <a:r>
              <a:rPr lang="en-AU" dirty="0"/>
              <a:t>&lt;/html&gt; &lt;!-- end XHTML document --&gt;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2570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7200" dirty="0" smtClean="0"/>
              <a:t>Questions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21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Servlet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ways of creating servlet examples are</a:t>
            </a:r>
          </a:p>
          <a:p>
            <a:pPr lvl="1"/>
            <a:r>
              <a:rPr lang="en-US" dirty="0" smtClean="0"/>
              <a:t>Implementing Servlet interface,</a:t>
            </a:r>
          </a:p>
          <a:p>
            <a:pPr lvl="1"/>
            <a:r>
              <a:rPr lang="en-US" dirty="0" smtClean="0"/>
              <a:t>Inheriting </a:t>
            </a:r>
            <a:r>
              <a:rPr lang="en-US" dirty="0" err="1" smtClean="0"/>
              <a:t>GenericServlet</a:t>
            </a:r>
            <a:r>
              <a:rPr lang="en-US" dirty="0" smtClean="0"/>
              <a:t> class and</a:t>
            </a:r>
          </a:p>
          <a:p>
            <a:pPr lvl="1"/>
            <a:r>
              <a:rPr lang="en-US" dirty="0" smtClean="0"/>
              <a:t>Inheriting </a:t>
            </a:r>
            <a:r>
              <a:rPr lang="en-US" dirty="0" err="1" smtClean="0"/>
              <a:t>HttpServlet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Servlet interface methods</a:t>
            </a:r>
          </a:p>
          <a:p>
            <a:pPr lvl="1"/>
            <a:r>
              <a:rPr lang="en-GB" dirty="0"/>
              <a:t>public void </a:t>
            </a:r>
            <a:r>
              <a:rPr lang="en-GB" dirty="0" err="1"/>
              <a:t>init</a:t>
            </a:r>
            <a:r>
              <a:rPr lang="en-GB" dirty="0"/>
              <a:t>(</a:t>
            </a:r>
            <a:r>
              <a:rPr lang="en-GB" dirty="0" err="1"/>
              <a:t>ServletConfig</a:t>
            </a:r>
            <a:r>
              <a:rPr lang="en-GB" dirty="0"/>
              <a:t> </a:t>
            </a:r>
            <a:r>
              <a:rPr lang="en-GB" dirty="0" err="1"/>
              <a:t>config</a:t>
            </a:r>
            <a:r>
              <a:rPr lang="en-GB" dirty="0" smtClean="0"/>
              <a:t>)</a:t>
            </a:r>
          </a:p>
          <a:p>
            <a:pPr lvl="1"/>
            <a:r>
              <a:rPr lang="fr-FR" dirty="0"/>
              <a:t>public </a:t>
            </a:r>
            <a:r>
              <a:rPr lang="fr-FR" dirty="0" err="1"/>
              <a:t>void</a:t>
            </a:r>
            <a:r>
              <a:rPr lang="fr-FR" dirty="0"/>
              <a:t> service(</a:t>
            </a:r>
            <a:r>
              <a:rPr lang="fr-FR" dirty="0" err="1"/>
              <a:t>ServletRequest</a:t>
            </a:r>
            <a:r>
              <a:rPr lang="fr-FR" dirty="0"/>
              <a:t> </a:t>
            </a:r>
            <a:r>
              <a:rPr lang="fr-FR" dirty="0" err="1"/>
              <a:t>request,ServletResponse</a:t>
            </a:r>
            <a:r>
              <a:rPr lang="fr-FR" dirty="0"/>
              <a:t> </a:t>
            </a:r>
            <a:r>
              <a:rPr lang="fr-FR" dirty="0" err="1"/>
              <a:t>response</a:t>
            </a:r>
            <a:r>
              <a:rPr lang="fr-FR" dirty="0" smtClean="0"/>
              <a:t>)</a:t>
            </a:r>
          </a:p>
          <a:p>
            <a:pPr lvl="1"/>
            <a:r>
              <a:rPr lang="en-GB" dirty="0"/>
              <a:t>public void destroy</a:t>
            </a:r>
            <a:r>
              <a:rPr lang="en-GB" dirty="0" smtClean="0"/>
              <a:t>()</a:t>
            </a:r>
          </a:p>
          <a:p>
            <a:pPr lvl="1"/>
            <a:r>
              <a:rPr lang="en-GB" dirty="0"/>
              <a:t>public </a:t>
            </a:r>
            <a:r>
              <a:rPr lang="en-GB" dirty="0" err="1"/>
              <a:t>ServletConfig</a:t>
            </a:r>
            <a:r>
              <a:rPr lang="en-GB" dirty="0"/>
              <a:t> </a:t>
            </a:r>
            <a:r>
              <a:rPr lang="en-GB" dirty="0" err="1"/>
              <a:t>getServletConfig</a:t>
            </a:r>
            <a:r>
              <a:rPr lang="en-GB" dirty="0" smtClean="0"/>
              <a:t>()</a:t>
            </a:r>
          </a:p>
          <a:p>
            <a:pPr lvl="1"/>
            <a:r>
              <a:rPr lang="en-GB" dirty="0"/>
              <a:t>public String </a:t>
            </a:r>
            <a:r>
              <a:rPr lang="en-GB" dirty="0" err="1"/>
              <a:t>getServletInfo</a:t>
            </a:r>
            <a:r>
              <a:rPr lang="en-GB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Servlet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HttpServlet</a:t>
            </a:r>
            <a:r>
              <a:rPr lang="en-US" sz="2800" b="1" dirty="0" smtClean="0"/>
              <a:t> class methods</a:t>
            </a:r>
          </a:p>
          <a:p>
            <a:pPr lvl="1"/>
            <a:r>
              <a:rPr lang="en-GB" sz="2400" dirty="0"/>
              <a:t>v</a:t>
            </a:r>
            <a:r>
              <a:rPr lang="en-GB" sz="2400" dirty="0" smtClean="0"/>
              <a:t>oid </a:t>
            </a:r>
            <a:r>
              <a:rPr lang="en-GB" sz="2400" dirty="0"/>
              <a:t>service(</a:t>
            </a:r>
            <a:r>
              <a:rPr lang="en-GB" sz="2400" dirty="0" err="1"/>
              <a:t>HttpServletRequest</a:t>
            </a:r>
            <a:r>
              <a:rPr lang="en-GB" sz="2400" dirty="0"/>
              <a:t> </a:t>
            </a:r>
            <a:r>
              <a:rPr lang="en-GB" sz="2400" dirty="0" err="1"/>
              <a:t>req</a:t>
            </a:r>
            <a:r>
              <a:rPr lang="en-GB" sz="2400" dirty="0"/>
              <a:t>, </a:t>
            </a:r>
            <a:r>
              <a:rPr lang="en-GB" sz="2400" dirty="0" err="1"/>
              <a:t>HttpServletResponse</a:t>
            </a:r>
            <a:r>
              <a:rPr lang="en-GB" sz="2400" dirty="0"/>
              <a:t> res) </a:t>
            </a:r>
            <a:endParaRPr lang="en-GB" sz="2400" dirty="0" smtClean="0"/>
          </a:p>
          <a:p>
            <a:pPr lvl="1"/>
            <a:r>
              <a:rPr lang="en-GB" sz="2400" dirty="0" smtClean="0"/>
              <a:t>void </a:t>
            </a:r>
            <a:r>
              <a:rPr lang="en-GB" sz="2400" dirty="0" err="1"/>
              <a:t>doGet</a:t>
            </a:r>
            <a:r>
              <a:rPr lang="en-GB" sz="2400" dirty="0"/>
              <a:t>(</a:t>
            </a:r>
            <a:r>
              <a:rPr lang="en-GB" sz="2400" dirty="0" err="1"/>
              <a:t>HttpServletRequest</a:t>
            </a:r>
            <a:r>
              <a:rPr lang="en-GB" sz="2400" dirty="0"/>
              <a:t> </a:t>
            </a:r>
            <a:r>
              <a:rPr lang="en-GB" sz="2400" dirty="0" err="1"/>
              <a:t>req</a:t>
            </a:r>
            <a:r>
              <a:rPr lang="en-GB" sz="2400" dirty="0"/>
              <a:t>, </a:t>
            </a:r>
            <a:r>
              <a:rPr lang="en-GB" sz="2400" dirty="0" err="1"/>
              <a:t>HttpServletResponse</a:t>
            </a:r>
            <a:r>
              <a:rPr lang="en-GB" sz="2400" dirty="0"/>
              <a:t> res) </a:t>
            </a:r>
            <a:endParaRPr lang="en-GB" sz="2400" dirty="0" smtClean="0"/>
          </a:p>
          <a:p>
            <a:pPr lvl="1"/>
            <a:r>
              <a:rPr lang="en-GB" sz="2400" dirty="0" smtClean="0"/>
              <a:t>void </a:t>
            </a:r>
            <a:r>
              <a:rPr lang="en-GB" sz="2400" dirty="0" err="1"/>
              <a:t>doPost</a:t>
            </a:r>
            <a:r>
              <a:rPr lang="en-GB" sz="2400" dirty="0"/>
              <a:t>(</a:t>
            </a:r>
            <a:r>
              <a:rPr lang="en-GB" sz="2400" dirty="0" err="1"/>
              <a:t>HttpServletRequest</a:t>
            </a:r>
            <a:r>
              <a:rPr lang="en-GB" sz="2400" dirty="0"/>
              <a:t> </a:t>
            </a:r>
            <a:r>
              <a:rPr lang="en-GB" sz="2400" dirty="0" err="1"/>
              <a:t>req</a:t>
            </a:r>
            <a:r>
              <a:rPr lang="en-GB" sz="2400" dirty="0"/>
              <a:t>, </a:t>
            </a:r>
            <a:r>
              <a:rPr lang="en-GB" sz="2400" dirty="0" err="1"/>
              <a:t>HttpServletResponse</a:t>
            </a:r>
            <a:r>
              <a:rPr lang="en-GB" sz="2400" dirty="0"/>
              <a:t> res) </a:t>
            </a:r>
            <a:endParaRPr lang="en-GB" sz="2400" dirty="0" smtClean="0"/>
          </a:p>
          <a:p>
            <a:pPr lvl="1"/>
            <a:r>
              <a:rPr lang="en-GB" sz="2400" dirty="0" smtClean="0"/>
              <a:t>void </a:t>
            </a:r>
            <a:r>
              <a:rPr lang="en-GB" sz="2400" dirty="0" err="1"/>
              <a:t>doPut</a:t>
            </a:r>
            <a:r>
              <a:rPr lang="en-GB" sz="2400" dirty="0"/>
              <a:t>(</a:t>
            </a:r>
            <a:r>
              <a:rPr lang="en-GB" sz="2400" dirty="0" err="1"/>
              <a:t>HttpServletRequest</a:t>
            </a:r>
            <a:r>
              <a:rPr lang="en-GB" sz="2400" dirty="0"/>
              <a:t> </a:t>
            </a:r>
            <a:r>
              <a:rPr lang="en-GB" sz="2400" dirty="0" err="1"/>
              <a:t>req</a:t>
            </a:r>
            <a:r>
              <a:rPr lang="en-GB" sz="2400" dirty="0"/>
              <a:t>, </a:t>
            </a:r>
            <a:r>
              <a:rPr lang="en-GB" sz="2400" dirty="0" err="1"/>
              <a:t>HttpServletResponse</a:t>
            </a:r>
            <a:r>
              <a:rPr lang="en-GB" sz="2400" dirty="0"/>
              <a:t> res) </a:t>
            </a:r>
            <a:r>
              <a:rPr lang="en-GB" sz="2400" dirty="0" smtClean="0"/>
              <a:t>protected </a:t>
            </a:r>
            <a:r>
              <a:rPr lang="en-GB" sz="2400" dirty="0"/>
              <a:t>void </a:t>
            </a:r>
            <a:r>
              <a:rPr lang="en-GB" sz="2400" dirty="0" err="1"/>
              <a:t>doTrace</a:t>
            </a:r>
            <a:r>
              <a:rPr lang="en-GB" sz="2400" dirty="0"/>
              <a:t>(</a:t>
            </a:r>
            <a:r>
              <a:rPr lang="en-GB" sz="2400" dirty="0" err="1"/>
              <a:t>HttpServletRequest</a:t>
            </a:r>
            <a:r>
              <a:rPr lang="en-GB" sz="2400" dirty="0"/>
              <a:t> </a:t>
            </a:r>
            <a:r>
              <a:rPr lang="en-GB" sz="2400" dirty="0" err="1"/>
              <a:t>req</a:t>
            </a:r>
            <a:r>
              <a:rPr lang="en-GB" sz="2400" dirty="0"/>
              <a:t>, </a:t>
            </a:r>
            <a:r>
              <a:rPr lang="en-GB" sz="2400" dirty="0" err="1"/>
              <a:t>HttpServletResponse</a:t>
            </a:r>
            <a:r>
              <a:rPr lang="en-GB" sz="2400" dirty="0"/>
              <a:t> res) </a:t>
            </a:r>
            <a:endParaRPr lang="en-GB" sz="2400" dirty="0" smtClean="0"/>
          </a:p>
          <a:p>
            <a:pPr lvl="1"/>
            <a:r>
              <a:rPr lang="en-GB" sz="2400" dirty="0" smtClean="0"/>
              <a:t>void </a:t>
            </a:r>
            <a:r>
              <a:rPr lang="en-GB" sz="2400" dirty="0" err="1"/>
              <a:t>doDelete</a:t>
            </a:r>
            <a:r>
              <a:rPr lang="en-GB" sz="2400" dirty="0"/>
              <a:t>(</a:t>
            </a:r>
            <a:r>
              <a:rPr lang="en-GB" sz="2400" dirty="0" err="1"/>
              <a:t>HttpServletRequest</a:t>
            </a:r>
            <a:r>
              <a:rPr lang="en-GB" sz="2400" dirty="0"/>
              <a:t> </a:t>
            </a:r>
            <a:r>
              <a:rPr lang="en-GB" sz="2400" dirty="0" err="1"/>
              <a:t>req</a:t>
            </a:r>
            <a:r>
              <a:rPr lang="en-GB" sz="2400" dirty="0"/>
              <a:t>, </a:t>
            </a:r>
            <a:r>
              <a:rPr lang="en-GB" sz="2400" dirty="0" err="1"/>
              <a:t>HttpServletResponse</a:t>
            </a:r>
            <a:r>
              <a:rPr lang="en-GB" sz="2400" dirty="0"/>
              <a:t> res) </a:t>
            </a:r>
            <a:r>
              <a:rPr lang="en-GB" sz="2400" dirty="0" smtClean="0"/>
              <a:t>….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818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Servlet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GenericServlet</a:t>
            </a:r>
            <a:r>
              <a:rPr lang="en-US" sz="2800" b="1" dirty="0" smtClean="0"/>
              <a:t> class methods</a:t>
            </a:r>
          </a:p>
          <a:p>
            <a:pPr lvl="1"/>
            <a:r>
              <a:rPr lang="en-GB" dirty="0" smtClean="0"/>
              <a:t>public void </a:t>
            </a:r>
            <a:r>
              <a:rPr lang="en-GB" dirty="0" err="1" smtClean="0"/>
              <a:t>init</a:t>
            </a:r>
            <a:r>
              <a:rPr lang="en-GB" dirty="0" smtClean="0"/>
              <a:t>(</a:t>
            </a:r>
            <a:r>
              <a:rPr lang="en-GB" dirty="0" err="1" smtClean="0"/>
              <a:t>ServletConfig</a:t>
            </a:r>
            <a:r>
              <a:rPr lang="en-GB" dirty="0" smtClean="0"/>
              <a:t> </a:t>
            </a:r>
            <a:r>
              <a:rPr lang="en-GB" dirty="0" err="1" smtClean="0"/>
              <a:t>config</a:t>
            </a:r>
            <a:r>
              <a:rPr lang="en-GB" dirty="0" smtClean="0"/>
              <a:t>)</a:t>
            </a:r>
          </a:p>
          <a:p>
            <a:pPr lvl="1"/>
            <a:r>
              <a:rPr lang="fr-FR" dirty="0" smtClean="0"/>
              <a:t>public </a:t>
            </a:r>
            <a:r>
              <a:rPr lang="fr-FR" dirty="0" err="1" smtClean="0"/>
              <a:t>void</a:t>
            </a:r>
            <a:r>
              <a:rPr lang="fr-FR" dirty="0" smtClean="0"/>
              <a:t> service(</a:t>
            </a:r>
            <a:r>
              <a:rPr lang="fr-FR" dirty="0" err="1" smtClean="0"/>
              <a:t>ServletRequest</a:t>
            </a:r>
            <a:r>
              <a:rPr lang="fr-FR" dirty="0" smtClean="0"/>
              <a:t> </a:t>
            </a:r>
            <a:r>
              <a:rPr lang="fr-FR" dirty="0" err="1" smtClean="0"/>
              <a:t>request,ServletResponse</a:t>
            </a:r>
            <a:r>
              <a:rPr lang="fr-FR" dirty="0" smtClean="0"/>
              <a:t> </a:t>
            </a:r>
            <a:r>
              <a:rPr lang="fr-FR" dirty="0" err="1" smtClean="0"/>
              <a:t>response</a:t>
            </a:r>
            <a:r>
              <a:rPr lang="fr-FR" dirty="0" smtClean="0"/>
              <a:t>)</a:t>
            </a:r>
          </a:p>
          <a:p>
            <a:pPr lvl="1"/>
            <a:r>
              <a:rPr lang="en-GB" dirty="0" smtClean="0"/>
              <a:t>public void destroy()</a:t>
            </a:r>
          </a:p>
          <a:p>
            <a:pPr lvl="1"/>
            <a:r>
              <a:rPr lang="en-GB" dirty="0" smtClean="0"/>
              <a:t>public </a:t>
            </a:r>
            <a:r>
              <a:rPr lang="en-GB" dirty="0" err="1" smtClean="0"/>
              <a:t>ServletConfig</a:t>
            </a:r>
            <a:r>
              <a:rPr lang="en-GB" dirty="0" smtClean="0"/>
              <a:t> </a:t>
            </a:r>
            <a:r>
              <a:rPr lang="en-GB" dirty="0" err="1" smtClean="0"/>
              <a:t>getServletConfig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public String </a:t>
            </a:r>
            <a:r>
              <a:rPr lang="en-GB" dirty="0" err="1" smtClean="0"/>
              <a:t>getServletInfo</a:t>
            </a:r>
            <a:r>
              <a:rPr lang="en-GB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Life cycle of Servlet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Load </a:t>
            </a:r>
            <a:r>
              <a:rPr lang="en-GB" sz="2400" b="1" dirty="0"/>
              <a:t>Servlet Class:</a:t>
            </a:r>
            <a:r>
              <a:rPr lang="en-GB" sz="2400" dirty="0"/>
              <a:t> Web container loads the servlet when the first request is received. </a:t>
            </a:r>
            <a:endParaRPr lang="en-GB" sz="2400" dirty="0" smtClean="0"/>
          </a:p>
          <a:p>
            <a:r>
              <a:rPr lang="en-GB" sz="2400" b="1" dirty="0" smtClean="0"/>
              <a:t>Create </a:t>
            </a:r>
            <a:r>
              <a:rPr lang="en-GB" sz="2400" b="1" dirty="0"/>
              <a:t>Servlet instance:</a:t>
            </a:r>
            <a:r>
              <a:rPr lang="en-GB" sz="2400" dirty="0"/>
              <a:t> </a:t>
            </a:r>
            <a:r>
              <a:rPr lang="en-GB" sz="2400" dirty="0" smtClean="0"/>
              <a:t>web </a:t>
            </a:r>
            <a:r>
              <a:rPr lang="en-GB" sz="2400" dirty="0"/>
              <a:t>container creates the servlet instance. Only one instance is created for a servlet and all concurrent requests are executed on the same servlet instance.</a:t>
            </a:r>
          </a:p>
          <a:p>
            <a:r>
              <a:rPr lang="en-GB" sz="2400" b="1" dirty="0" smtClean="0"/>
              <a:t>Call </a:t>
            </a:r>
            <a:r>
              <a:rPr lang="en-GB" sz="2400" b="1" dirty="0" err="1"/>
              <a:t>init</a:t>
            </a:r>
            <a:r>
              <a:rPr lang="en-GB" sz="2400" b="1" dirty="0"/>
              <a:t>() method:</a:t>
            </a:r>
            <a:r>
              <a:rPr lang="en-GB" sz="2400" dirty="0"/>
              <a:t> </a:t>
            </a:r>
            <a:r>
              <a:rPr lang="en-GB" sz="2400" dirty="0" smtClean="0"/>
              <a:t>web </a:t>
            </a:r>
            <a:r>
              <a:rPr lang="en-GB" sz="2400" dirty="0"/>
              <a:t>container calls the servlet’s </a:t>
            </a:r>
            <a:r>
              <a:rPr lang="en-GB" sz="2400" dirty="0" err="1"/>
              <a:t>init</a:t>
            </a:r>
            <a:r>
              <a:rPr lang="en-GB" sz="2400" dirty="0"/>
              <a:t> method. </a:t>
            </a:r>
            <a:endParaRPr lang="en-GB" sz="2400" dirty="0" smtClean="0"/>
          </a:p>
          <a:p>
            <a:r>
              <a:rPr lang="en-GB" sz="2400" b="1" dirty="0" smtClean="0"/>
              <a:t>Call </a:t>
            </a:r>
            <a:r>
              <a:rPr lang="en-GB" sz="2400" b="1" dirty="0"/>
              <a:t>service() method:</a:t>
            </a:r>
            <a:r>
              <a:rPr lang="en-GB" sz="2400" dirty="0"/>
              <a:t> </a:t>
            </a:r>
            <a:r>
              <a:rPr lang="en-GB" sz="2400" dirty="0" smtClean="0"/>
              <a:t>Service </a:t>
            </a:r>
            <a:r>
              <a:rPr lang="en-GB" sz="2400" dirty="0"/>
              <a:t>method is called for every request. For every request servlet creates a separate thread.</a:t>
            </a:r>
          </a:p>
          <a:p>
            <a:r>
              <a:rPr lang="en-GB" sz="2400" b="1" dirty="0" smtClean="0"/>
              <a:t>Call </a:t>
            </a:r>
            <a:r>
              <a:rPr lang="en-GB" sz="2400" b="1" dirty="0" err="1"/>
              <a:t>destoy</a:t>
            </a:r>
            <a:r>
              <a:rPr lang="en-GB" sz="2400" b="1" dirty="0"/>
              <a:t>() method:</a:t>
            </a:r>
            <a:r>
              <a:rPr lang="en-GB" sz="2400" dirty="0"/>
              <a:t> </a:t>
            </a:r>
            <a:r>
              <a:rPr lang="en-GB" sz="2400" dirty="0" smtClean="0"/>
              <a:t>Destroy </a:t>
            </a:r>
            <a:r>
              <a:rPr lang="en-GB" sz="2400" dirty="0"/>
              <a:t>method asks servlet to releases all the resources associated with it. </a:t>
            </a:r>
          </a:p>
        </p:txBody>
      </p:sp>
    </p:spTree>
    <p:extLst>
      <p:ext uri="{BB962C8B-B14F-4D97-AF65-F5344CB8AC3E}">
        <p14:creationId xmlns:p14="http://schemas.microsoft.com/office/powerpoint/2010/main" val="285036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Servlet form data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GET method </a:t>
            </a:r>
            <a:r>
              <a:rPr lang="en-GB" sz="2400" dirty="0" smtClean="0"/>
              <a:t>sends the encoded user information appended to the page request.</a:t>
            </a:r>
          </a:p>
          <a:p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POST Method </a:t>
            </a:r>
            <a:r>
              <a:rPr lang="en-GB" sz="2400" dirty="0" smtClean="0"/>
              <a:t>is generally more reliable method of passing information to a backend program. </a:t>
            </a:r>
          </a:p>
          <a:p>
            <a:r>
              <a:rPr lang="en-GB" sz="2800" b="1" dirty="0" smtClean="0">
                <a:solidFill>
                  <a:srgbClr val="FF0000"/>
                </a:solidFill>
              </a:rPr>
              <a:t>Reading Form Data using Servlet </a:t>
            </a:r>
          </a:p>
          <a:p>
            <a:pPr lvl="1"/>
            <a:r>
              <a:rPr lang="en-GB" sz="2400" b="1" dirty="0" err="1" smtClean="0"/>
              <a:t>getParameter</a:t>
            </a:r>
            <a:r>
              <a:rPr lang="en-GB" sz="2400" dirty="0" smtClean="0"/>
              <a:t>() − You call </a:t>
            </a:r>
            <a:r>
              <a:rPr lang="en-GB" sz="2400" dirty="0" err="1" smtClean="0"/>
              <a:t>request.getParameter</a:t>
            </a:r>
            <a:r>
              <a:rPr lang="en-GB" sz="2400" dirty="0" smtClean="0"/>
              <a:t>() method to get the value of a form parameter. </a:t>
            </a:r>
          </a:p>
          <a:p>
            <a:pPr lvl="1"/>
            <a:r>
              <a:rPr lang="en-GB" sz="2400" b="1" dirty="0" err="1" smtClean="0"/>
              <a:t>getParameterValues</a:t>
            </a:r>
            <a:r>
              <a:rPr lang="en-GB" sz="2400" dirty="0" smtClean="0"/>
              <a:t>() − Call this method if the parameter appears more than once and returns multiple values, for example checkbox. </a:t>
            </a:r>
          </a:p>
          <a:p>
            <a:pPr lvl="1"/>
            <a:r>
              <a:rPr lang="en-GB" sz="2400" b="1" dirty="0" err="1" smtClean="0"/>
              <a:t>getParameterNames</a:t>
            </a:r>
            <a:r>
              <a:rPr lang="en-GB" sz="2400" dirty="0" smtClean="0"/>
              <a:t>() − Call this method if you want a complete list of all parameters in the current request.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6575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Cookie in Servlet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en-GB" sz="2800" dirty="0"/>
              <a:t>Cookies are text files stored on the client computer and they are kept for various information tracking purpose. </a:t>
            </a:r>
            <a:endParaRPr lang="en-GB" sz="2800" dirty="0" smtClean="0"/>
          </a:p>
          <a:p>
            <a:r>
              <a:rPr lang="en-GB" sz="2400" b="1" dirty="0">
                <a:solidFill>
                  <a:srgbClr val="FF0000"/>
                </a:solidFill>
              </a:rPr>
              <a:t>Setting cookies with servlet involves three </a:t>
            </a:r>
            <a:r>
              <a:rPr lang="en-GB" sz="2400" b="1" dirty="0" smtClean="0">
                <a:solidFill>
                  <a:srgbClr val="FF0000"/>
                </a:solidFill>
              </a:rPr>
              <a:t>steps</a:t>
            </a:r>
            <a:endParaRPr lang="en-GB" sz="20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GB" sz="2400" dirty="0" smtClean="0"/>
              <a:t> </a:t>
            </a:r>
            <a:r>
              <a:rPr lang="en-GB" sz="2400" dirty="0"/>
              <a:t>Creating a Cookie object </a:t>
            </a:r>
            <a:r>
              <a:rPr lang="en-GB" sz="2400" dirty="0" smtClean="0"/>
              <a:t>−</a:t>
            </a:r>
          </a:p>
          <a:p>
            <a:pPr lvl="1"/>
            <a:r>
              <a:rPr lang="en-GB" sz="2400" dirty="0"/>
              <a:t>Cookie </a:t>
            </a:r>
            <a:r>
              <a:rPr lang="en-GB" sz="2400" dirty="0" err="1"/>
              <a:t>cookie</a:t>
            </a:r>
            <a:r>
              <a:rPr lang="en-GB" sz="2400" dirty="0"/>
              <a:t> = new Cookie("</a:t>
            </a:r>
            <a:r>
              <a:rPr lang="en-GB" sz="2400" dirty="0" err="1"/>
              <a:t>key","value</a:t>
            </a:r>
            <a:r>
              <a:rPr lang="en-GB" sz="2400" dirty="0" smtClean="0"/>
              <a:t>");</a:t>
            </a:r>
          </a:p>
          <a:p>
            <a:pPr>
              <a:buFont typeface="Wingdings" pitchFamily="2" charset="2"/>
              <a:buChar char="ü"/>
            </a:pPr>
            <a:r>
              <a:rPr lang="en-GB" sz="2400" dirty="0"/>
              <a:t>Setting the maximum age </a:t>
            </a:r>
            <a:endParaRPr lang="en-GB" sz="2400" dirty="0" smtClean="0"/>
          </a:p>
          <a:p>
            <a:pPr lvl="1"/>
            <a:r>
              <a:rPr lang="en-GB" sz="2400" dirty="0" err="1"/>
              <a:t>cookie.setMaxAge</a:t>
            </a:r>
            <a:r>
              <a:rPr lang="en-GB" sz="2400" dirty="0"/>
              <a:t>(60 * 60 * 24</a:t>
            </a:r>
            <a:r>
              <a:rPr lang="en-GB" sz="2400" dirty="0" smtClean="0"/>
              <a:t>);</a:t>
            </a:r>
          </a:p>
          <a:p>
            <a:pPr>
              <a:buFont typeface="Wingdings" pitchFamily="2" charset="2"/>
              <a:buChar char="ü"/>
            </a:pPr>
            <a:r>
              <a:rPr lang="en-GB" sz="2400" dirty="0"/>
              <a:t>Sending the Cookie into the HTTP response </a:t>
            </a:r>
            <a:r>
              <a:rPr lang="en-GB" sz="2400" dirty="0" smtClean="0"/>
              <a:t>headers</a:t>
            </a:r>
          </a:p>
          <a:p>
            <a:pPr lvl="1">
              <a:buFont typeface="Wingdings" pitchFamily="2" charset="2"/>
              <a:buChar char="§"/>
            </a:pPr>
            <a:r>
              <a:rPr lang="en-GB" sz="2400" dirty="0" err="1" smtClean="0"/>
              <a:t>response.addCookie</a:t>
            </a:r>
            <a:r>
              <a:rPr lang="en-GB" sz="2400" dirty="0" smtClean="0"/>
              <a:t>(cookie</a:t>
            </a:r>
            <a:r>
              <a:rPr lang="en-GB" sz="2400" dirty="0"/>
              <a:t>); </a:t>
            </a:r>
            <a:endParaRPr lang="en-GB" sz="2400" dirty="0" smtClean="0"/>
          </a:p>
          <a:p>
            <a:pPr>
              <a:buFont typeface="Wingdings" pitchFamily="2" charset="2"/>
              <a:buChar char="ü"/>
            </a:pPr>
            <a:endParaRPr lang="en-GB" sz="2400" dirty="0" smtClean="0"/>
          </a:p>
          <a:p>
            <a:pPr>
              <a:buFont typeface="Wingdings" pitchFamily="2" charset="2"/>
              <a:buChar char="ü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5355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2056</Words>
  <Application>Microsoft Office PowerPoint</Application>
  <PresentationFormat>On-screen Show (4:3)</PresentationFormat>
  <Paragraphs>343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Chapter Eight</vt:lpstr>
      <vt:lpstr>Outlines </vt:lpstr>
      <vt:lpstr>Servlet </vt:lpstr>
      <vt:lpstr>Servlet </vt:lpstr>
      <vt:lpstr>Servlet </vt:lpstr>
      <vt:lpstr>Servlet </vt:lpstr>
      <vt:lpstr>Life cycle of Servlet </vt:lpstr>
      <vt:lpstr>Servlet form data </vt:lpstr>
      <vt:lpstr>Cookie in Servlet </vt:lpstr>
      <vt:lpstr>Cookie in Servlet </vt:lpstr>
      <vt:lpstr>Cookie in Servlet </vt:lpstr>
      <vt:lpstr>Session in Servlet </vt:lpstr>
      <vt:lpstr>Session in Servlet </vt:lpstr>
      <vt:lpstr>Request redirecting in servlet </vt:lpstr>
      <vt:lpstr>Request redirecting in servlet… </vt:lpstr>
      <vt:lpstr>Multitier Applications</vt:lpstr>
      <vt:lpstr>JDBC in servlet </vt:lpstr>
      <vt:lpstr>Introduction to JSP</vt:lpstr>
      <vt:lpstr>Life cycle of JSP</vt:lpstr>
      <vt:lpstr>Basics of JSP</vt:lpstr>
      <vt:lpstr>Basics of JSP</vt:lpstr>
      <vt:lpstr>Basics of JSP</vt:lpstr>
      <vt:lpstr>Basics of JSP</vt:lpstr>
      <vt:lpstr>Basics of JSP</vt:lpstr>
      <vt:lpstr>Basics of JSP</vt:lpstr>
      <vt:lpstr>Basics of JSP</vt:lpstr>
      <vt:lpstr>Basics of JSP</vt:lpstr>
      <vt:lpstr>Basics of JSP</vt:lpstr>
      <vt:lpstr>Basics of JSP</vt:lpstr>
      <vt:lpstr>Basics of JSP</vt:lpstr>
      <vt:lpstr>Servlet Vs. JSP</vt:lpstr>
      <vt:lpstr>Scripting Example</vt:lpstr>
      <vt:lpstr>Scripting Example ….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</dc:title>
  <dc:creator>Windows User</dc:creator>
  <cp:lastModifiedBy>Windows User</cp:lastModifiedBy>
  <cp:revision>59</cp:revision>
  <dcterms:created xsi:type="dcterms:W3CDTF">2023-06-07T19:15:51Z</dcterms:created>
  <dcterms:modified xsi:type="dcterms:W3CDTF">2023-06-09T10:30:24Z</dcterms:modified>
</cp:coreProperties>
</file>