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70" r:id="rId13"/>
    <p:sldId id="266" r:id="rId14"/>
    <p:sldId id="267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28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B763F-2FD9-40F4-9EC4-229F5C80063F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8C838-D538-49C1-9B70-C633958E95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1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707E-A025-4FBB-883D-E1E77398A921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E84-3EF7-4D2F-87FE-38A3561681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35D6-9234-4300-86E8-0701CECB1446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E84-3EF7-4D2F-87FE-38A3561681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13F0-09C3-4BF3-925E-1AEF2101047E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E84-3EF7-4D2F-87FE-38A3561681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6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E36D-DA4F-4F1A-9052-A4B6D492081F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E84-3EF7-4D2F-87FE-38A3561681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7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FF8B-7B95-429E-810C-D94D17BFA267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E84-3EF7-4D2F-87FE-38A3561681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9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F3B7-ECA9-4540-A10F-234138A258F9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E84-3EF7-4D2F-87FE-38A3561681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3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3086-8B50-428C-B457-86A236403B01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E84-3EF7-4D2F-87FE-38A3561681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7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5119-64E8-472E-900A-CB534D70878D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E84-3EF7-4D2F-87FE-38A3561681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0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00FD-1610-4895-AD79-A831284921AC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E84-3EF7-4D2F-87FE-38A3561681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2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3858-5F05-4CAD-A012-7C396E0EDC4D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E84-3EF7-4D2F-87FE-38A3561681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E6A5-CF22-4256-AF80-4D53D05C5CC9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E84-3EF7-4D2F-87FE-38A3561681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6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28096-1AA1-4220-A69B-6D9D6AD9A68C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2E84-3EF7-4D2F-87FE-38A3561681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5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0401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Georgia" pitchFamily="18" charset="0"/>
              </a:rPr>
              <a:t>Java Programming 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365" y="2382838"/>
            <a:ext cx="10238508" cy="1053089"/>
          </a:xfrm>
          <a:solidFill>
            <a:schemeClr val="accent1">
              <a:lumMod val="5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Georgia" panose="02040502050405020303" pitchFamily="18" charset="0"/>
              </a:rPr>
              <a:t>Basics in Java Programming</a:t>
            </a:r>
            <a:endParaRPr lang="en-US" sz="5400" dirty="0">
              <a:solidFill>
                <a:schemeClr val="accent1">
                  <a:lumMod val="40000"/>
                  <a:lumOff val="6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927620" y="3602182"/>
            <a:ext cx="7232848" cy="1537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Abdella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Nurahmed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DEBRE BERHAN UNIVERSITY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DEBRE BERHAN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219" y="5140036"/>
            <a:ext cx="177165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588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9597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Rules in naming Identifier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952"/>
            <a:ext cx="10972800" cy="53949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Name </a:t>
            </a:r>
            <a:r>
              <a:rPr lang="en-US" dirty="0">
                <a:latin typeface="Cambria" panose="02040503050406030204" pitchFamily="18" charset="0"/>
              </a:rPr>
              <a:t>must begin with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Letters </a:t>
            </a:r>
            <a:r>
              <a:rPr lang="en-US" dirty="0">
                <a:latin typeface="Cambria" panose="02040503050406030204" pitchFamily="18" charset="0"/>
              </a:rPr>
              <a:t>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Underscore </a:t>
            </a:r>
            <a:r>
              <a:rPr lang="en-US" dirty="0">
                <a:latin typeface="Cambria" panose="02040503050406030204" pitchFamily="18" charset="0"/>
              </a:rPr>
              <a:t>characters ( _ ) 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Any </a:t>
            </a:r>
            <a:r>
              <a:rPr lang="en-US" dirty="0">
                <a:latin typeface="Cambria" panose="02040503050406030204" pitchFamily="18" charset="0"/>
              </a:rPr>
              <a:t>currency symbol (</a:t>
            </a:r>
            <a:r>
              <a:rPr lang="en-US" dirty="0" err="1">
                <a:latin typeface="Cambria" panose="02040503050406030204" pitchFamily="18" charset="0"/>
              </a:rPr>
              <a:t>e.g</a:t>
            </a:r>
            <a:r>
              <a:rPr lang="en-US" dirty="0">
                <a:latin typeface="Cambria" panose="02040503050406030204" pitchFamily="18" charset="0"/>
              </a:rPr>
              <a:t> $)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Remaining </a:t>
            </a:r>
            <a:r>
              <a:rPr lang="en-US" dirty="0">
                <a:latin typeface="Cambria" panose="02040503050406030204" pitchFamily="18" charset="0"/>
              </a:rPr>
              <a:t>characters </a:t>
            </a:r>
            <a:r>
              <a:rPr lang="en-US" dirty="0" smtClean="0">
                <a:latin typeface="Cambria" panose="02040503050406030204" pitchFamily="18" charset="0"/>
              </a:rPr>
              <a:t>for </a:t>
            </a:r>
            <a:r>
              <a:rPr lang="en-US" dirty="0">
                <a:latin typeface="Cambria" panose="02040503050406030204" pitchFamily="18" charset="0"/>
              </a:rPr>
              <a:t>the name of identifiers could be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Letters</a:t>
            </a:r>
            <a:endParaRPr lang="en-US" dirty="0">
              <a:latin typeface="Cambria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Digits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Example</a:t>
            </a:r>
            <a:r>
              <a:rPr lang="en-US" dirty="0">
                <a:latin typeface="Cambria" panose="02040503050406030204" pitchFamily="18" charset="0"/>
              </a:rPr>
              <a:t>: </a:t>
            </a:r>
            <a:endParaRPr lang="en-US" dirty="0" smtClean="0">
              <a:latin typeface="Cambria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legal </a:t>
            </a:r>
            <a:r>
              <a:rPr lang="en-US" dirty="0">
                <a:latin typeface="Cambria" panose="02040503050406030204" pitchFamily="18" charset="0"/>
              </a:rPr>
              <a:t>identifiers name: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age, $salary, _value, __1_value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illegal </a:t>
            </a:r>
            <a:r>
              <a:rPr lang="en-US" dirty="0">
                <a:latin typeface="Cambria" panose="02040503050406030204" pitchFamily="18" charset="0"/>
              </a:rPr>
              <a:t>identifiers: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123abc, -salary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2EB4F-0139-43A1-B5CA-41BB2A70D88D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E84-3EF7-4D2F-87FE-38A35616810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7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1162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Identifiers’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952"/>
            <a:ext cx="10972800" cy="53949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i="1" dirty="0" smtClean="0">
                <a:latin typeface="Cambria" panose="02040503050406030204" pitchFamily="18" charset="0"/>
              </a:rPr>
              <a:t>Class </a:t>
            </a:r>
            <a:r>
              <a:rPr lang="en-US" i="1" dirty="0">
                <a:latin typeface="Cambria" panose="02040503050406030204" pitchFamily="18" charset="0"/>
              </a:rPr>
              <a:t>names</a:t>
            </a:r>
            <a:r>
              <a:rPr lang="en-US" dirty="0">
                <a:latin typeface="Cambria" panose="02040503050406030204" pitchFamily="18" charset="0"/>
              </a:rPr>
              <a:t>: </a:t>
            </a:r>
            <a:endParaRPr lang="en-US" dirty="0" smtClean="0">
              <a:latin typeface="Cambria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Starts </a:t>
            </a:r>
            <a:r>
              <a:rPr lang="en-US" dirty="0">
                <a:latin typeface="Cambria" panose="02040503050406030204" pitchFamily="18" charset="0"/>
              </a:rPr>
              <a:t>with capital </a:t>
            </a:r>
            <a:r>
              <a:rPr lang="en-US" dirty="0" smtClean="0">
                <a:latin typeface="Cambria" panose="02040503050406030204" pitchFamily="18" charset="0"/>
              </a:rPr>
              <a:t>letter(Pascal case) </a:t>
            </a:r>
            <a:r>
              <a:rPr lang="en-US" dirty="0">
                <a:latin typeface="Cambria" panose="02040503050406030204" pitchFamily="18" charset="0"/>
              </a:rPr>
              <a:t>and should be </a:t>
            </a:r>
            <a:r>
              <a:rPr lang="en-US" dirty="0" smtClean="0">
                <a:latin typeface="Cambria" panose="02040503050406030204" pitchFamily="18" charset="0"/>
              </a:rPr>
              <a:t>inter-capital(Camel case)</a:t>
            </a:r>
            <a:endParaRPr lang="en-US" dirty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i="1" dirty="0" smtClean="0">
                <a:latin typeface="Cambria" panose="02040503050406030204" pitchFamily="18" charset="0"/>
              </a:rPr>
              <a:t>Variable </a:t>
            </a:r>
            <a:r>
              <a:rPr lang="en-US" i="1" dirty="0">
                <a:latin typeface="Cambria" panose="02040503050406030204" pitchFamily="18" charset="0"/>
              </a:rPr>
              <a:t>names</a:t>
            </a:r>
            <a:r>
              <a:rPr lang="en-US" dirty="0">
                <a:latin typeface="Cambria" panose="02040503050406030204" pitchFamily="18" charset="0"/>
              </a:rPr>
              <a:t>: </a:t>
            </a:r>
            <a:endParaRPr lang="en-US" dirty="0" smtClean="0">
              <a:latin typeface="Cambria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Start with lower case and should be inter-capital(Camel case)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i="1" dirty="0" smtClean="0">
                <a:latin typeface="Cambria" panose="02040503050406030204" pitchFamily="18" charset="0"/>
              </a:rPr>
              <a:t>Method </a:t>
            </a:r>
            <a:r>
              <a:rPr lang="en-US" i="1" dirty="0">
                <a:latin typeface="Cambria" panose="02040503050406030204" pitchFamily="18" charset="0"/>
              </a:rPr>
              <a:t>names</a:t>
            </a:r>
            <a:r>
              <a:rPr lang="en-US" dirty="0">
                <a:latin typeface="Cambria" panose="02040503050406030204" pitchFamily="18" charset="0"/>
              </a:rPr>
              <a:t>: </a:t>
            </a:r>
            <a:endParaRPr lang="en-US" dirty="0" smtClean="0">
              <a:latin typeface="Cambria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Start </a:t>
            </a:r>
            <a:r>
              <a:rPr lang="en-US" dirty="0">
                <a:latin typeface="Cambria" panose="02040503050406030204" pitchFamily="18" charset="0"/>
              </a:rPr>
              <a:t>with lower case and should be </a:t>
            </a:r>
            <a:r>
              <a:rPr lang="en-US" dirty="0" smtClean="0">
                <a:latin typeface="Cambria" panose="02040503050406030204" pitchFamily="18" charset="0"/>
              </a:rPr>
              <a:t>inter-capital(Camel case)</a:t>
            </a:r>
            <a:endParaRPr lang="en-US" dirty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i="1" dirty="0" smtClean="0">
                <a:latin typeface="Cambria" panose="02040503050406030204" pitchFamily="18" charset="0"/>
              </a:rPr>
              <a:t>Constants</a:t>
            </a:r>
            <a:r>
              <a:rPr lang="en-US" dirty="0">
                <a:latin typeface="Cambria" panose="02040503050406030204" pitchFamily="18" charset="0"/>
              </a:rPr>
              <a:t>: </a:t>
            </a:r>
            <a:endParaRPr lang="en-US" dirty="0" smtClean="0">
              <a:latin typeface="Cambria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Often </a:t>
            </a:r>
            <a:r>
              <a:rPr lang="en-US" dirty="0">
                <a:latin typeface="Cambria" panose="02040503050406030204" pitchFamily="18" charset="0"/>
              </a:rPr>
              <a:t>written in all capital and use underscore if you are using </a:t>
            </a:r>
            <a:r>
              <a:rPr lang="en-US" dirty="0" smtClean="0">
                <a:latin typeface="Cambria" panose="02040503050406030204" pitchFamily="18" charset="0"/>
              </a:rPr>
              <a:t>more than </a:t>
            </a:r>
            <a:r>
              <a:rPr lang="en-US" dirty="0">
                <a:latin typeface="Cambria" panose="02040503050406030204" pitchFamily="18" charset="0"/>
              </a:rPr>
              <a:t>one word.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6BE-0ADC-489B-8214-78559E116503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E84-3EF7-4D2F-87FE-38A35616810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9598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Values </a:t>
            </a:r>
            <a:r>
              <a:rPr lang="en-US" dirty="0">
                <a:latin typeface="Cambria" panose="02040503050406030204" pitchFamily="18" charset="0"/>
              </a:rPr>
              <a:t>to be stored in variables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Sequence </a:t>
            </a:r>
            <a:r>
              <a:rPr lang="en-US" dirty="0">
                <a:latin typeface="Cambria" panose="02040503050406030204" pitchFamily="18" charset="0"/>
              </a:rPr>
              <a:t>of characters (</a:t>
            </a:r>
            <a:r>
              <a:rPr lang="en-US" dirty="0" smtClean="0">
                <a:latin typeface="Cambria" panose="02040503050406030204" pitchFamily="18" charset="0"/>
              </a:rPr>
              <a:t>digits, letters</a:t>
            </a:r>
            <a:r>
              <a:rPr lang="en-US" dirty="0">
                <a:latin typeface="Cambria" panose="02040503050406030204" pitchFamily="18" charset="0"/>
              </a:rPr>
              <a:t>, &amp; other characters).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1442-285C-4490-87D3-63D23857584B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E84-3EF7-4D2F-87FE-38A35616810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2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5743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952"/>
            <a:ext cx="10972800" cy="53949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Symbol </a:t>
            </a:r>
            <a:r>
              <a:rPr lang="en-US" dirty="0">
                <a:latin typeface="Cambria" panose="02040503050406030204" pitchFamily="18" charset="0"/>
              </a:rPr>
              <a:t>that take one or more arguments (operands) and </a:t>
            </a:r>
            <a:endParaRPr lang="en-US" dirty="0" smtClean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Operates </a:t>
            </a:r>
            <a:r>
              <a:rPr lang="en-US" dirty="0">
                <a:latin typeface="Cambria" panose="02040503050406030204" pitchFamily="18" charset="0"/>
              </a:rPr>
              <a:t>on </a:t>
            </a:r>
            <a:r>
              <a:rPr lang="en-US" dirty="0" smtClean="0">
                <a:latin typeface="Cambria" panose="02040503050406030204" pitchFamily="18" charset="0"/>
              </a:rPr>
              <a:t>them to </a:t>
            </a:r>
            <a:r>
              <a:rPr lang="en-US" dirty="0">
                <a:latin typeface="Cambria" panose="02040503050406030204" pitchFamily="18" charset="0"/>
              </a:rPr>
              <a:t>produce a result. </a:t>
            </a:r>
            <a:r>
              <a:rPr lang="en-US" dirty="0" err="1">
                <a:latin typeface="Cambria" panose="02040503050406030204" pitchFamily="18" charset="0"/>
              </a:rPr>
              <a:t>Eg</a:t>
            </a:r>
            <a:r>
              <a:rPr lang="en-US" dirty="0">
                <a:latin typeface="Cambria" panose="02040503050406030204" pitchFamily="18" charset="0"/>
              </a:rPr>
              <a:t>. +, *, -, /, </a:t>
            </a:r>
            <a:r>
              <a:rPr lang="en-US" dirty="0" smtClean="0">
                <a:latin typeface="Cambria" panose="02040503050406030204" pitchFamily="18" charset="0"/>
              </a:rPr>
              <a:t>%...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8-kinds </a:t>
            </a:r>
            <a:r>
              <a:rPr lang="en-US" dirty="0">
                <a:latin typeface="Cambria" panose="02040503050406030204" pitchFamily="18" charset="0"/>
              </a:rPr>
              <a:t>of </a:t>
            </a:r>
            <a:r>
              <a:rPr lang="en-US" dirty="0" smtClean="0">
                <a:latin typeface="Cambria" panose="02040503050406030204" pitchFamily="18" charset="0"/>
              </a:rPr>
              <a:t>operators: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Arithmetic </a:t>
            </a:r>
            <a:r>
              <a:rPr lang="en-US" dirty="0">
                <a:latin typeface="Cambria" panose="02040503050406030204" pitchFamily="18" charset="0"/>
              </a:rPr>
              <a:t>operators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Logical </a:t>
            </a:r>
            <a:r>
              <a:rPr lang="en-US" dirty="0">
                <a:latin typeface="Cambria" panose="02040503050406030204" pitchFamily="18" charset="0"/>
              </a:rPr>
              <a:t>operators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Relational </a:t>
            </a:r>
            <a:r>
              <a:rPr lang="en-US" dirty="0">
                <a:latin typeface="Cambria" panose="02040503050406030204" pitchFamily="18" charset="0"/>
              </a:rPr>
              <a:t>operators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Assignment </a:t>
            </a:r>
            <a:r>
              <a:rPr lang="en-US" dirty="0">
                <a:latin typeface="Cambria" panose="02040503050406030204" pitchFamily="18" charset="0"/>
              </a:rPr>
              <a:t>operators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Conditional </a:t>
            </a:r>
            <a:r>
              <a:rPr lang="en-US" dirty="0">
                <a:latin typeface="Cambria" panose="02040503050406030204" pitchFamily="18" charset="0"/>
              </a:rPr>
              <a:t>operators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Increment </a:t>
            </a:r>
            <a:r>
              <a:rPr lang="en-US" dirty="0">
                <a:latin typeface="Cambria" panose="02040503050406030204" pitchFamily="18" charset="0"/>
              </a:rPr>
              <a:t>and decrement operators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Bit </a:t>
            </a:r>
            <a:r>
              <a:rPr lang="en-US" dirty="0">
                <a:latin typeface="Cambria" panose="02040503050406030204" pitchFamily="18" charset="0"/>
              </a:rPr>
              <a:t>wise operators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Special </a:t>
            </a:r>
            <a:r>
              <a:rPr lang="en-US" dirty="0">
                <a:latin typeface="Cambria" panose="02040503050406030204" pitchFamily="18" charset="0"/>
              </a:rPr>
              <a:t>operators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6A7-4BEE-42D4-AE82-56F5C784967F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E84-3EF7-4D2F-87FE-38A35616810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7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2514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Separators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952"/>
            <a:ext cx="10972800" cy="53949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Symbols used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to indicate where groups of codes are divided and arranged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Define the shape and function the code.</a:t>
            </a:r>
          </a:p>
          <a:p>
            <a:endParaRPr 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025203"/>
              </p:ext>
            </p:extLst>
          </p:nvPr>
        </p:nvGraphicFramePr>
        <p:xfrm>
          <a:off x="1145309" y="2918937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23146738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405552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NewRomanPSMT"/>
                        </a:rPr>
                        <a:t>Name</a:t>
                      </a:r>
                      <a:endParaRPr lang="en-US" b="1" dirty="0" smtClean="0">
                        <a:latin typeface="TimesNewRomanPS-Bold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NewRomanPSMT"/>
                        </a:rPr>
                        <a:t>Symbol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38375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NewRomanPSMT"/>
                        </a:rPr>
                        <a:t>Parenthesis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NewRomanPS-BoldMT"/>
                        </a:rPr>
                        <a:t>(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469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NewRomanPSMT"/>
                        </a:rPr>
                        <a:t>braces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NewRomanPS-BoldMT"/>
                        </a:rPr>
                        <a:t>{ }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8574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brackets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 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780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semicolon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0540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comma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,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607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806306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929746" y="476842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5881-C3EF-41D1-BC3C-7D08EC5DDB36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E84-3EF7-4D2F-87FE-38A35616810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7121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Java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26515"/>
            <a:ext cx="10972800" cy="53949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/>
              <a:t>Add </a:t>
            </a:r>
            <a:r>
              <a:rPr lang="en-US" dirty="0"/>
              <a:t>clarifications to </a:t>
            </a:r>
            <a:r>
              <a:rPr lang="en-US" dirty="0" smtClean="0"/>
              <a:t> the </a:t>
            </a:r>
            <a:r>
              <a:rPr lang="en-US" dirty="0"/>
              <a:t>codes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/>
              <a:t>Skipped during the compilation.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938419"/>
              </p:ext>
            </p:extLst>
          </p:nvPr>
        </p:nvGraphicFramePr>
        <p:xfrm>
          <a:off x="1173018" y="2840183"/>
          <a:ext cx="9217891" cy="2139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689">
                  <a:extLst>
                    <a:ext uri="{9D8B030D-6E8A-4147-A177-3AD203B41FA5}">
                      <a16:colId xmlns:a16="http://schemas.microsoft.com/office/drawing/2014/main" xmlns="" val="3196922565"/>
                    </a:ext>
                  </a:extLst>
                </a:gridCol>
                <a:gridCol w="879889">
                  <a:extLst>
                    <a:ext uri="{9D8B030D-6E8A-4147-A177-3AD203B41FA5}">
                      <a16:colId xmlns:a16="http://schemas.microsoft.com/office/drawing/2014/main" xmlns="" val="3243377093"/>
                    </a:ext>
                  </a:extLst>
                </a:gridCol>
                <a:gridCol w="7374313">
                  <a:extLst>
                    <a:ext uri="{9D8B030D-6E8A-4147-A177-3AD203B41FA5}">
                      <a16:colId xmlns:a16="http://schemas.microsoft.com/office/drawing/2014/main" xmlns="" val="1313499011"/>
                    </a:ext>
                  </a:extLst>
                </a:gridCol>
              </a:tblGrid>
              <a:tr h="45276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6643159"/>
                  </a:ext>
                </a:extLst>
              </a:tr>
              <a:tr h="452760">
                <a:tc>
                  <a:txBody>
                    <a:bodyPr/>
                    <a:lstStyle/>
                    <a:p>
                      <a:r>
                        <a:rPr lang="en-US" dirty="0" smtClean="0"/>
                        <a:t>/*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enclosed text is treated as a comment.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4835158"/>
                  </a:ext>
                </a:extLst>
              </a:tr>
              <a:tr h="452760">
                <a:tc>
                  <a:txBody>
                    <a:bodyPr/>
                    <a:lstStyle/>
                    <a:p>
                      <a:r>
                        <a:rPr lang="en-US" dirty="0" smtClean="0"/>
                        <a:t>//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rest of the line is treated as a comment.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6421726"/>
                  </a:ext>
                </a:extLst>
              </a:tr>
              <a:tr h="781476">
                <a:tc>
                  <a:txBody>
                    <a:bodyPr/>
                    <a:lstStyle/>
                    <a:p>
                      <a:r>
                        <a:rPr lang="en-US" dirty="0" smtClean="0"/>
                        <a:t>/**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enclosed text is treated as a comment by the compiler but is used by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JavaDoc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automatically generate documentation.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02299894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94CB-1AD3-4733-9CB0-28652E34C3D0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E84-3EF7-4D2F-87FE-38A35616810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206" y="1440873"/>
            <a:ext cx="6580848" cy="47360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3004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Java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61390"/>
            <a:ext cx="10972800" cy="53949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Terminated </a:t>
            </a:r>
            <a:r>
              <a:rPr lang="en-US" dirty="0">
                <a:latin typeface="Cambria" panose="02040503050406030204" pitchFamily="18" charset="0"/>
              </a:rPr>
              <a:t>using a semi colon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Forms </a:t>
            </a:r>
            <a:r>
              <a:rPr lang="en-US" dirty="0">
                <a:latin typeface="Cambria" panose="02040503050406030204" pitchFamily="18" charset="0"/>
              </a:rPr>
              <a:t>a complete unit of </a:t>
            </a:r>
            <a:r>
              <a:rPr lang="en-US" dirty="0" smtClean="0">
                <a:latin typeface="Cambria" panose="02040503050406030204" pitchFamily="18" charset="0"/>
              </a:rPr>
              <a:t>execution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Categorized as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2B19-32E7-4BAB-A835-A27C7D336C0A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E84-3EF7-4D2F-87FE-38A35616810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3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9598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Blocks, Constants, Variables and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952"/>
            <a:ext cx="10972800" cy="53949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i="1" dirty="0" smtClean="0">
                <a:latin typeface="Cambria" panose="02040503050406030204" pitchFamily="18" charset="0"/>
              </a:rPr>
              <a:t>Block - </a:t>
            </a:r>
            <a:r>
              <a:rPr lang="en-US" dirty="0" smtClean="0">
                <a:latin typeface="Cambria" panose="02040503050406030204" pitchFamily="18" charset="0"/>
              </a:rPr>
              <a:t>is </a:t>
            </a:r>
            <a:r>
              <a:rPr lang="en-US" dirty="0">
                <a:latin typeface="Cambria" panose="02040503050406030204" pitchFamily="18" charset="0"/>
              </a:rPr>
              <a:t>a group of zero or more statements between a pair of </a:t>
            </a:r>
            <a:r>
              <a:rPr lang="en-US" dirty="0" smtClean="0">
                <a:latin typeface="Cambria" panose="02040503050406030204" pitchFamily="18" charset="0"/>
              </a:rPr>
              <a:t>braces.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Constants - </a:t>
            </a:r>
            <a:r>
              <a:rPr lang="en-US" dirty="0">
                <a:latin typeface="Cambria" panose="02040503050406030204" pitchFamily="18" charset="0"/>
              </a:rPr>
              <a:t>are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fixed values </a:t>
            </a:r>
            <a:r>
              <a:rPr lang="en-US" dirty="0">
                <a:latin typeface="Cambria" panose="02040503050406030204" pitchFamily="18" charset="0"/>
              </a:rPr>
              <a:t>(literals to be stored in variables) that do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not change </a:t>
            </a:r>
            <a:r>
              <a:rPr lang="en-US" dirty="0">
                <a:latin typeface="Cambria" panose="02040503050406030204" pitchFamily="18" charset="0"/>
              </a:rPr>
              <a:t>during </a:t>
            </a:r>
            <a:r>
              <a:rPr lang="en-US" dirty="0" smtClean="0">
                <a:latin typeface="Cambria" panose="02040503050406030204" pitchFamily="18" charset="0"/>
              </a:rPr>
              <a:t>the execution of a program.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Should </a:t>
            </a:r>
            <a:r>
              <a:rPr lang="en-US" dirty="0">
                <a:latin typeface="Cambria" panose="02040503050406030204" pitchFamily="18" charset="0"/>
              </a:rPr>
              <a:t>be in capital letters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Re-assigning </a:t>
            </a:r>
            <a:r>
              <a:rPr lang="en-US" dirty="0">
                <a:latin typeface="Cambria" panose="02040503050406030204" pitchFamily="18" charset="0"/>
              </a:rPr>
              <a:t>after declaration is illegal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Cannot </a:t>
            </a:r>
            <a:r>
              <a:rPr lang="en-US" dirty="0">
                <a:latin typeface="Cambria" panose="02040503050406030204" pitchFamily="18" charset="0"/>
              </a:rPr>
              <a:t>be declared inside methods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Declared </a:t>
            </a:r>
            <a:r>
              <a:rPr lang="en-US" dirty="0">
                <a:latin typeface="Cambria" panose="02040503050406030204" pitchFamily="18" charset="0"/>
              </a:rPr>
              <a:t>as: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final </a:t>
            </a:r>
            <a:r>
              <a:rPr lang="en-US" i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var_type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 </a:t>
            </a:r>
            <a:r>
              <a:rPr lang="en-US" i="1" dirty="0" err="1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symbolic_name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= value;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Eg</a:t>
            </a:r>
            <a:r>
              <a:rPr lang="en-US" dirty="0">
                <a:latin typeface="Cambria" panose="02040503050406030204" pitchFamily="18" charset="0"/>
              </a:rPr>
              <a:t>: </a:t>
            </a:r>
            <a:r>
              <a:rPr lang="en-US" b="1" dirty="0">
                <a:latin typeface="Cambria" panose="02040503050406030204" pitchFamily="18" charset="0"/>
              </a:rPr>
              <a:t>final float PI=3.14;</a:t>
            </a:r>
            <a:endParaRPr lang="en-US" dirty="0" smtClean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Variables - are </a:t>
            </a:r>
            <a:r>
              <a:rPr lang="en-US" dirty="0">
                <a:latin typeface="Cambria" panose="02040503050406030204" pitchFamily="18" charset="0"/>
              </a:rPr>
              <a:t>identifiers that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denote a storage location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to </a:t>
            </a:r>
            <a:r>
              <a:rPr lang="en-US" dirty="0">
                <a:latin typeface="Cambria" panose="02040503050406030204" pitchFamily="18" charset="0"/>
              </a:rPr>
              <a:t>store a data values.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6CFA-E4C5-4FA2-82B4-F5C9F920991F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E84-3EF7-4D2F-87FE-38A35616810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5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309" y="1528107"/>
            <a:ext cx="7495309" cy="47390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3726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6073"/>
            <a:ext cx="10515600" cy="50408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i="1" dirty="0" smtClean="0">
                <a:latin typeface="Cambria" panose="02040503050406030204" pitchFamily="18" charset="0"/>
              </a:rPr>
              <a:t>Identify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amount of memory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size </a:t>
            </a:r>
            <a:r>
              <a:rPr lang="en-US" dirty="0" smtClean="0">
                <a:latin typeface="Cambria" panose="02040503050406030204" pitchFamily="18" charset="0"/>
              </a:rPr>
              <a:t>and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kinds 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operations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Categorized as</a:t>
            </a:r>
            <a:endParaRPr lang="en-US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3590-2C53-4D35-BB64-81FA0DFD3BA4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E84-3EF7-4D2F-87FE-38A35616810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4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5016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Data 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types </a:t>
            </a:r>
            <a:r>
              <a:rPr lang="en-U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Cont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739" y="1911927"/>
            <a:ext cx="7853412" cy="319903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84FD-47A2-4CE8-BB68-DAD5C9E69038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E84-3EF7-4D2F-87FE-38A35616810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2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5743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Structure of java Program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[</a:t>
            </a:r>
            <a:r>
              <a:rPr lang="en-US" b="1" dirty="0">
                <a:latin typeface="Cambria" panose="02040503050406030204" pitchFamily="18" charset="0"/>
                <a:cs typeface="Helvetica" panose="020B0604020202020204" pitchFamily="34" charset="0"/>
              </a:rPr>
              <a:t>Documentation</a:t>
            </a:r>
            <a:r>
              <a:rPr lang="en-US" b="1" dirty="0" smtClean="0">
                <a:latin typeface="Cambria" panose="02040503050406030204" pitchFamily="18" charset="0"/>
                <a:cs typeface="Helvetica" panose="020B0604020202020204" pitchFamily="34" charset="0"/>
              </a:rPr>
              <a:t>] - </a:t>
            </a:r>
            <a:r>
              <a:rPr lang="en-US" dirty="0">
                <a:latin typeface="Cambria" panose="02040503050406030204" pitchFamily="18" charset="0"/>
                <a:cs typeface="Helvetica" panose="020B0604020202020204" pitchFamily="34" charset="0"/>
              </a:rPr>
              <a:t>suggested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Cambria" panose="02040503050406030204" pitchFamily="18" charset="0"/>
                <a:cs typeface="Helvetica" panose="020B0604020202020204" pitchFamily="34" charset="0"/>
              </a:rPr>
              <a:t>[package statement] </a:t>
            </a:r>
            <a:r>
              <a:rPr lang="en-US" b="1" dirty="0" smtClean="0">
                <a:latin typeface="Cambria" panose="02040503050406030204" pitchFamily="18" charset="0"/>
                <a:cs typeface="Helvetica" panose="020B0604020202020204" pitchFamily="34" charset="0"/>
              </a:rPr>
              <a:t>- </a:t>
            </a:r>
            <a:r>
              <a:rPr lang="en-US" dirty="0" smtClean="0">
                <a:latin typeface="Cambria" panose="02040503050406030204" pitchFamily="18" charset="0"/>
                <a:cs typeface="Helvetica" panose="020B0604020202020204" pitchFamily="34" charset="0"/>
              </a:rPr>
              <a:t>optional</a:t>
            </a:r>
            <a:endParaRPr lang="en-US" dirty="0">
              <a:latin typeface="Cambria" panose="02040503050406030204" pitchFamily="18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Cambria" panose="02040503050406030204" pitchFamily="18" charset="0"/>
                <a:cs typeface="Helvetica" panose="020B0604020202020204" pitchFamily="34" charset="0"/>
              </a:rPr>
              <a:t>[import statements] </a:t>
            </a:r>
            <a:r>
              <a:rPr lang="en-US" b="1" dirty="0" smtClean="0">
                <a:latin typeface="Cambria" panose="02040503050406030204" pitchFamily="18" charset="0"/>
                <a:cs typeface="Helvetica" panose="020B0604020202020204" pitchFamily="34" charset="0"/>
              </a:rPr>
              <a:t> - </a:t>
            </a:r>
            <a:r>
              <a:rPr lang="en-US" dirty="0" smtClean="0">
                <a:latin typeface="Cambria" panose="02040503050406030204" pitchFamily="18" charset="0"/>
                <a:cs typeface="Helvetica" panose="020B0604020202020204" pitchFamily="34" charset="0"/>
              </a:rPr>
              <a:t>optional</a:t>
            </a:r>
            <a:endParaRPr lang="en-US" dirty="0">
              <a:latin typeface="Cambria" panose="02040503050406030204" pitchFamily="18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Cambria" panose="02040503050406030204" pitchFamily="18" charset="0"/>
                <a:cs typeface="Helvetica" panose="020B0604020202020204" pitchFamily="34" charset="0"/>
              </a:rPr>
              <a:t>[interface statements</a:t>
            </a:r>
            <a:r>
              <a:rPr lang="en-US" b="1" dirty="0" smtClean="0">
                <a:latin typeface="Cambria" panose="02040503050406030204" pitchFamily="18" charset="0"/>
                <a:cs typeface="Helvetica" panose="020B0604020202020204" pitchFamily="34" charset="0"/>
              </a:rPr>
              <a:t>] - </a:t>
            </a:r>
            <a:r>
              <a:rPr lang="en-US" dirty="0">
                <a:latin typeface="Cambria" panose="02040503050406030204" pitchFamily="18" charset="0"/>
                <a:cs typeface="Helvetica" panose="020B0604020202020204" pitchFamily="34" charset="0"/>
              </a:rPr>
              <a:t>optional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Cambria" panose="02040503050406030204" pitchFamily="18" charset="0"/>
                <a:cs typeface="Helvetica" panose="020B0604020202020204" pitchFamily="34" charset="0"/>
              </a:rPr>
              <a:t>[class definitions] </a:t>
            </a:r>
            <a:r>
              <a:rPr lang="en-US" b="1" dirty="0" smtClean="0">
                <a:latin typeface="Cambria" panose="02040503050406030204" pitchFamily="18" charset="0"/>
                <a:cs typeface="Helvetica" panose="020B0604020202020204" pitchFamily="34" charset="0"/>
              </a:rPr>
              <a:t> - </a:t>
            </a:r>
            <a:r>
              <a:rPr lang="en-US" dirty="0" smtClean="0">
                <a:latin typeface="Cambria" panose="02040503050406030204" pitchFamily="18" charset="0"/>
                <a:cs typeface="Helvetica" panose="020B0604020202020204" pitchFamily="34" charset="0"/>
              </a:rPr>
              <a:t>optional</a:t>
            </a:r>
            <a:endParaRPr lang="en-US" dirty="0">
              <a:latin typeface="Cambria" panose="02040503050406030204" pitchFamily="18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Cambria" panose="02040503050406030204" pitchFamily="18" charset="0"/>
                <a:cs typeface="Helvetica" panose="020B0604020202020204" pitchFamily="34" charset="0"/>
              </a:rPr>
              <a:t>[</a:t>
            </a:r>
            <a:r>
              <a:rPr lang="en-US" b="1" dirty="0" smtClean="0">
                <a:latin typeface="Cambria" panose="02040503050406030204" pitchFamily="18" charset="0"/>
                <a:cs typeface="Helvetica" panose="020B0604020202020204" pitchFamily="34" charset="0"/>
              </a:rPr>
              <a:t>main method class] - </a:t>
            </a:r>
            <a:r>
              <a:rPr lang="en-US" dirty="0">
                <a:latin typeface="Cambria" panose="02040503050406030204" pitchFamily="18" charset="0"/>
                <a:cs typeface="Helvetica" panose="020B0604020202020204" pitchFamily="34" charset="0"/>
              </a:rPr>
              <a:t>Essential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Cambria" panose="02040503050406030204" pitchFamily="18" charset="0"/>
                <a:cs typeface="Helvetica" panose="020B0604020202020204" pitchFamily="34" charset="0"/>
              </a:rPr>
              <a:t>main method class defini</a:t>
            </a:r>
            <a:r>
              <a:rPr lang="en-US" b="1" dirty="0">
                <a:latin typeface="Cambria" panose="02040503050406030204" pitchFamily="18" charset="0"/>
              </a:rPr>
              <a:t>tion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0431-7AA4-4AD9-B6E4-60D32FB12A83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E84-3EF7-4D2F-87FE-38A35616810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9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9597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Variable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952"/>
            <a:ext cx="10972800" cy="53949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Tells </a:t>
            </a:r>
            <a:r>
              <a:rPr lang="en-US" dirty="0">
                <a:latin typeface="Cambria" panose="02040503050406030204" pitchFamily="18" charset="0"/>
              </a:rPr>
              <a:t>the compiler what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the variable name</a:t>
            </a:r>
            <a:r>
              <a:rPr lang="en-US" dirty="0">
                <a:latin typeface="Cambria" panose="02040503050406030204" pitchFamily="18" charset="0"/>
              </a:rPr>
              <a:t> is.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It </a:t>
            </a:r>
            <a:r>
              <a:rPr lang="en-US" dirty="0">
                <a:latin typeface="Cambria" panose="02040503050406030204" pitchFamily="18" charset="0"/>
              </a:rPr>
              <a:t>specifies what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type of data(value) </a:t>
            </a:r>
            <a:r>
              <a:rPr lang="en-US" dirty="0">
                <a:latin typeface="Cambria" panose="02040503050406030204" pitchFamily="18" charset="0"/>
              </a:rPr>
              <a:t>the variable will hold.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The </a:t>
            </a:r>
            <a:r>
              <a:rPr lang="en-US" dirty="0">
                <a:latin typeface="Cambria" panose="02040503050406030204" pitchFamily="18" charset="0"/>
              </a:rPr>
              <a:t>place of declaration in the program decides the scope of the variable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Syntax: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data-type </a:t>
            </a:r>
            <a:r>
              <a:rPr lang="en-US" b="1" i="1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variable_name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b="1" dirty="0" smtClean="0">
                <a:latin typeface="Cambria" panose="02040503050406030204" pitchFamily="18" charset="0"/>
              </a:rPr>
              <a:t>data-type </a:t>
            </a:r>
            <a:r>
              <a:rPr lang="en-US" b="1" i="1" dirty="0" err="1">
                <a:latin typeface="Cambria" panose="02040503050406030204" pitchFamily="18" charset="0"/>
              </a:rPr>
              <a:t>variable_name</a:t>
            </a:r>
            <a:r>
              <a:rPr lang="en-US" b="1" i="1" dirty="0">
                <a:latin typeface="Cambria" panose="02040503050406030204" pitchFamily="18" charset="0"/>
              </a:rPr>
              <a:t>= </a:t>
            </a:r>
            <a:r>
              <a:rPr lang="en-US" b="1" dirty="0">
                <a:latin typeface="Cambria" panose="02040503050406030204" pitchFamily="18" charset="0"/>
              </a:rPr>
              <a:t>value;</a:t>
            </a:r>
            <a:endParaRPr lang="en-US" b="1" dirty="0" smtClean="0">
              <a:latin typeface="Cambria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b="1" dirty="0" smtClean="0">
                <a:latin typeface="Cambria" panose="02040503050406030204" pitchFamily="18" charset="0"/>
              </a:rPr>
              <a:t>Example: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 </a:t>
            </a:r>
            <a:r>
              <a:rPr lang="en-US" dirty="0" err="1" smtClean="0">
                <a:latin typeface="Cambria" panose="02040503050406030204" pitchFamily="18" charset="0"/>
              </a:rPr>
              <a:t>int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a, b, c; // Declares three </a:t>
            </a:r>
            <a:r>
              <a:rPr lang="en-US" dirty="0" err="1">
                <a:latin typeface="Cambria" panose="02040503050406030204" pitchFamily="18" charset="0"/>
              </a:rPr>
              <a:t>ints</a:t>
            </a:r>
            <a:r>
              <a:rPr lang="en-US" dirty="0">
                <a:latin typeface="Cambria" panose="02040503050406030204" pitchFamily="18" charset="0"/>
              </a:rPr>
              <a:t>, a, b, and c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byte </a:t>
            </a:r>
            <a:r>
              <a:rPr lang="en-US" dirty="0">
                <a:latin typeface="Cambria" panose="02040503050406030204" pitchFamily="18" charset="0"/>
              </a:rPr>
              <a:t>B = 22; // declares and initializes a byte type variable B.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2915-7F01-42C5-8E46-060BCB2BB00B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E84-3EF7-4D2F-87FE-38A35616810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53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3452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special character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781" y="1558917"/>
            <a:ext cx="8490859" cy="420457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2536-9DA8-41D9-8A8F-A96321156ADE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E84-3EF7-4D2F-87FE-38A35616810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9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7307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Scope 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of 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952"/>
            <a:ext cx="10972800" cy="53949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Region </a:t>
            </a:r>
            <a:r>
              <a:rPr lang="en-US" dirty="0">
                <a:latin typeface="Cambria" panose="02040503050406030204" pitchFamily="18" charset="0"/>
              </a:rPr>
              <a:t>of a program within which the variable can be </a:t>
            </a:r>
            <a:r>
              <a:rPr lang="en-US" dirty="0" smtClean="0">
                <a:latin typeface="Cambria" panose="02040503050406030204" pitchFamily="18" charset="0"/>
              </a:rPr>
              <a:t>referred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Determines </a:t>
            </a:r>
            <a:r>
              <a:rPr lang="en-US" dirty="0">
                <a:latin typeface="Cambria" panose="02040503050406030204" pitchFamily="18" charset="0"/>
              </a:rPr>
              <a:t>when the system creates and </a:t>
            </a:r>
            <a:r>
              <a:rPr lang="en-US" dirty="0" smtClean="0">
                <a:latin typeface="Cambria" panose="02040503050406030204" pitchFamily="18" charset="0"/>
              </a:rPr>
              <a:t>destroys </a:t>
            </a:r>
            <a:r>
              <a:rPr lang="en-US" dirty="0">
                <a:latin typeface="Cambria" panose="02040503050406030204" pitchFamily="18" charset="0"/>
              </a:rPr>
              <a:t>memory for the variable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Block </a:t>
            </a:r>
            <a:r>
              <a:rPr lang="en-US" dirty="0">
                <a:latin typeface="Cambria" panose="02040503050406030204" pitchFamily="18" charset="0"/>
              </a:rPr>
              <a:t>defines a scope.</a:t>
            </a:r>
            <a:endParaRPr lang="en-US" dirty="0" smtClean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Three types of variables: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Instance variables 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created </a:t>
            </a:r>
            <a:r>
              <a:rPr lang="en-US" dirty="0">
                <a:latin typeface="Cambria" panose="02040503050406030204" pitchFamily="18" charset="0"/>
              </a:rPr>
              <a:t>when objects are instantiated.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Class variables: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global </a:t>
            </a:r>
            <a:r>
              <a:rPr lang="en-US" dirty="0">
                <a:latin typeface="Cambria" panose="02040503050406030204" pitchFamily="18" charset="0"/>
              </a:rPr>
              <a:t>to a class and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belong to the entire set of objects </a:t>
            </a:r>
            <a:r>
              <a:rPr lang="en-US" dirty="0">
                <a:latin typeface="Cambria" panose="02040503050406030204" pitchFamily="18" charset="0"/>
              </a:rPr>
              <a:t>that </a:t>
            </a:r>
            <a:r>
              <a:rPr lang="en-US" dirty="0" smtClean="0">
                <a:latin typeface="Cambria" panose="02040503050406030204" pitchFamily="18" charset="0"/>
              </a:rPr>
              <a:t>the class </a:t>
            </a:r>
            <a:r>
              <a:rPr lang="en-US" dirty="0">
                <a:latin typeface="Cambria" panose="02040503050406030204" pitchFamily="18" charset="0"/>
              </a:rPr>
              <a:t>creates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declared </a:t>
            </a:r>
            <a:r>
              <a:rPr lang="en-US" dirty="0">
                <a:latin typeface="Cambria" panose="02040503050406030204" pitchFamily="18" charset="0"/>
              </a:rPr>
              <a:t>as “</a:t>
            </a:r>
            <a:r>
              <a:rPr lang="en-US" b="1" dirty="0">
                <a:latin typeface="Cambria" panose="02040503050406030204" pitchFamily="18" charset="0"/>
              </a:rPr>
              <a:t>static</a:t>
            </a:r>
            <a:r>
              <a:rPr lang="en-US" dirty="0">
                <a:latin typeface="Cambria" panose="02040503050406030204" pitchFamily="18" charset="0"/>
              </a:rPr>
              <a:t>” data members.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Local variables: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declared </a:t>
            </a:r>
            <a:r>
              <a:rPr lang="en-US" dirty="0">
                <a:latin typeface="Cambria" panose="02040503050406030204" pitchFamily="18" charset="0"/>
              </a:rPr>
              <a:t>and used inside methods/functions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Lifetime </a:t>
            </a:r>
            <a:r>
              <a:rPr lang="en-US" dirty="0">
                <a:latin typeface="Cambria" panose="02040503050406030204" pitchFamily="18" charset="0"/>
              </a:rPr>
              <a:t>of a variable is confined to its scope.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AF58-46E8-4314-9CFC-7171059B439D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E84-3EF7-4D2F-87FE-38A35616810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88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1888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952"/>
            <a:ext cx="10972800" cy="53949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Performs </a:t>
            </a:r>
            <a:r>
              <a:rPr lang="en-US" dirty="0">
                <a:latin typeface="Cambria" panose="02040503050406030204" pitchFamily="18" charset="0"/>
              </a:rPr>
              <a:t>a function on one, two, or three </a:t>
            </a:r>
            <a:r>
              <a:rPr lang="en-US" dirty="0" smtClean="0">
                <a:latin typeface="Cambria" panose="02040503050406030204" pitchFamily="18" charset="0"/>
              </a:rPr>
              <a:t>operands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i="1" dirty="0" smtClean="0">
                <a:latin typeface="Cambria" panose="02040503050406030204" pitchFamily="18" charset="0"/>
              </a:rPr>
              <a:t>Unary operator: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Requires </a:t>
            </a:r>
            <a:r>
              <a:rPr lang="en-US" dirty="0">
                <a:latin typeface="Cambria" panose="02040503050406030204" pitchFamily="18" charset="0"/>
              </a:rPr>
              <a:t>one </a:t>
            </a:r>
            <a:r>
              <a:rPr lang="en-US" dirty="0" smtClean="0">
                <a:latin typeface="Cambria" panose="02040503050406030204" pitchFamily="18" charset="0"/>
              </a:rPr>
              <a:t>operand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Conditional operator (</a:t>
            </a:r>
            <a:r>
              <a:rPr lang="en-US" b="1" dirty="0" smtClean="0">
                <a:latin typeface="Cambria" panose="02040503050406030204" pitchFamily="18" charset="0"/>
              </a:rPr>
              <a:t>?:</a:t>
            </a:r>
            <a:r>
              <a:rPr lang="en-US" dirty="0" smtClean="0">
                <a:latin typeface="Cambria" panose="02040503050406030204" pitchFamily="18" charset="0"/>
              </a:rPr>
              <a:t>)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Used </a:t>
            </a:r>
            <a:r>
              <a:rPr lang="en-US" dirty="0">
                <a:latin typeface="Cambria" panose="02040503050406030204" pitchFamily="18" charset="0"/>
              </a:rPr>
              <a:t>to construct conditional </a:t>
            </a:r>
            <a:r>
              <a:rPr lang="en-US" dirty="0" smtClean="0">
                <a:latin typeface="Cambria" panose="02040503050406030204" pitchFamily="18" charset="0"/>
              </a:rPr>
              <a:t>expressions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Form: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Expression1 </a:t>
            </a:r>
            <a:r>
              <a:rPr lang="en-US" dirty="0">
                <a:latin typeface="Cambria" panose="02040503050406030204" pitchFamily="18" charset="0"/>
              </a:rPr>
              <a:t>?</a:t>
            </a:r>
            <a:r>
              <a:rPr lang="en-US" dirty="0" smtClean="0">
                <a:latin typeface="Cambria" panose="02040503050406030204" pitchFamily="18" charset="0"/>
              </a:rPr>
              <a:t>Expression2 </a:t>
            </a:r>
            <a:r>
              <a:rPr lang="en-US" dirty="0">
                <a:latin typeface="Cambria" panose="02040503050406030204" pitchFamily="18" charset="0"/>
              </a:rPr>
              <a:t>: </a:t>
            </a:r>
            <a:r>
              <a:rPr lang="en-US" dirty="0" smtClean="0">
                <a:latin typeface="Cambria" panose="02040503050406030204" pitchFamily="18" charset="0"/>
              </a:rPr>
              <a:t>Expression3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Example: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variable </a:t>
            </a:r>
            <a:r>
              <a:rPr lang="en-US" dirty="0">
                <a:latin typeface="Cambria" panose="02040503050406030204" pitchFamily="18" charset="0"/>
              </a:rPr>
              <a:t>x = (expression) ? value if true : value if </a:t>
            </a:r>
            <a:r>
              <a:rPr lang="en-US" dirty="0" smtClean="0">
                <a:latin typeface="Cambria" panose="02040503050406030204" pitchFamily="18" charset="0"/>
              </a:rPr>
              <a:t>false 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B95A-22A9-4393-BDB9-03580EB0B6F1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E84-3EF7-4D2F-87FE-38A35616810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64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3453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Operators </a:t>
            </a:r>
            <a:r>
              <a:rPr lang="en-U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Cont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…</a:t>
            </a: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952"/>
            <a:ext cx="10972800" cy="5394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public class Test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public static void main(String 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[]){</a:t>
            </a:r>
          </a:p>
          <a:p>
            <a:pPr marL="91440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 , b;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a = 10;</a:t>
            </a:r>
          </a:p>
          <a:p>
            <a:pPr marL="914400" lvl="2" indent="0">
              <a:buNone/>
            </a:pPr>
            <a:r>
              <a:rPr lang="pt-BR" dirty="0">
                <a:latin typeface="Consolas" panose="020B0609020204030204" pitchFamily="49" charset="0"/>
              </a:rPr>
              <a:t>b = (a == 1) ? 20: 30;</a:t>
            </a:r>
          </a:p>
          <a:p>
            <a:pPr marL="91440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 "Value of b is : " + b );</a:t>
            </a:r>
          </a:p>
          <a:p>
            <a:pPr marL="914400" lvl="2" indent="0">
              <a:buNone/>
            </a:pPr>
            <a:r>
              <a:rPr lang="pt-BR" dirty="0">
                <a:latin typeface="Consolas" panose="020B0609020204030204" pitchFamily="49" charset="0"/>
              </a:rPr>
              <a:t>b = (a == 10) ? 20: 30;</a:t>
            </a:r>
          </a:p>
          <a:p>
            <a:pPr marL="91440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 "Value of b is : " + b 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Output: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Value of b is : 30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Value of b is : 20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6975-B142-4DEE-ABED-65E7B097A092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E84-3EF7-4D2F-87FE-38A35616810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01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Decision Making Statements</a:t>
            </a: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/>
              <a:t>Two types: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/>
              <a:t>if </a:t>
            </a:r>
            <a:r>
              <a:rPr lang="en-US" dirty="0"/>
              <a:t>statements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/>
              <a:t>switch </a:t>
            </a:r>
            <a:r>
              <a:rPr lang="en-US" dirty="0"/>
              <a:t>statements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0CD0-4F5F-4E01-A8E4-33F3ACB6AAA6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E84-3EF7-4D2F-87FE-38A35616810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97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4922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952"/>
            <a:ext cx="10972800" cy="53949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 smtClean="0">
                <a:latin typeface="Consolas" panose="020B0609020204030204" pitchFamily="49" charset="0"/>
              </a:rPr>
              <a:t>Syntax</a:t>
            </a:r>
            <a:r>
              <a:rPr lang="en-US" i="1" dirty="0" smtClean="0"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if(</a:t>
            </a:r>
            <a:r>
              <a:rPr lang="en-US" dirty="0" err="1">
                <a:latin typeface="Consolas" panose="020B0609020204030204" pitchFamily="49" charset="0"/>
              </a:rPr>
              <a:t>Boolean_expression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//Statements will execute if the Boolean expression is true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Example:		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public </a:t>
            </a:r>
            <a:r>
              <a:rPr lang="en-US" dirty="0">
                <a:latin typeface="Consolas" panose="020B0609020204030204" pitchFamily="49" charset="0"/>
              </a:rPr>
              <a:t>class Test {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public static void main(String 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[]){</a:t>
            </a:r>
          </a:p>
          <a:p>
            <a:pPr marL="1371600" lvl="3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 = 10;</a:t>
            </a:r>
          </a:p>
          <a:p>
            <a:pPr marL="1371600" lvl="3" indent="0">
              <a:buNone/>
            </a:pPr>
            <a:r>
              <a:rPr lang="en-US" dirty="0">
                <a:latin typeface="Consolas" panose="020B0609020204030204" pitchFamily="49" charset="0"/>
              </a:rPr>
              <a:t>if( x &lt; 20 ){</a:t>
            </a:r>
          </a:p>
          <a:p>
            <a:pPr marL="1371600" lvl="3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System.out.print</a:t>
            </a:r>
            <a:r>
              <a:rPr lang="en-US" dirty="0">
                <a:latin typeface="Consolas" panose="020B0609020204030204" pitchFamily="49" charset="0"/>
              </a:rPr>
              <a:t>("This is if statement");</a:t>
            </a:r>
          </a:p>
          <a:p>
            <a:pPr marL="1371600" lvl="3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}</a:t>
            </a:r>
            <a:r>
              <a:rPr lang="en-US" dirty="0" smtClean="0"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90363" y="4017817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Output:</a:t>
            </a:r>
          </a:p>
          <a:p>
            <a:r>
              <a:rPr lang="en-US" dirty="0" smtClean="0">
                <a:latin typeface="Cambria" panose="02040503050406030204" pitchFamily="18" charset="0"/>
              </a:rPr>
              <a:t>This </a:t>
            </a:r>
            <a:r>
              <a:rPr lang="en-US" dirty="0">
                <a:latin typeface="Cambria" panose="02040503050406030204" pitchFamily="18" charset="0"/>
              </a:rPr>
              <a:t>is if statement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9BE5-A2F5-49B2-B349-4B529FAC78D1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E84-3EF7-4D2F-87FE-38A35616810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34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867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if...else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952"/>
            <a:ext cx="10972800" cy="53949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/>
              <a:t>if </a:t>
            </a:r>
            <a:r>
              <a:rPr lang="en-US" dirty="0"/>
              <a:t>statement can be followed by an optional </a:t>
            </a:r>
            <a:r>
              <a:rPr lang="en-US" i="1" dirty="0"/>
              <a:t>else </a:t>
            </a:r>
            <a:r>
              <a:rPr lang="en-US" dirty="0" smtClean="0"/>
              <a:t>statement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smtClean="0"/>
              <a:t>Syntax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if(</a:t>
            </a:r>
            <a:r>
              <a:rPr lang="en-US" dirty="0" err="1">
                <a:latin typeface="Consolas" panose="020B0609020204030204" pitchFamily="49" charset="0"/>
              </a:rPr>
              <a:t>Boolean_expression</a:t>
            </a:r>
            <a:r>
              <a:rPr lang="en-US" dirty="0">
                <a:latin typeface="Consolas" panose="020B0609020204030204" pitchFamily="49" charset="0"/>
              </a:rPr>
              <a:t>){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//Executes when the Boolean expression is true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}else{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//Executes when the Boolean expression is false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/>
              <a:t>Example: 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public class Test {</a:t>
            </a:r>
          </a:p>
          <a:p>
            <a:pPr marL="914400" lvl="2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public static void main(String </a:t>
            </a:r>
            <a:r>
              <a:rPr lang="en-US" dirty="0" err="1" smtClean="0">
                <a:latin typeface="Consolas" panose="020B0609020204030204" pitchFamily="49" charset="0"/>
              </a:rPr>
              <a:t>args</a:t>
            </a:r>
            <a:r>
              <a:rPr lang="en-US" dirty="0" smtClean="0">
                <a:latin typeface="Consolas" panose="020B0609020204030204" pitchFamily="49" charset="0"/>
              </a:rPr>
              <a:t>[]){</a:t>
            </a:r>
          </a:p>
          <a:p>
            <a:pPr marL="1371600" lvl="3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 = 30;</a:t>
            </a:r>
          </a:p>
          <a:p>
            <a:pPr marL="1371600" lvl="3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if( x &lt; 20 ){</a:t>
            </a:r>
          </a:p>
          <a:p>
            <a:pPr marL="1371600" lvl="3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System.out.print</a:t>
            </a:r>
            <a:r>
              <a:rPr lang="en-US" dirty="0" smtClean="0">
                <a:latin typeface="Consolas" panose="020B0609020204030204" pitchFamily="49" charset="0"/>
              </a:rPr>
              <a:t>("This is if statement");</a:t>
            </a:r>
          </a:p>
          <a:p>
            <a:pPr marL="1371600" lvl="3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}else{</a:t>
            </a:r>
          </a:p>
          <a:p>
            <a:pPr marL="1371600" lvl="3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System.out.print</a:t>
            </a:r>
            <a:r>
              <a:rPr lang="en-US" dirty="0" smtClean="0">
                <a:latin typeface="Consolas" panose="020B0609020204030204" pitchFamily="49" charset="0"/>
              </a:rPr>
              <a:t>("This is else statement");</a:t>
            </a:r>
          </a:p>
          <a:p>
            <a:pPr marL="1371600" lvl="3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56074" y="4558145"/>
            <a:ext cx="430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/>
              <a:t>This is else statement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E6CA-6059-4AEF-AC3B-9B18C24AF06D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E84-3EF7-4D2F-87FE-38A35616810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55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9182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scene3d>
              <a:camera prst="perspectiveRelaxedModerately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Loop/Iteration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6356"/>
            <a:ext cx="10972800" cy="5394960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Cambria" panose="02040503050406030204" pitchFamily="18" charset="0"/>
              </a:rPr>
              <a:t>E</a:t>
            </a:r>
            <a:r>
              <a:rPr lang="en-US" dirty="0" smtClean="0">
                <a:latin typeface="Cambria" panose="02040503050406030204" pitchFamily="18" charset="0"/>
              </a:rPr>
              <a:t>xecutes </a:t>
            </a:r>
            <a:r>
              <a:rPr lang="en-US" dirty="0">
                <a:latin typeface="Cambria" panose="02040503050406030204" pitchFamily="18" charset="0"/>
              </a:rPr>
              <a:t>a block of code </a:t>
            </a:r>
            <a:r>
              <a:rPr lang="en-US" dirty="0" smtClean="0">
                <a:latin typeface="Cambria" panose="02040503050406030204" pitchFamily="18" charset="0"/>
              </a:rPr>
              <a:t>several times.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Cambria" panose="02040503050406030204" pitchFamily="18" charset="0"/>
              </a:rPr>
              <a:t>L</a:t>
            </a:r>
            <a:r>
              <a:rPr lang="en-US" dirty="0" smtClean="0">
                <a:latin typeface="Cambria" panose="02040503050406030204" pitchFamily="18" charset="0"/>
              </a:rPr>
              <a:t>ooping mechanisms:</a:t>
            </a:r>
          </a:p>
          <a:p>
            <a:pPr lvl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while Loop</a:t>
            </a:r>
          </a:p>
          <a:p>
            <a:pPr lvl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</a:rPr>
              <a:t>do</a:t>
            </a:r>
            <a:r>
              <a:rPr lang="en-US" dirty="0">
                <a:latin typeface="Cambria" panose="02040503050406030204" pitchFamily="18" charset="0"/>
              </a:rPr>
              <a:t>...while Loop</a:t>
            </a:r>
          </a:p>
          <a:p>
            <a:pPr lvl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</a:rPr>
              <a:t>for </a:t>
            </a:r>
            <a:r>
              <a:rPr lang="en-US" dirty="0">
                <a:latin typeface="Cambria" panose="02040503050406030204" pitchFamily="18" charset="0"/>
              </a:rPr>
              <a:t>Loop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E17-F20A-42F7-92F0-ED21505A23F4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F2E8-B741-4CF6-9824-037A2AE4236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89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9182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scene3d>
              <a:camera prst="perspectiveRelaxedModerately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6356"/>
            <a:ext cx="10972800" cy="5394960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</a:rPr>
              <a:t>Allows to write a code that repeats </a:t>
            </a:r>
            <a:r>
              <a:rPr lang="en-US" dirty="0">
                <a:latin typeface="Cambria" panose="02040503050406030204" pitchFamily="18" charset="0"/>
              </a:rPr>
              <a:t>certain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task </a:t>
            </a:r>
            <a:r>
              <a:rPr lang="en-US" dirty="0" smtClean="0">
                <a:latin typeface="Cambria" panose="02040503050406030204" pitchFamily="18" charset="0"/>
              </a:rPr>
              <a:t>number of times</a:t>
            </a:r>
            <a:r>
              <a:rPr lang="en-US" dirty="0">
                <a:latin typeface="Cambria" panose="02040503050406030204" pitchFamily="18" charset="0"/>
              </a:rPr>
              <a:t>.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Cambria" panose="02040503050406030204" pitchFamily="18" charset="0"/>
              </a:rPr>
              <a:t>Syntax</a:t>
            </a:r>
            <a:r>
              <a:rPr lang="en-US" dirty="0" smtClean="0">
                <a:latin typeface="Cambria" panose="020405030504060302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Boolean_expression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//Statements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}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</a:rPr>
              <a:t>The statement </a:t>
            </a:r>
            <a:r>
              <a:rPr lang="en-US" dirty="0">
                <a:latin typeface="Cambria" panose="02040503050406030204" pitchFamily="18" charset="0"/>
              </a:rPr>
              <a:t>inside the </a:t>
            </a:r>
            <a:r>
              <a:rPr lang="en-US" dirty="0" smtClean="0">
                <a:latin typeface="Cambria" panose="02040503050406030204" pitchFamily="18" charset="0"/>
              </a:rPr>
              <a:t>loop repeatedly executed whenever the </a:t>
            </a:r>
            <a:r>
              <a:rPr lang="en-US" dirty="0" err="1">
                <a:latin typeface="Cambria" panose="02040503050406030204" pitchFamily="18" charset="0"/>
              </a:rPr>
              <a:t>boolean_expression</a:t>
            </a:r>
            <a:r>
              <a:rPr lang="en-US" dirty="0">
                <a:latin typeface="Cambria" panose="02040503050406030204" pitchFamily="18" charset="0"/>
              </a:rPr>
              <a:t> result is </a:t>
            </a:r>
            <a:r>
              <a:rPr lang="en-US" dirty="0" smtClean="0">
                <a:latin typeface="Cambria" panose="02040503050406030204" pitchFamily="18" charset="0"/>
              </a:rPr>
              <a:t>true.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E17-F20A-42F7-92F0-ED21505A23F4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F2E8-B741-4CF6-9824-037A2AE4236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7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363" y="124691"/>
            <a:ext cx="10972800" cy="1094509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Creating, Compiling and Running a 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Steps to create a </a:t>
            </a:r>
            <a:r>
              <a:rPr lang="en-US" dirty="0">
                <a:latin typeface="Cambria" panose="02040503050406030204" pitchFamily="18" charset="0"/>
              </a:rPr>
              <a:t>java </a:t>
            </a:r>
            <a:r>
              <a:rPr lang="en-US" dirty="0" smtClean="0">
                <a:latin typeface="Cambria" panose="02040503050406030204" pitchFamily="18" charset="0"/>
              </a:rPr>
              <a:t>program: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Write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a source file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and </a:t>
            </a:r>
            <a:r>
              <a:rPr lang="en-US" dirty="0" smtClean="0">
                <a:latin typeface="Cambria" panose="02040503050406030204" pitchFamily="18" charset="0"/>
              </a:rPr>
              <a:t>save with “.java” extension.</a:t>
            </a:r>
            <a:endParaRPr lang="en-US" dirty="0">
              <a:latin typeface="Cambria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Compile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the source file into a bytecode file </a:t>
            </a:r>
            <a:r>
              <a:rPr lang="en-US" i="1" dirty="0">
                <a:latin typeface="Cambria" panose="02040503050406030204" pitchFamily="18" charset="0"/>
              </a:rPr>
              <a:t>using the compiler</a:t>
            </a:r>
            <a:r>
              <a:rPr lang="en-US" dirty="0">
                <a:latin typeface="Cambria" panose="02040503050406030204" pitchFamily="18" charset="0"/>
              </a:rPr>
              <a:t>, </a:t>
            </a:r>
            <a:r>
              <a:rPr lang="en-US" sz="2000" dirty="0" err="1">
                <a:latin typeface="Cambria" panose="02040503050406030204" pitchFamily="18" charset="0"/>
              </a:rPr>
              <a:t>javac</a:t>
            </a:r>
            <a:r>
              <a:rPr lang="en-US" sz="2000" dirty="0" smtClean="0">
                <a:latin typeface="Cambria" panose="02040503050406030204" pitchFamily="18" charset="0"/>
              </a:rPr>
              <a:t>.</a:t>
            </a:r>
            <a:r>
              <a:rPr lang="en-US" sz="1400" dirty="0" smtClean="0">
                <a:latin typeface="Cambria" panose="02040503050406030204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Run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the program contained in the bytecode file </a:t>
            </a:r>
            <a:r>
              <a:rPr lang="en-US" dirty="0">
                <a:latin typeface="Cambria" panose="02040503050406030204" pitchFamily="18" charset="0"/>
              </a:rPr>
              <a:t>using </a:t>
            </a:r>
            <a:r>
              <a:rPr lang="en-US" dirty="0" smtClean="0">
                <a:latin typeface="Cambria" panose="02040503050406030204" pitchFamily="18" charset="0"/>
              </a:rPr>
              <a:t>the </a:t>
            </a:r>
            <a:r>
              <a:rPr lang="en-US" dirty="0">
                <a:latin typeface="Cambria" panose="02040503050406030204" pitchFamily="18" charset="0"/>
              </a:rPr>
              <a:t>Java </a:t>
            </a:r>
            <a:r>
              <a:rPr lang="en-US" dirty="0" smtClean="0">
                <a:latin typeface="Cambria" panose="02040503050406030204" pitchFamily="18" charset="0"/>
              </a:rPr>
              <a:t>interpreter installed </a:t>
            </a:r>
            <a:r>
              <a:rPr lang="en-US" dirty="0">
                <a:latin typeface="Cambria" panose="02040503050406030204" pitchFamily="18" charset="0"/>
              </a:rPr>
              <a:t>on your computer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Note: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File </a:t>
            </a:r>
            <a:r>
              <a:rPr lang="en-US" dirty="0">
                <a:latin typeface="Cambria" panose="02040503050406030204" pitchFamily="18" charset="0"/>
              </a:rPr>
              <a:t>name should be the same as the name of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class containing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the main method.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/>
              <a:t>A </a:t>
            </a:r>
            <a:r>
              <a:rPr lang="en-US" dirty="0"/>
              <a:t>program can contain one or more class definitions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but only one public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class definition</a:t>
            </a:r>
            <a:r>
              <a:rPr lang="en-US" dirty="0"/>
              <a:t>. This class is called main-class because it contains the main </a:t>
            </a:r>
            <a:r>
              <a:rPr lang="en-US" dirty="0" smtClean="0"/>
              <a:t>method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P</a:t>
            </a:r>
            <a:r>
              <a:rPr lang="en-US" dirty="0" smtClean="0">
                <a:latin typeface="Cambria" panose="02040503050406030204" pitchFamily="18" charset="0"/>
              </a:rPr>
              <a:t>rogram </a:t>
            </a:r>
            <a:r>
              <a:rPr lang="en-US" dirty="0">
                <a:latin typeface="Cambria" panose="02040503050406030204" pitchFamily="18" charset="0"/>
              </a:rPr>
              <a:t>can be created in any text </a:t>
            </a:r>
            <a:r>
              <a:rPr lang="en-US" dirty="0" smtClean="0">
                <a:latin typeface="Cambria" panose="02040503050406030204" pitchFamily="18" charset="0"/>
              </a:rPr>
              <a:t>editor.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BF5B-A88A-40E6-9090-A750BE889270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E84-3EF7-4D2F-87FE-38A35616810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9182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scene3d>
              <a:camera prst="perspectiveRelaxedModerately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6356"/>
            <a:ext cx="10972800" cy="5394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Test 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main(String 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[]) {</a:t>
            </a:r>
          </a:p>
          <a:p>
            <a:pPr marL="914400" lvl="2" indent="0">
              <a:buNone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 = 10;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( x &lt; 20 ) {</a:t>
            </a:r>
          </a:p>
          <a:p>
            <a:pPr marL="1371600" lvl="3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System.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</a:rPr>
              <a:t>.print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"value of x : "</a:t>
            </a:r>
            <a:r>
              <a:rPr lang="en-US" dirty="0">
                <a:latin typeface="Consolas" panose="020B0609020204030204" pitchFamily="49" charset="0"/>
              </a:rPr>
              <a:t> + x );</a:t>
            </a:r>
          </a:p>
          <a:p>
            <a:pPr marL="1371600" lvl="3" indent="0">
              <a:buNone/>
            </a:pPr>
            <a:r>
              <a:rPr lang="en-US" dirty="0">
                <a:latin typeface="Consolas" panose="020B0609020204030204" pitchFamily="49" charset="0"/>
              </a:rPr>
              <a:t>x++;</a:t>
            </a:r>
          </a:p>
          <a:p>
            <a:pPr marL="1371600" lvl="3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System.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</a:rPr>
              <a:t>.print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E17-F20A-42F7-92F0-ED21505A23F4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F2E8-B741-4CF6-9824-037A2AE4236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5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9182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scene3d>
              <a:camera prst="perspectiveRelaxedModerately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while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Loop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Cont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…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6356"/>
            <a:ext cx="10972800" cy="5394960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latin typeface="Consolas" panose="020B0609020204030204" pitchFamily="49" charset="0"/>
              </a:rPr>
              <a:t>Output:</a:t>
            </a:r>
          </a:p>
          <a:p>
            <a:pPr marL="457200" lvl="1" indent="0">
              <a:buNone/>
            </a:pPr>
            <a:r>
              <a:rPr lang="en-US" dirty="0"/>
              <a:t>value of x : 10</a:t>
            </a:r>
          </a:p>
          <a:p>
            <a:pPr marL="457200" lvl="1" indent="0">
              <a:buNone/>
            </a:pPr>
            <a:r>
              <a:rPr lang="en-US" dirty="0"/>
              <a:t>value of x : 11</a:t>
            </a:r>
          </a:p>
          <a:p>
            <a:pPr marL="457200" lvl="1" indent="0">
              <a:buNone/>
            </a:pPr>
            <a:r>
              <a:rPr lang="en-US" dirty="0"/>
              <a:t>value of x : 12</a:t>
            </a:r>
          </a:p>
          <a:p>
            <a:pPr marL="457200" lvl="1" indent="0">
              <a:buNone/>
            </a:pPr>
            <a:r>
              <a:rPr lang="en-US" dirty="0"/>
              <a:t>value of x : 13</a:t>
            </a:r>
          </a:p>
          <a:p>
            <a:pPr marL="457200" lvl="1" indent="0">
              <a:buNone/>
            </a:pPr>
            <a:r>
              <a:rPr lang="en-US" dirty="0"/>
              <a:t>value of x : </a:t>
            </a:r>
            <a:r>
              <a:rPr lang="en-US" dirty="0" smtClean="0"/>
              <a:t>14</a:t>
            </a:r>
          </a:p>
          <a:p>
            <a:pPr marL="457200" lvl="1" indent="0">
              <a:buNone/>
            </a:pPr>
            <a:r>
              <a:rPr lang="en-US" dirty="0"/>
              <a:t>value of x : 15</a:t>
            </a:r>
          </a:p>
          <a:p>
            <a:pPr marL="457200" lvl="1" indent="0">
              <a:buNone/>
            </a:pPr>
            <a:r>
              <a:rPr lang="en-US" dirty="0"/>
              <a:t>value of x : 16</a:t>
            </a:r>
          </a:p>
          <a:p>
            <a:pPr marL="457200" lvl="1" indent="0">
              <a:buNone/>
            </a:pPr>
            <a:r>
              <a:rPr lang="en-US" dirty="0"/>
              <a:t>value of x : 17</a:t>
            </a:r>
          </a:p>
          <a:p>
            <a:pPr marL="457200" lvl="1" indent="0">
              <a:buNone/>
            </a:pPr>
            <a:r>
              <a:rPr lang="en-US" dirty="0"/>
              <a:t>value of x : 18</a:t>
            </a:r>
          </a:p>
          <a:p>
            <a:pPr marL="457200" lvl="1" indent="0">
              <a:buNone/>
            </a:pPr>
            <a:r>
              <a:rPr lang="en-US" dirty="0"/>
              <a:t>value of x : 19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E17-F20A-42F7-92F0-ED21505A23F4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F2E8-B741-4CF6-9824-037A2AE4236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29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9182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scene3d>
              <a:camera prst="perspectiveRelaxedModerately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do...while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6356"/>
            <a:ext cx="10972800" cy="5394960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Cambria" panose="02040503050406030204" pitchFamily="18" charset="0"/>
              </a:rPr>
              <a:t>S</a:t>
            </a:r>
            <a:r>
              <a:rPr lang="en-US" dirty="0" smtClean="0">
                <a:latin typeface="Cambria" panose="02040503050406030204" pitchFamily="18" charset="0"/>
              </a:rPr>
              <a:t>imilar </a:t>
            </a:r>
            <a:r>
              <a:rPr lang="en-US" dirty="0">
                <a:latin typeface="Cambria" panose="02040503050406030204" pitchFamily="18" charset="0"/>
              </a:rPr>
              <a:t>to a while loop, except that a do...while loop is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guaranteed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to execute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at least one time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/>
              <a:t>Syntax</a:t>
            </a:r>
            <a:r>
              <a:rPr lang="en-US" b="1" dirty="0" smtClean="0"/>
              <a:t>: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do</a:t>
            </a:r>
          </a:p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Statements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}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2800" dirty="0" smtClean="0">
                <a:latin typeface="Consolas" panose="020B0609020204030204" pitchFamily="49" charset="0"/>
              </a:rPr>
              <a:t>(</a:t>
            </a:r>
            <a:r>
              <a:rPr lang="en-US" sz="2800" dirty="0" err="1" smtClean="0">
                <a:latin typeface="Consolas" panose="020B0609020204030204" pitchFamily="49" charset="0"/>
              </a:rPr>
              <a:t>Boolean_expression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E17-F20A-42F7-92F0-ED21505A23F4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F2E8-B741-4CF6-9824-037A2AE4236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76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9182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scene3d>
              <a:camera prst="perspectiveRelaxedModerately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do...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while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Cont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…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6356"/>
            <a:ext cx="10972800" cy="5394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sz="3200" dirty="0">
                <a:latin typeface="Consolas" panose="020B0609020204030204" pitchFamily="49" charset="0"/>
              </a:rPr>
              <a:t> Test {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latin typeface="Consolas" panose="020B0609020204030204" pitchFamily="49" charset="0"/>
              </a:rPr>
              <a:t> main(String </a:t>
            </a:r>
            <a:r>
              <a:rPr lang="en-US" sz="2800" dirty="0" err="1">
                <a:latin typeface="Consolas" panose="020B0609020204030204" pitchFamily="49" charset="0"/>
              </a:rPr>
              <a:t>args</a:t>
            </a:r>
            <a:r>
              <a:rPr lang="en-US" sz="2800" dirty="0">
                <a:latin typeface="Consolas" panose="020B0609020204030204" pitchFamily="49" charset="0"/>
              </a:rPr>
              <a:t>[]){</a:t>
            </a:r>
          </a:p>
          <a:p>
            <a:pPr marL="914400" lvl="2" indent="0">
              <a:buNone/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x = 10</a:t>
            </a:r>
            <a:r>
              <a:rPr lang="en-US" sz="2400" dirty="0" smtClean="0"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1371600" lvl="3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System.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>
                <a:latin typeface="Consolas" panose="020B0609020204030204" pitchFamily="49" charset="0"/>
              </a:rPr>
              <a:t>.print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"value of x : "</a:t>
            </a:r>
            <a:r>
              <a:rPr lang="en-US" sz="2000" dirty="0">
                <a:latin typeface="Consolas" panose="020B0609020204030204" pitchFamily="49" charset="0"/>
              </a:rPr>
              <a:t> + x );</a:t>
            </a:r>
          </a:p>
          <a:p>
            <a:pPr marL="1371600" lvl="3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x++;</a:t>
            </a:r>
          </a:p>
          <a:p>
            <a:pPr marL="1371600" lvl="3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System.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>
                <a:latin typeface="Consolas" panose="020B0609020204030204" pitchFamily="49" charset="0"/>
              </a:rPr>
              <a:t>.print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"\n"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latin typeface="Consolas" panose="020B0609020204030204" pitchFamily="49" charset="0"/>
              </a:rPr>
              <a:t>( x &lt; 20 );</a:t>
            </a:r>
          </a:p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E17-F20A-42F7-92F0-ED21505A23F4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F2E8-B741-4CF6-9824-037A2AE4236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0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9182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scene3d>
              <a:camera prst="perspectiveRelaxedModerately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do...while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Cont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…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6356"/>
            <a:ext cx="10972800" cy="5394960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latin typeface="Consolas" panose="020B0609020204030204" pitchFamily="49" charset="0"/>
              </a:rPr>
              <a:t>Output:</a:t>
            </a:r>
          </a:p>
          <a:p>
            <a:pPr marL="457200" lvl="1" indent="0">
              <a:buNone/>
            </a:pPr>
            <a:r>
              <a:rPr lang="en-US" dirty="0"/>
              <a:t>value of x : 10</a:t>
            </a:r>
          </a:p>
          <a:p>
            <a:pPr marL="457200" lvl="1" indent="0">
              <a:buNone/>
            </a:pPr>
            <a:r>
              <a:rPr lang="en-US" dirty="0"/>
              <a:t>value of x : 11</a:t>
            </a:r>
          </a:p>
          <a:p>
            <a:pPr marL="457200" lvl="1" indent="0">
              <a:buNone/>
            </a:pPr>
            <a:r>
              <a:rPr lang="en-US" dirty="0"/>
              <a:t>value of x : 12</a:t>
            </a:r>
          </a:p>
          <a:p>
            <a:pPr marL="457200" lvl="1" indent="0">
              <a:buNone/>
            </a:pPr>
            <a:r>
              <a:rPr lang="en-US" dirty="0"/>
              <a:t>value of x : 13</a:t>
            </a:r>
          </a:p>
          <a:p>
            <a:pPr marL="457200" lvl="1" indent="0">
              <a:buNone/>
            </a:pPr>
            <a:r>
              <a:rPr lang="en-US" dirty="0"/>
              <a:t>value of x : </a:t>
            </a:r>
            <a:r>
              <a:rPr lang="en-US" dirty="0" smtClean="0"/>
              <a:t>14</a:t>
            </a:r>
          </a:p>
          <a:p>
            <a:pPr marL="457200" lvl="1" indent="0">
              <a:buNone/>
            </a:pPr>
            <a:r>
              <a:rPr lang="en-US" dirty="0"/>
              <a:t>value of x : 15</a:t>
            </a:r>
          </a:p>
          <a:p>
            <a:pPr marL="457200" lvl="1" indent="0">
              <a:buNone/>
            </a:pPr>
            <a:r>
              <a:rPr lang="en-US" dirty="0"/>
              <a:t>value of x : 16</a:t>
            </a:r>
          </a:p>
          <a:p>
            <a:pPr marL="457200" lvl="1" indent="0">
              <a:buNone/>
            </a:pPr>
            <a:r>
              <a:rPr lang="en-US" dirty="0"/>
              <a:t>value of x : 17</a:t>
            </a:r>
          </a:p>
          <a:p>
            <a:pPr marL="457200" lvl="1" indent="0">
              <a:buNone/>
            </a:pPr>
            <a:r>
              <a:rPr lang="en-US" dirty="0"/>
              <a:t>value of x : 18</a:t>
            </a:r>
          </a:p>
          <a:p>
            <a:pPr marL="457200" lvl="1" indent="0">
              <a:buNone/>
            </a:pPr>
            <a:r>
              <a:rPr lang="en-US" dirty="0"/>
              <a:t>value of x : 19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E17-F20A-42F7-92F0-ED21505A23F4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F2E8-B741-4CF6-9824-037A2AE4236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794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9182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scene3d>
              <a:camera prst="perspectiveRelaxedModerately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6356"/>
            <a:ext cx="10972800" cy="5394960"/>
          </a:xfrm>
        </p:spPr>
        <p:txBody>
          <a:bodyPr>
            <a:normAutofit fontScale="92500"/>
          </a:bodyPr>
          <a:lstStyle/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Cambria" panose="02040503050406030204" pitchFamily="18" charset="0"/>
              </a:rPr>
              <a:t>Allows to </a:t>
            </a:r>
            <a:r>
              <a:rPr lang="en-US" dirty="0" smtClean="0">
                <a:latin typeface="Cambria" panose="02040503050406030204" pitchFamily="18" charset="0"/>
              </a:rPr>
              <a:t>write an efficient code that repeats </a:t>
            </a:r>
            <a:r>
              <a:rPr lang="en-US" dirty="0">
                <a:latin typeface="Cambria" panose="02040503050406030204" pitchFamily="18" charset="0"/>
              </a:rPr>
              <a:t>certain task number of times.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Cambria" panose="02040503050406030204" pitchFamily="18" charset="0"/>
              </a:rPr>
              <a:t>Syntax: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latin typeface="Consolas" panose="020B0609020204030204" pitchFamily="49" charset="0"/>
              </a:rPr>
              <a:t>(initialization; </a:t>
            </a:r>
            <a:r>
              <a:rPr lang="en-US" sz="2800" dirty="0" err="1">
                <a:latin typeface="Consolas" panose="020B0609020204030204" pitchFamily="49" charset="0"/>
              </a:rPr>
              <a:t>Boolean_expression</a:t>
            </a:r>
            <a:r>
              <a:rPr lang="en-US" sz="2800" dirty="0">
                <a:latin typeface="Consolas" panose="020B0609020204030204" pitchFamily="49" charset="0"/>
              </a:rPr>
              <a:t>; update)</a:t>
            </a:r>
          </a:p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//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Statements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}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Cambria" panose="02040503050406030204" pitchFamily="18" charset="0"/>
              </a:rPr>
              <a:t>Flow control steps:	</a:t>
            </a:r>
          </a:p>
          <a:p>
            <a:pPr lvl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I</a:t>
            </a:r>
            <a:r>
              <a:rPr lang="en-US" dirty="0" smtClean="0">
                <a:latin typeface="Cambria" panose="02040503050406030204" pitchFamily="18" charset="0"/>
              </a:rPr>
              <a:t>nitialization </a:t>
            </a:r>
            <a:r>
              <a:rPr lang="en-US" dirty="0">
                <a:latin typeface="Cambria" panose="02040503050406030204" pitchFamily="18" charset="0"/>
              </a:rPr>
              <a:t>step is executed first, and only </a:t>
            </a:r>
            <a:r>
              <a:rPr lang="en-US" dirty="0" smtClean="0">
                <a:latin typeface="Cambria" panose="02040503050406030204" pitchFamily="18" charset="0"/>
              </a:rPr>
              <a:t>once.</a:t>
            </a:r>
          </a:p>
          <a:p>
            <a:pPr lvl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Next, the Boolean expression is evaluated.</a:t>
            </a:r>
            <a:r>
              <a:rPr lang="en-US" sz="2800" dirty="0" smtClean="0">
                <a:latin typeface="Cambria" panose="02040503050406030204" pitchFamily="18" charset="0"/>
              </a:rPr>
              <a:t>	</a:t>
            </a:r>
          </a:p>
          <a:p>
            <a:pPr lvl="2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latin typeface="Cambria" panose="02040503050406030204" pitchFamily="18" charset="0"/>
              </a:rPr>
              <a:t>If </a:t>
            </a:r>
            <a:r>
              <a:rPr lang="en-US" dirty="0">
                <a:latin typeface="Cambria" panose="02040503050406030204" pitchFamily="18" charset="0"/>
              </a:rPr>
              <a:t>it is true, the body of the loop </a:t>
            </a:r>
            <a:r>
              <a:rPr lang="en-US" dirty="0" smtClean="0">
                <a:latin typeface="Cambria" panose="02040503050406030204" pitchFamily="18" charset="0"/>
              </a:rPr>
              <a:t>is executed.</a:t>
            </a:r>
            <a:endParaRPr lang="en-US" dirty="0">
              <a:latin typeface="Cambria" panose="02040503050406030204" pitchFamily="18" charset="0"/>
            </a:endParaRPr>
          </a:p>
          <a:p>
            <a:pPr lvl="2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100" dirty="0">
                <a:latin typeface="Cambria" panose="02040503050406030204" pitchFamily="18" charset="0"/>
              </a:rPr>
              <a:t>If not, loop terminated.</a:t>
            </a:r>
          </a:p>
          <a:p>
            <a:pPr lvl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If the body is executed, flow of control jumps back up to the update statement</a:t>
            </a:r>
            <a:r>
              <a:rPr lang="en-US" dirty="0" smtClean="0"/>
              <a:t>.</a:t>
            </a:r>
          </a:p>
          <a:p>
            <a:pPr lvl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Then it continues from the expression evaluation again.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E17-F20A-42F7-92F0-ED21505A23F4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F2E8-B741-4CF6-9824-037A2AE4236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65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9182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scene3d>
              <a:camera prst="perspectiveRelaxedModerately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for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Loop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Cont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…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6356"/>
            <a:ext cx="10972800" cy="5394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sz="3200" dirty="0">
                <a:latin typeface="Consolas" panose="020B0609020204030204" pitchFamily="49" charset="0"/>
              </a:rPr>
              <a:t> Test {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latin typeface="Consolas" panose="020B0609020204030204" pitchFamily="49" charset="0"/>
              </a:rPr>
              <a:t> main(String </a:t>
            </a:r>
            <a:r>
              <a:rPr lang="en-US" sz="2800" dirty="0" err="1">
                <a:latin typeface="Consolas" panose="020B0609020204030204" pitchFamily="49" charset="0"/>
              </a:rPr>
              <a:t>args</a:t>
            </a:r>
            <a:r>
              <a:rPr lang="en-US" sz="2800" dirty="0">
                <a:latin typeface="Consolas" panose="020B0609020204030204" pitchFamily="49" charset="0"/>
              </a:rPr>
              <a:t>[]) {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x = 10; x &lt; 20; x = x+1) {</a:t>
            </a:r>
          </a:p>
          <a:p>
            <a:pPr marL="1371600" lvl="3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System.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>
                <a:latin typeface="Consolas" panose="020B0609020204030204" pitchFamily="49" charset="0"/>
              </a:rPr>
              <a:t>.print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"value of x : "</a:t>
            </a:r>
            <a:r>
              <a:rPr lang="en-US" sz="2000" dirty="0">
                <a:latin typeface="Consolas" panose="020B0609020204030204" pitchFamily="49" charset="0"/>
              </a:rPr>
              <a:t> + x );</a:t>
            </a:r>
          </a:p>
          <a:p>
            <a:pPr marL="1371600" lvl="3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System.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>
                <a:latin typeface="Consolas" panose="020B0609020204030204" pitchFamily="49" charset="0"/>
              </a:rPr>
              <a:t>.print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"\n"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E17-F20A-42F7-92F0-ED21505A23F4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F2E8-B741-4CF6-9824-037A2AE4236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32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9182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scene3d>
              <a:camera prst="perspectiveRelaxedModerately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for Loop Cont…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6356"/>
            <a:ext cx="10972800" cy="5394960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Output</a:t>
            </a:r>
          </a:p>
          <a:p>
            <a:pPr marL="457200" lvl="1" indent="0">
              <a:buNone/>
            </a:pPr>
            <a:r>
              <a:rPr lang="en-US" dirty="0" smtClean="0"/>
              <a:t>value </a:t>
            </a:r>
            <a:r>
              <a:rPr lang="en-US" dirty="0"/>
              <a:t>of x : 10</a:t>
            </a:r>
          </a:p>
          <a:p>
            <a:pPr marL="457200" lvl="1" indent="0">
              <a:buNone/>
            </a:pPr>
            <a:r>
              <a:rPr lang="en-US" dirty="0"/>
              <a:t>value of x : 11</a:t>
            </a:r>
          </a:p>
          <a:p>
            <a:pPr marL="457200" lvl="1" indent="0">
              <a:buNone/>
            </a:pPr>
            <a:r>
              <a:rPr lang="en-US" dirty="0"/>
              <a:t>value of x : 12</a:t>
            </a:r>
          </a:p>
          <a:p>
            <a:pPr marL="457200" lvl="1" indent="0">
              <a:buNone/>
            </a:pPr>
            <a:r>
              <a:rPr lang="en-US" dirty="0"/>
              <a:t>value of x : 13</a:t>
            </a:r>
          </a:p>
          <a:p>
            <a:pPr marL="457200" lvl="1" indent="0">
              <a:buNone/>
            </a:pPr>
            <a:r>
              <a:rPr lang="en-US" dirty="0"/>
              <a:t>value of x : </a:t>
            </a:r>
            <a:r>
              <a:rPr lang="en-US" dirty="0" smtClean="0"/>
              <a:t>14</a:t>
            </a:r>
          </a:p>
          <a:p>
            <a:pPr marL="457200" lvl="1" indent="0">
              <a:buNone/>
            </a:pPr>
            <a:r>
              <a:rPr lang="en-US" dirty="0"/>
              <a:t>value of x : 15</a:t>
            </a:r>
          </a:p>
          <a:p>
            <a:pPr marL="457200" lvl="1" indent="0">
              <a:buNone/>
            </a:pPr>
            <a:r>
              <a:rPr lang="en-US" dirty="0"/>
              <a:t>value of x : 16</a:t>
            </a:r>
          </a:p>
          <a:p>
            <a:pPr marL="457200" lvl="1" indent="0">
              <a:buNone/>
            </a:pPr>
            <a:r>
              <a:rPr lang="en-US" dirty="0"/>
              <a:t>value of x : 17</a:t>
            </a:r>
          </a:p>
          <a:p>
            <a:pPr marL="457200" lvl="1" indent="0">
              <a:buNone/>
            </a:pPr>
            <a:r>
              <a:rPr lang="en-US" dirty="0"/>
              <a:t>value of x : 18</a:t>
            </a:r>
          </a:p>
          <a:p>
            <a:pPr marL="457200" lvl="1" indent="0">
              <a:buNone/>
            </a:pPr>
            <a:r>
              <a:rPr lang="en-US" dirty="0"/>
              <a:t>value of x : 19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E17-F20A-42F7-92F0-ED21505A23F4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F2E8-B741-4CF6-9824-037A2AE4236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94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9182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scene3d>
              <a:camera prst="perspectiveRelaxedModerately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break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6356"/>
            <a:ext cx="10972800" cy="5394960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Cambria" panose="02040503050406030204" pitchFamily="18" charset="0"/>
              </a:rPr>
              <a:t>U</a:t>
            </a:r>
            <a:r>
              <a:rPr lang="en-US" dirty="0" smtClean="0">
                <a:latin typeface="Cambria" panose="02040503050406030204" pitchFamily="18" charset="0"/>
              </a:rPr>
              <a:t>sed </a:t>
            </a:r>
            <a:r>
              <a:rPr lang="en-US" dirty="0">
                <a:latin typeface="Cambria" panose="02040503050406030204" pitchFamily="18" charset="0"/>
              </a:rPr>
              <a:t>to </a:t>
            </a:r>
            <a:r>
              <a:rPr lang="en-US" dirty="0" smtClean="0">
                <a:latin typeface="Cambria" panose="02040503050406030204" pitchFamily="18" charset="0"/>
              </a:rPr>
              <a:t>terminate block of code.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Test {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main(String 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[]) {</a:t>
            </a:r>
          </a:p>
          <a:p>
            <a:pPr marL="1371600" lvl="3" indent="0">
              <a:buNone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[] numbers = {10, 20, 30, 40, 50};</a:t>
            </a:r>
          </a:p>
          <a:p>
            <a:pPr marL="1371600" lvl="3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</a:t>
            </a:r>
            <a:r>
              <a:rPr lang="en-US" dirty="0" smtClean="0">
                <a:latin typeface="Consolas" panose="020B0609020204030204" pitchFamily="49" charset="0"/>
              </a:rPr>
              <a:t>=0; 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&lt;5; 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++ 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1828800" lvl="4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( </a:t>
            </a:r>
            <a:r>
              <a:rPr lang="en-US" dirty="0" smtClean="0">
                <a:latin typeface="Consolas" panose="020B0609020204030204" pitchFamily="49" charset="0"/>
              </a:rPr>
              <a:t>numbers[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</a:t>
            </a:r>
            <a:r>
              <a:rPr lang="en-US" dirty="0">
                <a:latin typeface="Consolas" panose="020B0609020204030204" pitchFamily="49" charset="0"/>
              </a:rPr>
              <a:t>== 30 ) {</a:t>
            </a:r>
          </a:p>
          <a:p>
            <a:pPr marL="1828800" lvl="4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break</a:t>
            </a:r>
            <a:r>
              <a:rPr lang="en-US" dirty="0" smtClean="0">
                <a:latin typeface="Consolas" panose="020B0609020204030204" pitchFamily="49" charset="0"/>
              </a:rPr>
              <a:t>;	</a:t>
            </a:r>
            <a:endParaRPr lang="en-US" dirty="0">
              <a:latin typeface="Consolas" panose="020B0609020204030204" pitchFamily="49" charset="0"/>
            </a:endParaRPr>
          </a:p>
          <a:p>
            <a:pPr marL="1828800" lvl="4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1828800" lvl="4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System.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</a:rPr>
              <a:t>.print</a:t>
            </a:r>
            <a:r>
              <a:rPr lang="en-US" dirty="0">
                <a:latin typeface="Consolas" panose="020B0609020204030204" pitchFamily="49" charset="0"/>
              </a:rPr>
              <a:t>( x );</a:t>
            </a:r>
          </a:p>
          <a:p>
            <a:pPr marL="1828800" lvl="4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System.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</a:rPr>
              <a:t>.print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1371600" lvl="3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E17-F20A-42F7-92F0-ED21505A23F4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F2E8-B741-4CF6-9824-037A2AE4236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22772" y="2834641"/>
            <a:ext cx="1959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3985582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9182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scene3d>
              <a:camera prst="perspectiveRelaxedModerately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continue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6356"/>
            <a:ext cx="10972800" cy="5394960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Cambria" panose="02040503050406030204" pitchFamily="18" charset="0"/>
              </a:rPr>
              <a:t>U</a:t>
            </a:r>
            <a:r>
              <a:rPr lang="en-US" dirty="0" smtClean="0">
                <a:latin typeface="Cambria" panose="02040503050406030204" pitchFamily="18" charset="0"/>
              </a:rPr>
              <a:t>sed </a:t>
            </a:r>
            <a:r>
              <a:rPr lang="en-US" dirty="0">
                <a:latin typeface="Cambria" panose="02040503050406030204" pitchFamily="18" charset="0"/>
              </a:rPr>
              <a:t>in any of the loop control </a:t>
            </a:r>
            <a:r>
              <a:rPr lang="en-US" dirty="0" smtClean="0">
                <a:latin typeface="Cambria" panose="02040503050406030204" pitchFamily="18" charset="0"/>
              </a:rPr>
              <a:t>structures.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latin typeface="Cambria" panose="02040503050406030204" pitchFamily="18" charset="0"/>
              </a:rPr>
              <a:t>Causes </a:t>
            </a:r>
            <a:r>
              <a:rPr lang="en-US" dirty="0">
                <a:latin typeface="Cambria" panose="02040503050406030204" pitchFamily="18" charset="0"/>
              </a:rPr>
              <a:t>the </a:t>
            </a:r>
            <a:r>
              <a:rPr lang="en-US" dirty="0" smtClean="0">
                <a:latin typeface="Cambria" panose="02040503050406030204" pitchFamily="18" charset="0"/>
              </a:rPr>
              <a:t>loop to immediately </a:t>
            </a:r>
            <a:r>
              <a:rPr lang="en-US" dirty="0">
                <a:latin typeface="Cambria" panose="02040503050406030204" pitchFamily="18" charset="0"/>
              </a:rPr>
              <a:t>jump to the next iteration of the loop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Test {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main(String 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[]) {</a:t>
            </a:r>
          </a:p>
          <a:p>
            <a:pPr marL="1371600" lvl="3" indent="0">
              <a:buNone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[] numbers = {10, 20, 30, 40, 50};</a:t>
            </a:r>
          </a:p>
          <a:p>
            <a:pPr marL="1371600" lvl="3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 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&lt;5; 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 ) {</a:t>
            </a:r>
          </a:p>
          <a:p>
            <a:pPr marL="1828800" lvl="4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( numbers[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 == 30 ) {</a:t>
            </a:r>
          </a:p>
          <a:p>
            <a:pPr marL="1828800" lvl="4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continue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	</a:t>
            </a:r>
          </a:p>
          <a:p>
            <a:pPr marL="1828800" lvl="4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1828800" lvl="4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System.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</a:rPr>
              <a:t>.print</a:t>
            </a:r>
            <a:r>
              <a:rPr lang="en-US" dirty="0">
                <a:latin typeface="Consolas" panose="020B0609020204030204" pitchFamily="49" charset="0"/>
              </a:rPr>
              <a:t>( x );</a:t>
            </a:r>
          </a:p>
          <a:p>
            <a:pPr marL="1828800" lvl="4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System.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latin typeface="Consolas" panose="020B0609020204030204" pitchFamily="49" charset="0"/>
              </a:rPr>
              <a:t>.print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1371600" lvl="3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E17-F20A-42F7-92F0-ED21505A23F4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F2E8-B741-4CF6-9824-037A2AE42366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11589" y="3082834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20</a:t>
            </a:r>
          </a:p>
          <a:p>
            <a:r>
              <a:rPr lang="en-US" dirty="0"/>
              <a:t>40</a:t>
            </a:r>
          </a:p>
          <a:p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415561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91" y="129599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Sample code</a:t>
            </a: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584526"/>
            <a:ext cx="836121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89"/>
                </a:solidFill>
                <a:latin typeface="CourierNewPS-BoldMT"/>
              </a:rPr>
              <a:t>public class </a:t>
            </a:r>
            <a:r>
              <a:rPr lang="en-US" sz="3200" b="1" dirty="0" err="1">
                <a:solidFill>
                  <a:srgbClr val="7F0055"/>
                </a:solidFill>
                <a:latin typeface="CourierNewPS-BoldMT"/>
              </a:rPr>
              <a:t>MyFirstJavaProgram</a:t>
            </a:r>
            <a:r>
              <a:rPr lang="en-US" sz="3200" b="1" dirty="0">
                <a:solidFill>
                  <a:srgbClr val="7F0055"/>
                </a:solidFill>
                <a:latin typeface="CourierNewPS-BoldMT"/>
              </a:rPr>
              <a:t> </a:t>
            </a:r>
            <a:r>
              <a:rPr lang="en-US" sz="3200" b="1" dirty="0">
                <a:solidFill>
                  <a:srgbClr val="666600"/>
                </a:solidFill>
                <a:latin typeface="CourierNewPS-BoldMT"/>
              </a:rPr>
              <a:t>{</a:t>
            </a:r>
          </a:p>
          <a:p>
            <a:r>
              <a:rPr lang="en-US" sz="3200" b="1" dirty="0">
                <a:solidFill>
                  <a:srgbClr val="000089"/>
                </a:solidFill>
                <a:latin typeface="CourierNewPS-BoldMT"/>
              </a:rPr>
              <a:t>public static void </a:t>
            </a:r>
            <a:r>
              <a:rPr lang="en-US" sz="3200" b="1" dirty="0" smtClean="0">
                <a:solidFill>
                  <a:srgbClr val="000000"/>
                </a:solidFill>
                <a:latin typeface="CourierNewPS-BoldMT"/>
              </a:rPr>
              <a:t>main</a:t>
            </a:r>
            <a:r>
              <a:rPr lang="en-US" sz="3200" b="1" dirty="0" smtClean="0">
                <a:solidFill>
                  <a:srgbClr val="666600"/>
                </a:solidFill>
                <a:latin typeface="CourierNewPS-BoldMT"/>
              </a:rPr>
              <a:t>(</a:t>
            </a:r>
            <a:r>
              <a:rPr lang="en-US" sz="3200" b="1" dirty="0" smtClean="0">
                <a:solidFill>
                  <a:srgbClr val="7F0055"/>
                </a:solidFill>
                <a:latin typeface="CourierNewPS-BoldMT"/>
              </a:rPr>
              <a:t>String </a:t>
            </a:r>
            <a:r>
              <a:rPr lang="en-US" sz="3200" b="1" dirty="0">
                <a:solidFill>
                  <a:srgbClr val="666600"/>
                </a:solidFill>
                <a:latin typeface="CourierNewPS-BoldMT"/>
              </a:rPr>
              <a:t>[]</a:t>
            </a:r>
            <a:r>
              <a:rPr lang="en-US" sz="3200" b="1" dirty="0" err="1">
                <a:solidFill>
                  <a:srgbClr val="000000"/>
                </a:solidFill>
                <a:latin typeface="CourierNewPS-BoldMT"/>
              </a:rPr>
              <a:t>args</a:t>
            </a:r>
            <a:r>
              <a:rPr lang="en-US" sz="3200" b="1" dirty="0">
                <a:solidFill>
                  <a:srgbClr val="666600"/>
                </a:solidFill>
                <a:latin typeface="CourierNewPS-BoldMT"/>
              </a:rPr>
              <a:t>) {</a:t>
            </a:r>
          </a:p>
          <a:p>
            <a:r>
              <a:rPr lang="en-US" sz="3200" b="1" dirty="0" err="1">
                <a:solidFill>
                  <a:srgbClr val="7F0055"/>
                </a:solidFill>
                <a:latin typeface="CourierNewPS-BoldMT"/>
              </a:rPr>
              <a:t>System</a:t>
            </a:r>
            <a:r>
              <a:rPr lang="en-US" sz="3200" b="1" dirty="0" err="1">
                <a:solidFill>
                  <a:srgbClr val="666600"/>
                </a:solidFill>
                <a:latin typeface="CourierNewPS-BoldMT"/>
              </a:rPr>
              <a:t>.</a:t>
            </a:r>
            <a:r>
              <a:rPr lang="en-US" sz="3200" b="1" dirty="0" err="1">
                <a:solidFill>
                  <a:srgbClr val="000089"/>
                </a:solidFill>
                <a:latin typeface="CourierNewPS-BoldMT"/>
              </a:rPr>
              <a:t>out</a:t>
            </a:r>
            <a:r>
              <a:rPr lang="en-US" sz="3200" b="1" dirty="0" err="1">
                <a:solidFill>
                  <a:srgbClr val="666600"/>
                </a:solidFill>
                <a:latin typeface="CourierNewPS-BoldMT"/>
              </a:rPr>
              <a:t>.</a:t>
            </a:r>
            <a:r>
              <a:rPr lang="en-US" sz="3200" b="1" dirty="0" err="1">
                <a:solidFill>
                  <a:srgbClr val="000000"/>
                </a:solidFill>
                <a:latin typeface="CourierNewPS-BoldMT"/>
              </a:rPr>
              <a:t>println</a:t>
            </a:r>
            <a:r>
              <a:rPr lang="en-US" sz="3200" b="1" dirty="0">
                <a:solidFill>
                  <a:srgbClr val="666600"/>
                </a:solidFill>
                <a:latin typeface="CourierNewPS-BoldMT"/>
              </a:rPr>
              <a:t>(</a:t>
            </a:r>
            <a:r>
              <a:rPr lang="en-US" sz="3200" b="1" dirty="0">
                <a:solidFill>
                  <a:srgbClr val="008900"/>
                </a:solidFill>
                <a:latin typeface="CourierNewPS-BoldMT"/>
              </a:rPr>
              <a:t>"Hello World"</a:t>
            </a:r>
            <a:r>
              <a:rPr lang="en-US" sz="3200" b="1" dirty="0">
                <a:solidFill>
                  <a:srgbClr val="666600"/>
                </a:solidFill>
                <a:latin typeface="CourierNewPS-BoldMT"/>
              </a:rPr>
              <a:t>);</a:t>
            </a:r>
          </a:p>
          <a:p>
            <a:r>
              <a:rPr lang="en-US" sz="3200" b="1" dirty="0">
                <a:solidFill>
                  <a:srgbClr val="666600"/>
                </a:solidFill>
                <a:latin typeface="CourierNewPS-BoldMT"/>
              </a:rPr>
              <a:t>}</a:t>
            </a:r>
          </a:p>
          <a:p>
            <a:r>
              <a:rPr lang="en-US" sz="3200" b="1" dirty="0">
                <a:solidFill>
                  <a:srgbClr val="666600"/>
                </a:solidFill>
                <a:latin typeface="CourierNewPS-BoldMT"/>
              </a:rPr>
              <a:t>}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1970809" y="46378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NewPS-BoldMT"/>
              </a:rPr>
              <a:t>C </a:t>
            </a:r>
            <a:r>
              <a:rPr lang="en-US" b="1" dirty="0">
                <a:solidFill>
                  <a:srgbClr val="666600"/>
                </a:solidFill>
                <a:latin typeface="CourierNewPS-BoldMT"/>
              </a:rPr>
              <a:t>: &gt; </a:t>
            </a:r>
            <a:r>
              <a:rPr lang="en-US" b="1" dirty="0" err="1">
                <a:solidFill>
                  <a:srgbClr val="000000"/>
                </a:solidFill>
                <a:latin typeface="CourierNewPS-BoldMT"/>
              </a:rPr>
              <a:t>javac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NewPS-BoldMT"/>
              </a:rPr>
              <a:t>MyFirstJavaProgram.java</a:t>
            </a:r>
          </a:p>
          <a:p>
            <a:r>
              <a:rPr lang="en-US" b="1" dirty="0">
                <a:solidFill>
                  <a:srgbClr val="000000"/>
                </a:solidFill>
                <a:latin typeface="CourierNewPS-BoldMT"/>
              </a:rPr>
              <a:t>C </a:t>
            </a:r>
            <a:r>
              <a:rPr lang="en-US" b="1" dirty="0">
                <a:solidFill>
                  <a:srgbClr val="666600"/>
                </a:solidFill>
                <a:latin typeface="CourierNewPS-BoldMT"/>
              </a:rPr>
              <a:t>: &gt; </a:t>
            </a:r>
            <a:r>
              <a:rPr lang="en-US" b="1" dirty="0">
                <a:solidFill>
                  <a:srgbClr val="000000"/>
                </a:solidFill>
                <a:latin typeface="CourierNewPS-BoldMT"/>
              </a:rPr>
              <a:t>java </a:t>
            </a:r>
            <a:r>
              <a:rPr lang="en-US" b="1" dirty="0" err="1">
                <a:solidFill>
                  <a:srgbClr val="7F0055"/>
                </a:solidFill>
                <a:latin typeface="CourierNewPS-BoldMT"/>
              </a:rPr>
              <a:t>MyFirstJavaProgram</a:t>
            </a:r>
            <a:endParaRPr lang="en-US" b="1" dirty="0">
              <a:solidFill>
                <a:srgbClr val="7F0055"/>
              </a:solidFill>
              <a:latin typeface="CourierNewPS-BoldMT"/>
            </a:endParaRPr>
          </a:p>
          <a:p>
            <a:r>
              <a:rPr lang="en-US" b="1" dirty="0">
                <a:solidFill>
                  <a:srgbClr val="7F0055"/>
                </a:solidFill>
                <a:latin typeface="CourierNewPS-BoldMT"/>
              </a:rPr>
              <a:t>Hello World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C8B2-4CDD-45E9-9C68-BAEB3AC465CA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E84-3EF7-4D2F-87FE-38A35616810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0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9182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scene3d>
              <a:camera prst="perspectiveRelaxedModerately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Array in Java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6356"/>
            <a:ext cx="10972800" cy="5394960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GB" b="1" dirty="0" smtClean="0"/>
              <a:t>Array</a:t>
            </a:r>
          </a:p>
          <a:p>
            <a:pPr lvl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GB" dirty="0"/>
              <a:t> is an object which contains elements of a similar data type</a:t>
            </a:r>
            <a:r>
              <a:rPr lang="en-GB" dirty="0" smtClean="0"/>
              <a:t>.</a:t>
            </a:r>
          </a:p>
          <a:p>
            <a:pPr lvl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GB" dirty="0"/>
              <a:t>a collection of similar type of elements which has contiguous memory location</a:t>
            </a:r>
            <a:r>
              <a:rPr lang="en-GB" dirty="0" smtClean="0"/>
              <a:t>.</a:t>
            </a:r>
          </a:p>
          <a:p>
            <a:pPr lvl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latin typeface="Consolas" panose="020B0609020204030204" pitchFamily="49" charset="0"/>
              </a:rPr>
              <a:t>Can be single dimensional or multidimensional array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latin typeface="Consolas" panose="020B0609020204030204" pitchFamily="49" charset="0"/>
              </a:rPr>
              <a:t>Syntax – declaration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r>
              <a:rPr lang="en-US" dirty="0" smtClean="0">
                <a:latin typeface="Consolas" panose="020B0609020204030204" pitchFamily="49" charset="0"/>
              </a:rPr>
              <a:t>- single dimensional array</a:t>
            </a:r>
          </a:p>
          <a:p>
            <a:pPr lvl="1"/>
            <a:r>
              <a:rPr lang="en-GB" dirty="0" err="1" smtClean="0"/>
              <a:t>dataType</a:t>
            </a:r>
            <a:r>
              <a:rPr lang="en-GB" dirty="0" smtClean="0"/>
              <a:t>[] </a:t>
            </a:r>
            <a:r>
              <a:rPr lang="en-GB" dirty="0" err="1" smtClean="0"/>
              <a:t>arr</a:t>
            </a:r>
            <a:r>
              <a:rPr lang="en-GB" dirty="0" smtClean="0"/>
              <a:t>; </a:t>
            </a:r>
          </a:p>
          <a:p>
            <a:pPr lvl="1"/>
            <a:r>
              <a:rPr lang="en-GB" dirty="0" err="1" smtClean="0"/>
              <a:t>dataType</a:t>
            </a:r>
            <a:r>
              <a:rPr lang="en-GB" dirty="0"/>
              <a:t> []</a:t>
            </a:r>
            <a:r>
              <a:rPr lang="en-GB" dirty="0" err="1"/>
              <a:t>arr</a:t>
            </a:r>
            <a:r>
              <a:rPr lang="en-GB" dirty="0"/>
              <a:t>; </a:t>
            </a:r>
          </a:p>
          <a:p>
            <a:pPr lvl="1"/>
            <a:r>
              <a:rPr lang="en-GB" dirty="0" err="1"/>
              <a:t>dataType</a:t>
            </a:r>
            <a:r>
              <a:rPr lang="en-GB" dirty="0"/>
              <a:t> </a:t>
            </a:r>
            <a:r>
              <a:rPr lang="en-GB" dirty="0" err="1"/>
              <a:t>arr</a:t>
            </a:r>
            <a:r>
              <a:rPr lang="en-GB" dirty="0"/>
              <a:t>[];  </a:t>
            </a:r>
            <a:endParaRPr lang="en-GB" dirty="0" smtClean="0"/>
          </a:p>
          <a:p>
            <a:pPr lvl="1"/>
            <a:r>
              <a:rPr lang="en-GB" dirty="0" err="1"/>
              <a:t>arrayRefVar</a:t>
            </a:r>
            <a:r>
              <a:rPr lang="en-GB" dirty="0"/>
              <a:t>=</a:t>
            </a:r>
            <a:r>
              <a:rPr lang="en-GB" b="1" dirty="0"/>
              <a:t>new</a:t>
            </a:r>
            <a:r>
              <a:rPr lang="en-GB" dirty="0"/>
              <a:t> </a:t>
            </a:r>
            <a:r>
              <a:rPr lang="en-GB" dirty="0" err="1"/>
              <a:t>datatype</a:t>
            </a:r>
            <a:r>
              <a:rPr lang="en-GB" dirty="0"/>
              <a:t>[size];  </a:t>
            </a:r>
            <a:r>
              <a:rPr lang="en-GB" dirty="0" smtClean="0"/>
              <a:t> // instantiation </a:t>
            </a:r>
          </a:p>
          <a:p>
            <a:r>
              <a:rPr lang="en-GB" dirty="0" err="1" smtClean="0"/>
              <a:t>Multidimenstional</a:t>
            </a:r>
            <a:r>
              <a:rPr lang="en-GB" dirty="0" smtClean="0"/>
              <a:t> </a:t>
            </a:r>
          </a:p>
          <a:p>
            <a:pPr lvl="1"/>
            <a:r>
              <a:rPr lang="en-GB" dirty="0" err="1"/>
              <a:t>dataType</a:t>
            </a:r>
            <a:r>
              <a:rPr lang="en-GB" dirty="0"/>
              <a:t>[][] </a:t>
            </a:r>
            <a:r>
              <a:rPr lang="en-GB" dirty="0" err="1"/>
              <a:t>arrayRefVar</a:t>
            </a:r>
            <a:r>
              <a:rPr lang="en-GB" dirty="0"/>
              <a:t>; </a:t>
            </a:r>
          </a:p>
          <a:p>
            <a:pPr lvl="1"/>
            <a:r>
              <a:rPr lang="en-GB" dirty="0" err="1"/>
              <a:t>dataType</a:t>
            </a:r>
            <a:r>
              <a:rPr lang="en-GB" dirty="0"/>
              <a:t> [][]</a:t>
            </a:r>
            <a:r>
              <a:rPr lang="en-GB" dirty="0" err="1"/>
              <a:t>arrayRefVar</a:t>
            </a:r>
            <a:r>
              <a:rPr lang="en-GB" dirty="0"/>
              <a:t>; </a:t>
            </a:r>
          </a:p>
          <a:p>
            <a:pPr lvl="1"/>
            <a:r>
              <a:rPr lang="en-GB" dirty="0" err="1"/>
              <a:t>dataType</a:t>
            </a:r>
            <a:r>
              <a:rPr lang="en-GB" dirty="0"/>
              <a:t> </a:t>
            </a:r>
            <a:r>
              <a:rPr lang="en-GB" dirty="0" err="1"/>
              <a:t>arrayRefVar</a:t>
            </a:r>
            <a:r>
              <a:rPr lang="en-GB" dirty="0"/>
              <a:t>[][]; </a:t>
            </a:r>
          </a:p>
          <a:p>
            <a:pPr lvl="1"/>
            <a:r>
              <a:rPr lang="en-GB" dirty="0" err="1"/>
              <a:t>dataType</a:t>
            </a:r>
            <a:r>
              <a:rPr lang="en-GB" dirty="0"/>
              <a:t> []</a:t>
            </a:r>
            <a:r>
              <a:rPr lang="en-GB" dirty="0" err="1"/>
              <a:t>arrayRefVar</a:t>
            </a:r>
            <a:r>
              <a:rPr lang="en-GB" dirty="0"/>
              <a:t>[];   </a:t>
            </a:r>
            <a:endParaRPr lang="en-GB" dirty="0" smtClean="0"/>
          </a:p>
          <a:p>
            <a:pPr lvl="1"/>
            <a:r>
              <a:rPr lang="en-GB" b="1" dirty="0" err="1"/>
              <a:t>int</a:t>
            </a:r>
            <a:r>
              <a:rPr lang="en-GB" dirty="0"/>
              <a:t>[][] </a:t>
            </a:r>
            <a:r>
              <a:rPr lang="en-GB" dirty="0" err="1"/>
              <a:t>arr</a:t>
            </a:r>
            <a:r>
              <a:rPr lang="en-GB" dirty="0"/>
              <a:t>=</a:t>
            </a:r>
            <a:r>
              <a:rPr lang="en-GB" b="1" dirty="0"/>
              <a:t>new</a:t>
            </a:r>
            <a:r>
              <a:rPr lang="en-GB" dirty="0"/>
              <a:t> </a:t>
            </a:r>
            <a:r>
              <a:rPr lang="en-GB" b="1" dirty="0" err="1"/>
              <a:t>int</a:t>
            </a:r>
            <a:r>
              <a:rPr lang="en-GB" dirty="0"/>
              <a:t>[3][3];//3 row and 3 column  </a:t>
            </a:r>
            <a:r>
              <a:rPr lang="en-GB" dirty="0" smtClean="0"/>
              <a:t>// instantiation </a:t>
            </a:r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E17-F20A-42F7-92F0-ED21505A23F4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F2E8-B741-4CF6-9824-037A2AE4236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97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9182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scene3d>
              <a:camera prst="perspectiveRelaxedModerately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Array in Java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6356"/>
            <a:ext cx="10972800" cy="5394960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GB" b="1" dirty="0" smtClean="0"/>
              <a:t>Example </a:t>
            </a:r>
          </a:p>
          <a:p>
            <a:pPr marL="457200" lvl="1" indent="0">
              <a:buNone/>
            </a:pPr>
            <a:r>
              <a:rPr lang="en-GB" b="1" dirty="0"/>
              <a:t>class</a:t>
            </a:r>
            <a:r>
              <a:rPr lang="en-GB" dirty="0"/>
              <a:t> Testarray1{  </a:t>
            </a:r>
          </a:p>
          <a:p>
            <a:pPr marL="457200" lvl="1" indent="0">
              <a:buNone/>
            </a:pPr>
            <a:r>
              <a:rPr lang="en-GB" b="1" dirty="0"/>
              <a:t>public</a:t>
            </a:r>
            <a:r>
              <a:rPr lang="en-GB" dirty="0"/>
              <a:t> </a:t>
            </a:r>
            <a:r>
              <a:rPr lang="en-GB" b="1" dirty="0"/>
              <a:t>static</a:t>
            </a:r>
            <a:r>
              <a:rPr lang="en-GB" dirty="0"/>
              <a:t> </a:t>
            </a:r>
            <a:r>
              <a:rPr lang="en-GB" b="1" dirty="0"/>
              <a:t>void</a:t>
            </a:r>
            <a:r>
              <a:rPr lang="en-GB" dirty="0"/>
              <a:t> main(String </a:t>
            </a:r>
            <a:r>
              <a:rPr lang="en-GB" dirty="0" err="1"/>
              <a:t>args</a:t>
            </a:r>
            <a:r>
              <a:rPr lang="en-GB" dirty="0"/>
              <a:t>[]){  </a:t>
            </a:r>
          </a:p>
          <a:p>
            <a:pPr marL="914400" lvl="2" indent="0">
              <a:buNone/>
            </a:pPr>
            <a:r>
              <a:rPr lang="en-GB" b="1" dirty="0" err="1"/>
              <a:t>int</a:t>
            </a:r>
            <a:r>
              <a:rPr lang="en-GB" dirty="0"/>
              <a:t> a[]={33,3,4,5};//declaration, instantiation and initialization  </a:t>
            </a:r>
          </a:p>
          <a:p>
            <a:pPr marL="914400" lvl="2" indent="0">
              <a:buNone/>
            </a:pPr>
            <a:r>
              <a:rPr lang="en-GB" dirty="0"/>
              <a:t>//printing array  </a:t>
            </a:r>
          </a:p>
          <a:p>
            <a:pPr marL="914400" lvl="2" indent="0">
              <a:buNone/>
            </a:pPr>
            <a:r>
              <a:rPr lang="en-GB" b="1" dirty="0"/>
              <a:t>for</a:t>
            </a:r>
            <a:r>
              <a:rPr lang="en-GB" dirty="0"/>
              <a:t>(</a:t>
            </a:r>
            <a:r>
              <a:rPr lang="en-GB" b="1" dirty="0" err="1"/>
              <a:t>int</a:t>
            </a:r>
            <a:r>
              <a:rPr lang="en-GB" dirty="0"/>
              <a:t> i=0;i&lt;</a:t>
            </a:r>
            <a:r>
              <a:rPr lang="en-GB" dirty="0" err="1"/>
              <a:t>a.length;i</a:t>
            </a:r>
            <a:r>
              <a:rPr lang="en-GB" dirty="0"/>
              <a:t>++)//length is the property of array  </a:t>
            </a:r>
          </a:p>
          <a:p>
            <a:pPr marL="914400" lvl="2" indent="0">
              <a:buNone/>
            </a:pPr>
            <a:r>
              <a:rPr lang="en-GB" dirty="0" err="1"/>
              <a:t>System.out.println</a:t>
            </a:r>
            <a:r>
              <a:rPr lang="en-GB" dirty="0"/>
              <a:t>(a[i]);  </a:t>
            </a:r>
          </a:p>
          <a:p>
            <a:pPr marL="457200" lvl="1" indent="0">
              <a:buNone/>
            </a:pPr>
            <a:r>
              <a:rPr lang="en-GB" dirty="0"/>
              <a:t>}}  </a:t>
            </a:r>
            <a:endParaRPr lang="en-GB" dirty="0" smtClean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 smtClean="0"/>
              <a:t>//instead of the above for loop, we can use for each loop</a:t>
            </a:r>
          </a:p>
          <a:p>
            <a:pPr marL="457200" lvl="1" indent="0">
              <a:buNone/>
            </a:pPr>
            <a:r>
              <a:rPr lang="en-GB" b="1" dirty="0">
                <a:solidFill>
                  <a:srgbClr val="FF0000"/>
                </a:solidFill>
              </a:rPr>
              <a:t>for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 err="1">
                <a:solidFill>
                  <a:srgbClr val="FF0000"/>
                </a:solidFill>
              </a:rPr>
              <a:t>data_type</a:t>
            </a:r>
            <a:r>
              <a:rPr lang="en-GB" dirty="0">
                <a:solidFill>
                  <a:srgbClr val="FF0000"/>
                </a:solidFill>
              </a:rPr>
              <a:t> </a:t>
            </a:r>
            <a:r>
              <a:rPr lang="en-GB" dirty="0" err="1">
                <a:solidFill>
                  <a:srgbClr val="FF0000"/>
                </a:solidFill>
              </a:rPr>
              <a:t>variable:array</a:t>
            </a:r>
            <a:r>
              <a:rPr lang="en-GB" dirty="0">
                <a:solidFill>
                  <a:srgbClr val="FF0000"/>
                </a:solidFill>
              </a:rPr>
              <a:t>){  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FF0000"/>
                </a:solidFill>
              </a:rPr>
              <a:t>//body of the loop  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FF0000"/>
                </a:solidFill>
              </a:rPr>
              <a:t>}  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E17-F20A-42F7-92F0-ED21505A23F4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F2E8-B741-4CF6-9824-037A2AE4236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606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9182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scene3d>
              <a:camera prst="perspectiveRelaxedModerately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Array in Java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0211"/>
            <a:ext cx="10972800" cy="5394960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GB" b="1" dirty="0" smtClean="0"/>
              <a:t>Passing array to a method</a:t>
            </a:r>
          </a:p>
          <a:p>
            <a:pPr lvl="1"/>
            <a:r>
              <a:rPr lang="en-GB" b="1" dirty="0"/>
              <a:t>class</a:t>
            </a:r>
            <a:r>
              <a:rPr lang="en-GB" dirty="0"/>
              <a:t> Testarray2{  </a:t>
            </a:r>
          </a:p>
          <a:p>
            <a:pPr lvl="1"/>
            <a:r>
              <a:rPr lang="en-GB" dirty="0"/>
              <a:t>//creating a method which receives an array as a parameter  </a:t>
            </a:r>
          </a:p>
          <a:p>
            <a:pPr lvl="1"/>
            <a:r>
              <a:rPr lang="en-GB" b="1" dirty="0"/>
              <a:t>static</a:t>
            </a:r>
            <a:r>
              <a:rPr lang="en-GB" dirty="0"/>
              <a:t> </a:t>
            </a:r>
            <a:r>
              <a:rPr lang="en-GB" b="1" dirty="0"/>
              <a:t>void</a:t>
            </a:r>
            <a:r>
              <a:rPr lang="en-GB" dirty="0"/>
              <a:t> min(</a:t>
            </a:r>
            <a:r>
              <a:rPr lang="en-GB" b="1" dirty="0" err="1"/>
              <a:t>int</a:t>
            </a:r>
            <a:r>
              <a:rPr lang="en-GB" dirty="0"/>
              <a:t> </a:t>
            </a:r>
            <a:r>
              <a:rPr lang="en-GB" dirty="0" err="1"/>
              <a:t>arr</a:t>
            </a:r>
            <a:r>
              <a:rPr lang="en-GB" dirty="0"/>
              <a:t>[]){  </a:t>
            </a:r>
          </a:p>
          <a:p>
            <a:pPr lvl="2"/>
            <a:r>
              <a:rPr lang="en-GB" b="1" dirty="0" err="1"/>
              <a:t>int</a:t>
            </a:r>
            <a:r>
              <a:rPr lang="en-GB" dirty="0"/>
              <a:t> min=</a:t>
            </a:r>
            <a:r>
              <a:rPr lang="en-GB" dirty="0" err="1"/>
              <a:t>arr</a:t>
            </a:r>
            <a:r>
              <a:rPr lang="en-GB" dirty="0"/>
              <a:t>[0];  </a:t>
            </a:r>
          </a:p>
          <a:p>
            <a:pPr lvl="2"/>
            <a:r>
              <a:rPr lang="en-GB" b="1" dirty="0"/>
              <a:t>for</a:t>
            </a:r>
            <a:r>
              <a:rPr lang="en-GB" dirty="0"/>
              <a:t>(</a:t>
            </a:r>
            <a:r>
              <a:rPr lang="en-GB" b="1" dirty="0" err="1"/>
              <a:t>int</a:t>
            </a:r>
            <a:r>
              <a:rPr lang="en-GB" dirty="0"/>
              <a:t> i=1;i&lt;</a:t>
            </a:r>
            <a:r>
              <a:rPr lang="en-GB" dirty="0" err="1"/>
              <a:t>arr.length;i</a:t>
            </a:r>
            <a:r>
              <a:rPr lang="en-GB" dirty="0"/>
              <a:t>++)  </a:t>
            </a:r>
          </a:p>
          <a:p>
            <a:pPr lvl="2"/>
            <a:r>
              <a:rPr lang="en-GB" dirty="0"/>
              <a:t> </a:t>
            </a:r>
            <a:r>
              <a:rPr lang="en-GB" b="1" dirty="0"/>
              <a:t>if</a:t>
            </a:r>
            <a:r>
              <a:rPr lang="en-GB" dirty="0"/>
              <a:t>(min&gt;</a:t>
            </a:r>
            <a:r>
              <a:rPr lang="en-GB" dirty="0" err="1"/>
              <a:t>arr</a:t>
            </a:r>
            <a:r>
              <a:rPr lang="en-GB" dirty="0"/>
              <a:t>[i])  </a:t>
            </a:r>
          </a:p>
          <a:p>
            <a:pPr lvl="2"/>
            <a:r>
              <a:rPr lang="en-GB" dirty="0"/>
              <a:t>  min=</a:t>
            </a:r>
            <a:r>
              <a:rPr lang="en-GB" dirty="0" err="1"/>
              <a:t>arr</a:t>
            </a:r>
            <a:r>
              <a:rPr lang="en-GB" dirty="0"/>
              <a:t>[i];    </a:t>
            </a:r>
          </a:p>
          <a:p>
            <a:pPr lvl="2"/>
            <a:r>
              <a:rPr lang="en-GB" dirty="0" err="1"/>
              <a:t>System.out.println</a:t>
            </a:r>
            <a:r>
              <a:rPr lang="en-GB" dirty="0"/>
              <a:t>(min);  </a:t>
            </a:r>
          </a:p>
          <a:p>
            <a:pPr lvl="1"/>
            <a:r>
              <a:rPr lang="en-GB" dirty="0"/>
              <a:t>}  </a:t>
            </a:r>
          </a:p>
          <a:p>
            <a:pPr lvl="1"/>
            <a:r>
              <a:rPr lang="en-GB" b="1" dirty="0">
                <a:solidFill>
                  <a:srgbClr val="FF0000"/>
                </a:solidFill>
              </a:rPr>
              <a:t>public</a:t>
            </a:r>
            <a:r>
              <a:rPr lang="en-GB" dirty="0">
                <a:solidFill>
                  <a:srgbClr val="FF0000"/>
                </a:solidFill>
              </a:rPr>
              <a:t> </a:t>
            </a:r>
            <a:r>
              <a:rPr lang="en-GB" b="1" dirty="0">
                <a:solidFill>
                  <a:srgbClr val="FF0000"/>
                </a:solidFill>
              </a:rPr>
              <a:t>static</a:t>
            </a:r>
            <a:r>
              <a:rPr lang="en-GB" dirty="0">
                <a:solidFill>
                  <a:srgbClr val="FF0000"/>
                </a:solidFill>
              </a:rPr>
              <a:t> </a:t>
            </a:r>
            <a:r>
              <a:rPr lang="en-GB" b="1" dirty="0">
                <a:solidFill>
                  <a:srgbClr val="FF0000"/>
                </a:solidFill>
              </a:rPr>
              <a:t>void</a:t>
            </a:r>
            <a:r>
              <a:rPr lang="en-GB" dirty="0">
                <a:solidFill>
                  <a:srgbClr val="FF0000"/>
                </a:solidFill>
              </a:rPr>
              <a:t> main(String </a:t>
            </a:r>
            <a:r>
              <a:rPr lang="en-GB" dirty="0" err="1">
                <a:solidFill>
                  <a:srgbClr val="FF0000"/>
                </a:solidFill>
              </a:rPr>
              <a:t>args</a:t>
            </a:r>
            <a:r>
              <a:rPr lang="en-GB" dirty="0">
                <a:solidFill>
                  <a:srgbClr val="FF0000"/>
                </a:solidFill>
              </a:rPr>
              <a:t>[]){  </a:t>
            </a:r>
          </a:p>
          <a:p>
            <a:pPr lvl="2"/>
            <a:r>
              <a:rPr lang="en-GB" b="1" dirty="0" err="1">
                <a:solidFill>
                  <a:srgbClr val="FF0000"/>
                </a:solidFill>
              </a:rPr>
              <a:t>int</a:t>
            </a:r>
            <a:r>
              <a:rPr lang="en-GB" dirty="0">
                <a:solidFill>
                  <a:srgbClr val="FF0000"/>
                </a:solidFill>
              </a:rPr>
              <a:t> a[]={33,3,4,5};//declaring and initializing an array  </a:t>
            </a:r>
          </a:p>
          <a:p>
            <a:pPr lvl="2"/>
            <a:r>
              <a:rPr lang="en-GB" b="1" dirty="0">
                <a:solidFill>
                  <a:schemeClr val="accent1"/>
                </a:solidFill>
              </a:rPr>
              <a:t>min(a</a:t>
            </a:r>
            <a:r>
              <a:rPr lang="en-GB" b="1" dirty="0" smtClean="0">
                <a:solidFill>
                  <a:schemeClr val="accent1"/>
                </a:solidFill>
              </a:rPr>
              <a:t>);  </a:t>
            </a:r>
            <a:r>
              <a:rPr lang="en-GB" dirty="0">
                <a:solidFill>
                  <a:srgbClr val="FF0000"/>
                </a:solidFill>
              </a:rPr>
              <a:t> </a:t>
            </a:r>
            <a:r>
              <a:rPr lang="en-GB" dirty="0" smtClean="0">
                <a:solidFill>
                  <a:srgbClr val="FF0000"/>
                </a:solidFill>
              </a:rPr>
              <a:t>Or </a:t>
            </a:r>
            <a:r>
              <a:rPr lang="en-GB" b="1" dirty="0" smtClean="0">
                <a:solidFill>
                  <a:srgbClr val="92D050"/>
                </a:solidFill>
              </a:rPr>
              <a:t>min(new</a:t>
            </a:r>
            <a:r>
              <a:rPr lang="en-GB" b="1" dirty="0">
                <a:solidFill>
                  <a:srgbClr val="92D050"/>
                </a:solidFill>
              </a:rPr>
              <a:t> </a:t>
            </a:r>
            <a:r>
              <a:rPr lang="en-GB" b="1" dirty="0" err="1">
                <a:solidFill>
                  <a:srgbClr val="92D050"/>
                </a:solidFill>
              </a:rPr>
              <a:t>int</a:t>
            </a:r>
            <a:r>
              <a:rPr lang="en-GB" b="1" dirty="0">
                <a:solidFill>
                  <a:srgbClr val="92D050"/>
                </a:solidFill>
              </a:rPr>
              <a:t>[]{10,22,44,66</a:t>
            </a:r>
            <a:r>
              <a:rPr lang="en-GB" b="1" dirty="0" smtClean="0">
                <a:solidFill>
                  <a:srgbClr val="92D050"/>
                </a:solidFill>
              </a:rPr>
              <a:t>});</a:t>
            </a:r>
            <a:r>
              <a:rPr lang="en-GB" dirty="0" smtClean="0"/>
              <a:t>   //passing</a:t>
            </a:r>
            <a:r>
              <a:rPr lang="en-GB" dirty="0"/>
              <a:t> array to method  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>
                <a:solidFill>
                  <a:srgbClr val="FF0000"/>
                </a:solidFill>
              </a:rPr>
              <a:t>}}  </a:t>
            </a:r>
          </a:p>
          <a:p>
            <a:pPr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E17-F20A-42F7-92F0-ED21505A23F4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F2E8-B741-4CF6-9824-037A2AE4236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773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9182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scene3d>
              <a:camera prst="perspectiveRelaxedModerately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Array in Java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0211"/>
            <a:ext cx="10972800" cy="5394960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//Java Program to return an array from the method  </a:t>
            </a:r>
          </a:p>
          <a:p>
            <a:r>
              <a:rPr lang="en-GB" b="1" dirty="0"/>
              <a:t>class</a:t>
            </a:r>
            <a:r>
              <a:rPr lang="en-GB" dirty="0"/>
              <a:t> </a:t>
            </a:r>
            <a:r>
              <a:rPr lang="en-GB" dirty="0" err="1"/>
              <a:t>TestReturnArray</a:t>
            </a:r>
            <a:r>
              <a:rPr lang="en-GB" dirty="0"/>
              <a:t>{  </a:t>
            </a:r>
          </a:p>
          <a:p>
            <a:pPr lvl="1"/>
            <a:r>
              <a:rPr lang="en-GB" dirty="0"/>
              <a:t>//creating method which returns an array  </a:t>
            </a:r>
          </a:p>
          <a:p>
            <a:pPr lvl="1"/>
            <a:r>
              <a:rPr lang="en-GB" b="1" dirty="0"/>
              <a:t>static</a:t>
            </a:r>
            <a:r>
              <a:rPr lang="en-GB" dirty="0"/>
              <a:t> </a:t>
            </a:r>
            <a:r>
              <a:rPr lang="en-GB" b="1" dirty="0" err="1"/>
              <a:t>int</a:t>
            </a:r>
            <a:r>
              <a:rPr lang="en-GB" dirty="0"/>
              <a:t>[] get(){  </a:t>
            </a:r>
          </a:p>
          <a:p>
            <a:pPr lvl="2"/>
            <a:r>
              <a:rPr lang="en-GB" b="1" dirty="0"/>
              <a:t>return</a:t>
            </a:r>
            <a:r>
              <a:rPr lang="en-GB" dirty="0"/>
              <a:t> </a:t>
            </a:r>
            <a:r>
              <a:rPr lang="en-GB" b="1" dirty="0"/>
              <a:t>new</a:t>
            </a:r>
            <a:r>
              <a:rPr lang="en-GB" dirty="0"/>
              <a:t> </a:t>
            </a:r>
            <a:r>
              <a:rPr lang="en-GB" b="1" dirty="0" err="1"/>
              <a:t>int</a:t>
            </a:r>
            <a:r>
              <a:rPr lang="en-GB" dirty="0"/>
              <a:t>[]{10,30,50,90,60};  </a:t>
            </a:r>
          </a:p>
          <a:p>
            <a:r>
              <a:rPr lang="en-GB" dirty="0"/>
              <a:t>}    </a:t>
            </a:r>
          </a:p>
          <a:p>
            <a:r>
              <a:rPr lang="en-GB" b="1" dirty="0"/>
              <a:t>public</a:t>
            </a:r>
            <a:r>
              <a:rPr lang="en-GB" dirty="0"/>
              <a:t> </a:t>
            </a:r>
            <a:r>
              <a:rPr lang="en-GB" b="1" dirty="0"/>
              <a:t>static</a:t>
            </a:r>
            <a:r>
              <a:rPr lang="en-GB" dirty="0"/>
              <a:t> </a:t>
            </a:r>
            <a:r>
              <a:rPr lang="en-GB" b="1" dirty="0"/>
              <a:t>void</a:t>
            </a:r>
            <a:r>
              <a:rPr lang="en-GB" dirty="0"/>
              <a:t> main(String </a:t>
            </a:r>
            <a:r>
              <a:rPr lang="en-GB" dirty="0" err="1"/>
              <a:t>args</a:t>
            </a:r>
            <a:r>
              <a:rPr lang="en-GB" dirty="0"/>
              <a:t>[]){  </a:t>
            </a:r>
          </a:p>
          <a:p>
            <a:pPr lvl="1"/>
            <a:r>
              <a:rPr lang="en-GB" dirty="0"/>
              <a:t>//calling method which returns an array  </a:t>
            </a:r>
          </a:p>
          <a:p>
            <a:pPr lvl="1"/>
            <a:r>
              <a:rPr lang="en-GB" b="1" dirty="0" err="1"/>
              <a:t>int</a:t>
            </a:r>
            <a:r>
              <a:rPr lang="en-GB" dirty="0"/>
              <a:t> </a:t>
            </a:r>
            <a:r>
              <a:rPr lang="en-GB" dirty="0" err="1"/>
              <a:t>arr</a:t>
            </a:r>
            <a:r>
              <a:rPr lang="en-GB" dirty="0"/>
              <a:t>[]=get();  </a:t>
            </a:r>
          </a:p>
          <a:p>
            <a:pPr lvl="1"/>
            <a:r>
              <a:rPr lang="en-GB" dirty="0"/>
              <a:t>//printing the values of an array  </a:t>
            </a:r>
          </a:p>
          <a:p>
            <a:pPr lvl="1"/>
            <a:r>
              <a:rPr lang="en-GB" b="1" dirty="0"/>
              <a:t>for</a:t>
            </a:r>
            <a:r>
              <a:rPr lang="en-GB" dirty="0"/>
              <a:t>(</a:t>
            </a:r>
            <a:r>
              <a:rPr lang="en-GB" b="1" dirty="0" err="1"/>
              <a:t>int</a:t>
            </a:r>
            <a:r>
              <a:rPr lang="en-GB" dirty="0"/>
              <a:t> i=0;i&lt;</a:t>
            </a:r>
            <a:r>
              <a:rPr lang="en-GB" dirty="0" err="1"/>
              <a:t>arr.length;i</a:t>
            </a:r>
            <a:r>
              <a:rPr lang="en-GB" dirty="0"/>
              <a:t>++)  </a:t>
            </a:r>
          </a:p>
          <a:p>
            <a:pPr lvl="2"/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 err="1"/>
              <a:t>arr</a:t>
            </a:r>
            <a:r>
              <a:rPr lang="en-GB" dirty="0"/>
              <a:t>[i]);  </a:t>
            </a:r>
          </a:p>
          <a:p>
            <a:r>
              <a:rPr lang="en-GB" dirty="0"/>
              <a:t>}} 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E17-F20A-42F7-92F0-ED21505A23F4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F2E8-B741-4CF6-9824-037A2AE4236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36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9182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scene3d>
              <a:camera prst="perspectiveRelaxedModerately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Array in Java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0211"/>
            <a:ext cx="10972800" cy="5394960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 smtClean="0"/>
              <a:t>Two dimensional array</a:t>
            </a:r>
          </a:p>
          <a:p>
            <a:r>
              <a:rPr lang="en-GB" dirty="0"/>
              <a:t>Addition of 2 Matrices in Java</a:t>
            </a:r>
          </a:p>
          <a:p>
            <a:pPr lvl="1"/>
            <a:r>
              <a:rPr lang="en-GB" b="1" dirty="0" smtClean="0"/>
              <a:t>class</a:t>
            </a:r>
            <a:r>
              <a:rPr lang="en-GB" dirty="0"/>
              <a:t> Testarray5{  </a:t>
            </a:r>
          </a:p>
          <a:p>
            <a:pPr lvl="1"/>
            <a:r>
              <a:rPr lang="en-GB" b="1" dirty="0"/>
              <a:t>public</a:t>
            </a:r>
            <a:r>
              <a:rPr lang="en-GB" dirty="0"/>
              <a:t> </a:t>
            </a:r>
            <a:r>
              <a:rPr lang="en-GB" b="1" dirty="0"/>
              <a:t>static</a:t>
            </a:r>
            <a:r>
              <a:rPr lang="en-GB" dirty="0"/>
              <a:t> </a:t>
            </a:r>
            <a:r>
              <a:rPr lang="en-GB" b="1" dirty="0"/>
              <a:t>void</a:t>
            </a:r>
            <a:r>
              <a:rPr lang="en-GB" dirty="0"/>
              <a:t> main(String </a:t>
            </a:r>
            <a:r>
              <a:rPr lang="en-GB" dirty="0" err="1"/>
              <a:t>args</a:t>
            </a:r>
            <a:r>
              <a:rPr lang="en-GB" dirty="0"/>
              <a:t>[]){  </a:t>
            </a:r>
          </a:p>
          <a:p>
            <a:pPr lvl="1"/>
            <a:r>
              <a:rPr lang="en-GB" dirty="0"/>
              <a:t>//creating two matrices  </a:t>
            </a:r>
          </a:p>
          <a:p>
            <a:pPr lvl="1"/>
            <a:r>
              <a:rPr lang="en-GB" b="1" dirty="0" err="1"/>
              <a:t>int</a:t>
            </a:r>
            <a:r>
              <a:rPr lang="en-GB" dirty="0"/>
              <a:t> a[][]={{1,3,4},{3,4,5}};  </a:t>
            </a:r>
          </a:p>
          <a:p>
            <a:pPr lvl="1"/>
            <a:r>
              <a:rPr lang="en-GB" b="1" dirty="0" err="1"/>
              <a:t>int</a:t>
            </a:r>
            <a:r>
              <a:rPr lang="en-GB" dirty="0"/>
              <a:t> b[][]={{1,3,4},{3,4,5}};    </a:t>
            </a:r>
          </a:p>
          <a:p>
            <a:pPr lvl="1"/>
            <a:r>
              <a:rPr lang="en-GB" dirty="0"/>
              <a:t>//creating another matrix to store the sum of two matrices  </a:t>
            </a:r>
          </a:p>
          <a:p>
            <a:pPr lvl="1"/>
            <a:r>
              <a:rPr lang="en-GB" b="1" dirty="0" err="1"/>
              <a:t>int</a:t>
            </a:r>
            <a:r>
              <a:rPr lang="en-GB" dirty="0"/>
              <a:t> c[][]=</a:t>
            </a:r>
            <a:r>
              <a:rPr lang="en-GB" b="1" dirty="0"/>
              <a:t>new</a:t>
            </a:r>
            <a:r>
              <a:rPr lang="en-GB" dirty="0"/>
              <a:t> </a:t>
            </a:r>
            <a:r>
              <a:rPr lang="en-GB" b="1" dirty="0" err="1"/>
              <a:t>int</a:t>
            </a:r>
            <a:r>
              <a:rPr lang="en-GB" dirty="0"/>
              <a:t>[2][3];  </a:t>
            </a:r>
          </a:p>
          <a:p>
            <a:pPr lvl="1"/>
            <a:r>
              <a:rPr lang="en-GB" dirty="0"/>
              <a:t>//adding and printing addition of 2 matrices  </a:t>
            </a:r>
          </a:p>
          <a:p>
            <a:pPr lvl="1"/>
            <a:r>
              <a:rPr lang="en-GB" b="1" dirty="0"/>
              <a:t>for</a:t>
            </a:r>
            <a:r>
              <a:rPr lang="en-GB" dirty="0"/>
              <a:t>(</a:t>
            </a:r>
            <a:r>
              <a:rPr lang="en-GB" b="1" dirty="0" err="1"/>
              <a:t>int</a:t>
            </a:r>
            <a:r>
              <a:rPr lang="en-GB" dirty="0"/>
              <a:t> i=0;i&lt;2;i++){  </a:t>
            </a:r>
          </a:p>
          <a:p>
            <a:pPr lvl="1"/>
            <a:r>
              <a:rPr lang="en-GB" b="1" dirty="0"/>
              <a:t>for</a:t>
            </a:r>
            <a:r>
              <a:rPr lang="en-GB" dirty="0"/>
              <a:t>(</a:t>
            </a:r>
            <a:r>
              <a:rPr lang="en-GB" b="1" dirty="0" err="1"/>
              <a:t>int</a:t>
            </a:r>
            <a:r>
              <a:rPr lang="en-GB" dirty="0"/>
              <a:t> j=0;j&lt;3;j++){  </a:t>
            </a:r>
          </a:p>
          <a:p>
            <a:pPr lvl="1"/>
            <a:r>
              <a:rPr lang="en-GB" dirty="0"/>
              <a:t>c[i][j]=a[i][j]+b[i][j];  </a:t>
            </a:r>
          </a:p>
          <a:p>
            <a:pPr lvl="1"/>
            <a:r>
              <a:rPr lang="en-GB" dirty="0" err="1"/>
              <a:t>System.out.print</a:t>
            </a:r>
            <a:r>
              <a:rPr lang="en-GB" dirty="0"/>
              <a:t>(c[i][j]+" ");  </a:t>
            </a:r>
          </a:p>
          <a:p>
            <a:pPr lvl="1"/>
            <a:r>
              <a:rPr lang="en-GB" dirty="0"/>
              <a:t>}  </a:t>
            </a:r>
          </a:p>
          <a:p>
            <a:pPr lvl="1"/>
            <a:r>
              <a:rPr lang="en-GB" dirty="0" err="1"/>
              <a:t>System.out.println</a:t>
            </a:r>
            <a:r>
              <a:rPr lang="en-GB" dirty="0"/>
              <a:t>();//new line  </a:t>
            </a:r>
          </a:p>
          <a:p>
            <a:pPr lvl="1"/>
            <a:r>
              <a:rPr lang="en-GB" dirty="0"/>
              <a:t>}  </a:t>
            </a:r>
          </a:p>
          <a:p>
            <a:pPr lvl="1"/>
            <a:r>
              <a:rPr lang="en-GB" dirty="0"/>
              <a:t>}}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E17-F20A-42F7-92F0-ED21505A23F4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F2E8-B741-4CF6-9824-037A2AE4236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828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9182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scene3d>
              <a:camera prst="perspectiveRelaxedModerately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Georgia" panose="02040502050405020303" pitchFamily="18" charset="0"/>
              </a:rPr>
              <a:t>Lab practice 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0211"/>
            <a:ext cx="10972800" cy="539496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Decision making statements </a:t>
            </a:r>
          </a:p>
          <a:p>
            <a:pPr lvl="1"/>
            <a:r>
              <a:rPr lang="en-GB" dirty="0" smtClean="0"/>
              <a:t>If </a:t>
            </a:r>
          </a:p>
          <a:p>
            <a:pPr lvl="1"/>
            <a:r>
              <a:rPr lang="en-GB" dirty="0" smtClean="0"/>
              <a:t>Switch </a:t>
            </a:r>
          </a:p>
          <a:p>
            <a:r>
              <a:rPr lang="en-GB" dirty="0" smtClean="0"/>
              <a:t>Iteration or repetition statements</a:t>
            </a:r>
          </a:p>
          <a:p>
            <a:pPr lvl="1"/>
            <a:r>
              <a:rPr lang="en-GB" dirty="0" smtClean="0"/>
              <a:t>For</a:t>
            </a:r>
          </a:p>
          <a:p>
            <a:pPr lvl="1"/>
            <a:r>
              <a:rPr lang="en-GB" dirty="0" smtClean="0"/>
              <a:t>While</a:t>
            </a:r>
          </a:p>
          <a:p>
            <a:pPr lvl="1"/>
            <a:r>
              <a:rPr lang="en-GB" dirty="0" smtClean="0"/>
              <a:t>Do .. While</a:t>
            </a:r>
          </a:p>
          <a:p>
            <a:pPr lvl="1"/>
            <a:r>
              <a:rPr lang="en-GB" dirty="0" smtClean="0"/>
              <a:t>For each</a:t>
            </a:r>
          </a:p>
          <a:p>
            <a:r>
              <a:rPr lang="en-GB" dirty="0" smtClean="0"/>
              <a:t>Jump statements</a:t>
            </a:r>
          </a:p>
          <a:p>
            <a:pPr lvl="1"/>
            <a:r>
              <a:rPr lang="en-GB" dirty="0" smtClean="0"/>
              <a:t>Break </a:t>
            </a:r>
          </a:p>
          <a:p>
            <a:pPr lvl="1"/>
            <a:r>
              <a:rPr lang="en-GB" dirty="0" smtClean="0"/>
              <a:t>Continue </a:t>
            </a:r>
          </a:p>
          <a:p>
            <a:r>
              <a:rPr lang="en-GB" dirty="0" smtClean="0"/>
              <a:t>Arrays (single dimensional and multidimensional )</a:t>
            </a:r>
          </a:p>
          <a:p>
            <a:r>
              <a:rPr lang="en-GB" dirty="0" smtClean="0"/>
              <a:t>Exception handling(try … catch, finally , throw….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E17-F20A-42F7-92F0-ED21505A23F4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F2E8-B741-4CF6-9824-037A2AE4236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579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800" smtClean="0">
                <a:solidFill>
                  <a:schemeClr val="accent1">
                    <a:lumMod val="50000"/>
                  </a:schemeClr>
                </a:solidFill>
              </a:rPr>
              <a:t>Thank you.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E36D-DA4F-4F1A-9052-A4B6D492081F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E84-3EF7-4D2F-87FE-38A35616810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3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3452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Sample 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code </a:t>
            </a:r>
            <a:r>
              <a:rPr lang="en-U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Cont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public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(access modifier</a:t>
            </a:r>
            <a:r>
              <a:rPr lang="en-US" dirty="0" smtClean="0">
                <a:latin typeface="Cambria" panose="02040503050406030204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Makes </a:t>
            </a:r>
            <a:r>
              <a:rPr lang="en-US" dirty="0">
                <a:latin typeface="Cambria" panose="02040503050406030204" pitchFamily="18" charset="0"/>
              </a:rPr>
              <a:t>the item visible from outside the class. </a:t>
            </a:r>
            <a:endParaRPr lang="en-US" dirty="0" smtClean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static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Indicates </a:t>
            </a:r>
            <a:r>
              <a:rPr lang="en-US" dirty="0">
                <a:latin typeface="Cambria" panose="02040503050406030204" pitchFamily="18" charset="0"/>
              </a:rPr>
              <a:t>that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main() method is a class method</a:t>
            </a:r>
            <a:r>
              <a:rPr lang="en-US" dirty="0">
                <a:latin typeface="Cambria" panose="02040503050406030204" pitchFamily="18" charset="0"/>
              </a:rPr>
              <a:t> not an instant method. </a:t>
            </a:r>
            <a:endParaRPr lang="en-US" dirty="0" smtClean="0">
              <a:latin typeface="Cambria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It allows main</a:t>
            </a:r>
            <a:r>
              <a:rPr lang="en-US" dirty="0">
                <a:latin typeface="Cambria" panose="02040503050406030204" pitchFamily="18" charset="0"/>
              </a:rPr>
              <a:t>() to be called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without having to instantiate </a:t>
            </a:r>
            <a:r>
              <a:rPr lang="en-US" dirty="0">
                <a:latin typeface="Cambria" panose="02040503050406030204" pitchFamily="18" charset="0"/>
              </a:rPr>
              <a:t>a particular instance of the class.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D84F-153F-47C1-8128-1FA37750606E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E84-3EF7-4D2F-87FE-38A35616810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3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3452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Lexical Components of 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Java Program</a:t>
            </a: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Java tokens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Meaningful words and symbols of java programming language.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Java statements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Combinations of java Token(s).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Java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program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i="1" dirty="0">
                <a:latin typeface="Cambria" panose="02040503050406030204" pitchFamily="18" charset="0"/>
              </a:rPr>
              <a:t>Comments + java statements + white space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FB2B-B546-4351-853F-9159A8DDA4C4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E84-3EF7-4D2F-87FE-38A35616810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3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5744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Java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Five </a:t>
            </a:r>
            <a:r>
              <a:rPr lang="en-US" dirty="0">
                <a:latin typeface="Cambria" panose="02040503050406030204" pitchFamily="18" charset="0"/>
              </a:rPr>
              <a:t>types of </a:t>
            </a:r>
            <a:r>
              <a:rPr lang="en-US" dirty="0" smtClean="0">
                <a:latin typeface="Cambria" panose="02040503050406030204" pitchFamily="18" charset="0"/>
              </a:rPr>
              <a:t>Tokens: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i="1" dirty="0" smtClean="0">
                <a:latin typeface="Cambria" panose="02040503050406030204" pitchFamily="18" charset="0"/>
              </a:rPr>
              <a:t>Reserved keywords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i="1" dirty="0" smtClean="0">
                <a:latin typeface="Cambria" panose="02040503050406030204" pitchFamily="18" charset="0"/>
              </a:rPr>
              <a:t>Identifiers</a:t>
            </a:r>
            <a:endParaRPr lang="en-US" i="1" dirty="0">
              <a:latin typeface="Cambria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i="1" dirty="0" smtClean="0">
                <a:latin typeface="Cambria" panose="02040503050406030204" pitchFamily="18" charset="0"/>
              </a:rPr>
              <a:t>Literals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i="1" dirty="0" smtClean="0">
                <a:latin typeface="Cambria" panose="02040503050406030204" pitchFamily="18" charset="0"/>
              </a:rPr>
              <a:t>Operators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i="1" dirty="0" smtClean="0">
                <a:latin typeface="Cambria" panose="02040503050406030204" pitchFamily="18" charset="0"/>
              </a:rPr>
              <a:t>Separators</a:t>
            </a:r>
            <a:r>
              <a:rPr lang="en-US" i="1" dirty="0">
                <a:latin typeface="Cambria" panose="02040503050406030204" pitchFamily="18" charset="0"/>
              </a:rPr>
              <a:t>.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3748-6B9B-46B5-A703-E6F2A34020B2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E84-3EF7-4D2F-87FE-38A35616810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0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64" y="101888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Reserved words (Keywords)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8254" y="1371600"/>
            <a:ext cx="6615545" cy="5070764"/>
          </a:xfrm>
        </p:spPr>
        <p:txBody>
          <a:bodyPr>
            <a:normAutofit fontScale="62500" lnSpcReduction="20000"/>
          </a:bodyPr>
          <a:lstStyle/>
          <a:p>
            <a:r>
              <a:rPr lang="en-US" sz="2900" dirty="0">
                <a:solidFill>
                  <a:schemeClr val="bg1"/>
                </a:solidFill>
              </a:rPr>
              <a:t> </a:t>
            </a:r>
            <a:r>
              <a:rPr lang="en-US" dirty="0" smtClean="0"/>
              <a:t>abstract 		float 		public</a:t>
            </a:r>
          </a:p>
          <a:p>
            <a:r>
              <a:rPr lang="en-US" sz="2900" dirty="0">
                <a:solidFill>
                  <a:schemeClr val="bg1"/>
                </a:solidFill>
              </a:rPr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 		for 		return</a:t>
            </a:r>
          </a:p>
          <a:p>
            <a:r>
              <a:rPr lang="en-US" sz="2900" dirty="0">
                <a:solidFill>
                  <a:schemeClr val="bg1"/>
                </a:solidFill>
              </a:rPr>
              <a:t> </a:t>
            </a:r>
            <a:r>
              <a:rPr lang="en-US" dirty="0" smtClean="0"/>
              <a:t>break 			if 		short</a:t>
            </a:r>
          </a:p>
          <a:p>
            <a:r>
              <a:rPr lang="en-US" sz="2900" dirty="0">
                <a:solidFill>
                  <a:schemeClr val="bg1"/>
                </a:solidFill>
              </a:rPr>
              <a:t> </a:t>
            </a:r>
            <a:r>
              <a:rPr lang="en-US" dirty="0" smtClean="0"/>
              <a:t>Byte			implements	static</a:t>
            </a:r>
          </a:p>
          <a:p>
            <a:r>
              <a:rPr lang="en-US" sz="2900" dirty="0">
                <a:solidFill>
                  <a:schemeClr val="bg1"/>
                </a:solidFill>
              </a:rPr>
              <a:t> </a:t>
            </a:r>
            <a:r>
              <a:rPr lang="en-US" dirty="0" smtClean="0"/>
              <a:t>case 			import 		super</a:t>
            </a:r>
          </a:p>
          <a:p>
            <a:r>
              <a:rPr lang="en-US" sz="2900" dirty="0">
                <a:solidFill>
                  <a:schemeClr val="bg1"/>
                </a:solidFill>
              </a:rPr>
              <a:t> </a:t>
            </a:r>
            <a:r>
              <a:rPr lang="en-US" dirty="0" smtClean="0"/>
              <a:t>catch 			</a:t>
            </a:r>
            <a:r>
              <a:rPr lang="en-US" dirty="0" err="1" smtClean="0"/>
              <a:t>instanceof</a:t>
            </a:r>
            <a:r>
              <a:rPr lang="en-US" dirty="0" smtClean="0"/>
              <a:t> 	switch</a:t>
            </a:r>
          </a:p>
          <a:p>
            <a:r>
              <a:rPr lang="en-US" sz="2900" dirty="0">
                <a:solidFill>
                  <a:schemeClr val="bg1"/>
                </a:solidFill>
              </a:rPr>
              <a:t> </a:t>
            </a:r>
            <a:r>
              <a:rPr lang="en-US" dirty="0" smtClean="0"/>
              <a:t>char 			</a:t>
            </a:r>
            <a:r>
              <a:rPr lang="en-US" dirty="0" err="1" smtClean="0"/>
              <a:t>int</a:t>
            </a:r>
            <a:r>
              <a:rPr lang="en-US" dirty="0" smtClean="0"/>
              <a:t> 		synchronized</a:t>
            </a:r>
          </a:p>
          <a:p>
            <a:r>
              <a:rPr lang="en-US" sz="2900" dirty="0">
                <a:solidFill>
                  <a:schemeClr val="bg1"/>
                </a:solidFill>
              </a:rPr>
              <a:t> </a:t>
            </a:r>
            <a:r>
              <a:rPr lang="en-US" dirty="0" smtClean="0"/>
              <a:t>class 			interface 		this</a:t>
            </a:r>
          </a:p>
          <a:p>
            <a:r>
              <a:rPr lang="en-US" sz="2900" dirty="0">
                <a:solidFill>
                  <a:schemeClr val="bg1"/>
                </a:solidFill>
              </a:rPr>
              <a:t> </a:t>
            </a:r>
            <a:r>
              <a:rPr lang="en-US" dirty="0" smtClean="0"/>
              <a:t>continue 		long 		throw</a:t>
            </a:r>
          </a:p>
          <a:p>
            <a:r>
              <a:rPr lang="en-US" sz="2900" dirty="0">
                <a:solidFill>
                  <a:schemeClr val="bg1"/>
                </a:solidFill>
              </a:rPr>
              <a:t> </a:t>
            </a:r>
            <a:r>
              <a:rPr lang="en-US" dirty="0" smtClean="0"/>
              <a:t>default 		native 		throws</a:t>
            </a:r>
          </a:p>
          <a:p>
            <a:r>
              <a:rPr lang="en-US" sz="2900" dirty="0">
                <a:solidFill>
                  <a:schemeClr val="bg1"/>
                </a:solidFill>
              </a:rPr>
              <a:t> </a:t>
            </a:r>
            <a:r>
              <a:rPr lang="en-US" dirty="0" smtClean="0"/>
              <a:t>do 			new 		transient</a:t>
            </a:r>
          </a:p>
          <a:p>
            <a:r>
              <a:rPr lang="en-US" sz="2900" dirty="0">
                <a:solidFill>
                  <a:schemeClr val="bg1"/>
                </a:solidFill>
              </a:rPr>
              <a:t> </a:t>
            </a:r>
            <a:r>
              <a:rPr lang="en-US" dirty="0" smtClean="0"/>
              <a:t>double 		null 		try</a:t>
            </a:r>
          </a:p>
          <a:p>
            <a:r>
              <a:rPr lang="en-US" sz="2900" dirty="0">
                <a:solidFill>
                  <a:schemeClr val="bg1"/>
                </a:solidFill>
              </a:rPr>
              <a:t> </a:t>
            </a:r>
            <a:r>
              <a:rPr lang="en-US" dirty="0" smtClean="0"/>
              <a:t>else 			operator 		void</a:t>
            </a:r>
          </a:p>
          <a:p>
            <a:r>
              <a:rPr lang="en-US" sz="2900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extends 		package 		volatile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final 			private 		while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finally 			protected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8764" y="1468582"/>
            <a:ext cx="3920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latin typeface="Cambria" panose="02040503050406030204" pitchFamily="18" charset="0"/>
              </a:rPr>
              <a:t>Special </a:t>
            </a:r>
            <a:r>
              <a:rPr lang="en-US" sz="2400" dirty="0">
                <a:latin typeface="Cambria" panose="02040503050406030204" pitchFamily="18" charset="0"/>
              </a:rPr>
              <a:t>meaning to the compiler</a:t>
            </a:r>
            <a:r>
              <a:rPr lang="en-US" sz="2400" dirty="0" smtClean="0">
                <a:latin typeface="Cambria" panose="020405030504060302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Could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not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be used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as constant or variable or any other variable/identifier names.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D04F-2BF1-423F-8807-7AC64D335981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E84-3EF7-4D2F-87FE-38A35616810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5743"/>
            <a:ext cx="10972800" cy="82296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91335"/>
            <a:ext cx="10972800" cy="53949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Programmer </a:t>
            </a:r>
            <a:r>
              <a:rPr lang="en-US" dirty="0">
                <a:latin typeface="Cambria" panose="02040503050406030204" pitchFamily="18" charset="0"/>
              </a:rPr>
              <a:t>defined tokens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Include </a:t>
            </a:r>
            <a:r>
              <a:rPr lang="en-US" dirty="0">
                <a:latin typeface="Cambria" panose="02040503050406030204" pitchFamily="18" charset="0"/>
              </a:rPr>
              <a:t>names used to identify </a:t>
            </a:r>
            <a:r>
              <a:rPr lang="en-US" dirty="0" smtClean="0">
                <a:latin typeface="Cambria" panose="020405030504060302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i="1" dirty="0" smtClean="0">
                <a:latin typeface="Cambria" panose="02040503050406030204" pitchFamily="18" charset="0"/>
              </a:rPr>
              <a:t>Classes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i="1" dirty="0" smtClean="0">
                <a:latin typeface="Cambria" panose="02040503050406030204" pitchFamily="18" charset="0"/>
              </a:rPr>
              <a:t>Methods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i="1" dirty="0" smtClean="0">
                <a:latin typeface="Cambria" panose="02040503050406030204" pitchFamily="18" charset="0"/>
              </a:rPr>
              <a:t>Variables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i="1" dirty="0" smtClean="0">
                <a:latin typeface="Cambria" panose="02040503050406030204" pitchFamily="18" charset="0"/>
              </a:rPr>
              <a:t>Objects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i="1" dirty="0" smtClean="0">
                <a:latin typeface="Cambria" panose="02040503050406030204" pitchFamily="18" charset="0"/>
              </a:rPr>
              <a:t>Packages </a:t>
            </a:r>
            <a:r>
              <a:rPr lang="en-US" i="1" dirty="0">
                <a:latin typeface="Cambria" panose="02040503050406030204" pitchFamily="18" charset="0"/>
              </a:rPr>
              <a:t>and </a:t>
            </a:r>
            <a:endParaRPr lang="en-US" i="1" dirty="0" smtClean="0">
              <a:latin typeface="Cambria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i="1" dirty="0" smtClean="0">
                <a:latin typeface="Cambria" panose="02040503050406030204" pitchFamily="18" charset="0"/>
              </a:rPr>
              <a:t>Interfaces.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Java </a:t>
            </a:r>
            <a:r>
              <a:rPr lang="en-US" dirty="0">
                <a:latin typeface="Cambria" panose="02040503050406030204" pitchFamily="18" charset="0"/>
              </a:rPr>
              <a:t>programming language </a:t>
            </a:r>
            <a:r>
              <a:rPr lang="en-US" dirty="0" smtClean="0">
                <a:latin typeface="Cambria" panose="02040503050406030204" pitchFamily="18" charset="0"/>
              </a:rPr>
              <a:t>is case </a:t>
            </a:r>
            <a:r>
              <a:rPr lang="en-US" dirty="0">
                <a:latin typeface="Cambria" panose="02040503050406030204" pitchFamily="18" charset="0"/>
              </a:rPr>
              <a:t>sensitive language. </a:t>
            </a:r>
            <a:endParaRPr lang="en-US" dirty="0" smtClean="0">
              <a:latin typeface="Cambria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Example</a:t>
            </a:r>
            <a:r>
              <a:rPr lang="en-US" dirty="0">
                <a:latin typeface="Cambria" panose="02040503050406030204" pitchFamily="18" charset="0"/>
              </a:rPr>
              <a:t>: </a:t>
            </a:r>
            <a:r>
              <a:rPr lang="en-US" i="1" dirty="0" err="1">
                <a:latin typeface="Cambria" panose="02040503050406030204" pitchFamily="18" charset="0"/>
              </a:rPr>
              <a:t>Mathvar</a:t>
            </a:r>
            <a:r>
              <a:rPr lang="en-US" i="1" dirty="0">
                <a:latin typeface="Cambria" panose="02040503050406030204" pitchFamily="18" charset="0"/>
              </a:rPr>
              <a:t>, </a:t>
            </a:r>
            <a:r>
              <a:rPr lang="en-US" i="1" dirty="0" err="1">
                <a:latin typeface="Cambria" panose="02040503050406030204" pitchFamily="18" charset="0"/>
              </a:rPr>
              <a:t>mathVar</a:t>
            </a:r>
            <a:r>
              <a:rPr lang="en-US" i="1" dirty="0">
                <a:latin typeface="Cambria" panose="02040503050406030204" pitchFamily="18" charset="0"/>
              </a:rPr>
              <a:t>, </a:t>
            </a:r>
            <a:r>
              <a:rPr lang="en-US" i="1" dirty="0" err="1">
                <a:latin typeface="Cambria" panose="02040503050406030204" pitchFamily="18" charset="0"/>
              </a:rPr>
              <a:t>MathVar</a:t>
            </a:r>
            <a:r>
              <a:rPr lang="en-US" dirty="0">
                <a:latin typeface="Cambria" panose="02040503050406030204" pitchFamily="18" charset="0"/>
              </a:rPr>
              <a:t>, etc… are </a:t>
            </a:r>
            <a:r>
              <a:rPr lang="en-US" dirty="0" smtClean="0">
                <a:latin typeface="Cambria" panose="02040503050406030204" pitchFamily="18" charset="0"/>
              </a:rPr>
              <a:t>different identifiers/variables</a:t>
            </a:r>
            <a:r>
              <a:rPr lang="en-US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19E7-7E48-4E09-92B4-5B2FAB78C798}" type="datetime4">
              <a:rPr lang="en-US" smtClean="0"/>
              <a:pPr/>
              <a:t>May 14,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Basics in Java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2E84-3EF7-4D2F-87FE-38A35616810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0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2208</Words>
  <Application>Microsoft Office PowerPoint</Application>
  <PresentationFormat>Custom</PresentationFormat>
  <Paragraphs>625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Java Programming  </vt:lpstr>
      <vt:lpstr>Structure of java Program</vt:lpstr>
      <vt:lpstr>Creating, Compiling and Running a Java Program</vt:lpstr>
      <vt:lpstr>Sample code</vt:lpstr>
      <vt:lpstr>Sample code Cont…</vt:lpstr>
      <vt:lpstr>Lexical Components of Java Program</vt:lpstr>
      <vt:lpstr>Java Tokens</vt:lpstr>
      <vt:lpstr>Reserved words (Keywords)</vt:lpstr>
      <vt:lpstr>Identifiers</vt:lpstr>
      <vt:lpstr>Rules in naming Identifier</vt:lpstr>
      <vt:lpstr>Identifiers’ naming conventions</vt:lpstr>
      <vt:lpstr>Literals</vt:lpstr>
      <vt:lpstr>Operators</vt:lpstr>
      <vt:lpstr>Separators</vt:lpstr>
      <vt:lpstr>Java Comments</vt:lpstr>
      <vt:lpstr>Java Statements</vt:lpstr>
      <vt:lpstr>Blocks, Constants, Variables and Data Types</vt:lpstr>
      <vt:lpstr>Data types</vt:lpstr>
      <vt:lpstr>Data types Cont…</vt:lpstr>
      <vt:lpstr>Variable declaration</vt:lpstr>
      <vt:lpstr>special character</vt:lpstr>
      <vt:lpstr>Scope of variables</vt:lpstr>
      <vt:lpstr>Operators</vt:lpstr>
      <vt:lpstr>Operators Cont…</vt:lpstr>
      <vt:lpstr>Decision Making Statements</vt:lpstr>
      <vt:lpstr>if Statement</vt:lpstr>
      <vt:lpstr>if...else Statement</vt:lpstr>
      <vt:lpstr>Loop/Iteration</vt:lpstr>
      <vt:lpstr>while Loop</vt:lpstr>
      <vt:lpstr>while Loop</vt:lpstr>
      <vt:lpstr>while Loop Cont…</vt:lpstr>
      <vt:lpstr>do...while</vt:lpstr>
      <vt:lpstr>do...while Cont…</vt:lpstr>
      <vt:lpstr>do...while Cont…</vt:lpstr>
      <vt:lpstr>for Loop</vt:lpstr>
      <vt:lpstr>for Loop Cont…</vt:lpstr>
      <vt:lpstr>for Loop Cont…</vt:lpstr>
      <vt:lpstr>break Keyword</vt:lpstr>
      <vt:lpstr>continue Keyword</vt:lpstr>
      <vt:lpstr>Array in Java</vt:lpstr>
      <vt:lpstr>Array in Java</vt:lpstr>
      <vt:lpstr>Array in Java</vt:lpstr>
      <vt:lpstr>Array in Java</vt:lpstr>
      <vt:lpstr>Array in Java</vt:lpstr>
      <vt:lpstr>Lab practice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user</dc:creator>
  <cp:lastModifiedBy>Windows User</cp:lastModifiedBy>
  <cp:revision>59</cp:revision>
  <dcterms:created xsi:type="dcterms:W3CDTF">2017-10-28T17:39:24Z</dcterms:created>
  <dcterms:modified xsi:type="dcterms:W3CDTF">2023-05-14T04:44:12Z</dcterms:modified>
</cp:coreProperties>
</file>