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94"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8" r:id="rId23"/>
    <p:sldId id="280" r:id="rId24"/>
    <p:sldId id="295"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7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B2E704-CECD-4D8D-B670-A38178D94B0C}"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127123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B2E704-CECD-4D8D-B670-A38178D94B0C}"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108231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B2E704-CECD-4D8D-B670-A38178D94B0C}"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306847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B2E704-CECD-4D8D-B670-A38178D94B0C}"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426591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B2E704-CECD-4D8D-B670-A38178D94B0C}"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181103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B2E704-CECD-4D8D-B670-A38178D94B0C}"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25686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B2E704-CECD-4D8D-B670-A38178D94B0C}" type="datetimeFigureOut">
              <a:rPr lang="en-US" smtClean="0"/>
              <a:pPr/>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198387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B2E704-CECD-4D8D-B670-A38178D94B0C}" type="datetimeFigureOut">
              <a:rPr lang="en-US" smtClean="0"/>
              <a:pPr/>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251926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B2E704-CECD-4D8D-B670-A38178D94B0C}" type="datetimeFigureOut">
              <a:rPr lang="en-US" smtClean="0"/>
              <a:pPr/>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145715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B2E704-CECD-4D8D-B670-A38178D94B0C}"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6306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B2E704-CECD-4D8D-B670-A38178D94B0C}"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233013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2E704-CECD-4D8D-B670-A38178D94B0C}" type="datetimeFigureOut">
              <a:rPr lang="en-US" smtClean="0"/>
              <a:pPr/>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C424A-E17D-4921-A537-6AC58A904A9F}" type="slidenum">
              <a:rPr lang="en-US" smtClean="0"/>
              <a:pPr/>
              <a:t>‹#›</a:t>
            </a:fld>
            <a:endParaRPr lang="en-US"/>
          </a:p>
        </p:txBody>
      </p:sp>
    </p:spTree>
    <p:extLst>
      <p:ext uri="{BB962C8B-B14F-4D97-AF65-F5344CB8AC3E}">
        <p14:creationId xmlns:p14="http://schemas.microsoft.com/office/powerpoint/2010/main" xmlns="" val="127060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1169"/>
            <a:ext cx="10972800" cy="831128"/>
          </a:xfrm>
          <a:solidFill>
            <a:schemeClr val="accent1">
              <a:lumMod val="60000"/>
              <a:lumOff val="40000"/>
            </a:schemeClr>
          </a:solidFill>
        </p:spPr>
        <p:txBody>
          <a:bodyPr>
            <a:normAutofit/>
          </a:bodyPr>
          <a:lstStyle/>
          <a:p>
            <a:r>
              <a:rPr lang="en-US" sz="4400" b="1" dirty="0" smtClean="0">
                <a:solidFill>
                  <a:schemeClr val="accent1">
                    <a:lumMod val="20000"/>
                    <a:lumOff val="80000"/>
                  </a:schemeClr>
                </a:solidFill>
                <a:latin typeface="Georgia" pitchFamily="18" charset="0"/>
              </a:rPr>
              <a:t>Java Programming </a:t>
            </a:r>
            <a:endParaRPr lang="en-US" sz="4400"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Subtitle 2"/>
          <p:cNvSpPr>
            <a:spLocks noGrp="1"/>
          </p:cNvSpPr>
          <p:nvPr>
            <p:ph type="subTitle" idx="1"/>
          </p:nvPr>
        </p:nvSpPr>
        <p:spPr>
          <a:xfrm>
            <a:off x="609600" y="1100697"/>
            <a:ext cx="10972800" cy="1385599"/>
          </a:xfrm>
          <a:solidFill>
            <a:schemeClr val="accent1">
              <a:lumMod val="50000"/>
            </a:schemeClr>
          </a:solidFill>
          <a:ln>
            <a:noFill/>
          </a:ln>
        </p:spPr>
        <p:txBody>
          <a:bodyPr anchor="ctr">
            <a:noAutofit/>
          </a:bodyPr>
          <a:lstStyle/>
          <a:p>
            <a:pPr>
              <a:spcBef>
                <a:spcPct val="0"/>
              </a:spcBef>
            </a:pPr>
            <a:r>
              <a:rPr lang="en-US" sz="4400"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a typeface="+mj-ea"/>
                <a:cs typeface="+mj-cs"/>
              </a:rPr>
              <a:t>Introduction to Graphical User Interface</a:t>
            </a:r>
          </a:p>
        </p:txBody>
      </p:sp>
      <p:sp>
        <p:nvSpPr>
          <p:cNvPr id="6" name="Subtitle 2"/>
          <p:cNvSpPr txBox="1">
            <a:spLocks/>
          </p:cNvSpPr>
          <p:nvPr/>
        </p:nvSpPr>
        <p:spPr>
          <a:xfrm>
            <a:off x="1524000" y="2777445"/>
            <a:ext cx="9144000" cy="3131273"/>
          </a:xfrm>
          <a:prstGeom prst="rect">
            <a:avLst/>
          </a:prstGeom>
          <a:solidFill>
            <a:schemeClr val="bg1"/>
          </a:solid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00000"/>
              </a:lnSpc>
              <a:spcBef>
                <a:spcPct val="20000"/>
              </a:spcBef>
            </a:pPr>
            <a:r>
              <a:rPr lang="en-US" sz="3200" dirty="0" err="1" smtClean="0">
                <a:solidFill>
                  <a:schemeClr val="accent1">
                    <a:lumMod val="75000"/>
                  </a:schemeClr>
                </a:solidFill>
              </a:rPr>
              <a:t>Abdella</a:t>
            </a:r>
            <a:r>
              <a:rPr lang="en-US" sz="3200" dirty="0" smtClean="0">
                <a:solidFill>
                  <a:schemeClr val="accent1">
                    <a:lumMod val="75000"/>
                  </a:schemeClr>
                </a:solidFill>
              </a:rPr>
              <a:t> N</a:t>
            </a:r>
            <a:r>
              <a:rPr lang="en-US" sz="3200" dirty="0" smtClean="0">
                <a:solidFill>
                  <a:schemeClr val="accent1">
                    <a:lumMod val="75000"/>
                  </a:schemeClr>
                </a:solidFill>
              </a:rPr>
              <a:t>.</a:t>
            </a:r>
            <a:endParaRPr lang="en-US" sz="3200" dirty="0">
              <a:solidFill>
                <a:schemeClr val="accent1">
                  <a:lumMod val="75000"/>
                </a:schemeClr>
              </a:solidFill>
            </a:endParaRPr>
          </a:p>
          <a:p>
            <a:pPr lvl="0">
              <a:lnSpc>
                <a:spcPct val="100000"/>
              </a:lnSpc>
              <a:spcBef>
                <a:spcPct val="20000"/>
              </a:spcBef>
            </a:pPr>
            <a:r>
              <a:rPr lang="en-US" sz="3200" dirty="0">
                <a:solidFill>
                  <a:schemeClr val="accent1">
                    <a:lumMod val="75000"/>
                  </a:schemeClr>
                </a:solidFill>
              </a:rPr>
              <a:t>DEBRE BERHAN UNIVERSITY</a:t>
            </a:r>
          </a:p>
          <a:p>
            <a:pPr lvl="0">
              <a:lnSpc>
                <a:spcPct val="100000"/>
              </a:lnSpc>
              <a:spcBef>
                <a:spcPct val="20000"/>
              </a:spcBef>
            </a:pPr>
            <a:r>
              <a:rPr lang="en-US" sz="3200" dirty="0">
                <a:solidFill>
                  <a:schemeClr val="accent1">
                    <a:lumMod val="75000"/>
                  </a:schemeClr>
                </a:solidFill>
              </a:rPr>
              <a:t>DEBRE </a:t>
            </a:r>
            <a:r>
              <a:rPr lang="en-US" sz="3200" dirty="0" smtClean="0">
                <a:solidFill>
                  <a:schemeClr val="accent1">
                    <a:lumMod val="75000"/>
                  </a:schemeClr>
                </a:solidFill>
              </a:rPr>
              <a:t>BERHAN</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60002" y="5239016"/>
            <a:ext cx="1771650"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66268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Creating a Frame</a:t>
            </a:r>
          </a:p>
        </p:txBody>
      </p:sp>
      <p:sp>
        <p:nvSpPr>
          <p:cNvPr id="3" name="Content Placeholder 2"/>
          <p:cNvSpPr>
            <a:spLocks noGrp="1"/>
          </p:cNvSpPr>
          <p:nvPr>
            <p:ph idx="1"/>
          </p:nvPr>
        </p:nvSpPr>
        <p:spPr>
          <a:xfrm>
            <a:off x="609600" y="1146356"/>
            <a:ext cx="10972800" cy="5394960"/>
          </a:xfrm>
        </p:spPr>
        <p:txBody>
          <a:bodyPr>
            <a:normAutofit/>
          </a:bodyPr>
          <a:lstStyle/>
          <a:p>
            <a:pPr marL="457200" lvl="1" indent="0">
              <a:buClr>
                <a:schemeClr val="accent1">
                  <a:lumMod val="50000"/>
                </a:schemeClr>
              </a:buClr>
              <a:buNone/>
            </a:pPr>
            <a:r>
              <a:rPr lang="en-US" dirty="0">
                <a:solidFill>
                  <a:schemeClr val="accent1">
                    <a:lumMod val="50000"/>
                  </a:schemeClr>
                </a:solidFill>
                <a:latin typeface="Cambria" panose="02040503050406030204" pitchFamily="18" charset="0"/>
              </a:rPr>
              <a:t>Frame </a:t>
            </a:r>
            <a:r>
              <a:rPr lang="en-US" dirty="0" err="1">
                <a:solidFill>
                  <a:schemeClr val="accent1">
                    <a:lumMod val="50000"/>
                  </a:schemeClr>
                </a:solidFill>
                <a:latin typeface="Cambria" panose="02040503050406030204" pitchFamily="18" charset="0"/>
              </a:rPr>
              <a:t>frame</a:t>
            </a:r>
            <a:r>
              <a:rPr lang="en-US" dirty="0">
                <a:solidFill>
                  <a:schemeClr val="accent1">
                    <a:lumMod val="50000"/>
                  </a:schemeClr>
                </a:solidFill>
                <a:latin typeface="Cambria" panose="02040503050406030204" pitchFamily="18" charset="0"/>
              </a:rPr>
              <a:t> = new Frame();</a:t>
            </a:r>
          </a:p>
          <a:p>
            <a:pPr marL="457200" lvl="1" indent="0">
              <a:buClr>
                <a:schemeClr val="accent1">
                  <a:lumMod val="50000"/>
                </a:schemeClr>
              </a:buClr>
              <a:buNone/>
            </a:pPr>
            <a:r>
              <a:rPr lang="en-US" dirty="0" err="1">
                <a:solidFill>
                  <a:schemeClr val="accent1">
                    <a:lumMod val="50000"/>
                  </a:schemeClr>
                </a:solidFill>
                <a:latin typeface="Cambria" panose="02040503050406030204" pitchFamily="18" charset="0"/>
              </a:rPr>
              <a:t>frame.setTitle</a:t>
            </a:r>
            <a:r>
              <a:rPr lang="en-US" dirty="0">
                <a:solidFill>
                  <a:schemeClr val="accent1">
                    <a:lumMod val="50000"/>
                  </a:schemeClr>
                </a:solidFill>
                <a:latin typeface="Cambria" panose="02040503050406030204" pitchFamily="18" charset="0"/>
              </a:rPr>
              <a:t>("My Frame");</a:t>
            </a:r>
          </a:p>
          <a:p>
            <a:pPr marL="457200" lvl="1" indent="0">
              <a:buClr>
                <a:schemeClr val="accent1">
                  <a:lumMod val="50000"/>
                </a:schemeClr>
              </a:buClr>
              <a:buNone/>
            </a:pPr>
            <a:r>
              <a:rPr lang="en-US" dirty="0" err="1">
                <a:solidFill>
                  <a:schemeClr val="accent1">
                    <a:lumMod val="50000"/>
                  </a:schemeClr>
                </a:solidFill>
                <a:latin typeface="Cambria" panose="02040503050406030204" pitchFamily="18" charset="0"/>
              </a:rPr>
              <a:t>frame.setSize</a:t>
            </a:r>
            <a:r>
              <a:rPr lang="en-US" dirty="0">
                <a:solidFill>
                  <a:schemeClr val="accent1">
                    <a:lumMod val="50000"/>
                  </a:schemeClr>
                </a:solidFill>
                <a:latin typeface="Cambria" panose="02040503050406030204" pitchFamily="18" charset="0"/>
              </a:rPr>
              <a:t>(300, 200);  </a:t>
            </a:r>
            <a:r>
              <a:rPr lang="en-US" dirty="0">
                <a:solidFill>
                  <a:srgbClr val="00B050"/>
                </a:solidFill>
                <a:latin typeface="Cambria" panose="02040503050406030204" pitchFamily="18" charset="0"/>
              </a:rPr>
              <a:t>// width, height</a:t>
            </a:r>
          </a:p>
          <a:p>
            <a:pPr marL="457200" lvl="1" indent="0">
              <a:buClr>
                <a:schemeClr val="accent1">
                  <a:lumMod val="50000"/>
                </a:schemeClr>
              </a:buClr>
              <a:buNone/>
            </a:pPr>
            <a:r>
              <a:rPr lang="en-US" dirty="0">
                <a:solidFill>
                  <a:schemeClr val="accent1">
                    <a:lumMod val="50000"/>
                  </a:schemeClr>
                </a:solidFill>
                <a:latin typeface="Cambria" panose="02040503050406030204" pitchFamily="18" charset="0"/>
              </a:rPr>
              <a:t>... add components ...</a:t>
            </a:r>
          </a:p>
          <a:p>
            <a:pPr marL="457200" lvl="1" indent="0">
              <a:buClr>
                <a:schemeClr val="accent1">
                  <a:lumMod val="50000"/>
                </a:schemeClr>
              </a:buClr>
              <a:buNone/>
            </a:pPr>
            <a:r>
              <a:rPr lang="en-US" dirty="0" err="1">
                <a:solidFill>
                  <a:schemeClr val="accent1">
                    <a:lumMod val="50000"/>
                  </a:schemeClr>
                </a:solidFill>
                <a:latin typeface="Cambria" panose="02040503050406030204" pitchFamily="18" charset="0"/>
              </a:rPr>
              <a:t>frame.setVisible</a:t>
            </a:r>
            <a:r>
              <a:rPr lang="en-US" dirty="0">
                <a:solidFill>
                  <a:schemeClr val="accent1">
                    <a:lumMod val="50000"/>
                  </a:schemeClr>
                </a:solidFill>
                <a:latin typeface="Cambria" panose="02040503050406030204" pitchFamily="18" charset="0"/>
              </a:rPr>
              <a:t>(true</a:t>
            </a:r>
            <a:r>
              <a:rPr lang="en-US" dirty="0" smtClean="0">
                <a:solidFill>
                  <a:schemeClr val="accent1">
                    <a:lumMod val="50000"/>
                  </a:schemeClr>
                </a:solidFill>
                <a:latin typeface="Cambria" panose="02040503050406030204" pitchFamily="18" charset="0"/>
              </a:rPr>
              <a:t>);</a:t>
            </a:r>
          </a:p>
          <a:p>
            <a:pPr marL="457200" lvl="1" indent="0">
              <a:buClr>
                <a:schemeClr val="accent1">
                  <a:lumMod val="50000"/>
                </a:schemeClr>
              </a:buClr>
              <a:buNone/>
            </a:pPr>
            <a:endParaRPr lang="en-US" dirty="0">
              <a:solidFill>
                <a:schemeClr val="accent1">
                  <a:lumMod val="50000"/>
                </a:schemeClr>
              </a:solidFill>
              <a:latin typeface="Cambria" panose="02040503050406030204" pitchFamily="18" charset="0"/>
            </a:endParaRPr>
          </a:p>
          <a:p>
            <a:pPr marL="0" indent="0">
              <a:buClr>
                <a:schemeClr val="accent1">
                  <a:lumMod val="50000"/>
                </a:schemeClr>
              </a:buClr>
              <a:buNone/>
            </a:pPr>
            <a:r>
              <a:rPr lang="en-US" dirty="0">
                <a:latin typeface="Cambria" panose="02040503050406030204" pitchFamily="18" charset="0"/>
              </a:rPr>
              <a:t>Or:</a:t>
            </a:r>
          </a:p>
          <a:p>
            <a:pPr marL="457200" lvl="1" indent="0">
              <a:buClr>
                <a:schemeClr val="accent1">
                  <a:lumMod val="50000"/>
                </a:schemeClr>
              </a:buClr>
              <a:buNone/>
            </a:pPr>
            <a:endParaRPr lang="en-US" dirty="0" smtClean="0">
              <a:solidFill>
                <a:schemeClr val="accent1">
                  <a:lumMod val="50000"/>
                </a:schemeClr>
              </a:solidFill>
              <a:latin typeface="Cambria" panose="02040503050406030204" pitchFamily="18" charset="0"/>
            </a:endParaRPr>
          </a:p>
          <a:p>
            <a:pPr marL="457200" lvl="1" indent="0">
              <a:buClr>
                <a:schemeClr val="accent1">
                  <a:lumMod val="50000"/>
                </a:schemeClr>
              </a:buClr>
              <a:buNone/>
            </a:pPr>
            <a:r>
              <a:rPr lang="en-US" dirty="0" smtClean="0">
                <a:solidFill>
                  <a:schemeClr val="accent1">
                    <a:lumMod val="50000"/>
                  </a:schemeClr>
                </a:solidFill>
                <a:latin typeface="Cambria" panose="02040503050406030204" pitchFamily="18" charset="0"/>
              </a:rPr>
              <a:t>class </a:t>
            </a:r>
            <a:r>
              <a:rPr lang="en-US" dirty="0" err="1">
                <a:solidFill>
                  <a:schemeClr val="accent1">
                    <a:lumMod val="50000"/>
                  </a:schemeClr>
                </a:solidFill>
                <a:latin typeface="Cambria" panose="02040503050406030204" pitchFamily="18" charset="0"/>
              </a:rPr>
              <a:t>MyClass</a:t>
            </a:r>
            <a:r>
              <a:rPr lang="en-US" dirty="0">
                <a:solidFill>
                  <a:schemeClr val="accent1">
                    <a:lumMod val="50000"/>
                  </a:schemeClr>
                </a:solidFill>
                <a:latin typeface="Cambria" panose="02040503050406030204" pitchFamily="18" charset="0"/>
              </a:rPr>
              <a:t> extends Frame {</a:t>
            </a:r>
          </a:p>
          <a:p>
            <a:pPr marL="457200" lvl="1" indent="0">
              <a:buClr>
                <a:schemeClr val="accent1">
                  <a:lumMod val="50000"/>
                </a:schemeClr>
              </a:buClr>
              <a:buNone/>
            </a:pPr>
            <a:r>
              <a:rPr lang="en-US" dirty="0">
                <a:solidFill>
                  <a:schemeClr val="accent1">
                    <a:lumMod val="50000"/>
                  </a:schemeClr>
                </a:solidFill>
                <a:latin typeface="Cambria" panose="02040503050406030204" pitchFamily="18" charset="0"/>
              </a:rPr>
              <a:t>     ...</a:t>
            </a:r>
            <a:br>
              <a:rPr lang="en-US" dirty="0">
                <a:solidFill>
                  <a:schemeClr val="accent1">
                    <a:lumMod val="50000"/>
                  </a:schemeClr>
                </a:solidFill>
                <a:latin typeface="Cambria" panose="02040503050406030204" pitchFamily="18" charset="0"/>
              </a:rPr>
            </a:br>
            <a:r>
              <a:rPr lang="en-US" dirty="0">
                <a:solidFill>
                  <a:schemeClr val="accent1">
                    <a:lumMod val="50000"/>
                  </a:schemeClr>
                </a:solidFill>
                <a:latin typeface="Cambria" panose="02040503050406030204" pitchFamily="18" charset="0"/>
              </a:rPr>
              <a:t>     </a:t>
            </a:r>
            <a:r>
              <a:rPr lang="en-US" dirty="0" err="1">
                <a:solidFill>
                  <a:schemeClr val="accent1">
                    <a:lumMod val="50000"/>
                  </a:schemeClr>
                </a:solidFill>
                <a:latin typeface="Cambria" panose="02040503050406030204" pitchFamily="18" charset="0"/>
              </a:rPr>
              <a:t>setTitle</a:t>
            </a:r>
            <a:r>
              <a:rPr lang="en-US" dirty="0">
                <a:solidFill>
                  <a:schemeClr val="accent1">
                    <a:lumMod val="50000"/>
                  </a:schemeClr>
                </a:solidFill>
                <a:latin typeface="Cambria" panose="02040503050406030204" pitchFamily="18" charset="0"/>
              </a:rPr>
              <a:t>("My Frame"); </a:t>
            </a:r>
            <a:r>
              <a:rPr lang="en-US" dirty="0">
                <a:solidFill>
                  <a:srgbClr val="00B050"/>
                </a:solidFill>
                <a:latin typeface="Cambria" panose="02040503050406030204" pitchFamily="18" charset="0"/>
              </a:rPr>
              <a:t>// in some instance method</a:t>
            </a: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10</a:t>
            </a:fld>
            <a:endParaRPr lang="en-US"/>
          </a:p>
        </p:txBody>
      </p:sp>
    </p:spTree>
    <p:extLst>
      <p:ext uri="{BB962C8B-B14F-4D97-AF65-F5344CB8AC3E}">
        <p14:creationId xmlns:p14="http://schemas.microsoft.com/office/powerpoint/2010/main" xmlns="" val="3998460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Arranging components</a:t>
            </a: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buFont typeface="Wingdings" panose="05000000000000000000" pitchFamily="2" charset="2"/>
              <a:buChar char="v"/>
            </a:pPr>
            <a:r>
              <a:rPr lang="en-US" dirty="0">
                <a:latin typeface="Cambria" panose="02040503050406030204" pitchFamily="18" charset="0"/>
              </a:rPr>
              <a:t>Every </a:t>
            </a:r>
            <a:r>
              <a:rPr lang="en-US" dirty="0">
                <a:solidFill>
                  <a:schemeClr val="tx2"/>
                </a:solidFill>
                <a:latin typeface="Cambria" panose="02040503050406030204" pitchFamily="18" charset="0"/>
              </a:rPr>
              <a:t>Container</a:t>
            </a:r>
            <a:r>
              <a:rPr lang="en-US" dirty="0">
                <a:latin typeface="Cambria" panose="02040503050406030204" pitchFamily="18" charset="0"/>
              </a:rPr>
              <a:t> has a</a:t>
            </a:r>
            <a:r>
              <a:rPr lang="en-US" dirty="0">
                <a:solidFill>
                  <a:srgbClr val="FF0000"/>
                </a:solidFill>
                <a:latin typeface="Cambria" panose="02040503050406030204" pitchFamily="18" charset="0"/>
              </a:rPr>
              <a:t> layout manager</a:t>
            </a:r>
          </a:p>
          <a:p>
            <a:pPr>
              <a:buClr>
                <a:schemeClr val="accent1">
                  <a:lumMod val="50000"/>
                </a:schemeClr>
              </a:buClr>
              <a:buFont typeface="Wingdings" panose="05000000000000000000" pitchFamily="2" charset="2"/>
              <a:buChar char="v"/>
            </a:pPr>
            <a:r>
              <a:rPr lang="en-US" dirty="0">
                <a:latin typeface="Cambria" panose="02040503050406030204" pitchFamily="18" charset="0"/>
              </a:rPr>
              <a:t>The default layout for a </a:t>
            </a:r>
            <a:r>
              <a:rPr lang="en-US" dirty="0">
                <a:solidFill>
                  <a:schemeClr val="tx2"/>
                </a:solidFill>
                <a:latin typeface="Cambria" panose="02040503050406030204" pitchFamily="18" charset="0"/>
              </a:rPr>
              <a:t>Panel</a:t>
            </a:r>
            <a:r>
              <a:rPr lang="en-US" dirty="0">
                <a:latin typeface="Cambria" panose="02040503050406030204" pitchFamily="18" charset="0"/>
              </a:rPr>
              <a:t> is </a:t>
            </a:r>
            <a:r>
              <a:rPr lang="en-US" dirty="0" err="1">
                <a:solidFill>
                  <a:schemeClr val="tx2"/>
                </a:solidFill>
                <a:latin typeface="Cambria" panose="02040503050406030204" pitchFamily="18" charset="0"/>
              </a:rPr>
              <a:t>FlowLayout</a:t>
            </a:r>
            <a:endParaRPr lang="en-US" dirty="0">
              <a:solidFill>
                <a:schemeClr val="tx2"/>
              </a:solidFill>
              <a:latin typeface="Cambria" panose="02040503050406030204" pitchFamily="18" charset="0"/>
            </a:endParaRPr>
          </a:p>
          <a:p>
            <a:pPr>
              <a:buClr>
                <a:schemeClr val="accent1">
                  <a:lumMod val="50000"/>
                </a:schemeClr>
              </a:buClr>
              <a:buFont typeface="Wingdings" panose="05000000000000000000" pitchFamily="2" charset="2"/>
              <a:buChar char="v"/>
            </a:pPr>
            <a:r>
              <a:rPr lang="en-US" dirty="0" smtClean="0">
                <a:latin typeface="Cambria" panose="02040503050406030204" pitchFamily="18" charset="0"/>
              </a:rPr>
              <a:t>You </a:t>
            </a:r>
            <a:r>
              <a:rPr lang="en-US" dirty="0">
                <a:latin typeface="Cambria" panose="02040503050406030204" pitchFamily="18" charset="0"/>
              </a:rPr>
              <a:t>could set it explicitly with</a:t>
            </a:r>
            <a:br>
              <a:rPr lang="en-US" dirty="0">
                <a:latin typeface="Cambria" panose="02040503050406030204" pitchFamily="18" charset="0"/>
              </a:rPr>
            </a:br>
            <a:r>
              <a:rPr lang="en-US" dirty="0">
                <a:latin typeface="Cambria" panose="02040503050406030204" pitchFamily="18" charset="0"/>
              </a:rPr>
              <a:t>    </a:t>
            </a:r>
            <a:r>
              <a:rPr lang="en-US" dirty="0" err="1">
                <a:solidFill>
                  <a:schemeClr val="tx2"/>
                </a:solidFill>
                <a:latin typeface="Cambria" panose="02040503050406030204" pitchFamily="18" charset="0"/>
              </a:rPr>
              <a:t>setLayout</a:t>
            </a:r>
            <a:r>
              <a:rPr lang="en-US" dirty="0">
                <a:solidFill>
                  <a:schemeClr val="tx2"/>
                </a:solidFill>
                <a:latin typeface="Cambria" panose="02040503050406030204" pitchFamily="18" charset="0"/>
              </a:rPr>
              <a:t> (new </a:t>
            </a:r>
            <a:r>
              <a:rPr lang="en-US" dirty="0" err="1">
                <a:solidFill>
                  <a:schemeClr val="tx2"/>
                </a:solidFill>
                <a:latin typeface="Cambria" panose="02040503050406030204" pitchFamily="18" charset="0"/>
              </a:rPr>
              <a:t>FlowLayout</a:t>
            </a:r>
            <a:r>
              <a:rPr lang="en-US" dirty="0">
                <a:solidFill>
                  <a:schemeClr val="tx2"/>
                </a:solidFill>
                <a:latin typeface="Cambria" panose="02040503050406030204" pitchFamily="18" charset="0"/>
              </a:rPr>
              <a:t>( ));</a:t>
            </a:r>
          </a:p>
          <a:p>
            <a:pPr>
              <a:buClr>
                <a:schemeClr val="accent1">
                  <a:lumMod val="50000"/>
                </a:schemeClr>
              </a:buClr>
              <a:buFont typeface="Wingdings" panose="05000000000000000000" pitchFamily="2" charset="2"/>
              <a:buChar char="v"/>
            </a:pPr>
            <a:r>
              <a:rPr lang="en-US" dirty="0">
                <a:latin typeface="Cambria" panose="02040503050406030204" pitchFamily="18" charset="0"/>
              </a:rPr>
              <a:t>You could change it to some other layout manager</a:t>
            </a: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11</a:t>
            </a:fld>
            <a:endParaRPr lang="en-US"/>
          </a:p>
        </p:txBody>
      </p:sp>
    </p:spTree>
    <p:extLst>
      <p:ext uri="{BB962C8B-B14F-4D97-AF65-F5344CB8AC3E}">
        <p14:creationId xmlns:p14="http://schemas.microsoft.com/office/powerpoint/2010/main" xmlns="" val="2502259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err="1">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FlowLayout</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buFont typeface="Wingdings" panose="05000000000000000000" pitchFamily="2" charset="2"/>
              <a:buChar char="v"/>
            </a:pPr>
            <a:r>
              <a:rPr lang="en-US" dirty="0">
                <a:latin typeface="Cambria" panose="02040503050406030204" pitchFamily="18" charset="0"/>
              </a:rPr>
              <a:t>Use   </a:t>
            </a:r>
            <a:r>
              <a:rPr lang="en-US" dirty="0">
                <a:solidFill>
                  <a:schemeClr val="tx2"/>
                </a:solidFill>
                <a:latin typeface="Cambria" panose="02040503050406030204" pitchFamily="18" charset="0"/>
              </a:rPr>
              <a:t>add</a:t>
            </a:r>
            <a:r>
              <a:rPr lang="en-US" dirty="0">
                <a:latin typeface="Cambria" panose="02040503050406030204" pitchFamily="18" charset="0"/>
              </a:rPr>
              <a:t>(component);   to add to a component when using a </a:t>
            </a:r>
            <a:r>
              <a:rPr lang="en-US" dirty="0" err="1">
                <a:solidFill>
                  <a:schemeClr val="tx2"/>
                </a:solidFill>
                <a:latin typeface="Cambria" panose="02040503050406030204" pitchFamily="18" charset="0"/>
              </a:rPr>
              <a:t>FlowLayout</a:t>
            </a:r>
            <a:endParaRPr lang="en-US" dirty="0">
              <a:solidFill>
                <a:schemeClr val="tx2"/>
              </a:solidFill>
              <a:latin typeface="Cambria" panose="02040503050406030204" pitchFamily="18" charset="0"/>
            </a:endParaRPr>
          </a:p>
          <a:p>
            <a:pPr>
              <a:buClr>
                <a:schemeClr val="accent1">
                  <a:lumMod val="50000"/>
                </a:schemeClr>
              </a:buClr>
              <a:buFont typeface="Wingdings" panose="05000000000000000000" pitchFamily="2" charset="2"/>
              <a:buChar char="v"/>
            </a:pPr>
            <a:r>
              <a:rPr lang="en-US" dirty="0">
                <a:latin typeface="Cambria" panose="02040503050406030204" pitchFamily="18" charset="0"/>
              </a:rPr>
              <a:t>Components are added left-to-right</a:t>
            </a:r>
          </a:p>
          <a:p>
            <a:pPr>
              <a:buClr>
                <a:schemeClr val="accent1">
                  <a:lumMod val="50000"/>
                </a:schemeClr>
              </a:buClr>
              <a:buFont typeface="Wingdings" panose="05000000000000000000" pitchFamily="2" charset="2"/>
              <a:buChar char="v"/>
            </a:pPr>
            <a:r>
              <a:rPr lang="en-US" dirty="0">
                <a:latin typeface="Cambria" panose="02040503050406030204" pitchFamily="18" charset="0"/>
              </a:rPr>
              <a:t>If no room, a new row is started</a:t>
            </a:r>
          </a:p>
          <a:p>
            <a:pPr>
              <a:buClr>
                <a:schemeClr val="accent1">
                  <a:lumMod val="50000"/>
                </a:schemeClr>
              </a:buClr>
              <a:buFont typeface="Wingdings" panose="05000000000000000000" pitchFamily="2" charset="2"/>
              <a:buChar char="v"/>
            </a:pPr>
            <a:r>
              <a:rPr lang="en-US" dirty="0">
                <a:latin typeface="Cambria" panose="02040503050406030204" pitchFamily="18" charset="0"/>
              </a:rPr>
              <a:t>Exact layout depends on size of </a:t>
            </a:r>
            <a:r>
              <a:rPr lang="en-US" dirty="0" smtClean="0">
                <a:latin typeface="Cambria" panose="02040503050406030204" pitchFamily="18" charset="0"/>
              </a:rPr>
              <a:t>Panel</a:t>
            </a:r>
            <a:endParaRPr lang="en-US" dirty="0">
              <a:latin typeface="Cambria" panose="02040503050406030204" pitchFamily="18" charset="0"/>
            </a:endParaRPr>
          </a:p>
          <a:p>
            <a:pPr>
              <a:buClr>
                <a:schemeClr val="accent1">
                  <a:lumMod val="50000"/>
                </a:schemeClr>
              </a:buClr>
              <a:buFont typeface="Wingdings" panose="05000000000000000000" pitchFamily="2" charset="2"/>
              <a:buChar char="v"/>
            </a:pPr>
            <a:r>
              <a:rPr lang="en-US" dirty="0">
                <a:latin typeface="Cambria" panose="02040503050406030204" pitchFamily="18" charset="0"/>
              </a:rPr>
              <a:t>Components are made as small as possible</a:t>
            </a:r>
          </a:p>
          <a:p>
            <a:pPr>
              <a:buClr>
                <a:schemeClr val="accent1">
                  <a:lumMod val="50000"/>
                </a:schemeClr>
              </a:buClr>
              <a:buFont typeface="Wingdings" panose="05000000000000000000" pitchFamily="2" charset="2"/>
              <a:buChar char="v"/>
            </a:pPr>
            <a:r>
              <a:rPr lang="en-US" dirty="0" err="1">
                <a:solidFill>
                  <a:schemeClr val="tx2"/>
                </a:solidFill>
                <a:latin typeface="Cambria" panose="02040503050406030204" pitchFamily="18" charset="0"/>
              </a:rPr>
              <a:t>FlowLayout</a:t>
            </a:r>
            <a:r>
              <a:rPr lang="en-US" dirty="0">
                <a:latin typeface="Cambria" panose="02040503050406030204" pitchFamily="18" charset="0"/>
              </a:rPr>
              <a:t> is convenient but often ugly</a:t>
            </a: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12</a:t>
            </a:fld>
            <a:endParaRPr lang="en-US"/>
          </a:p>
        </p:txBody>
      </p:sp>
    </p:spTree>
    <p:extLst>
      <p:ext uri="{BB962C8B-B14F-4D97-AF65-F5344CB8AC3E}">
        <p14:creationId xmlns:p14="http://schemas.microsoft.com/office/powerpoint/2010/main" xmlns="" val="778311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Complete example: </a:t>
            </a:r>
            <a:r>
              <a:rPr lang="en-US" dirty="0" err="1"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FlowLayot</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fontScale="92500" lnSpcReduction="10000"/>
          </a:bodyPr>
          <a:lstStyle/>
          <a:p>
            <a:pPr marL="0" indent="0">
              <a:buClr>
                <a:schemeClr val="accent1">
                  <a:lumMod val="50000"/>
                </a:schemeClr>
              </a:buClr>
              <a:buNone/>
            </a:pPr>
            <a:r>
              <a:rPr lang="en-US" dirty="0">
                <a:solidFill>
                  <a:schemeClr val="tx2"/>
                </a:solidFill>
                <a:latin typeface="Cambria" panose="02040503050406030204" pitchFamily="18" charset="0"/>
              </a:rPr>
              <a:t>import </a:t>
            </a:r>
            <a:r>
              <a:rPr lang="en-US" dirty="0" err="1">
                <a:solidFill>
                  <a:schemeClr val="tx2"/>
                </a:solidFill>
                <a:latin typeface="Cambria" panose="02040503050406030204" pitchFamily="18" charset="0"/>
              </a:rPr>
              <a:t>java.awt</a:t>
            </a:r>
            <a:r>
              <a:rPr lang="en-US" dirty="0">
                <a:solidFill>
                  <a:schemeClr val="tx2"/>
                </a:solidFill>
                <a:latin typeface="Cambria" panose="02040503050406030204" pitchFamily="18" charset="0"/>
              </a:rPr>
              <a:t>.*;</a:t>
            </a:r>
            <a:br>
              <a:rPr lang="en-US" dirty="0">
                <a:solidFill>
                  <a:schemeClr val="tx2"/>
                </a:solidFill>
                <a:latin typeface="Cambria" panose="02040503050406030204" pitchFamily="18" charset="0"/>
              </a:rPr>
            </a:br>
            <a:endParaRPr lang="en-US" dirty="0" smtClean="0">
              <a:solidFill>
                <a:schemeClr val="tx2"/>
              </a:solidFill>
              <a:latin typeface="Cambria" panose="02040503050406030204" pitchFamily="18" charset="0"/>
            </a:endParaRPr>
          </a:p>
          <a:p>
            <a:pPr marL="0" indent="0">
              <a:buClr>
                <a:schemeClr val="accent1">
                  <a:lumMod val="50000"/>
                </a:schemeClr>
              </a:buClr>
              <a:buNone/>
            </a:pPr>
            <a:r>
              <a:rPr lang="en-US" dirty="0" smtClean="0">
                <a:solidFill>
                  <a:schemeClr val="tx2"/>
                </a:solidFill>
                <a:latin typeface="Cambria" panose="02040503050406030204" pitchFamily="18" charset="0"/>
              </a:rPr>
              <a:t>public </a:t>
            </a:r>
            <a:r>
              <a:rPr lang="en-US" dirty="0">
                <a:solidFill>
                  <a:schemeClr val="tx2"/>
                </a:solidFill>
                <a:latin typeface="Cambria" panose="02040503050406030204" pitchFamily="18" charset="0"/>
              </a:rPr>
              <a:t>class </a:t>
            </a:r>
            <a:r>
              <a:rPr lang="en-US" dirty="0" err="1">
                <a:solidFill>
                  <a:schemeClr val="tx2"/>
                </a:solidFill>
                <a:latin typeface="Cambria" panose="02040503050406030204" pitchFamily="18" charset="0"/>
              </a:rPr>
              <a:t>FlowLayoutExample</a:t>
            </a:r>
            <a:r>
              <a:rPr lang="en-US" dirty="0">
                <a:solidFill>
                  <a:schemeClr val="tx2"/>
                </a:solidFill>
                <a:latin typeface="Cambria" panose="02040503050406030204" pitchFamily="18" charset="0"/>
              </a:rPr>
              <a:t> extends Frame {</a:t>
            </a:r>
          </a:p>
          <a:p>
            <a:pPr marL="0" indent="0">
              <a:buClr>
                <a:schemeClr val="accent1">
                  <a:lumMod val="50000"/>
                </a:schemeClr>
              </a:buClr>
              <a:buNone/>
            </a:pPr>
            <a:r>
              <a:rPr lang="en-US" dirty="0">
                <a:solidFill>
                  <a:schemeClr val="tx2"/>
                </a:solidFill>
                <a:latin typeface="Cambria" panose="02040503050406030204" pitchFamily="18" charset="0"/>
              </a:rPr>
              <a:t>    public </a:t>
            </a:r>
            <a:r>
              <a:rPr lang="en-US" dirty="0" err="1" smtClean="0">
                <a:solidFill>
                  <a:schemeClr val="tx2"/>
                </a:solidFill>
                <a:latin typeface="Cambria" panose="02040503050406030204" pitchFamily="18" charset="0"/>
              </a:rPr>
              <a:t>FlowLayoutExample</a:t>
            </a:r>
            <a:r>
              <a:rPr lang="en-US" dirty="0" smtClean="0">
                <a:solidFill>
                  <a:schemeClr val="tx2"/>
                </a:solidFill>
                <a:latin typeface="Cambria" panose="02040503050406030204" pitchFamily="18" charset="0"/>
              </a:rPr>
              <a:t>(String </a:t>
            </a:r>
            <a:r>
              <a:rPr lang="en-US" dirty="0">
                <a:solidFill>
                  <a:schemeClr val="tx2"/>
                </a:solidFill>
                <a:latin typeface="Cambria" panose="02040503050406030204" pitchFamily="18" charset="0"/>
              </a:rPr>
              <a:t>title){</a:t>
            </a:r>
          </a:p>
          <a:p>
            <a:pPr marL="0" indent="0">
              <a:buClr>
                <a:schemeClr val="accent1">
                  <a:lumMod val="50000"/>
                </a:schemeClr>
              </a:buClr>
              <a:buNone/>
            </a:pPr>
            <a:r>
              <a:rPr lang="en-US" dirty="0">
                <a:solidFill>
                  <a:schemeClr val="tx2"/>
                </a:solidFill>
                <a:latin typeface="Cambria" panose="02040503050406030204" pitchFamily="18" charset="0"/>
              </a:rPr>
              <a:t>	super(title);</a:t>
            </a:r>
          </a:p>
          <a:p>
            <a:pPr marL="0" indent="0">
              <a:buClr>
                <a:schemeClr val="accent1">
                  <a:lumMod val="50000"/>
                </a:schemeClr>
              </a:buClr>
              <a:buNone/>
            </a:pPr>
            <a:r>
              <a:rPr lang="en-US" dirty="0">
                <a:solidFill>
                  <a:schemeClr val="tx2"/>
                </a:solidFill>
                <a:latin typeface="Cambria" panose="02040503050406030204" pitchFamily="18" charset="0"/>
              </a:rPr>
              <a:t>	</a:t>
            </a:r>
            <a:r>
              <a:rPr lang="en-US" dirty="0" err="1">
                <a:solidFill>
                  <a:schemeClr val="tx2"/>
                </a:solidFill>
                <a:latin typeface="Cambria" panose="02040503050406030204" pitchFamily="18" charset="0"/>
              </a:rPr>
              <a:t>setLayout</a:t>
            </a:r>
            <a:r>
              <a:rPr lang="en-US" dirty="0">
                <a:solidFill>
                  <a:schemeClr val="tx2"/>
                </a:solidFill>
                <a:latin typeface="Cambria" panose="02040503050406030204" pitchFamily="18" charset="0"/>
              </a:rPr>
              <a:t> (new </a:t>
            </a:r>
            <a:r>
              <a:rPr lang="en-US" dirty="0" err="1">
                <a:solidFill>
                  <a:schemeClr val="tx2"/>
                </a:solidFill>
                <a:latin typeface="Cambria" panose="02040503050406030204" pitchFamily="18" charset="0"/>
              </a:rPr>
              <a:t>FlowLayout</a:t>
            </a:r>
            <a:r>
              <a:rPr lang="en-US" dirty="0">
                <a:solidFill>
                  <a:schemeClr val="tx2"/>
                </a:solidFill>
                <a:latin typeface="Cambria" panose="02040503050406030204" pitchFamily="18" charset="0"/>
              </a:rPr>
              <a:t> ()); // default</a:t>
            </a:r>
            <a:br>
              <a:rPr lang="en-US" dirty="0">
                <a:solidFill>
                  <a:schemeClr val="tx2"/>
                </a:solidFill>
                <a:latin typeface="Cambria" panose="02040503050406030204" pitchFamily="18" charset="0"/>
              </a:rPr>
            </a:br>
            <a:r>
              <a:rPr lang="en-US" dirty="0" smtClean="0">
                <a:solidFill>
                  <a:schemeClr val="tx2"/>
                </a:solidFill>
                <a:latin typeface="Cambria" panose="02040503050406030204" pitchFamily="18" charset="0"/>
              </a:rPr>
              <a:t>   	add (new Button ("One"));</a:t>
            </a:r>
            <a:br>
              <a:rPr lang="en-US" dirty="0" smtClean="0">
                <a:solidFill>
                  <a:schemeClr val="tx2"/>
                </a:solidFill>
                <a:latin typeface="Cambria" panose="02040503050406030204" pitchFamily="18" charset="0"/>
              </a:rPr>
            </a:br>
            <a:r>
              <a:rPr lang="en-US" dirty="0" smtClean="0">
                <a:solidFill>
                  <a:schemeClr val="tx2"/>
                </a:solidFill>
                <a:latin typeface="Cambria" panose="02040503050406030204" pitchFamily="18" charset="0"/>
              </a:rPr>
              <a:t>	add (new Button ("Two"));</a:t>
            </a:r>
            <a:br>
              <a:rPr lang="en-US" dirty="0" smtClean="0">
                <a:solidFill>
                  <a:schemeClr val="tx2"/>
                </a:solidFill>
                <a:latin typeface="Cambria" panose="02040503050406030204" pitchFamily="18" charset="0"/>
              </a:rPr>
            </a:br>
            <a:r>
              <a:rPr lang="en-US" dirty="0" smtClean="0">
                <a:solidFill>
                  <a:schemeClr val="tx2"/>
                </a:solidFill>
                <a:latin typeface="Cambria" panose="02040503050406030204" pitchFamily="18" charset="0"/>
              </a:rPr>
              <a:t>    	add (new Button ("Three"));</a:t>
            </a:r>
            <a:br>
              <a:rPr lang="en-US" dirty="0" smtClean="0">
                <a:solidFill>
                  <a:schemeClr val="tx2"/>
                </a:solidFill>
                <a:latin typeface="Cambria" panose="02040503050406030204" pitchFamily="18" charset="0"/>
              </a:rPr>
            </a:br>
            <a:r>
              <a:rPr lang="en-US" dirty="0" smtClean="0">
                <a:solidFill>
                  <a:schemeClr val="tx2"/>
                </a:solidFill>
                <a:latin typeface="Cambria" panose="02040503050406030204" pitchFamily="18" charset="0"/>
              </a:rPr>
              <a:t>    	add (new Button ("Four"));</a:t>
            </a:r>
            <a:br>
              <a:rPr lang="en-US" dirty="0" smtClean="0">
                <a:solidFill>
                  <a:schemeClr val="tx2"/>
                </a:solidFill>
                <a:latin typeface="Cambria" panose="02040503050406030204" pitchFamily="18" charset="0"/>
              </a:rPr>
            </a:br>
            <a:r>
              <a:rPr lang="en-US" dirty="0" smtClean="0">
                <a:solidFill>
                  <a:schemeClr val="tx2"/>
                </a:solidFill>
                <a:latin typeface="Cambria" panose="02040503050406030204" pitchFamily="18" charset="0"/>
              </a:rPr>
              <a:t>    	add (new Button ("Five"));</a:t>
            </a:r>
            <a:br>
              <a:rPr lang="en-US" dirty="0" smtClean="0">
                <a:solidFill>
                  <a:schemeClr val="tx2"/>
                </a:solidFill>
                <a:latin typeface="Cambria" panose="02040503050406030204" pitchFamily="18" charset="0"/>
              </a:rPr>
            </a:br>
            <a:r>
              <a:rPr lang="en-US" dirty="0" smtClean="0">
                <a:solidFill>
                  <a:schemeClr val="tx2"/>
                </a:solidFill>
                <a:latin typeface="Cambria" panose="02040503050406030204" pitchFamily="18" charset="0"/>
              </a:rPr>
              <a:t>    	add (new Button ("Six"));</a:t>
            </a:r>
            <a:br>
              <a:rPr lang="en-US" dirty="0" smtClean="0">
                <a:solidFill>
                  <a:schemeClr val="tx2"/>
                </a:solidFill>
                <a:latin typeface="Cambria" panose="02040503050406030204" pitchFamily="18" charset="0"/>
              </a:rPr>
            </a:br>
            <a:r>
              <a:rPr lang="en-US" dirty="0" smtClean="0">
                <a:solidFill>
                  <a:schemeClr val="tx2"/>
                </a:solidFill>
                <a:latin typeface="Cambria" panose="02040503050406030204" pitchFamily="18" charset="0"/>
              </a:rPr>
              <a:t>    </a:t>
            </a:r>
            <a:r>
              <a:rPr lang="en-US" dirty="0">
                <a:solidFill>
                  <a:schemeClr val="tx2"/>
                </a:solidFill>
                <a:latin typeface="Cambria" panose="02040503050406030204" pitchFamily="18" charset="0"/>
              </a:rPr>
              <a:t>}</a:t>
            </a:r>
          </a:p>
          <a:p>
            <a:pPr marL="0" indent="0">
              <a:buClr>
                <a:schemeClr val="accent1">
                  <a:lumMod val="50000"/>
                </a:schemeClr>
              </a:buClr>
              <a:buNone/>
            </a:pPr>
            <a:r>
              <a:rPr lang="en-US" dirty="0" smtClean="0">
                <a:solidFill>
                  <a:schemeClr val="tx2"/>
                </a:solidFill>
                <a:latin typeface="Cambria" panose="02040503050406030204" pitchFamily="18" charset="0"/>
              </a:rPr>
              <a:t>}</a:t>
            </a:r>
            <a:endParaRPr lang="en-US" dirty="0">
              <a:solidFill>
                <a:schemeClr val="tx2"/>
              </a:solidFill>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13</a:t>
            </a:fld>
            <a:endParaRPr lang="en-US"/>
          </a:p>
        </p:txBody>
      </p:sp>
    </p:spTree>
    <p:extLst>
      <p:ext uri="{BB962C8B-B14F-4D97-AF65-F5344CB8AC3E}">
        <p14:creationId xmlns:p14="http://schemas.microsoft.com/office/powerpoint/2010/main" xmlns="" val="2794967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err="1">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BorderLayout</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buFont typeface="Wingdings" panose="05000000000000000000" pitchFamily="2" charset="2"/>
              <a:buChar char="v"/>
            </a:pPr>
            <a:r>
              <a:rPr lang="en-US" dirty="0">
                <a:latin typeface="Cambria" panose="02040503050406030204" pitchFamily="18" charset="0"/>
              </a:rPr>
              <a:t>At most five components can be added</a:t>
            </a:r>
          </a:p>
          <a:p>
            <a:pPr>
              <a:buClr>
                <a:schemeClr val="accent1">
                  <a:lumMod val="50000"/>
                </a:schemeClr>
              </a:buClr>
              <a:buFont typeface="Wingdings" panose="05000000000000000000" pitchFamily="2" charset="2"/>
              <a:buChar char="v"/>
            </a:pPr>
            <a:r>
              <a:rPr lang="en-US" dirty="0">
                <a:latin typeface="Cambria" panose="02040503050406030204" pitchFamily="18" charset="0"/>
              </a:rPr>
              <a:t>If you want more components, add a Panel, then add components to it.</a:t>
            </a:r>
          </a:p>
          <a:p>
            <a:pPr marL="0" indent="0">
              <a:buClr>
                <a:schemeClr val="accent1">
                  <a:lumMod val="50000"/>
                </a:schemeClr>
              </a:buClr>
              <a:buNone/>
            </a:pPr>
            <a:r>
              <a:rPr lang="en-US" dirty="0" smtClean="0">
                <a:latin typeface="Cambria" panose="02040503050406030204" pitchFamily="18" charset="0"/>
              </a:rPr>
              <a:t>	</a:t>
            </a:r>
            <a:r>
              <a:rPr lang="en-US" dirty="0" err="1" smtClean="0">
                <a:solidFill>
                  <a:schemeClr val="tx2"/>
                </a:solidFill>
                <a:latin typeface="Cambria" panose="02040503050406030204" pitchFamily="18" charset="0"/>
              </a:rPr>
              <a:t>setLayout</a:t>
            </a:r>
            <a:r>
              <a:rPr lang="en-US" dirty="0" smtClean="0">
                <a:solidFill>
                  <a:schemeClr val="tx2"/>
                </a:solidFill>
                <a:latin typeface="Cambria" panose="02040503050406030204" pitchFamily="18" charset="0"/>
              </a:rPr>
              <a:t> </a:t>
            </a:r>
            <a:r>
              <a:rPr lang="en-US" dirty="0">
                <a:solidFill>
                  <a:schemeClr val="tx2"/>
                </a:solidFill>
                <a:latin typeface="Cambria" panose="02040503050406030204" pitchFamily="18" charset="0"/>
              </a:rPr>
              <a:t>(new </a:t>
            </a:r>
            <a:r>
              <a:rPr lang="en-US" dirty="0" err="1">
                <a:solidFill>
                  <a:schemeClr val="tx2"/>
                </a:solidFill>
                <a:latin typeface="Cambria" panose="02040503050406030204" pitchFamily="18" charset="0"/>
              </a:rPr>
              <a:t>BorderLayout</a:t>
            </a:r>
            <a:r>
              <a:rPr lang="en-US" dirty="0" smtClean="0">
                <a:solidFill>
                  <a:schemeClr val="tx2"/>
                </a:solidFill>
                <a:latin typeface="Cambria" panose="02040503050406030204" pitchFamily="18" charset="0"/>
              </a:rPr>
              <a:t>());</a:t>
            </a:r>
          </a:p>
          <a:p>
            <a:pPr marL="0" indent="0">
              <a:buClr>
                <a:schemeClr val="accent1">
                  <a:lumMod val="50000"/>
                </a:schemeClr>
              </a:buClr>
              <a:buNone/>
            </a:pPr>
            <a:endParaRPr lang="en-US" dirty="0">
              <a:solidFill>
                <a:schemeClr val="tx2"/>
              </a:solidFill>
              <a:latin typeface="Cambria" panose="02040503050406030204" pitchFamily="18" charset="0"/>
            </a:endParaRPr>
          </a:p>
          <a:p>
            <a:pPr marL="0" indent="0">
              <a:buClr>
                <a:schemeClr val="accent1">
                  <a:lumMod val="50000"/>
                </a:schemeClr>
              </a:buClr>
              <a:buNone/>
            </a:pPr>
            <a:r>
              <a:rPr lang="en-US" dirty="0">
                <a:solidFill>
                  <a:schemeClr val="tx2"/>
                </a:solidFill>
                <a:latin typeface="Cambria" panose="02040503050406030204" pitchFamily="18" charset="0"/>
              </a:rPr>
              <a:t>	add (new Button("NORTH"), </a:t>
            </a:r>
            <a:r>
              <a:rPr lang="en-US" dirty="0" err="1">
                <a:solidFill>
                  <a:schemeClr val="tx2"/>
                </a:solidFill>
                <a:latin typeface="Cambria" panose="02040503050406030204" pitchFamily="18" charset="0"/>
              </a:rPr>
              <a:t>BorderLayout.NORTH</a:t>
            </a:r>
            <a:r>
              <a:rPr lang="en-US" dirty="0">
                <a:solidFill>
                  <a:schemeClr val="tx2"/>
                </a:solidFill>
                <a:latin typeface="Cambria" panose="02040503050406030204" pitchFamily="18" charset="0"/>
              </a:rPr>
              <a:t>);</a:t>
            </a:r>
          </a:p>
          <a:p>
            <a:pPr marL="0" indent="0">
              <a:buClr>
                <a:schemeClr val="accent1">
                  <a:lumMod val="50000"/>
                </a:schemeClr>
              </a:buClr>
              <a:buNone/>
            </a:pPr>
            <a:endParaRPr lang="en-US" dirty="0" smtClean="0">
              <a:solidFill>
                <a:schemeClr val="tx2"/>
              </a:solidFill>
              <a:latin typeface="Cambria" panose="02040503050406030204" pitchFamily="18" charset="0"/>
            </a:endParaRP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14</a:t>
            </a:fld>
            <a:endParaRPr lang="en-US"/>
          </a:p>
        </p:txBody>
      </p:sp>
    </p:spTree>
    <p:extLst>
      <p:ext uri="{BB962C8B-B14F-4D97-AF65-F5344CB8AC3E}">
        <p14:creationId xmlns:p14="http://schemas.microsoft.com/office/powerpoint/2010/main" xmlns="" val="2079117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Complete example: </a:t>
            </a:r>
            <a:r>
              <a:rPr lang="en-US" dirty="0" err="1">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BorderLayout</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fontScale="92500" lnSpcReduction="10000"/>
          </a:bodyPr>
          <a:lstStyle/>
          <a:p>
            <a:pPr marL="0" indent="0">
              <a:buClr>
                <a:schemeClr val="accent1">
                  <a:lumMod val="50000"/>
                </a:schemeClr>
              </a:buClr>
              <a:buNone/>
            </a:pPr>
            <a:r>
              <a:rPr lang="en-US" dirty="0">
                <a:solidFill>
                  <a:schemeClr val="tx2"/>
                </a:solidFill>
                <a:latin typeface="Cambria" panose="02040503050406030204" pitchFamily="18" charset="0"/>
              </a:rPr>
              <a:t>import </a:t>
            </a:r>
            <a:r>
              <a:rPr lang="en-US" dirty="0" err="1">
                <a:solidFill>
                  <a:schemeClr val="tx2"/>
                </a:solidFill>
                <a:latin typeface="Cambria" panose="02040503050406030204" pitchFamily="18" charset="0"/>
              </a:rPr>
              <a:t>java.awt</a:t>
            </a:r>
            <a:r>
              <a:rPr lang="en-US" dirty="0">
                <a:solidFill>
                  <a:schemeClr val="tx2"/>
                </a:solidFill>
                <a:latin typeface="Cambria" panose="02040503050406030204" pitchFamily="18" charset="0"/>
              </a:rPr>
              <a:t>.*;</a:t>
            </a:r>
            <a:br>
              <a:rPr lang="en-US" dirty="0">
                <a:solidFill>
                  <a:schemeClr val="tx2"/>
                </a:solidFill>
                <a:latin typeface="Cambria" panose="02040503050406030204" pitchFamily="18" charset="0"/>
              </a:rPr>
            </a:br>
            <a:endParaRPr lang="en-US" dirty="0">
              <a:solidFill>
                <a:schemeClr val="tx2"/>
              </a:solidFill>
              <a:latin typeface="Cambria" panose="02040503050406030204" pitchFamily="18" charset="0"/>
            </a:endParaRPr>
          </a:p>
          <a:p>
            <a:pPr marL="0" indent="0">
              <a:buClr>
                <a:schemeClr val="accent1">
                  <a:lumMod val="50000"/>
                </a:schemeClr>
              </a:buClr>
              <a:buNone/>
            </a:pPr>
            <a:r>
              <a:rPr lang="en-US" dirty="0">
                <a:solidFill>
                  <a:schemeClr val="tx2"/>
                </a:solidFill>
                <a:latin typeface="Cambria" panose="02040503050406030204" pitchFamily="18" charset="0"/>
              </a:rPr>
              <a:t>public class </a:t>
            </a:r>
            <a:r>
              <a:rPr lang="en-US" dirty="0" err="1">
                <a:solidFill>
                  <a:schemeClr val="tx2"/>
                </a:solidFill>
                <a:latin typeface="Cambria" panose="02040503050406030204" pitchFamily="18" charset="0"/>
              </a:rPr>
              <a:t>FlowLayoutExample</a:t>
            </a:r>
            <a:r>
              <a:rPr lang="en-US" dirty="0">
                <a:solidFill>
                  <a:schemeClr val="tx2"/>
                </a:solidFill>
                <a:latin typeface="Cambria" panose="02040503050406030204" pitchFamily="18" charset="0"/>
              </a:rPr>
              <a:t> extends Frame {</a:t>
            </a:r>
          </a:p>
          <a:p>
            <a:pPr marL="0" indent="0">
              <a:buClr>
                <a:schemeClr val="accent1">
                  <a:lumMod val="50000"/>
                </a:schemeClr>
              </a:buClr>
              <a:buNone/>
            </a:pPr>
            <a:r>
              <a:rPr lang="en-US" dirty="0">
                <a:solidFill>
                  <a:schemeClr val="tx2"/>
                </a:solidFill>
                <a:latin typeface="Cambria" panose="02040503050406030204" pitchFamily="18" charset="0"/>
              </a:rPr>
              <a:t>    public </a:t>
            </a:r>
            <a:r>
              <a:rPr lang="en-US" dirty="0" err="1">
                <a:solidFill>
                  <a:schemeClr val="tx2"/>
                </a:solidFill>
                <a:latin typeface="Cambria" panose="02040503050406030204" pitchFamily="18" charset="0"/>
              </a:rPr>
              <a:t>FlowLayoutExample</a:t>
            </a:r>
            <a:r>
              <a:rPr lang="en-US" dirty="0">
                <a:solidFill>
                  <a:schemeClr val="tx2"/>
                </a:solidFill>
                <a:latin typeface="Cambria" panose="02040503050406030204" pitchFamily="18" charset="0"/>
              </a:rPr>
              <a:t>(String title){</a:t>
            </a:r>
          </a:p>
          <a:p>
            <a:pPr marL="0" indent="0">
              <a:buClr>
                <a:schemeClr val="accent1">
                  <a:lumMod val="50000"/>
                </a:schemeClr>
              </a:buClr>
              <a:buNone/>
            </a:pPr>
            <a:r>
              <a:rPr lang="en-US" dirty="0">
                <a:solidFill>
                  <a:schemeClr val="tx2"/>
                </a:solidFill>
                <a:latin typeface="Cambria" panose="02040503050406030204" pitchFamily="18" charset="0"/>
              </a:rPr>
              <a:t>	super(title);</a:t>
            </a:r>
          </a:p>
          <a:p>
            <a:pPr marL="0" indent="0">
              <a:buClr>
                <a:schemeClr val="accent1">
                  <a:lumMod val="50000"/>
                </a:schemeClr>
              </a:buClr>
              <a:buNone/>
            </a:pPr>
            <a:r>
              <a:rPr lang="en-US" dirty="0">
                <a:solidFill>
                  <a:schemeClr val="tx2"/>
                </a:solidFill>
                <a:latin typeface="Cambria" panose="02040503050406030204" pitchFamily="18" charset="0"/>
              </a:rPr>
              <a:t>	 </a:t>
            </a:r>
            <a:r>
              <a:rPr lang="en-US" dirty="0" err="1">
                <a:solidFill>
                  <a:schemeClr val="tx2"/>
                </a:solidFill>
                <a:latin typeface="Cambria" panose="02040503050406030204" pitchFamily="18" charset="0"/>
              </a:rPr>
              <a:t>setLayout</a:t>
            </a:r>
            <a:r>
              <a:rPr lang="en-US" dirty="0">
                <a:solidFill>
                  <a:schemeClr val="tx2"/>
                </a:solidFill>
                <a:latin typeface="Cambria" panose="02040503050406030204" pitchFamily="18" charset="0"/>
              </a:rPr>
              <a:t> (new </a:t>
            </a:r>
            <a:r>
              <a:rPr lang="en-US" dirty="0" err="1">
                <a:solidFill>
                  <a:schemeClr val="tx2"/>
                </a:solidFill>
                <a:latin typeface="Cambria" panose="02040503050406030204" pitchFamily="18" charset="0"/>
              </a:rPr>
              <a:t>BorderLayout</a:t>
            </a:r>
            <a:r>
              <a:rPr lang="en-US" dirty="0">
                <a:solidFill>
                  <a:schemeClr val="tx2"/>
                </a:solidFill>
                <a:latin typeface="Cambria" panose="02040503050406030204" pitchFamily="18" charset="0"/>
              </a:rPr>
              <a:t>());</a:t>
            </a:r>
          </a:p>
          <a:p>
            <a:pPr marL="457200" lvl="1" indent="0">
              <a:buClr>
                <a:schemeClr val="accent1">
                  <a:lumMod val="50000"/>
                </a:schemeClr>
              </a:buClr>
              <a:buNone/>
            </a:pPr>
            <a:r>
              <a:rPr lang="en-US" dirty="0">
                <a:solidFill>
                  <a:schemeClr val="tx2"/>
                </a:solidFill>
                <a:latin typeface="Cambria" panose="02040503050406030204" pitchFamily="18" charset="0"/>
              </a:rPr>
              <a:t>        add(new Button("One"), </a:t>
            </a:r>
            <a:r>
              <a:rPr lang="en-US" dirty="0" err="1">
                <a:solidFill>
                  <a:schemeClr val="tx2"/>
                </a:solidFill>
                <a:latin typeface="Cambria" panose="02040503050406030204" pitchFamily="18" charset="0"/>
              </a:rPr>
              <a:t>BorderLayout.NORTH</a:t>
            </a:r>
            <a:r>
              <a:rPr lang="en-US" dirty="0">
                <a:solidFill>
                  <a:schemeClr val="tx2"/>
                </a:solidFill>
                <a:latin typeface="Cambria" panose="02040503050406030204" pitchFamily="18" charset="0"/>
              </a:rPr>
              <a:t>);</a:t>
            </a:r>
          </a:p>
          <a:p>
            <a:pPr marL="457200" lvl="1" indent="0">
              <a:buClr>
                <a:schemeClr val="accent1">
                  <a:lumMod val="50000"/>
                </a:schemeClr>
              </a:buClr>
              <a:buNone/>
            </a:pPr>
            <a:r>
              <a:rPr lang="en-US" dirty="0">
                <a:solidFill>
                  <a:schemeClr val="tx2"/>
                </a:solidFill>
                <a:latin typeface="Cambria" panose="02040503050406030204" pitchFamily="18" charset="0"/>
              </a:rPr>
              <a:t>        add(new Button("Two"), </a:t>
            </a:r>
            <a:r>
              <a:rPr lang="en-US" dirty="0" err="1">
                <a:solidFill>
                  <a:schemeClr val="tx2"/>
                </a:solidFill>
                <a:latin typeface="Cambria" panose="02040503050406030204" pitchFamily="18" charset="0"/>
              </a:rPr>
              <a:t>BorderLayout.WEST</a:t>
            </a:r>
            <a:r>
              <a:rPr lang="en-US" dirty="0">
                <a:solidFill>
                  <a:schemeClr val="tx2"/>
                </a:solidFill>
                <a:latin typeface="Cambria" panose="02040503050406030204" pitchFamily="18" charset="0"/>
              </a:rPr>
              <a:t>);</a:t>
            </a:r>
          </a:p>
          <a:p>
            <a:pPr marL="457200" lvl="1" indent="0">
              <a:buClr>
                <a:schemeClr val="accent1">
                  <a:lumMod val="50000"/>
                </a:schemeClr>
              </a:buClr>
              <a:buNone/>
            </a:pPr>
            <a:r>
              <a:rPr lang="en-US" dirty="0">
                <a:solidFill>
                  <a:schemeClr val="tx2"/>
                </a:solidFill>
                <a:latin typeface="Cambria" panose="02040503050406030204" pitchFamily="18" charset="0"/>
              </a:rPr>
              <a:t>        add(new Button("Three"), </a:t>
            </a:r>
            <a:r>
              <a:rPr lang="en-US" dirty="0" err="1">
                <a:solidFill>
                  <a:schemeClr val="tx2"/>
                </a:solidFill>
                <a:latin typeface="Cambria" panose="02040503050406030204" pitchFamily="18" charset="0"/>
              </a:rPr>
              <a:t>BorderLayout.CENTER</a:t>
            </a:r>
            <a:r>
              <a:rPr lang="en-US" dirty="0">
                <a:solidFill>
                  <a:schemeClr val="tx2"/>
                </a:solidFill>
                <a:latin typeface="Cambria" panose="02040503050406030204" pitchFamily="18" charset="0"/>
              </a:rPr>
              <a:t>);</a:t>
            </a:r>
          </a:p>
          <a:p>
            <a:pPr marL="457200" lvl="1" indent="0">
              <a:buClr>
                <a:schemeClr val="accent1">
                  <a:lumMod val="50000"/>
                </a:schemeClr>
              </a:buClr>
              <a:buNone/>
            </a:pPr>
            <a:r>
              <a:rPr lang="en-US" dirty="0">
                <a:solidFill>
                  <a:schemeClr val="tx2"/>
                </a:solidFill>
                <a:latin typeface="Cambria" panose="02040503050406030204" pitchFamily="18" charset="0"/>
              </a:rPr>
              <a:t>        add(new Button("Four"), </a:t>
            </a:r>
            <a:r>
              <a:rPr lang="en-US" dirty="0" err="1">
                <a:solidFill>
                  <a:schemeClr val="tx2"/>
                </a:solidFill>
                <a:latin typeface="Cambria" panose="02040503050406030204" pitchFamily="18" charset="0"/>
              </a:rPr>
              <a:t>BorderLayout.EAST</a:t>
            </a:r>
            <a:r>
              <a:rPr lang="en-US" dirty="0">
                <a:solidFill>
                  <a:schemeClr val="tx2"/>
                </a:solidFill>
                <a:latin typeface="Cambria" panose="02040503050406030204" pitchFamily="18" charset="0"/>
              </a:rPr>
              <a:t>);</a:t>
            </a:r>
          </a:p>
          <a:p>
            <a:pPr marL="457200" lvl="1" indent="0">
              <a:buClr>
                <a:schemeClr val="accent1">
                  <a:lumMod val="50000"/>
                </a:schemeClr>
              </a:buClr>
              <a:buNone/>
            </a:pPr>
            <a:r>
              <a:rPr lang="en-US" dirty="0">
                <a:solidFill>
                  <a:schemeClr val="tx2"/>
                </a:solidFill>
                <a:latin typeface="Cambria" panose="02040503050406030204" pitchFamily="18" charset="0"/>
              </a:rPr>
              <a:t>        add(new Button("Five"), </a:t>
            </a:r>
            <a:r>
              <a:rPr lang="en-US" dirty="0" err="1">
                <a:solidFill>
                  <a:schemeClr val="tx2"/>
                </a:solidFill>
                <a:latin typeface="Cambria" panose="02040503050406030204" pitchFamily="18" charset="0"/>
              </a:rPr>
              <a:t>BorderLayout.SOUTH</a:t>
            </a:r>
            <a:r>
              <a:rPr lang="en-US" dirty="0" smtClean="0">
                <a:solidFill>
                  <a:schemeClr val="tx2"/>
                </a:solidFill>
                <a:latin typeface="Cambria" panose="02040503050406030204" pitchFamily="18" charset="0"/>
              </a:rPr>
              <a:t>);</a:t>
            </a:r>
          </a:p>
          <a:p>
            <a:pPr marL="457200" lvl="1" indent="0">
              <a:buClr>
                <a:schemeClr val="accent1">
                  <a:lumMod val="50000"/>
                </a:schemeClr>
              </a:buClr>
              <a:buNone/>
            </a:pPr>
            <a:r>
              <a:rPr lang="en-US" dirty="0" smtClean="0">
                <a:solidFill>
                  <a:schemeClr val="tx2"/>
                </a:solidFill>
                <a:latin typeface="Cambria" panose="02040503050406030204" pitchFamily="18" charset="0"/>
              </a:rPr>
              <a:t>}</a:t>
            </a:r>
          </a:p>
          <a:p>
            <a:pPr marL="0" indent="0">
              <a:buClr>
                <a:schemeClr val="accent1">
                  <a:lumMod val="50000"/>
                </a:schemeClr>
              </a:buClr>
              <a:buNone/>
            </a:pPr>
            <a:r>
              <a:rPr lang="en-US" dirty="0" smtClean="0">
                <a:solidFill>
                  <a:schemeClr val="tx2"/>
                </a:solidFill>
                <a:latin typeface="Cambria" panose="02040503050406030204" pitchFamily="18" charset="0"/>
              </a:rPr>
              <a:t>}</a:t>
            </a: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15</a:t>
            </a:fld>
            <a:endParaRPr lang="en-US"/>
          </a:p>
        </p:txBody>
      </p:sp>
    </p:spTree>
    <p:extLst>
      <p:ext uri="{BB962C8B-B14F-4D97-AF65-F5344CB8AC3E}">
        <p14:creationId xmlns:p14="http://schemas.microsoft.com/office/powerpoint/2010/main" xmlns="" val="1805937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Using a Panel</a:t>
            </a:r>
          </a:p>
        </p:txBody>
      </p:sp>
      <p:sp>
        <p:nvSpPr>
          <p:cNvPr id="3" name="Content Placeholder 2"/>
          <p:cNvSpPr>
            <a:spLocks noGrp="1"/>
          </p:cNvSpPr>
          <p:nvPr>
            <p:ph idx="1"/>
          </p:nvPr>
        </p:nvSpPr>
        <p:spPr>
          <a:xfrm>
            <a:off x="609600" y="1146356"/>
            <a:ext cx="10972800" cy="5394960"/>
          </a:xfrm>
        </p:spPr>
        <p:txBody>
          <a:bodyPr>
            <a:normAutofit/>
          </a:bodyPr>
          <a:lstStyle/>
          <a:p>
            <a:pPr marL="457200" lvl="1" indent="0">
              <a:buClr>
                <a:schemeClr val="accent1">
                  <a:lumMod val="50000"/>
                </a:schemeClr>
              </a:buClr>
              <a:buNone/>
            </a:pPr>
            <a:r>
              <a:rPr lang="en-US" sz="2800" dirty="0">
                <a:solidFill>
                  <a:schemeClr val="tx2"/>
                </a:solidFill>
                <a:latin typeface="Cambria" panose="02040503050406030204" pitchFamily="18" charset="0"/>
              </a:rPr>
              <a:t>Panel p = new Panel();</a:t>
            </a:r>
          </a:p>
          <a:p>
            <a:pPr marL="457200" lvl="1" indent="0">
              <a:buClr>
                <a:schemeClr val="accent1">
                  <a:lumMod val="50000"/>
                </a:schemeClr>
              </a:buClr>
              <a:buNone/>
            </a:pPr>
            <a:r>
              <a:rPr lang="en-US" sz="2800" dirty="0">
                <a:solidFill>
                  <a:schemeClr val="tx2"/>
                </a:solidFill>
                <a:latin typeface="Cambria" panose="02040503050406030204" pitchFamily="18" charset="0"/>
              </a:rPr>
              <a:t>add (p, </a:t>
            </a:r>
            <a:r>
              <a:rPr lang="en-US" sz="2800" dirty="0" err="1">
                <a:solidFill>
                  <a:schemeClr val="tx2"/>
                </a:solidFill>
                <a:latin typeface="Cambria" panose="02040503050406030204" pitchFamily="18" charset="0"/>
              </a:rPr>
              <a:t>BorderLayout.SOUTH</a:t>
            </a:r>
            <a:r>
              <a:rPr lang="en-US" sz="2800" dirty="0">
                <a:solidFill>
                  <a:schemeClr val="tx2"/>
                </a:solidFill>
                <a:latin typeface="Cambria" panose="02040503050406030204" pitchFamily="18" charset="0"/>
              </a:rPr>
              <a:t>);</a:t>
            </a:r>
          </a:p>
          <a:p>
            <a:pPr marL="457200" lvl="1" indent="0">
              <a:buClr>
                <a:schemeClr val="accent1">
                  <a:lumMod val="50000"/>
                </a:schemeClr>
              </a:buClr>
              <a:buNone/>
            </a:pPr>
            <a:r>
              <a:rPr lang="en-US" sz="2800" dirty="0" err="1">
                <a:solidFill>
                  <a:schemeClr val="tx2"/>
                </a:solidFill>
                <a:latin typeface="Cambria" panose="02040503050406030204" pitchFamily="18" charset="0"/>
              </a:rPr>
              <a:t>p.add</a:t>
            </a:r>
            <a:r>
              <a:rPr lang="en-US" sz="2800" dirty="0">
                <a:solidFill>
                  <a:schemeClr val="tx2"/>
                </a:solidFill>
                <a:latin typeface="Cambria" panose="02040503050406030204" pitchFamily="18" charset="0"/>
              </a:rPr>
              <a:t> (new Button ("Button 1"));</a:t>
            </a:r>
          </a:p>
          <a:p>
            <a:pPr marL="457200" lvl="1" indent="0">
              <a:buClr>
                <a:schemeClr val="accent1">
                  <a:lumMod val="50000"/>
                </a:schemeClr>
              </a:buClr>
              <a:buNone/>
            </a:pPr>
            <a:r>
              <a:rPr lang="en-US" sz="2800" dirty="0" err="1">
                <a:solidFill>
                  <a:schemeClr val="tx2"/>
                </a:solidFill>
                <a:latin typeface="Cambria" panose="02040503050406030204" pitchFamily="18" charset="0"/>
              </a:rPr>
              <a:t>p.add</a:t>
            </a:r>
            <a:r>
              <a:rPr lang="en-US" sz="2800" dirty="0">
                <a:solidFill>
                  <a:schemeClr val="tx2"/>
                </a:solidFill>
                <a:latin typeface="Cambria" panose="02040503050406030204" pitchFamily="18" charset="0"/>
              </a:rPr>
              <a:t> (new Button ("Button 2"));</a:t>
            </a: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16</a:t>
            </a:fld>
            <a:endParaRPr lang="en-US"/>
          </a:p>
        </p:txBody>
      </p:sp>
    </p:spTree>
    <p:extLst>
      <p:ext uri="{BB962C8B-B14F-4D97-AF65-F5344CB8AC3E}">
        <p14:creationId xmlns:p14="http://schemas.microsoft.com/office/powerpoint/2010/main" xmlns="" val="2732258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Making components active</a:t>
            </a: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buFont typeface="Wingdings" panose="05000000000000000000" pitchFamily="2" charset="2"/>
              <a:buChar char="v"/>
            </a:pPr>
            <a:r>
              <a:rPr lang="en-US" dirty="0">
                <a:latin typeface="Cambria" panose="02040503050406030204" pitchFamily="18" charset="0"/>
              </a:rPr>
              <a:t>Most components already appear to do something--buttons click, text appears</a:t>
            </a:r>
          </a:p>
          <a:p>
            <a:pPr>
              <a:buClr>
                <a:schemeClr val="accent1">
                  <a:lumMod val="50000"/>
                </a:schemeClr>
              </a:buClr>
              <a:buFont typeface="Wingdings" panose="05000000000000000000" pitchFamily="2" charset="2"/>
              <a:buChar char="v"/>
            </a:pPr>
            <a:r>
              <a:rPr lang="en-US" dirty="0">
                <a:latin typeface="Cambria" panose="02040503050406030204" pitchFamily="18" charset="0"/>
              </a:rPr>
              <a:t>To associate an action with a component, attach a listener to it</a:t>
            </a:r>
          </a:p>
          <a:p>
            <a:pPr>
              <a:buClr>
                <a:schemeClr val="accent1">
                  <a:lumMod val="50000"/>
                </a:schemeClr>
              </a:buClr>
              <a:buFont typeface="Wingdings" panose="05000000000000000000" pitchFamily="2" charset="2"/>
              <a:buChar char="v"/>
            </a:pPr>
            <a:r>
              <a:rPr lang="en-US" dirty="0">
                <a:latin typeface="Cambria" panose="02040503050406030204" pitchFamily="18" charset="0"/>
              </a:rPr>
              <a:t>Components send events, listeners listen for events</a:t>
            </a:r>
          </a:p>
          <a:p>
            <a:pPr>
              <a:buClr>
                <a:schemeClr val="accent1">
                  <a:lumMod val="50000"/>
                </a:schemeClr>
              </a:buClr>
              <a:buFont typeface="Wingdings" panose="05000000000000000000" pitchFamily="2" charset="2"/>
              <a:buChar char="v"/>
            </a:pPr>
            <a:r>
              <a:rPr lang="en-US" dirty="0">
                <a:latin typeface="Cambria" panose="02040503050406030204" pitchFamily="18" charset="0"/>
              </a:rPr>
              <a:t>Different components may send different events, and require different listeners</a:t>
            </a:r>
          </a:p>
          <a:p>
            <a:pPr>
              <a:buClr>
                <a:schemeClr val="accent1">
                  <a:lumMod val="50000"/>
                </a:schemeClr>
              </a:buClr>
              <a:buFont typeface="Wingdings" panose="05000000000000000000" pitchFamily="2" charset="2"/>
              <a:buChar char="v"/>
            </a:pPr>
            <a:endParaRPr lang="en-US" dirty="0" smtClean="0">
              <a:latin typeface="Cambria" panose="02040503050406030204" pitchFamily="18" charset="0"/>
            </a:endParaRP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17</a:t>
            </a:fld>
            <a:endParaRPr lang="en-US"/>
          </a:p>
        </p:txBody>
      </p:sp>
    </p:spTree>
    <p:extLst>
      <p:ext uri="{BB962C8B-B14F-4D97-AF65-F5344CB8AC3E}">
        <p14:creationId xmlns:p14="http://schemas.microsoft.com/office/powerpoint/2010/main" xmlns="" val="2063486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Listeners</a:t>
            </a: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buFont typeface="Wingdings" panose="05000000000000000000" pitchFamily="2" charset="2"/>
              <a:buChar char="v"/>
            </a:pPr>
            <a:r>
              <a:rPr lang="en-US" dirty="0">
                <a:latin typeface="Cambria" panose="02040503050406030204" pitchFamily="18" charset="0"/>
              </a:rPr>
              <a:t>Listeners are </a:t>
            </a:r>
            <a:r>
              <a:rPr lang="en-US" dirty="0">
                <a:solidFill>
                  <a:srgbClr val="FF0000"/>
                </a:solidFill>
                <a:latin typeface="Cambria" panose="02040503050406030204" pitchFamily="18" charset="0"/>
              </a:rPr>
              <a:t>interfaces</a:t>
            </a:r>
            <a:r>
              <a:rPr lang="en-US" dirty="0">
                <a:latin typeface="Cambria" panose="02040503050406030204" pitchFamily="18" charset="0"/>
              </a:rPr>
              <a:t>, not classes</a:t>
            </a:r>
          </a:p>
          <a:p>
            <a:pPr marL="457200" lvl="1" indent="0">
              <a:buClr>
                <a:schemeClr val="accent1">
                  <a:lumMod val="50000"/>
                </a:schemeClr>
              </a:buClr>
              <a:buNone/>
            </a:pPr>
            <a:r>
              <a:rPr lang="en-US" sz="2800" dirty="0">
                <a:solidFill>
                  <a:schemeClr val="tx2"/>
                </a:solidFill>
                <a:latin typeface="Cambria" panose="02040503050406030204" pitchFamily="18" charset="0"/>
              </a:rPr>
              <a:t>class </a:t>
            </a:r>
            <a:r>
              <a:rPr lang="en-US" sz="2800" dirty="0" err="1">
                <a:solidFill>
                  <a:schemeClr val="tx2"/>
                </a:solidFill>
                <a:latin typeface="Cambria" panose="02040503050406030204" pitchFamily="18" charset="0"/>
              </a:rPr>
              <a:t>MyButtonListener</a:t>
            </a:r>
            <a:r>
              <a:rPr lang="en-US" sz="2800" dirty="0">
                <a:solidFill>
                  <a:schemeClr val="tx2"/>
                </a:solidFill>
                <a:latin typeface="Cambria" panose="02040503050406030204" pitchFamily="18" charset="0"/>
              </a:rPr>
              <a:t> implements</a:t>
            </a:r>
            <a:br>
              <a:rPr lang="en-US" sz="2800" dirty="0">
                <a:solidFill>
                  <a:schemeClr val="tx2"/>
                </a:solidFill>
                <a:latin typeface="Cambria" panose="02040503050406030204" pitchFamily="18" charset="0"/>
              </a:rPr>
            </a:br>
            <a:r>
              <a:rPr lang="en-US" sz="2800" dirty="0">
                <a:solidFill>
                  <a:schemeClr val="tx2"/>
                </a:solidFill>
                <a:latin typeface="Cambria" panose="02040503050406030204" pitchFamily="18" charset="0"/>
              </a:rPr>
              <a:t>        </a:t>
            </a:r>
            <a:r>
              <a:rPr lang="en-US" sz="2800" dirty="0" err="1">
                <a:solidFill>
                  <a:schemeClr val="tx2"/>
                </a:solidFill>
                <a:latin typeface="Cambria" panose="02040503050406030204" pitchFamily="18" charset="0"/>
              </a:rPr>
              <a:t>ActionListener</a:t>
            </a:r>
            <a:r>
              <a:rPr lang="en-US" sz="2800" dirty="0">
                <a:solidFill>
                  <a:schemeClr val="tx2"/>
                </a:solidFill>
                <a:latin typeface="Cambria" panose="02040503050406030204" pitchFamily="18" charset="0"/>
              </a:rPr>
              <a:t> </a:t>
            </a:r>
            <a:r>
              <a:rPr lang="en-US" dirty="0">
                <a:latin typeface="Cambria" panose="02040503050406030204" pitchFamily="18" charset="0"/>
              </a:rPr>
              <a:t>{</a:t>
            </a:r>
          </a:p>
          <a:p>
            <a:pPr>
              <a:buClr>
                <a:schemeClr val="accent1">
                  <a:lumMod val="50000"/>
                </a:schemeClr>
              </a:buClr>
              <a:buFont typeface="Wingdings" panose="05000000000000000000" pitchFamily="2" charset="2"/>
              <a:buChar char="v"/>
            </a:pPr>
            <a:r>
              <a:rPr lang="en-US" dirty="0">
                <a:latin typeface="Cambria" panose="02040503050406030204" pitchFamily="18" charset="0"/>
              </a:rPr>
              <a:t>An interface is a group of methods that must be supplied</a:t>
            </a:r>
          </a:p>
          <a:p>
            <a:pPr>
              <a:buClr>
                <a:schemeClr val="accent1">
                  <a:lumMod val="50000"/>
                </a:schemeClr>
              </a:buClr>
              <a:buFont typeface="Wingdings" panose="05000000000000000000" pitchFamily="2" charset="2"/>
              <a:buChar char="v"/>
            </a:pPr>
            <a:r>
              <a:rPr lang="en-US" dirty="0">
                <a:latin typeface="Cambria" panose="02040503050406030204" pitchFamily="18" charset="0"/>
              </a:rPr>
              <a:t>When you say </a:t>
            </a:r>
            <a:r>
              <a:rPr lang="en-US" dirty="0">
                <a:solidFill>
                  <a:schemeClr val="tx2"/>
                </a:solidFill>
                <a:latin typeface="Cambria" panose="02040503050406030204" pitchFamily="18" charset="0"/>
              </a:rPr>
              <a:t>implements</a:t>
            </a:r>
            <a:r>
              <a:rPr lang="en-US" dirty="0">
                <a:latin typeface="Cambria" panose="02040503050406030204" pitchFamily="18" charset="0"/>
              </a:rPr>
              <a:t>, you are promising to supply those methods</a:t>
            </a:r>
          </a:p>
          <a:p>
            <a:pPr>
              <a:buClr>
                <a:schemeClr val="accent1">
                  <a:lumMod val="50000"/>
                </a:schemeClr>
              </a:buClr>
              <a:buFont typeface="Wingdings" panose="05000000000000000000" pitchFamily="2" charset="2"/>
              <a:buChar char="v"/>
            </a:pPr>
            <a:endParaRPr lang="en-US" dirty="0" smtClean="0">
              <a:latin typeface="Cambria" panose="02040503050406030204" pitchFamily="18" charset="0"/>
            </a:endParaRP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18</a:t>
            </a:fld>
            <a:endParaRPr lang="en-US"/>
          </a:p>
        </p:txBody>
      </p:sp>
    </p:spTree>
    <p:extLst>
      <p:ext uri="{BB962C8B-B14F-4D97-AF65-F5344CB8AC3E}">
        <p14:creationId xmlns:p14="http://schemas.microsoft.com/office/powerpoint/2010/main" xmlns="" val="55159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Writing a Listener</a:t>
            </a: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buFont typeface="Wingdings" panose="05000000000000000000" pitchFamily="2" charset="2"/>
              <a:buChar char="v"/>
            </a:pPr>
            <a:r>
              <a:rPr lang="en-US" dirty="0">
                <a:latin typeface="Cambria" panose="02040503050406030204" pitchFamily="18" charset="0"/>
              </a:rPr>
              <a:t>For a </a:t>
            </a:r>
            <a:r>
              <a:rPr lang="en-US" dirty="0">
                <a:solidFill>
                  <a:schemeClr val="tx2"/>
                </a:solidFill>
                <a:latin typeface="Cambria" panose="02040503050406030204" pitchFamily="18" charset="0"/>
              </a:rPr>
              <a:t>Button</a:t>
            </a:r>
            <a:r>
              <a:rPr lang="en-US" dirty="0">
                <a:latin typeface="Cambria" panose="02040503050406030204" pitchFamily="18" charset="0"/>
              </a:rPr>
              <a:t>, you need an </a:t>
            </a:r>
            <a:r>
              <a:rPr lang="en-US" dirty="0" err="1">
                <a:solidFill>
                  <a:schemeClr val="tx2"/>
                </a:solidFill>
                <a:latin typeface="Cambria" panose="02040503050406030204" pitchFamily="18" charset="0"/>
              </a:rPr>
              <a:t>ActionListener</a:t>
            </a:r>
            <a:r>
              <a:rPr lang="en-US" dirty="0">
                <a:latin typeface="Cambria" panose="02040503050406030204" pitchFamily="18" charset="0"/>
              </a:rPr>
              <a:t/>
            </a:r>
            <a:br>
              <a:rPr lang="en-US" dirty="0">
                <a:latin typeface="Cambria" panose="02040503050406030204" pitchFamily="18" charset="0"/>
              </a:rPr>
            </a:br>
            <a:endParaRPr lang="en-US" dirty="0">
              <a:latin typeface="Cambria" panose="02040503050406030204" pitchFamily="18" charset="0"/>
            </a:endParaRPr>
          </a:p>
          <a:p>
            <a:pPr marL="457200" lvl="1" indent="0">
              <a:buClr>
                <a:schemeClr val="accent1">
                  <a:lumMod val="50000"/>
                </a:schemeClr>
              </a:buClr>
              <a:buNone/>
            </a:pPr>
            <a:r>
              <a:rPr lang="en-US" sz="2800" dirty="0">
                <a:solidFill>
                  <a:schemeClr val="tx2"/>
                </a:solidFill>
                <a:latin typeface="Cambria" panose="02040503050406030204" pitchFamily="18" charset="0"/>
              </a:rPr>
              <a:t>b1.addActionListener</a:t>
            </a:r>
            <a:br>
              <a:rPr lang="en-US" sz="2800" dirty="0">
                <a:solidFill>
                  <a:schemeClr val="tx2"/>
                </a:solidFill>
                <a:latin typeface="Cambria" panose="02040503050406030204" pitchFamily="18" charset="0"/>
              </a:rPr>
            </a:br>
            <a:r>
              <a:rPr lang="en-US" sz="2800" dirty="0">
                <a:solidFill>
                  <a:schemeClr val="tx2"/>
                </a:solidFill>
                <a:latin typeface="Cambria" panose="02040503050406030204" pitchFamily="18" charset="0"/>
              </a:rPr>
              <a:t>      (new </a:t>
            </a:r>
            <a:r>
              <a:rPr lang="en-US" dirty="0" err="1">
                <a:solidFill>
                  <a:schemeClr val="tx2"/>
                </a:solidFill>
                <a:latin typeface="Cambria" panose="02040503050406030204" pitchFamily="18" charset="0"/>
              </a:rPr>
              <a:t>MyButtonListener</a:t>
            </a:r>
            <a:r>
              <a:rPr lang="en-US" dirty="0">
                <a:solidFill>
                  <a:schemeClr val="tx2"/>
                </a:solidFill>
                <a:latin typeface="Cambria" panose="02040503050406030204" pitchFamily="18" charset="0"/>
              </a:rPr>
              <a:t> ( ));</a:t>
            </a:r>
            <a:r>
              <a:rPr lang="en-US" dirty="0">
                <a:latin typeface="Cambria" panose="02040503050406030204" pitchFamily="18" charset="0"/>
              </a:rPr>
              <a:t/>
            </a:r>
            <a:br>
              <a:rPr lang="en-US" dirty="0">
                <a:latin typeface="Cambria" panose="02040503050406030204" pitchFamily="18" charset="0"/>
              </a:rPr>
            </a:br>
            <a:endParaRPr lang="en-US" dirty="0">
              <a:latin typeface="Cambria" panose="02040503050406030204" pitchFamily="18" charset="0"/>
            </a:endParaRPr>
          </a:p>
          <a:p>
            <a:pPr>
              <a:buClr>
                <a:schemeClr val="accent1">
                  <a:lumMod val="50000"/>
                </a:schemeClr>
              </a:buClr>
              <a:buFont typeface="Wingdings" panose="05000000000000000000" pitchFamily="2" charset="2"/>
              <a:buChar char="v"/>
            </a:pPr>
            <a:r>
              <a:rPr lang="en-US" dirty="0">
                <a:latin typeface="Cambria" panose="02040503050406030204" pitchFamily="18" charset="0"/>
              </a:rPr>
              <a:t>An </a:t>
            </a:r>
            <a:r>
              <a:rPr lang="en-US" dirty="0" err="1">
                <a:solidFill>
                  <a:schemeClr val="tx2"/>
                </a:solidFill>
                <a:latin typeface="Cambria" panose="02040503050406030204" pitchFamily="18" charset="0"/>
              </a:rPr>
              <a:t>ActionListener</a:t>
            </a:r>
            <a:r>
              <a:rPr lang="en-US" dirty="0">
                <a:latin typeface="Cambria" panose="02040503050406030204" pitchFamily="18" charset="0"/>
              </a:rPr>
              <a:t> must have an </a:t>
            </a:r>
            <a:r>
              <a:rPr lang="en-US" dirty="0" err="1">
                <a:solidFill>
                  <a:schemeClr val="tx2"/>
                </a:solidFill>
                <a:latin typeface="Cambria" panose="02040503050406030204" pitchFamily="18" charset="0"/>
              </a:rPr>
              <a:t>actionPerformed</a:t>
            </a:r>
            <a:r>
              <a:rPr lang="en-US" dirty="0">
                <a:solidFill>
                  <a:schemeClr val="tx2"/>
                </a:solidFill>
                <a:latin typeface="Cambria" panose="02040503050406030204" pitchFamily="18" charset="0"/>
              </a:rPr>
              <a:t>(</a:t>
            </a:r>
            <a:r>
              <a:rPr lang="en-US" dirty="0" err="1">
                <a:solidFill>
                  <a:schemeClr val="tx2"/>
                </a:solidFill>
                <a:latin typeface="Cambria" panose="02040503050406030204" pitchFamily="18" charset="0"/>
              </a:rPr>
              <a:t>ActionEvent</a:t>
            </a:r>
            <a:r>
              <a:rPr lang="en-US" dirty="0">
                <a:solidFill>
                  <a:schemeClr val="tx2"/>
                </a:solidFill>
                <a:latin typeface="Cambria" panose="02040503050406030204" pitchFamily="18" charset="0"/>
              </a:rPr>
              <a:t>) </a:t>
            </a:r>
            <a:r>
              <a:rPr lang="en-US" dirty="0">
                <a:latin typeface="Cambria" panose="02040503050406030204" pitchFamily="18" charset="0"/>
              </a:rPr>
              <a:t>method</a:t>
            </a:r>
            <a:br>
              <a:rPr lang="en-US" dirty="0">
                <a:latin typeface="Cambria" panose="02040503050406030204" pitchFamily="18" charset="0"/>
              </a:rPr>
            </a:br>
            <a:endParaRPr lang="en-US" dirty="0">
              <a:latin typeface="Cambria" panose="02040503050406030204" pitchFamily="18" charset="0"/>
            </a:endParaRPr>
          </a:p>
          <a:p>
            <a:pPr marL="457200" lvl="1" indent="0">
              <a:buClr>
                <a:schemeClr val="accent1">
                  <a:lumMod val="50000"/>
                </a:schemeClr>
              </a:buClr>
              <a:buNone/>
            </a:pPr>
            <a:r>
              <a:rPr lang="en-US" sz="2800" dirty="0">
                <a:solidFill>
                  <a:schemeClr val="tx2"/>
                </a:solidFill>
                <a:latin typeface="Cambria" panose="02040503050406030204" pitchFamily="18" charset="0"/>
              </a:rPr>
              <a:t>public void </a:t>
            </a:r>
            <a:r>
              <a:rPr lang="en-US" sz="2800" dirty="0" err="1">
                <a:solidFill>
                  <a:schemeClr val="tx2"/>
                </a:solidFill>
                <a:latin typeface="Cambria" panose="02040503050406030204" pitchFamily="18" charset="0"/>
              </a:rPr>
              <a:t>actionPerformed</a:t>
            </a:r>
            <a:r>
              <a:rPr lang="en-US" sz="2800" dirty="0">
                <a:solidFill>
                  <a:schemeClr val="tx2"/>
                </a:solidFill>
                <a:latin typeface="Cambria" panose="02040503050406030204" pitchFamily="18" charset="0"/>
              </a:rPr>
              <a:t>(</a:t>
            </a:r>
            <a:r>
              <a:rPr lang="en-US" sz="2800" dirty="0" err="1">
                <a:solidFill>
                  <a:schemeClr val="tx2"/>
                </a:solidFill>
                <a:latin typeface="Cambria" panose="02040503050406030204" pitchFamily="18" charset="0"/>
              </a:rPr>
              <a:t>ActionEvent</a:t>
            </a:r>
            <a:r>
              <a:rPr lang="en-US" sz="2800" dirty="0">
                <a:solidFill>
                  <a:schemeClr val="tx2"/>
                </a:solidFill>
                <a:latin typeface="Cambria" panose="02040503050406030204" pitchFamily="18" charset="0"/>
              </a:rPr>
              <a:t> e) {</a:t>
            </a:r>
            <a:br>
              <a:rPr lang="en-US" sz="2800" dirty="0">
                <a:solidFill>
                  <a:schemeClr val="tx2"/>
                </a:solidFill>
                <a:latin typeface="Cambria" panose="02040503050406030204" pitchFamily="18" charset="0"/>
              </a:rPr>
            </a:br>
            <a:r>
              <a:rPr lang="en-US" sz="2800" dirty="0">
                <a:solidFill>
                  <a:schemeClr val="tx2"/>
                </a:solidFill>
                <a:latin typeface="Cambria" panose="02040503050406030204" pitchFamily="18" charset="0"/>
              </a:rPr>
              <a:t>    …</a:t>
            </a:r>
            <a:br>
              <a:rPr lang="en-US" sz="2800" dirty="0">
                <a:solidFill>
                  <a:schemeClr val="tx2"/>
                </a:solidFill>
                <a:latin typeface="Cambria" panose="02040503050406030204" pitchFamily="18" charset="0"/>
              </a:rPr>
            </a:br>
            <a:r>
              <a:rPr lang="en-US" sz="2800" dirty="0">
                <a:solidFill>
                  <a:schemeClr val="tx2"/>
                </a:solidFill>
                <a:latin typeface="Cambria" panose="02040503050406030204" pitchFamily="18" charset="0"/>
              </a:rPr>
              <a:t>}</a:t>
            </a:r>
          </a:p>
          <a:p>
            <a:pPr>
              <a:buClr>
                <a:schemeClr val="accent1">
                  <a:lumMod val="50000"/>
                </a:schemeClr>
              </a:buClr>
              <a:buFont typeface="Wingdings" panose="05000000000000000000" pitchFamily="2" charset="2"/>
              <a:buChar char="v"/>
            </a:pPr>
            <a:endParaRPr lang="en-US" dirty="0" smtClean="0">
              <a:latin typeface="Cambria" panose="02040503050406030204" pitchFamily="18" charset="0"/>
            </a:endParaRP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19</a:t>
            </a:fld>
            <a:endParaRPr lang="en-US"/>
          </a:p>
        </p:txBody>
      </p:sp>
    </p:spTree>
    <p:extLst>
      <p:ext uri="{BB962C8B-B14F-4D97-AF65-F5344CB8AC3E}">
        <p14:creationId xmlns:p14="http://schemas.microsoft.com/office/powerpoint/2010/main" xmlns="" val="2866508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AWT (Abstract Window Toolkit)</a:t>
            </a: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buFont typeface="Wingdings" panose="05000000000000000000" pitchFamily="2" charset="2"/>
              <a:buChar char="v"/>
            </a:pPr>
            <a:r>
              <a:rPr lang="en-US" altLang="en-US" dirty="0"/>
              <a:t>An API to develop GUI or window-based </a:t>
            </a:r>
            <a:r>
              <a:rPr lang="en-US" altLang="en-US" dirty="0" smtClean="0"/>
              <a:t>application.</a:t>
            </a:r>
          </a:p>
          <a:p>
            <a:pPr>
              <a:buClr>
                <a:schemeClr val="accent1">
                  <a:lumMod val="50000"/>
                </a:schemeClr>
              </a:buClr>
              <a:buFont typeface="Wingdings" panose="05000000000000000000" pitchFamily="2" charset="2"/>
              <a:buChar char="v"/>
            </a:pPr>
            <a:r>
              <a:rPr lang="en-US" altLang="en-US" dirty="0" smtClean="0"/>
              <a:t>Present </a:t>
            </a:r>
            <a:r>
              <a:rPr lang="en-US" altLang="en-US" dirty="0"/>
              <a:t>in </a:t>
            </a:r>
            <a:r>
              <a:rPr lang="en-US" altLang="en-US" dirty="0">
                <a:solidFill>
                  <a:srgbClr val="FF0000"/>
                </a:solidFill>
              </a:rPr>
              <a:t>all</a:t>
            </a:r>
            <a:r>
              <a:rPr lang="en-US" altLang="en-US" dirty="0"/>
              <a:t> Java </a:t>
            </a:r>
            <a:r>
              <a:rPr lang="en-US" altLang="en-US" dirty="0" smtClean="0"/>
              <a:t>implementations</a:t>
            </a:r>
          </a:p>
          <a:p>
            <a:pPr>
              <a:buClr>
                <a:schemeClr val="accent1">
                  <a:lumMod val="50000"/>
                </a:schemeClr>
              </a:buClr>
              <a:buFont typeface="Wingdings" panose="05000000000000000000" pitchFamily="2" charset="2"/>
              <a:buChar char="v"/>
            </a:pPr>
            <a:r>
              <a:rPr lang="en-US" altLang="en-US" dirty="0" smtClean="0"/>
              <a:t>Adequate </a:t>
            </a:r>
            <a:r>
              <a:rPr lang="en-US" altLang="en-US" dirty="0"/>
              <a:t>for many </a:t>
            </a:r>
            <a:r>
              <a:rPr lang="en-US" altLang="en-US" dirty="0" smtClean="0"/>
              <a:t>applications</a:t>
            </a:r>
          </a:p>
          <a:p>
            <a:pPr>
              <a:buClr>
                <a:schemeClr val="accent1">
                  <a:lumMod val="50000"/>
                </a:schemeClr>
              </a:buClr>
              <a:buFont typeface="Wingdings" panose="05000000000000000000" pitchFamily="2" charset="2"/>
              <a:buChar char="v"/>
            </a:pPr>
            <a:r>
              <a:rPr lang="en-US" altLang="en-US" dirty="0" smtClean="0"/>
              <a:t>Uses </a:t>
            </a:r>
            <a:r>
              <a:rPr lang="en-US" altLang="en-US" dirty="0"/>
              <a:t>the controls defined by </a:t>
            </a:r>
            <a:r>
              <a:rPr lang="en-US" altLang="en-US" dirty="0" smtClean="0"/>
              <a:t>the OS (platform dependent)</a:t>
            </a:r>
          </a:p>
          <a:p>
            <a:pPr>
              <a:buClr>
                <a:schemeClr val="accent1">
                  <a:lumMod val="50000"/>
                </a:schemeClr>
              </a:buClr>
              <a:buFont typeface="Wingdings" panose="05000000000000000000" pitchFamily="2" charset="2"/>
              <a:buChar char="v"/>
            </a:pPr>
            <a:r>
              <a:rPr lang="en-US" altLang="en-US" dirty="0" smtClean="0"/>
              <a:t>Difficult </a:t>
            </a:r>
            <a:r>
              <a:rPr lang="en-US" altLang="en-US" dirty="0"/>
              <a:t>to build an attractive </a:t>
            </a:r>
            <a:r>
              <a:rPr lang="en-US" altLang="en-US" dirty="0" smtClean="0"/>
              <a:t>GUI</a:t>
            </a:r>
          </a:p>
          <a:p>
            <a:pPr>
              <a:buClr>
                <a:schemeClr val="accent1">
                  <a:lumMod val="50000"/>
                </a:schemeClr>
              </a:buClr>
              <a:buFont typeface="Wingdings" panose="05000000000000000000" pitchFamily="2" charset="2"/>
              <a:buChar char="v"/>
            </a:pPr>
            <a:r>
              <a:rPr lang="en-US" altLang="en-US" dirty="0" smtClean="0"/>
              <a:t>The </a:t>
            </a:r>
            <a:r>
              <a:rPr lang="en-US" altLang="en-US" dirty="0" err="1">
                <a:solidFill>
                  <a:srgbClr val="FF0000"/>
                </a:solidFill>
              </a:rPr>
              <a:t>java.awt</a:t>
            </a:r>
            <a:r>
              <a:rPr lang="en-US" altLang="en-US" dirty="0"/>
              <a:t> package provides classes for AWT </a:t>
            </a:r>
            <a:r>
              <a:rPr lang="en-US" altLang="en-US" dirty="0" err="1"/>
              <a:t>api</a:t>
            </a:r>
            <a:r>
              <a:rPr lang="en-US" altLang="en-US" dirty="0"/>
              <a:t> such </a:t>
            </a:r>
            <a:r>
              <a:rPr lang="en-US" altLang="en-US" dirty="0" smtClean="0"/>
              <a:t>as:</a:t>
            </a:r>
          </a:p>
          <a:p>
            <a:pPr lvl="1">
              <a:buClr>
                <a:schemeClr val="accent1">
                  <a:lumMod val="50000"/>
                </a:schemeClr>
              </a:buClr>
              <a:buFont typeface="Wingdings" panose="05000000000000000000" pitchFamily="2" charset="2"/>
              <a:buChar char="v"/>
            </a:pPr>
            <a:r>
              <a:rPr lang="en-US" altLang="en-US" dirty="0" err="1" smtClean="0"/>
              <a:t>TextField</a:t>
            </a:r>
            <a:r>
              <a:rPr lang="en-US" altLang="en-US" dirty="0"/>
              <a:t>, Label, </a:t>
            </a:r>
            <a:r>
              <a:rPr lang="en-US" altLang="en-US" dirty="0" err="1"/>
              <a:t>TextArea</a:t>
            </a:r>
            <a:r>
              <a:rPr lang="en-US" altLang="en-US" dirty="0"/>
              <a:t>, </a:t>
            </a:r>
            <a:r>
              <a:rPr lang="en-US" altLang="en-US" dirty="0" err="1"/>
              <a:t>RadioButton</a:t>
            </a:r>
            <a:r>
              <a:rPr lang="en-US" altLang="en-US" dirty="0"/>
              <a:t>, </a:t>
            </a:r>
            <a:r>
              <a:rPr lang="en-US" altLang="en-US" dirty="0" err="1"/>
              <a:t>CheckBox</a:t>
            </a:r>
            <a:r>
              <a:rPr lang="en-US" altLang="en-US" dirty="0"/>
              <a:t> </a:t>
            </a:r>
            <a:r>
              <a:rPr lang="en-US" altLang="en-US" dirty="0" smtClean="0"/>
              <a:t>etc</a:t>
            </a:r>
            <a:r>
              <a:rPr lang="en-US" altLang="en-US" dirty="0"/>
              <a:t>.</a:t>
            </a: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a:t>
            </a:fld>
            <a:endParaRPr lang="en-US"/>
          </a:p>
        </p:txBody>
      </p:sp>
    </p:spTree>
    <p:extLst>
      <p:ext uri="{BB962C8B-B14F-4D97-AF65-F5344CB8AC3E}">
        <p14:creationId xmlns:p14="http://schemas.microsoft.com/office/powerpoint/2010/main" xmlns="" val="1257713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err="1">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MyButtonListener</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fontScale="70000" lnSpcReduction="20000"/>
          </a:bodyPr>
          <a:lstStyle/>
          <a:p>
            <a:pPr marL="0" indent="0">
              <a:buClr>
                <a:schemeClr val="accent1">
                  <a:lumMod val="50000"/>
                </a:schemeClr>
              </a:buClr>
              <a:buNone/>
            </a:pPr>
            <a:r>
              <a:rPr lang="en-US" dirty="0">
                <a:solidFill>
                  <a:schemeClr val="tx2"/>
                </a:solidFill>
                <a:latin typeface="Cambria" panose="02040503050406030204" pitchFamily="18" charset="0"/>
              </a:rPr>
              <a:t>import </a:t>
            </a:r>
            <a:r>
              <a:rPr lang="en-US" dirty="0" err="1">
                <a:solidFill>
                  <a:schemeClr val="tx2"/>
                </a:solidFill>
                <a:latin typeface="Cambria" panose="02040503050406030204" pitchFamily="18" charset="0"/>
              </a:rPr>
              <a:t>java.awt</a:t>
            </a:r>
            <a:r>
              <a:rPr lang="en-US" dirty="0" smtClean="0">
                <a:solidFill>
                  <a:schemeClr val="tx2"/>
                </a:solidFill>
                <a:latin typeface="Cambria" panose="02040503050406030204" pitchFamily="18" charset="0"/>
              </a:rPr>
              <a:t>.*;</a:t>
            </a:r>
          </a:p>
          <a:p>
            <a:pPr marL="0" indent="0">
              <a:buClr>
                <a:schemeClr val="accent1">
                  <a:lumMod val="50000"/>
                </a:schemeClr>
              </a:buClr>
              <a:buNone/>
            </a:pPr>
            <a:r>
              <a:rPr lang="en-US" dirty="0" smtClean="0">
                <a:solidFill>
                  <a:schemeClr val="tx2"/>
                </a:solidFill>
                <a:latin typeface="Cambria" panose="02040503050406030204" pitchFamily="18" charset="0"/>
              </a:rPr>
              <a:t>Import </a:t>
            </a:r>
            <a:r>
              <a:rPr lang="en-US" dirty="0" err="1" smtClean="0">
                <a:solidFill>
                  <a:schemeClr val="tx2"/>
                </a:solidFill>
                <a:latin typeface="Cambria" panose="02040503050406030204" pitchFamily="18" charset="0"/>
              </a:rPr>
              <a:t>java.event</a:t>
            </a:r>
            <a:r>
              <a:rPr lang="en-US" dirty="0" smtClean="0">
                <a:solidFill>
                  <a:schemeClr val="tx2"/>
                </a:solidFill>
                <a:latin typeface="Cambria" panose="02040503050406030204" pitchFamily="18" charset="0"/>
              </a:rPr>
              <a:t>.*;</a:t>
            </a:r>
            <a:r>
              <a:rPr lang="en-US" dirty="0">
                <a:solidFill>
                  <a:schemeClr val="tx2"/>
                </a:solidFill>
                <a:latin typeface="Cambria" panose="02040503050406030204" pitchFamily="18" charset="0"/>
              </a:rPr>
              <a:t/>
            </a:r>
            <a:br>
              <a:rPr lang="en-US" dirty="0">
                <a:solidFill>
                  <a:schemeClr val="tx2"/>
                </a:solidFill>
                <a:latin typeface="Cambria" panose="02040503050406030204" pitchFamily="18" charset="0"/>
              </a:rPr>
            </a:br>
            <a:endParaRPr lang="en-US" dirty="0">
              <a:solidFill>
                <a:schemeClr val="tx2"/>
              </a:solidFill>
              <a:latin typeface="Cambria" panose="02040503050406030204" pitchFamily="18" charset="0"/>
            </a:endParaRPr>
          </a:p>
          <a:p>
            <a:pPr marL="0" indent="0">
              <a:buClr>
                <a:schemeClr val="accent1">
                  <a:lumMod val="50000"/>
                </a:schemeClr>
              </a:buClr>
              <a:buNone/>
            </a:pPr>
            <a:r>
              <a:rPr lang="en-US" dirty="0">
                <a:solidFill>
                  <a:schemeClr val="tx2"/>
                </a:solidFill>
                <a:latin typeface="Cambria" panose="02040503050406030204" pitchFamily="18" charset="0"/>
              </a:rPr>
              <a:t>public class </a:t>
            </a:r>
            <a:r>
              <a:rPr lang="en-US" dirty="0" err="1">
                <a:solidFill>
                  <a:schemeClr val="tx2"/>
                </a:solidFill>
                <a:latin typeface="Cambria" panose="02040503050406030204" pitchFamily="18" charset="0"/>
              </a:rPr>
              <a:t>FlowLayoutExample</a:t>
            </a:r>
            <a:r>
              <a:rPr lang="en-US" dirty="0">
                <a:solidFill>
                  <a:schemeClr val="tx2"/>
                </a:solidFill>
                <a:latin typeface="Cambria" panose="02040503050406030204" pitchFamily="18" charset="0"/>
              </a:rPr>
              <a:t> extends Frame {</a:t>
            </a:r>
          </a:p>
          <a:p>
            <a:pPr marL="0" indent="0">
              <a:buClr>
                <a:schemeClr val="accent1">
                  <a:lumMod val="50000"/>
                </a:schemeClr>
              </a:buClr>
              <a:buNone/>
            </a:pPr>
            <a:r>
              <a:rPr lang="en-US" dirty="0">
                <a:solidFill>
                  <a:schemeClr val="tx2"/>
                </a:solidFill>
                <a:latin typeface="Cambria" panose="02040503050406030204" pitchFamily="18" charset="0"/>
              </a:rPr>
              <a:t>    public </a:t>
            </a:r>
            <a:r>
              <a:rPr lang="en-US" dirty="0" err="1">
                <a:solidFill>
                  <a:schemeClr val="tx2"/>
                </a:solidFill>
                <a:latin typeface="Cambria" panose="02040503050406030204" pitchFamily="18" charset="0"/>
              </a:rPr>
              <a:t>FlowLayoutExample</a:t>
            </a:r>
            <a:r>
              <a:rPr lang="en-US" dirty="0">
                <a:solidFill>
                  <a:schemeClr val="tx2"/>
                </a:solidFill>
                <a:latin typeface="Cambria" panose="02040503050406030204" pitchFamily="18" charset="0"/>
              </a:rPr>
              <a:t>(String title){</a:t>
            </a:r>
          </a:p>
          <a:p>
            <a:pPr marL="0" indent="0">
              <a:buClr>
                <a:schemeClr val="accent1">
                  <a:lumMod val="50000"/>
                </a:schemeClr>
              </a:buClr>
              <a:buNone/>
            </a:pPr>
            <a:r>
              <a:rPr lang="en-US" dirty="0">
                <a:solidFill>
                  <a:schemeClr val="tx2"/>
                </a:solidFill>
                <a:latin typeface="Cambria" panose="02040503050406030204" pitchFamily="18" charset="0"/>
              </a:rPr>
              <a:t>	super(title</a:t>
            </a:r>
            <a:r>
              <a:rPr lang="en-US" dirty="0" smtClean="0">
                <a:solidFill>
                  <a:schemeClr val="tx2"/>
                </a:solidFill>
                <a:latin typeface="Cambria" panose="02040503050406030204" pitchFamily="18" charset="0"/>
              </a:rPr>
              <a:t>);</a:t>
            </a:r>
          </a:p>
          <a:p>
            <a:pPr marL="0" indent="0">
              <a:buClr>
                <a:schemeClr val="accent1">
                  <a:lumMod val="50000"/>
                </a:schemeClr>
              </a:buClr>
              <a:buNone/>
            </a:pPr>
            <a:r>
              <a:rPr lang="en-US" dirty="0">
                <a:solidFill>
                  <a:schemeClr val="tx2"/>
                </a:solidFill>
                <a:latin typeface="Cambria" panose="02040503050406030204" pitchFamily="18" charset="0"/>
              </a:rPr>
              <a:t>	</a:t>
            </a:r>
            <a:r>
              <a:rPr lang="en-US" dirty="0" smtClean="0">
                <a:solidFill>
                  <a:schemeClr val="tx2"/>
                </a:solidFill>
                <a:latin typeface="Cambria" panose="02040503050406030204" pitchFamily="18" charset="0"/>
              </a:rPr>
              <a:t>Button b1 = new </a:t>
            </a:r>
            <a:r>
              <a:rPr lang="en-US" dirty="0">
                <a:solidFill>
                  <a:schemeClr val="tx2"/>
                </a:solidFill>
                <a:latin typeface="Cambria" panose="02040503050406030204" pitchFamily="18" charset="0"/>
              </a:rPr>
              <a:t>Button(“Show</a:t>
            </a:r>
            <a:r>
              <a:rPr lang="en-US" dirty="0" smtClean="0">
                <a:solidFill>
                  <a:schemeClr val="tx2"/>
                </a:solidFill>
                <a:latin typeface="Cambria" panose="02040503050406030204" pitchFamily="18" charset="0"/>
              </a:rPr>
              <a:t>");</a:t>
            </a:r>
          </a:p>
          <a:p>
            <a:pPr marL="0" lvl="1" indent="0">
              <a:spcBef>
                <a:spcPts val="1000"/>
              </a:spcBef>
              <a:buClr>
                <a:schemeClr val="accent1">
                  <a:lumMod val="50000"/>
                </a:schemeClr>
              </a:buClr>
              <a:buNone/>
            </a:pPr>
            <a:r>
              <a:rPr lang="en-US" dirty="0">
                <a:solidFill>
                  <a:schemeClr val="tx2"/>
                </a:solidFill>
                <a:latin typeface="Cambria" panose="02040503050406030204" pitchFamily="18" charset="0"/>
              </a:rPr>
              <a:t>	</a:t>
            </a:r>
            <a:r>
              <a:rPr lang="en-US" sz="2800" dirty="0">
                <a:solidFill>
                  <a:schemeClr val="tx2"/>
                </a:solidFill>
                <a:latin typeface="Cambria" panose="02040503050406030204" pitchFamily="18" charset="0"/>
              </a:rPr>
              <a:t>b1.addActionListener (new </a:t>
            </a:r>
            <a:r>
              <a:rPr lang="en-US" sz="2800" dirty="0" err="1">
                <a:solidFill>
                  <a:schemeClr val="tx2"/>
                </a:solidFill>
                <a:latin typeface="Cambria" panose="02040503050406030204" pitchFamily="18" charset="0"/>
              </a:rPr>
              <a:t>MyButtonListener</a:t>
            </a:r>
            <a:r>
              <a:rPr lang="en-US" sz="2800" dirty="0">
                <a:solidFill>
                  <a:schemeClr val="tx2"/>
                </a:solidFill>
                <a:latin typeface="Cambria" panose="02040503050406030204" pitchFamily="18" charset="0"/>
              </a:rPr>
              <a:t> </a:t>
            </a:r>
            <a:r>
              <a:rPr lang="en-US" sz="2800" dirty="0" smtClean="0">
                <a:solidFill>
                  <a:schemeClr val="tx2"/>
                </a:solidFill>
                <a:latin typeface="Cambria" panose="02040503050406030204" pitchFamily="18" charset="0"/>
              </a:rPr>
              <a:t>());</a:t>
            </a:r>
            <a:endParaRPr lang="en-US" dirty="0">
              <a:solidFill>
                <a:schemeClr val="tx2"/>
              </a:solidFill>
              <a:latin typeface="Cambria" panose="02040503050406030204" pitchFamily="18" charset="0"/>
            </a:endParaRPr>
          </a:p>
          <a:p>
            <a:pPr marL="0" lvl="1" indent="0">
              <a:spcBef>
                <a:spcPts val="1000"/>
              </a:spcBef>
              <a:buClr>
                <a:schemeClr val="accent1">
                  <a:lumMod val="50000"/>
                </a:schemeClr>
              </a:buClr>
              <a:buNone/>
            </a:pPr>
            <a:r>
              <a:rPr lang="en-US" dirty="0">
                <a:solidFill>
                  <a:schemeClr val="tx2"/>
                </a:solidFill>
                <a:latin typeface="Cambria" panose="02040503050406030204" pitchFamily="18" charset="0"/>
              </a:rPr>
              <a:t>        </a:t>
            </a:r>
            <a:r>
              <a:rPr lang="en-US" dirty="0" smtClean="0">
                <a:solidFill>
                  <a:schemeClr val="tx2"/>
                </a:solidFill>
                <a:latin typeface="Cambria" panose="02040503050406030204" pitchFamily="18" charset="0"/>
              </a:rPr>
              <a:t>	</a:t>
            </a:r>
            <a:r>
              <a:rPr lang="en-US" sz="2800" dirty="0" smtClean="0">
                <a:solidFill>
                  <a:schemeClr val="tx2"/>
                </a:solidFill>
                <a:latin typeface="Cambria" panose="02040503050406030204" pitchFamily="18" charset="0"/>
              </a:rPr>
              <a:t>add(b1</a:t>
            </a:r>
            <a:r>
              <a:rPr lang="en-US" sz="2800" dirty="0">
                <a:solidFill>
                  <a:schemeClr val="tx2"/>
                </a:solidFill>
                <a:latin typeface="Cambria" panose="02040503050406030204" pitchFamily="18" charset="0"/>
              </a:rPr>
              <a:t>);</a:t>
            </a:r>
          </a:p>
          <a:p>
            <a:pPr marL="0" lvl="1" indent="0">
              <a:spcBef>
                <a:spcPts val="1000"/>
              </a:spcBef>
              <a:buClr>
                <a:schemeClr val="accent1">
                  <a:lumMod val="50000"/>
                </a:schemeClr>
              </a:buClr>
              <a:buNone/>
            </a:pPr>
            <a:r>
              <a:rPr lang="en-US" sz="2800" dirty="0">
                <a:solidFill>
                  <a:schemeClr val="tx2"/>
                </a:solidFill>
                <a:latin typeface="Cambria" panose="02040503050406030204" pitchFamily="18" charset="0"/>
              </a:rPr>
              <a:t>	</a:t>
            </a:r>
            <a:r>
              <a:rPr lang="en-US" dirty="0" smtClean="0">
                <a:solidFill>
                  <a:schemeClr val="tx2"/>
                </a:solidFill>
                <a:latin typeface="Cambria" panose="02040503050406030204" pitchFamily="18" charset="0"/>
              </a:rPr>
              <a:t>}</a:t>
            </a:r>
            <a:endParaRPr lang="en-US" dirty="0">
              <a:solidFill>
                <a:schemeClr val="tx2"/>
              </a:solidFill>
              <a:latin typeface="Cambria" panose="02040503050406030204" pitchFamily="18" charset="0"/>
            </a:endParaRPr>
          </a:p>
          <a:p>
            <a:pPr marL="0" indent="0">
              <a:buClr>
                <a:schemeClr val="accent1">
                  <a:lumMod val="50000"/>
                </a:schemeClr>
              </a:buClr>
              <a:buNone/>
            </a:pPr>
            <a:r>
              <a:rPr lang="en-US" dirty="0" smtClean="0">
                <a:solidFill>
                  <a:schemeClr val="tx2"/>
                </a:solidFill>
                <a:latin typeface="Cambria" panose="02040503050406030204" pitchFamily="18" charset="0"/>
              </a:rPr>
              <a:t>}</a:t>
            </a:r>
            <a:endParaRPr lang="en-US" dirty="0">
              <a:latin typeface="Cambria" panose="02040503050406030204" pitchFamily="18" charset="0"/>
            </a:endParaRPr>
          </a:p>
          <a:p>
            <a:pPr>
              <a:buClr>
                <a:schemeClr val="accent1">
                  <a:lumMod val="50000"/>
                </a:schemeClr>
              </a:buClr>
              <a:buFont typeface="Wingdings" panose="05000000000000000000" pitchFamily="2" charset="2"/>
              <a:buChar char="v"/>
            </a:pPr>
            <a:endParaRPr lang="en-US" dirty="0" smtClean="0">
              <a:latin typeface="Cambria" panose="02040503050406030204" pitchFamily="18" charset="0"/>
            </a:endParaRPr>
          </a:p>
          <a:p>
            <a:pPr marL="457200" lvl="1" indent="0">
              <a:buClr>
                <a:schemeClr val="accent1">
                  <a:lumMod val="50000"/>
                </a:schemeClr>
              </a:buClr>
              <a:buNone/>
            </a:pPr>
            <a:r>
              <a:rPr lang="en-US" sz="2800" dirty="0">
                <a:solidFill>
                  <a:schemeClr val="tx2"/>
                </a:solidFill>
                <a:latin typeface="Cambria" panose="02040503050406030204" pitchFamily="18" charset="0"/>
              </a:rPr>
              <a:t>class </a:t>
            </a:r>
            <a:r>
              <a:rPr lang="en-US" sz="2800" dirty="0" err="1">
                <a:solidFill>
                  <a:schemeClr val="tx2"/>
                </a:solidFill>
                <a:latin typeface="Cambria" panose="02040503050406030204" pitchFamily="18" charset="0"/>
              </a:rPr>
              <a:t>MyButtonListener</a:t>
            </a:r>
            <a:r>
              <a:rPr lang="en-US" sz="2800" dirty="0">
                <a:solidFill>
                  <a:schemeClr val="tx2"/>
                </a:solidFill>
                <a:latin typeface="Cambria" panose="02040503050406030204" pitchFamily="18" charset="0"/>
              </a:rPr>
              <a:t> implements </a:t>
            </a:r>
            <a:r>
              <a:rPr lang="en-US" sz="2800" dirty="0" err="1">
                <a:solidFill>
                  <a:schemeClr val="tx2"/>
                </a:solidFill>
                <a:latin typeface="Cambria" panose="02040503050406030204" pitchFamily="18" charset="0"/>
              </a:rPr>
              <a:t>ActionListener</a:t>
            </a:r>
            <a:r>
              <a:rPr lang="en-US" sz="2800" dirty="0">
                <a:solidFill>
                  <a:schemeClr val="tx2"/>
                </a:solidFill>
                <a:latin typeface="Cambria" panose="02040503050406030204" pitchFamily="18" charset="0"/>
              </a:rPr>
              <a:t> {</a:t>
            </a:r>
          </a:p>
          <a:p>
            <a:pPr marL="457200" lvl="1" indent="0">
              <a:buClr>
                <a:schemeClr val="accent1">
                  <a:lumMod val="50000"/>
                </a:schemeClr>
              </a:buClr>
              <a:buNone/>
            </a:pPr>
            <a:r>
              <a:rPr lang="en-US" sz="2800" dirty="0">
                <a:solidFill>
                  <a:schemeClr val="tx2"/>
                </a:solidFill>
                <a:latin typeface="Cambria" panose="02040503050406030204" pitchFamily="18" charset="0"/>
              </a:rPr>
              <a:t>  public void </a:t>
            </a:r>
            <a:r>
              <a:rPr lang="en-US" sz="2800" dirty="0" err="1">
                <a:solidFill>
                  <a:schemeClr val="tx2"/>
                </a:solidFill>
                <a:latin typeface="Cambria" panose="02040503050406030204" pitchFamily="18" charset="0"/>
              </a:rPr>
              <a:t>actionPerformed</a:t>
            </a:r>
            <a:r>
              <a:rPr lang="en-US" sz="2800" dirty="0">
                <a:solidFill>
                  <a:schemeClr val="tx2"/>
                </a:solidFill>
                <a:latin typeface="Cambria" panose="02040503050406030204" pitchFamily="18" charset="0"/>
              </a:rPr>
              <a:t> (</a:t>
            </a:r>
            <a:r>
              <a:rPr lang="en-US" sz="2800" dirty="0" err="1">
                <a:solidFill>
                  <a:schemeClr val="tx2"/>
                </a:solidFill>
                <a:latin typeface="Cambria" panose="02040503050406030204" pitchFamily="18" charset="0"/>
              </a:rPr>
              <a:t>ActionEvent</a:t>
            </a:r>
            <a:r>
              <a:rPr lang="en-US" sz="2800" dirty="0">
                <a:solidFill>
                  <a:schemeClr val="tx2"/>
                </a:solidFill>
                <a:latin typeface="Cambria" panose="02040503050406030204" pitchFamily="18" charset="0"/>
              </a:rPr>
              <a:t> e) {</a:t>
            </a:r>
          </a:p>
          <a:p>
            <a:pPr marL="457200" lvl="1" indent="0">
              <a:buClr>
                <a:schemeClr val="accent1">
                  <a:lumMod val="50000"/>
                </a:schemeClr>
              </a:buClr>
              <a:buNone/>
            </a:pPr>
            <a:r>
              <a:rPr lang="en-US" sz="2800" dirty="0">
                <a:solidFill>
                  <a:schemeClr val="tx2"/>
                </a:solidFill>
                <a:latin typeface="Cambria" panose="02040503050406030204" pitchFamily="18" charset="0"/>
              </a:rPr>
              <a:t>    </a:t>
            </a:r>
            <a:r>
              <a:rPr lang="en-US" sz="2800" dirty="0" smtClean="0">
                <a:solidFill>
                  <a:schemeClr val="tx2"/>
                </a:solidFill>
                <a:latin typeface="Cambria" panose="02040503050406030204" pitchFamily="18" charset="0"/>
              </a:rPr>
              <a:t>…</a:t>
            </a:r>
            <a:endParaRPr lang="en-US" sz="2800" dirty="0">
              <a:solidFill>
                <a:schemeClr val="tx2"/>
              </a:solidFill>
              <a:latin typeface="Cambria" panose="02040503050406030204" pitchFamily="18" charset="0"/>
            </a:endParaRPr>
          </a:p>
          <a:p>
            <a:pPr marL="457200" lvl="1" indent="0">
              <a:buClr>
                <a:schemeClr val="accent1">
                  <a:lumMod val="50000"/>
                </a:schemeClr>
              </a:buClr>
              <a:buNone/>
            </a:pPr>
            <a:r>
              <a:rPr lang="en-US" sz="2800" dirty="0">
                <a:solidFill>
                  <a:schemeClr val="tx2"/>
                </a:solidFill>
                <a:latin typeface="Cambria" panose="02040503050406030204" pitchFamily="18" charset="0"/>
              </a:rPr>
              <a:t>  }</a:t>
            </a:r>
          </a:p>
          <a:p>
            <a:pPr marL="457200" lvl="1" indent="0">
              <a:buClr>
                <a:schemeClr val="accent1">
                  <a:lumMod val="50000"/>
                </a:schemeClr>
              </a:buClr>
              <a:buNone/>
            </a:pPr>
            <a:r>
              <a:rPr lang="en-US" sz="2800" dirty="0">
                <a:solidFill>
                  <a:schemeClr val="tx2"/>
                </a:solidFill>
                <a:latin typeface="Cambria" panose="02040503050406030204" pitchFamily="18" charset="0"/>
              </a:rPr>
              <a:t>}</a:t>
            </a: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20</a:t>
            </a:fld>
            <a:endParaRPr lang="en-US"/>
          </a:p>
        </p:txBody>
      </p:sp>
    </p:spTree>
    <p:extLst>
      <p:ext uri="{BB962C8B-B14F-4D97-AF65-F5344CB8AC3E}">
        <p14:creationId xmlns:p14="http://schemas.microsoft.com/office/powerpoint/2010/main" xmlns="" val="3686730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Introduction to </a:t>
            </a:r>
            <a:r>
              <a:rPr lang="en-US" dirty="0" err="1"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fontScale="40000" lnSpcReduction="20000"/>
          </a:bodyPr>
          <a:lstStyle/>
          <a:p>
            <a:r>
              <a:rPr lang="en-GB" sz="9600" dirty="0" err="1"/>
              <a:t>JavaFX</a:t>
            </a:r>
            <a:r>
              <a:rPr lang="en-GB" sz="9600" dirty="0"/>
              <a:t> is a Java library used to develop Desktop applications as well as Rich Internet Applications (RIA). </a:t>
            </a:r>
            <a:endParaRPr lang="en-GB" sz="9600" dirty="0" smtClean="0"/>
          </a:p>
          <a:p>
            <a:r>
              <a:rPr lang="en-GB" sz="9600" dirty="0" smtClean="0"/>
              <a:t>The </a:t>
            </a:r>
            <a:r>
              <a:rPr lang="en-GB" sz="9600" dirty="0"/>
              <a:t>applications built in </a:t>
            </a:r>
            <a:r>
              <a:rPr lang="en-GB" sz="9600" dirty="0" err="1"/>
              <a:t>JavaFX</a:t>
            </a:r>
            <a:r>
              <a:rPr lang="en-GB" sz="9600" dirty="0"/>
              <a:t>, can run on multiple platforms including Web, Mobile and Desktops.</a:t>
            </a:r>
          </a:p>
          <a:p>
            <a:r>
              <a:rPr lang="en-GB" sz="9600" dirty="0" err="1"/>
              <a:t>JavaFX</a:t>
            </a:r>
            <a:r>
              <a:rPr lang="en-GB" sz="9600" dirty="0"/>
              <a:t> is intended to replace swing in Java applications as a GUI framework. </a:t>
            </a:r>
            <a:endParaRPr lang="en-GB" sz="9600" dirty="0" smtClean="0"/>
          </a:p>
          <a:p>
            <a:r>
              <a:rPr lang="en-GB" sz="9600" dirty="0" smtClean="0"/>
              <a:t>However</a:t>
            </a:r>
            <a:r>
              <a:rPr lang="en-GB" sz="9600" dirty="0"/>
              <a:t>, It provides more functionalities than swing. </a:t>
            </a:r>
            <a:endParaRPr lang="en-GB" sz="9600" dirty="0" smtClean="0"/>
          </a:p>
          <a:p>
            <a:r>
              <a:rPr lang="en-GB" sz="9600" dirty="0" smtClean="0"/>
              <a:t>Like </a:t>
            </a:r>
            <a:r>
              <a:rPr lang="en-GB" sz="9600" dirty="0"/>
              <a:t>Swing, </a:t>
            </a:r>
            <a:r>
              <a:rPr lang="en-GB" sz="9600" dirty="0" err="1"/>
              <a:t>JavaFX</a:t>
            </a:r>
            <a:r>
              <a:rPr lang="en-GB" sz="9600" dirty="0"/>
              <a:t> also provides its own components and doesn't depend upon the operating system. </a:t>
            </a:r>
            <a:endParaRPr lang="en-GB" sz="9600" dirty="0" smtClean="0"/>
          </a:p>
          <a:p>
            <a:r>
              <a:rPr lang="en-GB" sz="9600" dirty="0" smtClean="0"/>
              <a:t>It </a:t>
            </a:r>
            <a:r>
              <a:rPr lang="en-GB" sz="9600" dirty="0"/>
              <a:t>is lightweight and hardware </a:t>
            </a:r>
            <a:r>
              <a:rPr lang="en-GB" sz="9600" dirty="0" smtClean="0"/>
              <a:t>accelerated</a:t>
            </a:r>
            <a:endParaRPr lang="en-GB" sz="9600" dirty="0"/>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21</a:t>
            </a:fld>
            <a:endParaRPr lang="en-US"/>
          </a:p>
        </p:txBody>
      </p:sp>
    </p:spTree>
    <p:extLst>
      <p:ext uri="{BB962C8B-B14F-4D97-AF65-F5344CB8AC3E}">
        <p14:creationId xmlns:p14="http://schemas.microsoft.com/office/powerpoint/2010/main" xmlns="" val="2058695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7310"/>
          </a:xfrm>
          <a:solidFill>
            <a:schemeClr val="accent1">
              <a:lumMod val="50000"/>
            </a:schemeClr>
          </a:solidFill>
        </p:spPr>
        <p:txBody>
          <a:bodyPr>
            <a:normAutofit fontScale="90000"/>
            <a:scene3d>
              <a:camera prst="perspectiveRelaxedModerately"/>
              <a:lightRig rig="threePt" dir="t"/>
            </a:scene3d>
            <a:sp3d extrusionH="57150">
              <a:bevelT w="57150" h="38100" prst="artDeco"/>
            </a:sp3d>
          </a:bodyPr>
          <a:lstStyle/>
          <a:p>
            <a:r>
              <a:rPr lang="en-US" dirty="0" smtClean="0">
                <a:solidFill>
                  <a:schemeClr val="accent1">
                    <a:lumMod val="60000"/>
                    <a:lumOff val="40000"/>
                  </a:schemeClr>
                </a:solidFill>
                <a:effectLst>
                  <a:glow rad="139700">
                    <a:schemeClr val="accent1">
                      <a:satMod val="175000"/>
                      <a:alpha val="40000"/>
                    </a:schemeClr>
                  </a:glow>
                </a:effectLst>
                <a:latin typeface="Georgia" panose="02040502050405020303" pitchFamily="18" charset="0"/>
              </a:rPr>
              <a:t>JAVAFX  for GUI - </a:t>
            </a:r>
            <a:r>
              <a:rPr lang="en-US" dirty="0">
                <a:solidFill>
                  <a:schemeClr val="accent1">
                    <a:lumMod val="60000"/>
                    <a:lumOff val="40000"/>
                  </a:schemeClr>
                </a:solidFill>
                <a:latin typeface="Cambria" panose="02040503050406030204" pitchFamily="18" charset="0"/>
              </a:rPr>
              <a:t>Public </a:t>
            </a:r>
            <a:r>
              <a:rPr lang="en-US" dirty="0" err="1">
                <a:solidFill>
                  <a:schemeClr val="accent1">
                    <a:lumMod val="60000"/>
                    <a:lumOff val="40000"/>
                  </a:schemeClr>
                </a:solidFill>
                <a:latin typeface="Cambria" panose="02040503050406030204" pitchFamily="18" charset="0"/>
              </a:rPr>
              <a:t>JavaFX</a:t>
            </a:r>
            <a:r>
              <a:rPr lang="en-US" dirty="0">
                <a:solidFill>
                  <a:schemeClr val="accent1">
                    <a:lumMod val="60000"/>
                    <a:lumOff val="40000"/>
                  </a:schemeClr>
                </a:solidFill>
                <a:latin typeface="Cambria" panose="02040503050406030204" pitchFamily="18" charset="0"/>
              </a:rPr>
              <a:t> API</a:t>
            </a:r>
            <a:br>
              <a:rPr lang="en-US" dirty="0">
                <a:solidFill>
                  <a:schemeClr val="accent1">
                    <a:lumMod val="60000"/>
                    <a:lumOff val="40000"/>
                  </a:schemeClr>
                </a:solidFill>
                <a:latin typeface="Cambria" panose="02040503050406030204" pitchFamily="18" charset="0"/>
              </a:rPr>
            </a:br>
            <a:endParaRPr lang="en-US" dirty="0">
              <a:solidFill>
                <a:schemeClr val="accent1">
                  <a:lumMod val="60000"/>
                  <a:lumOff val="4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sz="half" idx="1"/>
          </p:nvPr>
        </p:nvSpPr>
        <p:spPr>
          <a:xfrm>
            <a:off x="838200" y="1565564"/>
            <a:ext cx="5181600" cy="4752109"/>
          </a:xfrm>
        </p:spPr>
        <p:txBody>
          <a:bodyPr>
            <a:noAutofit/>
          </a:bodyPr>
          <a:lstStyle/>
          <a:p>
            <a:pPr>
              <a:buClr>
                <a:schemeClr val="accent1">
                  <a:lumMod val="50000"/>
                </a:schemeClr>
              </a:buClr>
            </a:pPr>
            <a:r>
              <a:rPr lang="en-US" sz="2400" dirty="0" err="1" smtClean="0">
                <a:latin typeface="Cambria" panose="02040503050406030204" pitchFamily="18" charset="0"/>
              </a:rPr>
              <a:t>Javafx.stage</a:t>
            </a:r>
            <a:endParaRPr lang="en-US" sz="2400" dirty="0" smtClean="0">
              <a:latin typeface="Cambria" panose="02040503050406030204" pitchFamily="18" charset="0"/>
            </a:endParaRPr>
          </a:p>
          <a:p>
            <a:pPr>
              <a:buClr>
                <a:schemeClr val="accent1">
                  <a:lumMod val="50000"/>
                </a:schemeClr>
              </a:buClr>
            </a:pPr>
            <a:r>
              <a:rPr lang="en-US" sz="2400" dirty="0" err="1" smtClean="0">
                <a:latin typeface="Cambria" panose="02040503050406030204" pitchFamily="18" charset="0"/>
              </a:rPr>
              <a:t>Javafx.util</a:t>
            </a:r>
            <a:endParaRPr lang="en-US" sz="2400" dirty="0" smtClean="0">
              <a:latin typeface="Cambria" panose="02040503050406030204" pitchFamily="18" charset="0"/>
            </a:endParaRPr>
          </a:p>
          <a:p>
            <a:pPr>
              <a:buClr>
                <a:schemeClr val="accent1">
                  <a:lumMod val="50000"/>
                </a:schemeClr>
              </a:buClr>
            </a:pPr>
            <a:r>
              <a:rPr lang="en-US" sz="2400" dirty="0" err="1" smtClean="0">
                <a:latin typeface="Cambria" panose="02040503050406030204" pitchFamily="18" charset="0"/>
              </a:rPr>
              <a:t>Javafx.application</a:t>
            </a:r>
            <a:r>
              <a:rPr lang="en-US" sz="2400" dirty="0" smtClean="0">
                <a:latin typeface="Cambria" panose="02040503050406030204" pitchFamily="18" charset="0"/>
              </a:rPr>
              <a:t> </a:t>
            </a:r>
          </a:p>
          <a:p>
            <a:pPr>
              <a:buClr>
                <a:schemeClr val="accent1">
                  <a:lumMod val="50000"/>
                </a:schemeClr>
              </a:buClr>
            </a:pPr>
            <a:r>
              <a:rPr lang="en-GB" sz="2400" dirty="0" err="1" smtClean="0"/>
              <a:t>javafx.collections</a:t>
            </a:r>
            <a:endParaRPr lang="en-GB" sz="2400" dirty="0" smtClean="0"/>
          </a:p>
          <a:p>
            <a:pPr>
              <a:buClr>
                <a:schemeClr val="accent1">
                  <a:lumMod val="50000"/>
                </a:schemeClr>
              </a:buClr>
            </a:pPr>
            <a:r>
              <a:rPr lang="en-GB" sz="2400" dirty="0" err="1" smtClean="0"/>
              <a:t>javafx.concurrent</a:t>
            </a:r>
            <a:endParaRPr lang="en-GB" sz="2400" dirty="0" smtClean="0"/>
          </a:p>
          <a:p>
            <a:pPr>
              <a:buClr>
                <a:schemeClr val="accent1">
                  <a:lumMod val="50000"/>
                </a:schemeClr>
              </a:buClr>
            </a:pPr>
            <a:r>
              <a:rPr lang="en-GB" sz="2400" dirty="0" err="1" smtClean="0"/>
              <a:t>javafx.event</a:t>
            </a:r>
            <a:endParaRPr lang="en-GB" sz="2400" dirty="0" smtClean="0"/>
          </a:p>
          <a:p>
            <a:pPr>
              <a:buClr>
                <a:schemeClr val="accent1">
                  <a:lumMod val="50000"/>
                </a:schemeClr>
              </a:buClr>
            </a:pPr>
            <a:r>
              <a:rPr lang="en-GB" sz="2400" dirty="0" err="1" smtClean="0"/>
              <a:t>javafx.geometry</a:t>
            </a:r>
            <a:endParaRPr lang="en-US" sz="1600" dirty="0">
              <a:latin typeface="Cambria" panose="02040503050406030204" pitchFamily="18" charset="0"/>
            </a:endParaRPr>
          </a:p>
          <a:p>
            <a:pPr>
              <a:buClr>
                <a:schemeClr val="accent1">
                  <a:lumMod val="50000"/>
                </a:schemeClr>
              </a:buClr>
            </a:pPr>
            <a:r>
              <a:rPr lang="en-GB" sz="2400" dirty="0" err="1" smtClean="0"/>
              <a:t>javafx.animation</a:t>
            </a:r>
            <a:r>
              <a:rPr lang="en-GB" sz="2400" dirty="0" smtClean="0"/>
              <a:t> </a:t>
            </a:r>
          </a:p>
          <a:p>
            <a:pPr>
              <a:buClr>
                <a:schemeClr val="accent1">
                  <a:lumMod val="50000"/>
                </a:schemeClr>
              </a:buClr>
            </a:pPr>
            <a:r>
              <a:rPr lang="en-GB" sz="2400" dirty="0" err="1" smtClean="0"/>
              <a:t>javafx.embed.swing</a:t>
            </a:r>
            <a:endParaRPr lang="en-GB" sz="2400" dirty="0" smtClean="0"/>
          </a:p>
          <a:p>
            <a:pPr>
              <a:buClr>
                <a:schemeClr val="accent1">
                  <a:lumMod val="50000"/>
                </a:schemeClr>
              </a:buClr>
            </a:pPr>
            <a:r>
              <a:rPr lang="en-GB" dirty="0" smtClean="0"/>
              <a:t>………….</a:t>
            </a:r>
            <a:endParaRPr lang="en-GB" dirty="0"/>
          </a:p>
        </p:txBody>
      </p:sp>
      <p:sp>
        <p:nvSpPr>
          <p:cNvPr id="7" name="Content Placeholder 6"/>
          <p:cNvSpPr>
            <a:spLocks noGrp="1"/>
          </p:cNvSpPr>
          <p:nvPr>
            <p:ph sz="half" idx="2"/>
          </p:nvPr>
        </p:nvSpPr>
        <p:spPr>
          <a:xfrm>
            <a:off x="6172200" y="1537855"/>
            <a:ext cx="5181600" cy="4639108"/>
          </a:xfrm>
        </p:spPr>
        <p:txBody>
          <a:bodyPr>
            <a:normAutofit lnSpcReduction="10000"/>
          </a:bodyPr>
          <a:lstStyle/>
          <a:p>
            <a:pPr>
              <a:buClr>
                <a:schemeClr val="accent1">
                  <a:lumMod val="50000"/>
                </a:schemeClr>
              </a:buClr>
            </a:pPr>
            <a:r>
              <a:rPr lang="en-GB" b="1" dirty="0" err="1"/>
              <a:t>javafx.scene</a:t>
            </a:r>
            <a:r>
              <a:rPr lang="en-GB" b="1" dirty="0"/>
              <a:t> – scene graph API</a:t>
            </a:r>
          </a:p>
          <a:p>
            <a:pPr lvl="1">
              <a:buClr>
                <a:schemeClr val="accent1">
                  <a:lumMod val="50000"/>
                </a:schemeClr>
              </a:buClr>
            </a:pPr>
            <a:r>
              <a:rPr lang="en-GB" sz="3200" dirty="0" err="1"/>
              <a:t>javafx.scene.control</a:t>
            </a:r>
            <a:endParaRPr lang="en-GB" sz="3200" dirty="0"/>
          </a:p>
          <a:p>
            <a:pPr lvl="1">
              <a:buClr>
                <a:schemeClr val="accent1">
                  <a:lumMod val="50000"/>
                </a:schemeClr>
              </a:buClr>
            </a:pPr>
            <a:r>
              <a:rPr lang="en-GB" sz="3200" dirty="0" err="1"/>
              <a:t>javafx.scene.input</a:t>
            </a:r>
            <a:endParaRPr lang="en-GB" sz="3200" dirty="0"/>
          </a:p>
          <a:p>
            <a:pPr lvl="1">
              <a:buClr>
                <a:schemeClr val="accent1">
                  <a:lumMod val="50000"/>
                </a:schemeClr>
              </a:buClr>
            </a:pPr>
            <a:r>
              <a:rPr lang="en-GB" sz="3200" dirty="0" err="1"/>
              <a:t>javafx.scene.layout</a:t>
            </a:r>
            <a:endParaRPr lang="en-GB" sz="3200" dirty="0"/>
          </a:p>
          <a:p>
            <a:pPr lvl="1">
              <a:buClr>
                <a:schemeClr val="accent1">
                  <a:lumMod val="50000"/>
                </a:schemeClr>
              </a:buClr>
            </a:pPr>
            <a:r>
              <a:rPr lang="en-GB" sz="3200" dirty="0" err="1"/>
              <a:t>javafx.scene.paint</a:t>
            </a:r>
            <a:endParaRPr lang="en-GB" sz="3200" dirty="0"/>
          </a:p>
          <a:p>
            <a:pPr lvl="1">
              <a:buClr>
                <a:schemeClr val="accent1">
                  <a:lumMod val="50000"/>
                </a:schemeClr>
              </a:buClr>
            </a:pPr>
            <a:r>
              <a:rPr lang="en-GB" sz="3200" dirty="0" err="1" smtClean="0"/>
              <a:t>javafx.scene.media</a:t>
            </a:r>
            <a:endParaRPr lang="en-GB" sz="3200" dirty="0" smtClean="0"/>
          </a:p>
          <a:p>
            <a:pPr lvl="1">
              <a:buClr>
                <a:schemeClr val="accent1">
                  <a:lumMod val="50000"/>
                </a:schemeClr>
              </a:buClr>
            </a:pPr>
            <a:r>
              <a:rPr lang="en-GB" sz="3200" dirty="0" err="1" smtClean="0"/>
              <a:t>javafx.scene.text</a:t>
            </a:r>
            <a:endParaRPr lang="en-GB" sz="3200" dirty="0" smtClean="0"/>
          </a:p>
          <a:p>
            <a:pPr lvl="1">
              <a:buClr>
                <a:schemeClr val="accent1">
                  <a:lumMod val="50000"/>
                </a:schemeClr>
              </a:buClr>
            </a:pPr>
            <a:r>
              <a:rPr lang="en-GB" sz="3200" dirty="0" err="1" smtClean="0"/>
              <a:t>javafx.scene.web</a:t>
            </a:r>
            <a:endParaRPr lang="en-GB" sz="3200" dirty="0" smtClean="0"/>
          </a:p>
          <a:p>
            <a:pPr lvl="1">
              <a:buClr>
                <a:schemeClr val="accent1">
                  <a:lumMod val="50000"/>
                </a:schemeClr>
              </a:buClr>
            </a:pPr>
            <a:r>
              <a:rPr lang="en-GB" sz="3200" dirty="0" err="1" smtClean="0"/>
              <a:t>javafx.scene.shape</a:t>
            </a:r>
            <a:endParaRPr lang="en-GB" sz="3200" dirty="0" smtClean="0"/>
          </a:p>
          <a:p>
            <a:pPr lvl="1">
              <a:buClr>
                <a:schemeClr val="accent1">
                  <a:lumMod val="50000"/>
                </a:schemeClr>
              </a:buClr>
            </a:pPr>
            <a:r>
              <a:rPr lang="en-GB" sz="3200" dirty="0" smtClean="0"/>
              <a:t>…………..</a:t>
            </a:r>
          </a:p>
          <a:p>
            <a:pPr lvl="1">
              <a:buClr>
                <a:schemeClr val="accent1">
                  <a:lumMod val="50000"/>
                </a:schemeClr>
              </a:buClr>
            </a:pPr>
            <a:endParaRPr lang="en-US" sz="2800"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22</a:t>
            </a:fld>
            <a:endParaRPr lang="en-US"/>
          </a:p>
        </p:txBody>
      </p:sp>
    </p:spTree>
    <p:extLst>
      <p:ext uri="{BB962C8B-B14F-4D97-AF65-F5344CB8AC3E}">
        <p14:creationId xmlns:p14="http://schemas.microsoft.com/office/powerpoint/2010/main" xmlns="" val="2434171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normAutofit/>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 </a:t>
            </a:r>
            <a:r>
              <a:rPr lang="en-US" dirty="0" smtClean="0">
                <a:solidFill>
                  <a:schemeClr val="accent1">
                    <a:lumMod val="60000"/>
                    <a:lumOff val="40000"/>
                  </a:schemeClr>
                </a:solidFill>
                <a:latin typeface="Cambria" panose="02040503050406030204" pitchFamily="18" charset="0"/>
              </a:rPr>
              <a:t>architecture</a:t>
            </a:r>
            <a:endParaRPr lang="en-US" dirty="0">
              <a:solidFill>
                <a:schemeClr val="accent1">
                  <a:lumMod val="60000"/>
                  <a:lumOff val="4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lnSpcReduction="10000"/>
          </a:bodyPr>
          <a:lstStyle/>
          <a:p>
            <a:pPr>
              <a:buClr>
                <a:schemeClr val="accent1">
                  <a:lumMod val="50000"/>
                </a:schemeClr>
              </a:buClr>
            </a:pPr>
            <a:r>
              <a:rPr lang="en-GB" dirty="0" smtClean="0">
                <a:solidFill>
                  <a:schemeClr val="accent1">
                    <a:lumMod val="60000"/>
                    <a:lumOff val="40000"/>
                  </a:schemeClr>
                </a:solidFill>
              </a:rPr>
              <a:t>Scene graph </a:t>
            </a:r>
            <a:r>
              <a:rPr lang="en-GB" dirty="0" smtClean="0"/>
              <a:t>- It </a:t>
            </a:r>
            <a:r>
              <a:rPr lang="en-GB" dirty="0"/>
              <a:t>is the starting point of constructing a </a:t>
            </a:r>
            <a:r>
              <a:rPr lang="en-GB" dirty="0" err="1"/>
              <a:t>JavaFX</a:t>
            </a:r>
            <a:r>
              <a:rPr lang="en-GB" dirty="0"/>
              <a:t> application. </a:t>
            </a:r>
            <a:endParaRPr lang="en-GB" dirty="0" smtClean="0"/>
          </a:p>
          <a:p>
            <a:r>
              <a:rPr lang="en-GB" dirty="0">
                <a:solidFill>
                  <a:schemeClr val="accent1">
                    <a:lumMod val="60000"/>
                    <a:lumOff val="40000"/>
                  </a:schemeClr>
                </a:solidFill>
              </a:rPr>
              <a:t>Graphics </a:t>
            </a:r>
            <a:r>
              <a:rPr lang="en-GB" dirty="0" smtClean="0">
                <a:solidFill>
                  <a:schemeClr val="accent1">
                    <a:lumMod val="60000"/>
                    <a:lumOff val="40000"/>
                  </a:schemeClr>
                </a:solidFill>
              </a:rPr>
              <a:t>Engine </a:t>
            </a:r>
            <a:r>
              <a:rPr lang="en-GB" dirty="0" smtClean="0"/>
              <a:t>- provides </a:t>
            </a:r>
            <a:r>
              <a:rPr lang="en-GB" dirty="0"/>
              <a:t>the graphics support to the </a:t>
            </a:r>
            <a:r>
              <a:rPr lang="en-GB" dirty="0" smtClean="0"/>
              <a:t>scene </a:t>
            </a:r>
            <a:r>
              <a:rPr lang="en-GB" dirty="0"/>
              <a:t>graph</a:t>
            </a:r>
            <a:r>
              <a:rPr lang="en-GB" dirty="0" smtClean="0"/>
              <a:t>.</a:t>
            </a:r>
          </a:p>
          <a:p>
            <a:r>
              <a:rPr lang="en-GB" dirty="0">
                <a:solidFill>
                  <a:schemeClr val="accent1">
                    <a:lumMod val="60000"/>
                    <a:lumOff val="40000"/>
                  </a:schemeClr>
                </a:solidFill>
              </a:rPr>
              <a:t>P</a:t>
            </a:r>
            <a:r>
              <a:rPr lang="en-GB" dirty="0" smtClean="0">
                <a:solidFill>
                  <a:schemeClr val="accent1">
                    <a:lumMod val="60000"/>
                    <a:lumOff val="40000"/>
                  </a:schemeClr>
                </a:solidFill>
              </a:rPr>
              <a:t>rism</a:t>
            </a:r>
            <a:r>
              <a:rPr lang="en-GB" dirty="0" smtClean="0"/>
              <a:t> </a:t>
            </a:r>
            <a:r>
              <a:rPr lang="en-GB" dirty="0"/>
              <a:t>can be seen as </a:t>
            </a:r>
            <a:r>
              <a:rPr lang="en-GB" b="1" dirty="0"/>
              <a:t>High Performance hardware-accelerated graphics pipeline</a:t>
            </a:r>
            <a:r>
              <a:rPr lang="en-GB" dirty="0" smtClean="0"/>
              <a:t>.</a:t>
            </a:r>
          </a:p>
          <a:p>
            <a:r>
              <a:rPr lang="en-GB" dirty="0">
                <a:solidFill>
                  <a:schemeClr val="accent1">
                    <a:lumMod val="60000"/>
                    <a:lumOff val="40000"/>
                  </a:schemeClr>
                </a:solidFill>
              </a:rPr>
              <a:t>Quantum Tool Kit </a:t>
            </a:r>
            <a:r>
              <a:rPr lang="en-GB" dirty="0"/>
              <a:t>is used to bind prism and glass windowing tool kit together and makes them available for the above layers in stack</a:t>
            </a:r>
            <a:r>
              <a:rPr lang="en-GB" dirty="0" smtClean="0"/>
              <a:t>.</a:t>
            </a:r>
          </a:p>
          <a:p>
            <a:r>
              <a:rPr lang="en-GB" dirty="0">
                <a:solidFill>
                  <a:schemeClr val="accent1">
                    <a:lumMod val="60000"/>
                    <a:lumOff val="40000"/>
                  </a:schemeClr>
                </a:solidFill>
              </a:rPr>
              <a:t>Glass Windowing tool </a:t>
            </a:r>
            <a:r>
              <a:rPr lang="en-GB" dirty="0" smtClean="0">
                <a:solidFill>
                  <a:schemeClr val="accent1">
                    <a:lumMod val="60000"/>
                    <a:lumOff val="40000"/>
                  </a:schemeClr>
                </a:solidFill>
              </a:rPr>
              <a:t>kit </a:t>
            </a:r>
            <a:r>
              <a:rPr lang="en-GB" dirty="0" smtClean="0"/>
              <a:t>- It </a:t>
            </a:r>
            <a:r>
              <a:rPr lang="en-GB" dirty="0"/>
              <a:t>is present on the lowest level of </a:t>
            </a:r>
            <a:r>
              <a:rPr lang="en-GB" dirty="0" err="1"/>
              <a:t>JavaFX</a:t>
            </a:r>
            <a:r>
              <a:rPr lang="en-GB" dirty="0"/>
              <a:t> graphics stack. It basically can be seen as a platform dependent layer which works as an interface between </a:t>
            </a:r>
            <a:r>
              <a:rPr lang="en-GB" dirty="0" err="1"/>
              <a:t>JavaFX</a:t>
            </a:r>
            <a:r>
              <a:rPr lang="en-GB" dirty="0"/>
              <a:t> platform and native operating </a:t>
            </a:r>
            <a:r>
              <a:rPr lang="en-GB" dirty="0" smtClean="0"/>
              <a:t>system.</a:t>
            </a:r>
          </a:p>
          <a:p>
            <a:r>
              <a:rPr lang="en-GB" dirty="0">
                <a:solidFill>
                  <a:schemeClr val="accent1">
                    <a:lumMod val="60000"/>
                    <a:lumOff val="40000"/>
                  </a:schemeClr>
                </a:solidFill>
              </a:rPr>
              <a:t>Web </a:t>
            </a:r>
            <a:r>
              <a:rPr lang="en-GB" dirty="0" smtClean="0">
                <a:solidFill>
                  <a:schemeClr val="accent1">
                    <a:lumMod val="60000"/>
                    <a:lumOff val="40000"/>
                  </a:schemeClr>
                </a:solidFill>
              </a:rPr>
              <a:t>View - </a:t>
            </a:r>
            <a:r>
              <a:rPr lang="en-GB" dirty="0"/>
              <a:t>embed the HTML content to a </a:t>
            </a:r>
            <a:r>
              <a:rPr lang="en-GB" dirty="0" err="1"/>
              <a:t>JavaFX</a:t>
            </a:r>
            <a:r>
              <a:rPr lang="en-GB" dirty="0"/>
              <a:t> scene graph. </a:t>
            </a:r>
            <a:endParaRPr lang="en-GB" dirty="0" smtClean="0"/>
          </a:p>
          <a:p>
            <a:r>
              <a:rPr lang="en-GB" dirty="0">
                <a:solidFill>
                  <a:schemeClr val="accent1">
                    <a:lumMod val="60000"/>
                    <a:lumOff val="40000"/>
                  </a:schemeClr>
                </a:solidFill>
              </a:rPr>
              <a:t>Media </a:t>
            </a:r>
            <a:r>
              <a:rPr lang="en-GB" dirty="0" smtClean="0">
                <a:solidFill>
                  <a:schemeClr val="accent1">
                    <a:lumMod val="60000"/>
                    <a:lumOff val="40000"/>
                  </a:schemeClr>
                </a:solidFill>
              </a:rPr>
              <a:t>engine</a:t>
            </a:r>
            <a:r>
              <a:rPr lang="en-GB" dirty="0" smtClean="0"/>
              <a:t> - the </a:t>
            </a:r>
            <a:r>
              <a:rPr lang="en-GB" dirty="0" err="1"/>
              <a:t>JavaFX</a:t>
            </a:r>
            <a:r>
              <a:rPr lang="en-GB" dirty="0"/>
              <a:t> application can support the playback of audio and video media files.</a:t>
            </a:r>
          </a:p>
          <a:p>
            <a:endParaRPr lang="en-GB" dirty="0"/>
          </a:p>
          <a:p>
            <a:endParaRPr lang="en-GB" dirty="0" smtClean="0"/>
          </a:p>
          <a:p>
            <a:endParaRPr lang="en-GB" dirty="0"/>
          </a:p>
          <a:p>
            <a:pPr>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23</a:t>
            </a:fld>
            <a:endParaRPr lang="en-US"/>
          </a:p>
        </p:txBody>
      </p:sp>
    </p:spTree>
    <p:extLst>
      <p:ext uri="{BB962C8B-B14F-4D97-AF65-F5344CB8AC3E}">
        <p14:creationId xmlns:p14="http://schemas.microsoft.com/office/powerpoint/2010/main" xmlns="" val="3692153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marL="0" indent="0">
              <a:buClr>
                <a:schemeClr val="accent1">
                  <a:lumMod val="50000"/>
                </a:schemeClr>
              </a:buClr>
              <a:buNone/>
            </a:pPr>
            <a:r>
              <a:rPr lang="en-US" sz="3600" dirty="0" err="1" smtClean="0">
                <a:latin typeface="Cambria" panose="02040503050406030204" pitchFamily="18" charset="0"/>
              </a:rPr>
              <a:t>JavaFX</a:t>
            </a:r>
            <a:r>
              <a:rPr lang="en-US" sz="3600" dirty="0" smtClean="0">
                <a:latin typeface="Cambria" panose="02040503050406030204" pitchFamily="18" charset="0"/>
              </a:rPr>
              <a:t> architecture</a:t>
            </a:r>
          </a:p>
          <a:p>
            <a:pPr marL="0" indent="0">
              <a:buClr>
                <a:schemeClr val="accent1">
                  <a:lumMod val="50000"/>
                </a:schemeClr>
              </a:buClr>
              <a:buNone/>
            </a:pPr>
            <a:endParaRPr lang="en-US" sz="3600"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7486" y="1921453"/>
            <a:ext cx="8039533" cy="4095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54797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lnSpcReduction="10000"/>
          </a:bodyPr>
          <a:lstStyle/>
          <a:p>
            <a:pPr>
              <a:buClr>
                <a:schemeClr val="accent1">
                  <a:lumMod val="50000"/>
                </a:schemeClr>
              </a:buClr>
            </a:pPr>
            <a:r>
              <a:rPr lang="en-GB" dirty="0" err="1" smtClean="0"/>
              <a:t>JavaFX</a:t>
            </a:r>
            <a:r>
              <a:rPr lang="en-GB" dirty="0" smtClean="0"/>
              <a:t> program structure</a:t>
            </a:r>
          </a:p>
          <a:p>
            <a:r>
              <a:rPr lang="en-GB" dirty="0" err="1"/>
              <a:t>JavaFX</a:t>
            </a:r>
            <a:r>
              <a:rPr lang="en-GB" dirty="0"/>
              <a:t> application is divided hierarchically into three main components known as Stage, Scene and </a:t>
            </a:r>
            <a:r>
              <a:rPr lang="en-GB" dirty="0" smtClean="0"/>
              <a:t>nodes.</a:t>
            </a:r>
          </a:p>
          <a:p>
            <a:pPr lvl="1"/>
            <a:r>
              <a:rPr lang="en-GB" dirty="0" smtClean="0"/>
              <a:t>import</a:t>
            </a:r>
            <a:r>
              <a:rPr lang="en-GB" dirty="0"/>
              <a:t> </a:t>
            </a:r>
            <a:r>
              <a:rPr lang="en-GB" b="1" dirty="0" err="1"/>
              <a:t>javafx.application.Application</a:t>
            </a:r>
            <a:r>
              <a:rPr lang="en-GB" dirty="0"/>
              <a:t> class in every </a:t>
            </a:r>
            <a:r>
              <a:rPr lang="en-GB" dirty="0" err="1"/>
              <a:t>JavaFX</a:t>
            </a:r>
            <a:r>
              <a:rPr lang="en-GB" dirty="0"/>
              <a:t> application. </a:t>
            </a:r>
            <a:endParaRPr lang="en-GB" dirty="0" smtClean="0"/>
          </a:p>
          <a:p>
            <a:pPr lvl="2"/>
            <a:r>
              <a:rPr lang="en-GB" sz="2800" dirty="0" smtClean="0"/>
              <a:t>This </a:t>
            </a:r>
            <a:r>
              <a:rPr lang="en-GB" sz="2800" dirty="0"/>
              <a:t>provides the following life cycle methods for </a:t>
            </a:r>
            <a:r>
              <a:rPr lang="en-GB" sz="2800" dirty="0" err="1"/>
              <a:t>JavaFX</a:t>
            </a:r>
            <a:r>
              <a:rPr lang="en-GB" sz="2800" dirty="0"/>
              <a:t> application.</a:t>
            </a:r>
          </a:p>
          <a:p>
            <a:pPr lvl="3"/>
            <a:r>
              <a:rPr lang="en-GB" sz="2400" dirty="0"/>
              <a:t>public void </a:t>
            </a:r>
            <a:r>
              <a:rPr lang="en-GB" sz="2400" dirty="0" err="1"/>
              <a:t>init</a:t>
            </a:r>
            <a:r>
              <a:rPr lang="en-GB" sz="2400" dirty="0"/>
              <a:t>()</a:t>
            </a:r>
          </a:p>
          <a:p>
            <a:pPr lvl="3"/>
            <a:r>
              <a:rPr lang="en-GB" sz="2400" dirty="0"/>
              <a:t>public abstract void start(Stage </a:t>
            </a:r>
            <a:r>
              <a:rPr lang="en-GB" sz="2400" dirty="0" err="1"/>
              <a:t>primaryStage</a:t>
            </a:r>
            <a:r>
              <a:rPr lang="en-GB" sz="2400" dirty="0"/>
              <a:t>)</a:t>
            </a:r>
          </a:p>
          <a:p>
            <a:pPr lvl="3"/>
            <a:r>
              <a:rPr lang="en-GB" sz="2400" dirty="0"/>
              <a:t>public void stop()</a:t>
            </a:r>
          </a:p>
          <a:p>
            <a:r>
              <a:rPr lang="en-GB" dirty="0"/>
              <a:t>I</a:t>
            </a:r>
            <a:r>
              <a:rPr lang="en-GB" dirty="0" smtClean="0"/>
              <a:t>n </a:t>
            </a:r>
            <a:r>
              <a:rPr lang="en-GB" dirty="0"/>
              <a:t>order to create a basic </a:t>
            </a:r>
            <a:r>
              <a:rPr lang="en-GB" dirty="0" err="1"/>
              <a:t>JavaFX</a:t>
            </a:r>
            <a:r>
              <a:rPr lang="en-GB" dirty="0"/>
              <a:t> application, we need to:</a:t>
            </a:r>
          </a:p>
          <a:p>
            <a:pPr lvl="1"/>
            <a:r>
              <a:rPr lang="en-GB" dirty="0"/>
              <a:t>Import </a:t>
            </a:r>
            <a:r>
              <a:rPr lang="en-GB" b="1" dirty="0" err="1"/>
              <a:t>javafx.application.Application</a:t>
            </a:r>
            <a:r>
              <a:rPr lang="en-GB" dirty="0"/>
              <a:t> into our code.</a:t>
            </a:r>
          </a:p>
          <a:p>
            <a:pPr lvl="1"/>
            <a:r>
              <a:rPr lang="en-GB" dirty="0"/>
              <a:t>Inherit </a:t>
            </a:r>
            <a:r>
              <a:rPr lang="en-GB" b="1" dirty="0"/>
              <a:t>Application</a:t>
            </a:r>
            <a:r>
              <a:rPr lang="en-GB" dirty="0"/>
              <a:t> into our class.</a:t>
            </a:r>
          </a:p>
          <a:p>
            <a:pPr lvl="1"/>
            <a:r>
              <a:rPr lang="en-GB" dirty="0"/>
              <a:t>Override </a:t>
            </a:r>
            <a:r>
              <a:rPr lang="en-GB" b="1" dirty="0"/>
              <a:t>start()</a:t>
            </a:r>
            <a:r>
              <a:rPr lang="en-GB" dirty="0"/>
              <a:t> method of Application class.</a:t>
            </a:r>
          </a:p>
          <a:p>
            <a:pPr>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25</a:t>
            </a:fld>
            <a:endParaRPr lang="en-US"/>
          </a:p>
        </p:txBody>
      </p:sp>
    </p:spTree>
    <p:extLst>
      <p:ext uri="{BB962C8B-B14F-4D97-AF65-F5344CB8AC3E}">
        <p14:creationId xmlns:p14="http://schemas.microsoft.com/office/powerpoint/2010/main" xmlns="" val="625714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pPr>
            <a:r>
              <a:rPr lang="en-GB" dirty="0" err="1" smtClean="0"/>
              <a:t>JavaFX</a:t>
            </a:r>
            <a:r>
              <a:rPr lang="en-GB" dirty="0" smtClean="0"/>
              <a:t> program structure…</a:t>
            </a:r>
          </a:p>
          <a:p>
            <a:pPr>
              <a:buClr>
                <a:schemeClr val="accent1">
                  <a:lumMod val="50000"/>
                </a:schemeClr>
              </a:buClr>
            </a:pPr>
            <a:r>
              <a:rPr lang="en-GB" b="1" dirty="0"/>
              <a:t>Stage</a:t>
            </a:r>
            <a:r>
              <a:rPr lang="en-GB" dirty="0"/>
              <a:t> in a </a:t>
            </a:r>
            <a:r>
              <a:rPr lang="en-GB" dirty="0" err="1"/>
              <a:t>JavaFX</a:t>
            </a:r>
            <a:r>
              <a:rPr lang="en-GB" dirty="0"/>
              <a:t> application is similar to the </a:t>
            </a:r>
            <a:r>
              <a:rPr lang="en-GB" b="1" dirty="0"/>
              <a:t>Frame</a:t>
            </a:r>
            <a:r>
              <a:rPr lang="en-GB" dirty="0"/>
              <a:t> in a Swing Application</a:t>
            </a:r>
            <a:r>
              <a:rPr lang="en-GB" dirty="0" smtClean="0"/>
              <a:t>.</a:t>
            </a:r>
          </a:p>
          <a:p>
            <a:r>
              <a:rPr lang="en-GB" b="1" dirty="0" smtClean="0"/>
              <a:t>Scene</a:t>
            </a:r>
            <a:r>
              <a:rPr lang="en-GB" dirty="0" smtClean="0"/>
              <a:t> </a:t>
            </a:r>
            <a:r>
              <a:rPr lang="en-GB" dirty="0"/>
              <a:t>actually holds all the physical contents (nodes) of a </a:t>
            </a:r>
            <a:r>
              <a:rPr lang="en-GB" dirty="0" err="1"/>
              <a:t>JavaFX</a:t>
            </a:r>
            <a:r>
              <a:rPr lang="en-GB" dirty="0"/>
              <a:t> application. </a:t>
            </a:r>
            <a:r>
              <a:rPr lang="en-GB" b="1" dirty="0" err="1"/>
              <a:t>Javafx.scene.Scene</a:t>
            </a:r>
            <a:r>
              <a:rPr lang="en-GB" dirty="0"/>
              <a:t> class provides all the methods to deal with a scene object</a:t>
            </a:r>
            <a:r>
              <a:rPr lang="en-GB" dirty="0" smtClean="0"/>
              <a:t>.</a:t>
            </a:r>
          </a:p>
          <a:p>
            <a:r>
              <a:rPr lang="en-GB" b="1" dirty="0"/>
              <a:t>Scene Graph </a:t>
            </a:r>
            <a:r>
              <a:rPr lang="en-GB" dirty="0"/>
              <a:t>exists at the lowest level of the hierarchy. </a:t>
            </a:r>
            <a:endParaRPr lang="en-GB" dirty="0" smtClean="0"/>
          </a:p>
          <a:p>
            <a:pPr lvl="1"/>
            <a:r>
              <a:rPr lang="en-GB" dirty="0" smtClean="0"/>
              <a:t>It </a:t>
            </a:r>
            <a:r>
              <a:rPr lang="en-GB" dirty="0"/>
              <a:t>can be seen as the collection of various nodes. </a:t>
            </a:r>
            <a:endParaRPr lang="en-GB" dirty="0" smtClean="0"/>
          </a:p>
          <a:p>
            <a:pPr lvl="1"/>
            <a:r>
              <a:rPr lang="en-GB" dirty="0" smtClean="0"/>
              <a:t>A </a:t>
            </a:r>
            <a:r>
              <a:rPr lang="en-GB" dirty="0"/>
              <a:t>node is the element which is visualized on the stage</a:t>
            </a:r>
            <a:r>
              <a:rPr lang="en-GB" dirty="0" smtClean="0"/>
              <a:t>.</a:t>
            </a:r>
          </a:p>
          <a:p>
            <a:pPr lvl="1"/>
            <a:r>
              <a:rPr lang="en-GB" dirty="0" smtClean="0"/>
              <a:t> </a:t>
            </a:r>
            <a:r>
              <a:rPr lang="en-GB" dirty="0"/>
              <a:t>It can be any button, text box, layout, image, radio </a:t>
            </a:r>
            <a:endParaRPr lang="en-GB" dirty="0" smtClean="0"/>
          </a:p>
          <a:p>
            <a:pPr marL="457200" lvl="1" indent="0">
              <a:buNone/>
            </a:pPr>
            <a:r>
              <a:rPr lang="en-GB" dirty="0"/>
              <a:t> </a:t>
            </a:r>
            <a:r>
              <a:rPr lang="en-GB" dirty="0" smtClean="0"/>
              <a:t>   button</a:t>
            </a:r>
            <a:r>
              <a:rPr lang="en-GB" dirty="0"/>
              <a:t>, check box, etc.</a:t>
            </a:r>
          </a:p>
          <a:p>
            <a:pPr>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866909" y="3269674"/>
            <a:ext cx="3045836" cy="28124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97326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lnSpcReduction="10000"/>
          </a:bodyPr>
          <a:lstStyle/>
          <a:p>
            <a:pPr>
              <a:buClr>
                <a:schemeClr val="accent1">
                  <a:lumMod val="50000"/>
                </a:schemeClr>
              </a:buClr>
            </a:pPr>
            <a:r>
              <a:rPr lang="en-GB" dirty="0" err="1" smtClean="0"/>
              <a:t>JavaFX</a:t>
            </a:r>
            <a:r>
              <a:rPr lang="en-GB" dirty="0" smtClean="0"/>
              <a:t> </a:t>
            </a:r>
            <a:r>
              <a:rPr lang="en-GB" dirty="0" err="1" smtClean="0"/>
              <a:t>apprlication</a:t>
            </a:r>
            <a:r>
              <a:rPr lang="en-GB" dirty="0" smtClean="0"/>
              <a:t> </a:t>
            </a:r>
          </a:p>
          <a:p>
            <a:pPr>
              <a:buClr>
                <a:schemeClr val="accent1">
                  <a:lumMod val="50000"/>
                </a:schemeClr>
              </a:buClr>
            </a:pPr>
            <a:r>
              <a:rPr lang="en-GB" dirty="0"/>
              <a:t>Step 1: Extend </a:t>
            </a:r>
            <a:r>
              <a:rPr lang="en-GB" dirty="0" err="1"/>
              <a:t>javafx.application.Application</a:t>
            </a:r>
            <a:r>
              <a:rPr lang="en-GB" dirty="0"/>
              <a:t> and override start()</a:t>
            </a:r>
          </a:p>
          <a:p>
            <a:pPr marL="457200" lvl="1" indent="0">
              <a:buNone/>
            </a:pPr>
            <a:r>
              <a:rPr lang="en-GB" b="1" dirty="0"/>
              <a:t>package</a:t>
            </a:r>
            <a:r>
              <a:rPr lang="en-GB" dirty="0"/>
              <a:t> application;   </a:t>
            </a:r>
          </a:p>
          <a:p>
            <a:pPr marL="457200" lvl="1" indent="0">
              <a:buNone/>
            </a:pPr>
            <a:r>
              <a:rPr lang="en-GB" b="1" dirty="0"/>
              <a:t>import</a:t>
            </a:r>
            <a:r>
              <a:rPr lang="en-GB" dirty="0"/>
              <a:t> </a:t>
            </a:r>
            <a:r>
              <a:rPr lang="en-GB" dirty="0" err="1"/>
              <a:t>javafx.application.Application</a:t>
            </a:r>
            <a:r>
              <a:rPr lang="en-GB" dirty="0"/>
              <a:t>;  </a:t>
            </a:r>
          </a:p>
          <a:p>
            <a:pPr marL="457200" lvl="1" indent="0">
              <a:buNone/>
            </a:pPr>
            <a:r>
              <a:rPr lang="en-GB" b="1" dirty="0"/>
              <a:t>import</a:t>
            </a:r>
            <a:r>
              <a:rPr lang="en-GB" dirty="0"/>
              <a:t> </a:t>
            </a:r>
            <a:r>
              <a:rPr lang="en-GB" dirty="0" err="1"/>
              <a:t>javafx.stage.Stage</a:t>
            </a:r>
            <a:r>
              <a:rPr lang="en-GB" dirty="0"/>
              <a:t>;  </a:t>
            </a:r>
          </a:p>
          <a:p>
            <a:pPr marL="457200" lvl="1" indent="0">
              <a:buNone/>
            </a:pPr>
            <a:r>
              <a:rPr lang="en-GB" b="1" dirty="0"/>
              <a:t>public</a:t>
            </a:r>
            <a:r>
              <a:rPr lang="en-GB" dirty="0"/>
              <a:t> </a:t>
            </a:r>
            <a:r>
              <a:rPr lang="en-GB" b="1" dirty="0"/>
              <a:t>class</a:t>
            </a:r>
            <a:r>
              <a:rPr lang="en-GB" dirty="0"/>
              <a:t> </a:t>
            </a:r>
            <a:r>
              <a:rPr lang="en-GB" dirty="0" err="1"/>
              <a:t>Hello_World</a:t>
            </a:r>
            <a:r>
              <a:rPr lang="en-GB" dirty="0"/>
              <a:t> </a:t>
            </a:r>
            <a:r>
              <a:rPr lang="en-GB" b="1" dirty="0"/>
              <a:t>extends</a:t>
            </a:r>
            <a:r>
              <a:rPr lang="en-GB" dirty="0"/>
              <a:t> Application{  </a:t>
            </a:r>
          </a:p>
          <a:p>
            <a:pPr marL="457200" lvl="1" indent="0">
              <a:buNone/>
            </a:pPr>
            <a:r>
              <a:rPr lang="en-GB" dirty="0"/>
              <a:t>  </a:t>
            </a:r>
          </a:p>
          <a:p>
            <a:pPr marL="457200" lvl="1" indent="0">
              <a:buNone/>
            </a:pPr>
            <a:r>
              <a:rPr lang="en-GB" dirty="0"/>
              <a:t>    @Override  </a:t>
            </a:r>
          </a:p>
          <a:p>
            <a:pPr marL="457200" lvl="1" indent="0">
              <a:buNone/>
            </a:pPr>
            <a:r>
              <a:rPr lang="en-GB" dirty="0"/>
              <a:t>    </a:t>
            </a:r>
            <a:r>
              <a:rPr lang="en-GB" b="1" dirty="0"/>
              <a:t>public</a:t>
            </a:r>
            <a:r>
              <a:rPr lang="en-GB" dirty="0"/>
              <a:t> </a:t>
            </a:r>
            <a:r>
              <a:rPr lang="en-GB" b="1" dirty="0"/>
              <a:t>void</a:t>
            </a:r>
            <a:r>
              <a:rPr lang="en-GB" dirty="0"/>
              <a:t> start(Stage </a:t>
            </a:r>
            <a:r>
              <a:rPr lang="en-GB" dirty="0" err="1"/>
              <a:t>primaryStage</a:t>
            </a:r>
            <a:r>
              <a:rPr lang="en-GB" dirty="0"/>
              <a:t>) </a:t>
            </a:r>
            <a:r>
              <a:rPr lang="en-GB" b="1" dirty="0"/>
              <a:t>throws</a:t>
            </a:r>
            <a:r>
              <a:rPr lang="en-GB" dirty="0"/>
              <a:t> Exception {  </a:t>
            </a:r>
          </a:p>
          <a:p>
            <a:pPr marL="457200" lvl="1" indent="0">
              <a:buNone/>
            </a:pPr>
            <a:r>
              <a:rPr lang="en-GB" dirty="0"/>
              <a:t>        // TODO Auto-generated method stub  </a:t>
            </a:r>
          </a:p>
          <a:p>
            <a:pPr marL="457200" lvl="1" indent="0">
              <a:buNone/>
            </a:pPr>
            <a:r>
              <a:rPr lang="en-GB" dirty="0"/>
              <a:t>          </a:t>
            </a:r>
          </a:p>
          <a:p>
            <a:pPr marL="457200" lvl="1" indent="0">
              <a:buNone/>
            </a:pPr>
            <a:r>
              <a:rPr lang="en-GB" dirty="0"/>
              <a:t>    }  </a:t>
            </a:r>
          </a:p>
          <a:p>
            <a:pPr marL="457200" lvl="1" indent="0">
              <a:buNone/>
            </a:pPr>
            <a:r>
              <a:rPr lang="en-GB" dirty="0"/>
              <a:t>  </a:t>
            </a:r>
          </a:p>
          <a:p>
            <a:pPr marL="457200" lvl="1" indent="0">
              <a:buNone/>
            </a:pPr>
            <a:r>
              <a:rPr lang="en-GB" dirty="0"/>
              <a:t>}  </a:t>
            </a:r>
          </a:p>
          <a:p>
            <a:pPr>
              <a:buClr>
                <a:schemeClr val="accent1">
                  <a:lumMod val="50000"/>
                </a:schemeClr>
              </a:buClr>
            </a:pPr>
            <a:endParaRPr lang="en-GB" dirty="0"/>
          </a:p>
          <a:p>
            <a:pPr>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27</a:t>
            </a:fld>
            <a:endParaRPr lang="en-US"/>
          </a:p>
        </p:txBody>
      </p:sp>
    </p:spTree>
    <p:extLst>
      <p:ext uri="{BB962C8B-B14F-4D97-AF65-F5344CB8AC3E}">
        <p14:creationId xmlns:p14="http://schemas.microsoft.com/office/powerpoint/2010/main" xmlns="" val="35255267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fontScale="92500" lnSpcReduction="20000"/>
          </a:bodyPr>
          <a:lstStyle/>
          <a:p>
            <a:pPr>
              <a:buClr>
                <a:schemeClr val="accent1">
                  <a:lumMod val="50000"/>
                </a:schemeClr>
              </a:buClr>
            </a:pPr>
            <a:r>
              <a:rPr lang="en-GB" dirty="0" err="1" smtClean="0"/>
              <a:t>JavaFX</a:t>
            </a:r>
            <a:r>
              <a:rPr lang="en-GB" dirty="0" smtClean="0"/>
              <a:t> </a:t>
            </a:r>
            <a:r>
              <a:rPr lang="en-GB" dirty="0" err="1" smtClean="0"/>
              <a:t>apprlication</a:t>
            </a:r>
            <a:r>
              <a:rPr lang="en-GB" dirty="0" smtClean="0"/>
              <a:t> </a:t>
            </a:r>
          </a:p>
          <a:p>
            <a:r>
              <a:rPr lang="en-GB" dirty="0"/>
              <a:t>Step 2: Create a Button</a:t>
            </a:r>
          </a:p>
          <a:p>
            <a:pPr lvl="1"/>
            <a:r>
              <a:rPr lang="en-GB" b="1" dirty="0"/>
              <a:t>package</a:t>
            </a:r>
            <a:r>
              <a:rPr lang="en-GB" dirty="0"/>
              <a:t> application;   </a:t>
            </a:r>
          </a:p>
          <a:p>
            <a:pPr lvl="1"/>
            <a:r>
              <a:rPr lang="en-GB" b="1" dirty="0"/>
              <a:t>import</a:t>
            </a:r>
            <a:r>
              <a:rPr lang="en-GB" dirty="0"/>
              <a:t> </a:t>
            </a:r>
            <a:r>
              <a:rPr lang="en-GB" dirty="0" err="1"/>
              <a:t>javafx.application.Application</a:t>
            </a:r>
            <a:r>
              <a:rPr lang="en-GB" dirty="0"/>
              <a:t>;  </a:t>
            </a:r>
          </a:p>
          <a:p>
            <a:pPr lvl="1"/>
            <a:r>
              <a:rPr lang="en-GB" dirty="0" err="1"/>
              <a:t>importjavafx.scene.control.Button</a:t>
            </a:r>
            <a:r>
              <a:rPr lang="en-GB" dirty="0"/>
              <a:t>;  </a:t>
            </a:r>
          </a:p>
          <a:p>
            <a:pPr lvl="1"/>
            <a:r>
              <a:rPr lang="en-GB" b="1" dirty="0"/>
              <a:t>import</a:t>
            </a:r>
            <a:r>
              <a:rPr lang="en-GB" dirty="0"/>
              <a:t> </a:t>
            </a:r>
            <a:r>
              <a:rPr lang="en-GB" dirty="0" err="1"/>
              <a:t>javafx.stage.Stage</a:t>
            </a:r>
            <a:r>
              <a:rPr lang="en-GB" dirty="0"/>
              <a:t>;  </a:t>
            </a:r>
          </a:p>
          <a:p>
            <a:pPr lvl="1"/>
            <a:r>
              <a:rPr lang="en-GB" b="1" dirty="0"/>
              <a:t>public</a:t>
            </a:r>
            <a:r>
              <a:rPr lang="en-GB" dirty="0"/>
              <a:t> </a:t>
            </a:r>
            <a:r>
              <a:rPr lang="en-GB" b="1" dirty="0"/>
              <a:t>class</a:t>
            </a:r>
            <a:r>
              <a:rPr lang="en-GB" dirty="0"/>
              <a:t> </a:t>
            </a:r>
            <a:r>
              <a:rPr lang="en-GB" dirty="0" err="1"/>
              <a:t>Hello_World</a:t>
            </a:r>
            <a:r>
              <a:rPr lang="en-GB" dirty="0"/>
              <a:t> </a:t>
            </a:r>
            <a:r>
              <a:rPr lang="en-GB" b="1" dirty="0"/>
              <a:t>extends</a:t>
            </a:r>
            <a:r>
              <a:rPr lang="en-GB" dirty="0"/>
              <a:t> Application{  </a:t>
            </a:r>
          </a:p>
          <a:p>
            <a:pPr lvl="1"/>
            <a:r>
              <a:rPr lang="en-GB" dirty="0"/>
              <a:t>  </a:t>
            </a:r>
          </a:p>
          <a:p>
            <a:pPr lvl="1"/>
            <a:r>
              <a:rPr lang="en-GB" dirty="0"/>
              <a:t>    @Override  </a:t>
            </a:r>
          </a:p>
          <a:p>
            <a:pPr lvl="1"/>
            <a:r>
              <a:rPr lang="en-GB" dirty="0"/>
              <a:t>    </a:t>
            </a:r>
            <a:r>
              <a:rPr lang="en-GB" b="1" dirty="0"/>
              <a:t>public</a:t>
            </a:r>
            <a:r>
              <a:rPr lang="en-GB" dirty="0"/>
              <a:t> </a:t>
            </a:r>
            <a:r>
              <a:rPr lang="en-GB" b="1" dirty="0"/>
              <a:t>void</a:t>
            </a:r>
            <a:r>
              <a:rPr lang="en-GB" dirty="0"/>
              <a:t> start(Stage </a:t>
            </a:r>
            <a:r>
              <a:rPr lang="en-GB" dirty="0" err="1"/>
              <a:t>primaryStage</a:t>
            </a:r>
            <a:r>
              <a:rPr lang="en-GB" dirty="0"/>
              <a:t>) </a:t>
            </a:r>
            <a:r>
              <a:rPr lang="en-GB" b="1" dirty="0"/>
              <a:t>throws</a:t>
            </a:r>
            <a:r>
              <a:rPr lang="en-GB" dirty="0"/>
              <a:t> Exception {  </a:t>
            </a:r>
          </a:p>
          <a:p>
            <a:pPr lvl="1"/>
            <a:r>
              <a:rPr lang="en-GB" dirty="0"/>
              <a:t>        // TODO Auto-generated method stub  </a:t>
            </a:r>
          </a:p>
          <a:p>
            <a:pPr lvl="1"/>
            <a:r>
              <a:rPr lang="en-GB" dirty="0"/>
              <a:t>        Buttonbtn1=</a:t>
            </a:r>
            <a:r>
              <a:rPr lang="en-GB" dirty="0" err="1"/>
              <a:t>newButton</a:t>
            </a:r>
            <a:r>
              <a:rPr lang="en-GB" dirty="0"/>
              <a:t>("Say, Hello World");  </a:t>
            </a:r>
          </a:p>
          <a:p>
            <a:pPr lvl="1"/>
            <a:r>
              <a:rPr lang="en-GB" dirty="0"/>
              <a:t>          </a:t>
            </a:r>
          </a:p>
          <a:p>
            <a:pPr lvl="1"/>
            <a:r>
              <a:rPr lang="en-GB" dirty="0"/>
              <a:t>    }  </a:t>
            </a:r>
          </a:p>
          <a:p>
            <a:pPr lvl="1"/>
            <a:r>
              <a:rPr lang="en-GB" dirty="0"/>
              <a:t>  </a:t>
            </a:r>
          </a:p>
          <a:p>
            <a:pPr lvl="1"/>
            <a:r>
              <a:rPr lang="en-GB" dirty="0"/>
              <a:t>}  </a:t>
            </a:r>
          </a:p>
          <a:p>
            <a:pPr>
              <a:buClr>
                <a:schemeClr val="accent1">
                  <a:lumMod val="50000"/>
                </a:schemeClr>
              </a:buClr>
            </a:pPr>
            <a:endParaRPr lang="en-GB" dirty="0"/>
          </a:p>
          <a:p>
            <a:pPr>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28</a:t>
            </a:fld>
            <a:endParaRPr lang="en-US"/>
          </a:p>
        </p:txBody>
      </p:sp>
    </p:spTree>
    <p:extLst>
      <p:ext uri="{BB962C8B-B14F-4D97-AF65-F5344CB8AC3E}">
        <p14:creationId xmlns:p14="http://schemas.microsoft.com/office/powerpoint/2010/main" xmlns="" val="1586068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fontScale="85000" lnSpcReduction="20000"/>
          </a:bodyPr>
          <a:lstStyle/>
          <a:p>
            <a:pPr>
              <a:buClr>
                <a:schemeClr val="accent1">
                  <a:lumMod val="50000"/>
                </a:schemeClr>
              </a:buClr>
            </a:pPr>
            <a:r>
              <a:rPr lang="en-GB" dirty="0" err="1" smtClean="0"/>
              <a:t>JavaFX</a:t>
            </a:r>
            <a:r>
              <a:rPr lang="en-GB" dirty="0" smtClean="0"/>
              <a:t> </a:t>
            </a:r>
            <a:r>
              <a:rPr lang="en-GB" dirty="0" err="1" smtClean="0"/>
              <a:t>apprlication</a:t>
            </a:r>
            <a:r>
              <a:rPr lang="en-GB" dirty="0" smtClean="0"/>
              <a:t> </a:t>
            </a:r>
          </a:p>
          <a:p>
            <a:r>
              <a:rPr lang="en-GB" dirty="0"/>
              <a:t>Step 3: Create a layout and add button to it</a:t>
            </a:r>
          </a:p>
          <a:p>
            <a:pPr marL="457200" lvl="1" indent="0">
              <a:buNone/>
            </a:pPr>
            <a:r>
              <a:rPr lang="en-GB" b="1" dirty="0"/>
              <a:t>package</a:t>
            </a:r>
            <a:r>
              <a:rPr lang="en-GB" dirty="0"/>
              <a:t> application;   </a:t>
            </a:r>
          </a:p>
          <a:p>
            <a:pPr marL="457200" lvl="1" indent="0">
              <a:buNone/>
            </a:pPr>
            <a:r>
              <a:rPr lang="en-GB" b="1" dirty="0"/>
              <a:t>import</a:t>
            </a:r>
            <a:r>
              <a:rPr lang="en-GB" dirty="0"/>
              <a:t> </a:t>
            </a:r>
            <a:r>
              <a:rPr lang="en-GB" dirty="0" err="1"/>
              <a:t>javafx.application.Application</a:t>
            </a:r>
            <a:r>
              <a:rPr lang="en-GB" dirty="0"/>
              <a:t>;  </a:t>
            </a:r>
          </a:p>
          <a:p>
            <a:pPr marL="457200" lvl="1" indent="0">
              <a:buNone/>
            </a:pPr>
            <a:r>
              <a:rPr lang="en-GB" b="1" dirty="0"/>
              <a:t>import</a:t>
            </a:r>
            <a:r>
              <a:rPr lang="en-GB" dirty="0"/>
              <a:t> </a:t>
            </a:r>
            <a:r>
              <a:rPr lang="en-GB" dirty="0" err="1"/>
              <a:t>javafx.scene.control.Button</a:t>
            </a:r>
            <a:r>
              <a:rPr lang="en-GB" dirty="0"/>
              <a:t>;  </a:t>
            </a:r>
          </a:p>
          <a:p>
            <a:pPr marL="457200" lvl="1" indent="0">
              <a:buNone/>
            </a:pPr>
            <a:r>
              <a:rPr lang="en-GB" b="1" dirty="0"/>
              <a:t>import</a:t>
            </a:r>
            <a:r>
              <a:rPr lang="en-GB" dirty="0"/>
              <a:t> </a:t>
            </a:r>
            <a:r>
              <a:rPr lang="en-GB" dirty="0" err="1"/>
              <a:t>javafx.stage.Stage</a:t>
            </a:r>
            <a:r>
              <a:rPr lang="en-GB" dirty="0"/>
              <a:t>;  </a:t>
            </a:r>
          </a:p>
          <a:p>
            <a:pPr marL="457200" lvl="1" indent="0">
              <a:buNone/>
            </a:pPr>
            <a:r>
              <a:rPr lang="en-GB" b="1" dirty="0"/>
              <a:t>import</a:t>
            </a:r>
            <a:r>
              <a:rPr lang="en-GB" dirty="0"/>
              <a:t> </a:t>
            </a:r>
            <a:r>
              <a:rPr lang="en-GB" dirty="0" err="1"/>
              <a:t>javafx.scene.layout.StackPane</a:t>
            </a:r>
            <a:r>
              <a:rPr lang="en-GB" dirty="0"/>
              <a:t>;  </a:t>
            </a:r>
          </a:p>
          <a:p>
            <a:pPr marL="457200" lvl="1" indent="0">
              <a:buNone/>
            </a:pPr>
            <a:r>
              <a:rPr lang="en-GB" b="1" dirty="0"/>
              <a:t>public</a:t>
            </a:r>
            <a:r>
              <a:rPr lang="en-GB" dirty="0"/>
              <a:t> </a:t>
            </a:r>
            <a:r>
              <a:rPr lang="en-GB" b="1" dirty="0"/>
              <a:t>class</a:t>
            </a:r>
            <a:r>
              <a:rPr lang="en-GB" dirty="0"/>
              <a:t> </a:t>
            </a:r>
            <a:r>
              <a:rPr lang="en-GB" dirty="0" err="1"/>
              <a:t>Hello_World</a:t>
            </a:r>
            <a:r>
              <a:rPr lang="en-GB" dirty="0"/>
              <a:t> </a:t>
            </a:r>
            <a:r>
              <a:rPr lang="en-GB" b="1" dirty="0"/>
              <a:t>extends</a:t>
            </a:r>
            <a:r>
              <a:rPr lang="en-GB" dirty="0"/>
              <a:t> Application{  </a:t>
            </a:r>
          </a:p>
          <a:p>
            <a:pPr marL="457200" lvl="1" indent="0">
              <a:buNone/>
            </a:pPr>
            <a:r>
              <a:rPr lang="en-GB" dirty="0"/>
              <a:t>    @Override  </a:t>
            </a:r>
          </a:p>
          <a:p>
            <a:pPr marL="457200" lvl="1" indent="0">
              <a:buNone/>
            </a:pPr>
            <a:r>
              <a:rPr lang="en-GB" dirty="0"/>
              <a:t>    </a:t>
            </a:r>
            <a:r>
              <a:rPr lang="en-GB" b="1" dirty="0"/>
              <a:t>public</a:t>
            </a:r>
            <a:r>
              <a:rPr lang="en-GB" dirty="0"/>
              <a:t> </a:t>
            </a:r>
            <a:r>
              <a:rPr lang="en-GB" b="1" dirty="0"/>
              <a:t>void</a:t>
            </a:r>
            <a:r>
              <a:rPr lang="en-GB" dirty="0"/>
              <a:t> start(Stage </a:t>
            </a:r>
            <a:r>
              <a:rPr lang="en-GB" dirty="0" err="1"/>
              <a:t>primaryStage</a:t>
            </a:r>
            <a:r>
              <a:rPr lang="en-GB" dirty="0"/>
              <a:t>) </a:t>
            </a:r>
            <a:r>
              <a:rPr lang="en-GB" b="1" dirty="0"/>
              <a:t>throws</a:t>
            </a:r>
            <a:r>
              <a:rPr lang="en-GB" dirty="0"/>
              <a:t> Exception {  </a:t>
            </a:r>
          </a:p>
          <a:p>
            <a:pPr marL="457200" lvl="1" indent="0">
              <a:buNone/>
            </a:pPr>
            <a:r>
              <a:rPr lang="en-GB" dirty="0"/>
              <a:t>        // TODO Auto-generated method stub  </a:t>
            </a:r>
          </a:p>
          <a:p>
            <a:pPr marL="457200" lvl="1" indent="0">
              <a:buNone/>
            </a:pPr>
            <a:r>
              <a:rPr lang="en-GB" dirty="0"/>
              <a:t>        Button btn1=</a:t>
            </a:r>
            <a:r>
              <a:rPr lang="en-GB" b="1" dirty="0"/>
              <a:t>new</a:t>
            </a:r>
            <a:r>
              <a:rPr lang="en-GB" dirty="0"/>
              <a:t> Button("Say, Hello World");  </a:t>
            </a:r>
          </a:p>
          <a:p>
            <a:pPr marL="457200" lvl="1" indent="0">
              <a:buNone/>
            </a:pPr>
            <a:r>
              <a:rPr lang="en-GB" dirty="0"/>
              <a:t>        </a:t>
            </a:r>
            <a:r>
              <a:rPr lang="en-GB" dirty="0" err="1"/>
              <a:t>StackPane</a:t>
            </a:r>
            <a:r>
              <a:rPr lang="en-GB" dirty="0"/>
              <a:t> root=</a:t>
            </a:r>
            <a:r>
              <a:rPr lang="en-GB" b="1" dirty="0"/>
              <a:t>new</a:t>
            </a:r>
            <a:r>
              <a:rPr lang="en-GB" dirty="0"/>
              <a:t> </a:t>
            </a:r>
            <a:r>
              <a:rPr lang="en-GB" dirty="0" err="1"/>
              <a:t>StackPane</a:t>
            </a:r>
            <a:r>
              <a:rPr lang="en-GB" dirty="0"/>
              <a:t>();  </a:t>
            </a:r>
          </a:p>
          <a:p>
            <a:pPr marL="457200" lvl="1" indent="0">
              <a:buNone/>
            </a:pPr>
            <a:r>
              <a:rPr lang="en-GB" dirty="0"/>
              <a:t>        </a:t>
            </a:r>
            <a:r>
              <a:rPr lang="en-GB" dirty="0" err="1"/>
              <a:t>root.getChildren</a:t>
            </a:r>
            <a:r>
              <a:rPr lang="en-GB" dirty="0"/>
              <a:t>().add(btn1);            </a:t>
            </a:r>
          </a:p>
          <a:p>
            <a:pPr marL="457200" lvl="1" indent="0">
              <a:buNone/>
            </a:pPr>
            <a:r>
              <a:rPr lang="en-GB" dirty="0"/>
              <a:t>    }    </a:t>
            </a:r>
          </a:p>
          <a:p>
            <a:pPr marL="457200" lvl="1" indent="0">
              <a:buNone/>
            </a:pPr>
            <a:r>
              <a:rPr lang="en-GB" dirty="0"/>
              <a:t>}  </a:t>
            </a:r>
          </a:p>
          <a:p>
            <a:r>
              <a:rPr lang="en-GB" dirty="0"/>
              <a:t/>
            </a:r>
            <a:br>
              <a:rPr lang="en-GB" dirty="0"/>
            </a:br>
            <a:endParaRPr lang="en-GB" dirty="0"/>
          </a:p>
          <a:p>
            <a:pPr>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29</a:t>
            </a:fld>
            <a:endParaRPr lang="en-US"/>
          </a:p>
        </p:txBody>
      </p:sp>
    </p:spTree>
    <p:extLst>
      <p:ext uri="{BB962C8B-B14F-4D97-AF65-F5344CB8AC3E}">
        <p14:creationId xmlns:p14="http://schemas.microsoft.com/office/powerpoint/2010/main" xmlns="" val="3643238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Swing</a:t>
            </a: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buFont typeface="Wingdings" panose="05000000000000000000" pitchFamily="2" charset="2"/>
              <a:buChar char="v"/>
            </a:pPr>
            <a:r>
              <a:rPr lang="en-US" altLang="en-US" dirty="0"/>
              <a:t>Same concepts as </a:t>
            </a:r>
            <a:r>
              <a:rPr lang="en-US" altLang="en-US" dirty="0" smtClean="0"/>
              <a:t>AWT</a:t>
            </a:r>
          </a:p>
          <a:p>
            <a:pPr>
              <a:buClr>
                <a:schemeClr val="accent1">
                  <a:lumMod val="50000"/>
                </a:schemeClr>
              </a:buClr>
              <a:buFont typeface="Wingdings" panose="05000000000000000000" pitchFamily="2" charset="2"/>
              <a:buChar char="v"/>
            </a:pPr>
            <a:r>
              <a:rPr lang="en-US" altLang="en-US" dirty="0" smtClean="0"/>
              <a:t>Doesn’t </a:t>
            </a:r>
            <a:r>
              <a:rPr lang="en-US" altLang="en-US" dirty="0"/>
              <a:t>work in </a:t>
            </a:r>
            <a:r>
              <a:rPr lang="en-US" altLang="en-US" dirty="0" smtClean="0"/>
              <a:t>early </a:t>
            </a:r>
            <a:r>
              <a:rPr lang="en-US" altLang="en-US" dirty="0"/>
              <a:t>Java implementations (Java 1.1 and </a:t>
            </a:r>
            <a:r>
              <a:rPr lang="en-US" altLang="en-US" dirty="0" smtClean="0"/>
              <a:t>earlier)</a:t>
            </a:r>
          </a:p>
          <a:p>
            <a:pPr>
              <a:buClr>
                <a:schemeClr val="accent1">
                  <a:lumMod val="50000"/>
                </a:schemeClr>
              </a:buClr>
              <a:buFont typeface="Wingdings" panose="05000000000000000000" pitchFamily="2" charset="2"/>
              <a:buChar char="v"/>
            </a:pPr>
            <a:r>
              <a:rPr lang="en-US" altLang="en-US" dirty="0" smtClean="0"/>
              <a:t>Many </a:t>
            </a:r>
            <a:r>
              <a:rPr lang="en-US" altLang="en-US" dirty="0">
                <a:solidFill>
                  <a:srgbClr val="FF0000"/>
                </a:solidFill>
              </a:rPr>
              <a:t>more controls</a:t>
            </a:r>
            <a:r>
              <a:rPr lang="en-US" altLang="en-US" dirty="0"/>
              <a:t>, and they are </a:t>
            </a:r>
            <a:r>
              <a:rPr lang="en-US" altLang="en-US" dirty="0">
                <a:solidFill>
                  <a:srgbClr val="FF0000"/>
                </a:solidFill>
              </a:rPr>
              <a:t>more </a:t>
            </a:r>
            <a:r>
              <a:rPr lang="en-US" altLang="en-US" dirty="0" smtClean="0">
                <a:solidFill>
                  <a:srgbClr val="FF0000"/>
                </a:solidFill>
              </a:rPr>
              <a:t>flexible</a:t>
            </a:r>
          </a:p>
          <a:p>
            <a:pPr lvl="1">
              <a:buClr>
                <a:schemeClr val="accent1">
                  <a:lumMod val="50000"/>
                </a:schemeClr>
              </a:buClr>
              <a:buFont typeface="Wingdings" panose="05000000000000000000" pitchFamily="2" charset="2"/>
              <a:buChar char="v"/>
            </a:pPr>
            <a:r>
              <a:rPr lang="en-US" altLang="en-US" dirty="0" smtClean="0"/>
              <a:t>Some </a:t>
            </a:r>
            <a:r>
              <a:rPr lang="en-US" altLang="en-US" dirty="0"/>
              <a:t>controls, but not all, are a lot more </a:t>
            </a:r>
            <a:r>
              <a:rPr lang="en-US" altLang="en-US" dirty="0" smtClean="0"/>
              <a:t>complicated</a:t>
            </a:r>
          </a:p>
          <a:p>
            <a:pPr>
              <a:buClr>
                <a:schemeClr val="accent1">
                  <a:lumMod val="50000"/>
                </a:schemeClr>
              </a:buClr>
              <a:buFont typeface="Wingdings" panose="05000000000000000000" pitchFamily="2" charset="2"/>
              <a:buChar char="v"/>
            </a:pPr>
            <a:r>
              <a:rPr lang="en-US" altLang="en-US" dirty="0" smtClean="0"/>
              <a:t>Gives a </a:t>
            </a:r>
            <a:r>
              <a:rPr lang="en-US" altLang="en-US" dirty="0" smtClean="0">
                <a:solidFill>
                  <a:srgbClr val="FF0000"/>
                </a:solidFill>
              </a:rPr>
              <a:t>choice</a:t>
            </a:r>
            <a:r>
              <a:rPr lang="en-US" altLang="en-US" dirty="0" smtClean="0"/>
              <a:t> of “look and feel” packages (</a:t>
            </a:r>
            <a:r>
              <a:rPr lang="en-US" altLang="en-US" dirty="0"/>
              <a:t>platform </a:t>
            </a:r>
            <a:r>
              <a:rPr lang="en-US" altLang="en-US" dirty="0" smtClean="0"/>
              <a:t>independent)</a:t>
            </a:r>
          </a:p>
          <a:p>
            <a:pPr>
              <a:buClr>
                <a:schemeClr val="accent1">
                  <a:lumMod val="50000"/>
                </a:schemeClr>
              </a:buClr>
              <a:buFont typeface="Wingdings" panose="05000000000000000000" pitchFamily="2" charset="2"/>
              <a:buChar char="v"/>
            </a:pPr>
            <a:r>
              <a:rPr lang="en-US" altLang="en-US" dirty="0" smtClean="0"/>
              <a:t>Much </a:t>
            </a:r>
            <a:r>
              <a:rPr lang="en-US" altLang="en-US" dirty="0"/>
              <a:t>easier to build an </a:t>
            </a:r>
            <a:r>
              <a:rPr lang="en-US" altLang="en-US" dirty="0">
                <a:solidFill>
                  <a:srgbClr val="FF0000"/>
                </a:solidFill>
              </a:rPr>
              <a:t>attractive </a:t>
            </a:r>
            <a:r>
              <a:rPr lang="en-US" altLang="en-US" dirty="0" smtClean="0">
                <a:solidFill>
                  <a:srgbClr val="FF0000"/>
                </a:solidFill>
              </a:rPr>
              <a:t>GUI</a:t>
            </a:r>
          </a:p>
          <a:p>
            <a:pPr>
              <a:buClr>
                <a:schemeClr val="accent1">
                  <a:lumMod val="50000"/>
                </a:schemeClr>
              </a:buClr>
              <a:buFont typeface="Wingdings" panose="05000000000000000000" pitchFamily="2" charset="2"/>
              <a:buChar char="v"/>
            </a:pPr>
            <a:r>
              <a:rPr lang="en-US" altLang="en-US" dirty="0" smtClean="0"/>
              <a:t>The  </a:t>
            </a:r>
            <a:r>
              <a:rPr lang="en-US" altLang="en-US" dirty="0" err="1">
                <a:solidFill>
                  <a:srgbClr val="FF0000"/>
                </a:solidFill>
              </a:rPr>
              <a:t>javax.swing</a:t>
            </a:r>
            <a:r>
              <a:rPr lang="en-US" altLang="en-US" dirty="0"/>
              <a:t> package provides classes for </a:t>
            </a:r>
            <a:r>
              <a:rPr lang="en-US" altLang="en-US" dirty="0" smtClean="0"/>
              <a:t>Swing </a:t>
            </a:r>
            <a:r>
              <a:rPr lang="en-US" altLang="en-US" dirty="0" err="1"/>
              <a:t>api</a:t>
            </a:r>
            <a:r>
              <a:rPr lang="en-US" altLang="en-US" dirty="0"/>
              <a:t> such </a:t>
            </a:r>
            <a:r>
              <a:rPr lang="en-US" altLang="en-US" dirty="0" smtClean="0"/>
              <a:t>as:</a:t>
            </a:r>
          </a:p>
          <a:p>
            <a:pPr lvl="1">
              <a:buClr>
                <a:schemeClr val="accent1">
                  <a:lumMod val="50000"/>
                </a:schemeClr>
              </a:buClr>
              <a:buFont typeface="Wingdings" panose="05000000000000000000" pitchFamily="2" charset="2"/>
              <a:buChar char="v"/>
            </a:pPr>
            <a:r>
              <a:rPr lang="en-US" altLang="en-US" dirty="0" err="1" smtClean="0"/>
              <a:t>JTextField</a:t>
            </a:r>
            <a:r>
              <a:rPr lang="en-US" altLang="en-US" dirty="0"/>
              <a:t>, </a:t>
            </a:r>
            <a:r>
              <a:rPr lang="en-US" altLang="en-US" dirty="0" err="1" smtClean="0"/>
              <a:t>JLabel</a:t>
            </a:r>
            <a:r>
              <a:rPr lang="en-US" altLang="en-US" dirty="0"/>
              <a:t>, </a:t>
            </a:r>
            <a:r>
              <a:rPr lang="en-US" altLang="en-US" dirty="0" err="1" smtClean="0"/>
              <a:t>JTextArea</a:t>
            </a:r>
            <a:r>
              <a:rPr lang="en-US" altLang="en-US" dirty="0"/>
              <a:t>, </a:t>
            </a:r>
            <a:r>
              <a:rPr lang="en-US" altLang="en-US" dirty="0" smtClean="0"/>
              <a:t>etc</a:t>
            </a:r>
            <a:r>
              <a:rPr lang="en-US" altLang="en-US" dirty="0"/>
              <a:t>.</a:t>
            </a:r>
            <a:endParaRPr lang="en-US" dirty="0">
              <a:latin typeface="Cambria" panose="02040503050406030204" pitchFamily="18" charset="0"/>
            </a:endParaRPr>
          </a:p>
          <a:p>
            <a:pPr lvl="1"/>
            <a:endParaRPr lang="en-US" altLang="en-US" dirty="0">
              <a:solidFill>
                <a:schemeClr val="accent2"/>
              </a:solidFill>
              <a:latin typeface="Trebuchet MS" panose="020B0603020202020204" pitchFamily="34" charset="0"/>
            </a:endParaRP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a:t>
            </a:fld>
            <a:endParaRPr lang="en-US"/>
          </a:p>
        </p:txBody>
      </p:sp>
    </p:spTree>
    <p:extLst>
      <p:ext uri="{BB962C8B-B14F-4D97-AF65-F5344CB8AC3E}">
        <p14:creationId xmlns:p14="http://schemas.microsoft.com/office/powerpoint/2010/main" xmlns="" val="3124247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fontScale="85000" lnSpcReduction="20000"/>
          </a:bodyPr>
          <a:lstStyle/>
          <a:p>
            <a:pPr>
              <a:buClr>
                <a:schemeClr val="accent1">
                  <a:lumMod val="50000"/>
                </a:schemeClr>
              </a:buClr>
            </a:pPr>
            <a:r>
              <a:rPr lang="en-GB" dirty="0" err="1" smtClean="0"/>
              <a:t>JavaFX</a:t>
            </a:r>
            <a:r>
              <a:rPr lang="en-GB" dirty="0" smtClean="0"/>
              <a:t> </a:t>
            </a:r>
            <a:r>
              <a:rPr lang="en-GB" dirty="0" err="1" smtClean="0"/>
              <a:t>apprlication</a:t>
            </a:r>
            <a:r>
              <a:rPr lang="en-GB" dirty="0" smtClean="0"/>
              <a:t> </a:t>
            </a:r>
          </a:p>
          <a:p>
            <a:r>
              <a:rPr lang="en-GB" dirty="0"/>
              <a:t>Step </a:t>
            </a:r>
            <a:r>
              <a:rPr lang="en-GB" dirty="0" smtClean="0"/>
              <a:t>4: </a:t>
            </a:r>
            <a:r>
              <a:rPr lang="en-GB" dirty="0"/>
              <a:t>Create a </a:t>
            </a:r>
            <a:r>
              <a:rPr lang="en-GB" dirty="0" smtClean="0"/>
              <a:t>scene </a:t>
            </a:r>
            <a:endParaRPr lang="en-GB" dirty="0"/>
          </a:p>
          <a:p>
            <a:pPr marL="457200" lvl="1" indent="0">
              <a:buNone/>
            </a:pPr>
            <a:r>
              <a:rPr lang="en-GB" b="1" dirty="0"/>
              <a:t>package</a:t>
            </a:r>
            <a:r>
              <a:rPr lang="en-GB" dirty="0"/>
              <a:t> application;   </a:t>
            </a:r>
          </a:p>
          <a:p>
            <a:pPr marL="457200" lvl="1" indent="0">
              <a:buNone/>
            </a:pPr>
            <a:r>
              <a:rPr lang="en-GB" b="1" dirty="0"/>
              <a:t>import</a:t>
            </a:r>
            <a:r>
              <a:rPr lang="en-GB" dirty="0"/>
              <a:t> </a:t>
            </a:r>
            <a:r>
              <a:rPr lang="en-GB" dirty="0" err="1"/>
              <a:t>javafx.application.Application</a:t>
            </a:r>
            <a:r>
              <a:rPr lang="en-GB" dirty="0"/>
              <a:t>;  </a:t>
            </a:r>
          </a:p>
          <a:p>
            <a:pPr marL="457200" lvl="1" indent="0">
              <a:buNone/>
            </a:pPr>
            <a:r>
              <a:rPr lang="en-GB" b="1" dirty="0"/>
              <a:t>import</a:t>
            </a:r>
            <a:r>
              <a:rPr lang="en-GB" dirty="0"/>
              <a:t> </a:t>
            </a:r>
            <a:r>
              <a:rPr lang="en-GB" dirty="0" err="1"/>
              <a:t>javafx.scene.Scene</a:t>
            </a:r>
            <a:r>
              <a:rPr lang="en-GB" dirty="0"/>
              <a:t>;  </a:t>
            </a:r>
          </a:p>
          <a:p>
            <a:pPr marL="457200" lvl="1" indent="0">
              <a:buNone/>
            </a:pPr>
            <a:r>
              <a:rPr lang="en-GB" b="1" dirty="0"/>
              <a:t>import</a:t>
            </a:r>
            <a:r>
              <a:rPr lang="en-GB" dirty="0"/>
              <a:t> </a:t>
            </a:r>
            <a:r>
              <a:rPr lang="en-GB" dirty="0" err="1"/>
              <a:t>javafx.scene.control.Button</a:t>
            </a:r>
            <a:r>
              <a:rPr lang="en-GB" dirty="0"/>
              <a:t>;  </a:t>
            </a:r>
          </a:p>
          <a:p>
            <a:pPr marL="457200" lvl="1" indent="0">
              <a:buNone/>
            </a:pPr>
            <a:r>
              <a:rPr lang="en-GB" b="1" dirty="0"/>
              <a:t>import</a:t>
            </a:r>
            <a:r>
              <a:rPr lang="en-GB" dirty="0"/>
              <a:t> </a:t>
            </a:r>
            <a:r>
              <a:rPr lang="en-GB" dirty="0" err="1"/>
              <a:t>javafx.stage.Stage</a:t>
            </a:r>
            <a:r>
              <a:rPr lang="en-GB" dirty="0"/>
              <a:t>;  </a:t>
            </a:r>
          </a:p>
          <a:p>
            <a:pPr marL="457200" lvl="1" indent="0">
              <a:buNone/>
            </a:pPr>
            <a:r>
              <a:rPr lang="en-GB" b="1" dirty="0"/>
              <a:t>import</a:t>
            </a:r>
            <a:r>
              <a:rPr lang="en-GB" dirty="0"/>
              <a:t> </a:t>
            </a:r>
            <a:r>
              <a:rPr lang="en-GB" dirty="0" err="1"/>
              <a:t>javafx.scene.layout.StackPane</a:t>
            </a:r>
            <a:r>
              <a:rPr lang="en-GB" dirty="0"/>
              <a:t>;  </a:t>
            </a:r>
          </a:p>
          <a:p>
            <a:pPr marL="457200" lvl="1" indent="0">
              <a:buNone/>
            </a:pPr>
            <a:r>
              <a:rPr lang="en-GB" b="1" dirty="0"/>
              <a:t>public</a:t>
            </a:r>
            <a:r>
              <a:rPr lang="en-GB" dirty="0"/>
              <a:t> </a:t>
            </a:r>
            <a:r>
              <a:rPr lang="en-GB" b="1" dirty="0"/>
              <a:t>class</a:t>
            </a:r>
            <a:r>
              <a:rPr lang="en-GB" dirty="0"/>
              <a:t> </a:t>
            </a:r>
            <a:r>
              <a:rPr lang="en-GB" dirty="0" err="1"/>
              <a:t>Hello_World</a:t>
            </a:r>
            <a:r>
              <a:rPr lang="en-GB" dirty="0"/>
              <a:t> </a:t>
            </a:r>
            <a:r>
              <a:rPr lang="en-GB" b="1" dirty="0"/>
              <a:t>extends</a:t>
            </a:r>
            <a:r>
              <a:rPr lang="en-GB" dirty="0"/>
              <a:t> Application{  </a:t>
            </a:r>
          </a:p>
          <a:p>
            <a:pPr marL="457200" lvl="1" indent="0">
              <a:buNone/>
            </a:pPr>
            <a:r>
              <a:rPr lang="en-GB" dirty="0"/>
              <a:t>    @Override  </a:t>
            </a:r>
          </a:p>
          <a:p>
            <a:pPr marL="457200" lvl="1" indent="0">
              <a:buNone/>
            </a:pPr>
            <a:r>
              <a:rPr lang="en-GB" dirty="0"/>
              <a:t>    </a:t>
            </a:r>
            <a:r>
              <a:rPr lang="en-GB" b="1" dirty="0"/>
              <a:t>public</a:t>
            </a:r>
            <a:r>
              <a:rPr lang="en-GB" dirty="0"/>
              <a:t> </a:t>
            </a:r>
            <a:r>
              <a:rPr lang="en-GB" b="1" dirty="0"/>
              <a:t>void</a:t>
            </a:r>
            <a:r>
              <a:rPr lang="en-GB" dirty="0"/>
              <a:t> start(Stage </a:t>
            </a:r>
            <a:r>
              <a:rPr lang="en-GB" dirty="0" err="1"/>
              <a:t>primaryStage</a:t>
            </a:r>
            <a:r>
              <a:rPr lang="en-GB" dirty="0"/>
              <a:t>) </a:t>
            </a:r>
            <a:r>
              <a:rPr lang="en-GB" b="1" dirty="0"/>
              <a:t>throws</a:t>
            </a:r>
            <a:r>
              <a:rPr lang="en-GB" dirty="0"/>
              <a:t> Exception {  </a:t>
            </a:r>
          </a:p>
          <a:p>
            <a:pPr marL="457200" lvl="1" indent="0">
              <a:buNone/>
            </a:pPr>
            <a:r>
              <a:rPr lang="en-GB" dirty="0"/>
              <a:t>        // TODO Auto-generated method stub  </a:t>
            </a:r>
          </a:p>
          <a:p>
            <a:pPr marL="457200" lvl="1" indent="0">
              <a:buNone/>
            </a:pPr>
            <a:r>
              <a:rPr lang="en-GB" dirty="0"/>
              <a:t>        Button btn1=</a:t>
            </a:r>
            <a:r>
              <a:rPr lang="en-GB" b="1" dirty="0"/>
              <a:t>new</a:t>
            </a:r>
            <a:r>
              <a:rPr lang="en-GB" dirty="0"/>
              <a:t> Button("Say, Hello World");  </a:t>
            </a:r>
          </a:p>
          <a:p>
            <a:pPr marL="457200" lvl="1" indent="0">
              <a:buNone/>
            </a:pPr>
            <a:r>
              <a:rPr lang="en-GB" dirty="0"/>
              <a:t>        </a:t>
            </a:r>
            <a:r>
              <a:rPr lang="en-GB" dirty="0" err="1"/>
              <a:t>StackPane</a:t>
            </a:r>
            <a:r>
              <a:rPr lang="en-GB" dirty="0"/>
              <a:t> root=</a:t>
            </a:r>
            <a:r>
              <a:rPr lang="en-GB" b="1" dirty="0"/>
              <a:t>new</a:t>
            </a:r>
            <a:r>
              <a:rPr lang="en-GB" dirty="0"/>
              <a:t> </a:t>
            </a:r>
            <a:r>
              <a:rPr lang="en-GB" dirty="0" err="1"/>
              <a:t>StackPane</a:t>
            </a:r>
            <a:r>
              <a:rPr lang="en-GB" dirty="0"/>
              <a:t>();  </a:t>
            </a:r>
          </a:p>
          <a:p>
            <a:pPr marL="457200" lvl="1" indent="0">
              <a:buNone/>
            </a:pPr>
            <a:r>
              <a:rPr lang="en-GB" dirty="0"/>
              <a:t>        </a:t>
            </a:r>
            <a:r>
              <a:rPr lang="en-GB" dirty="0" err="1"/>
              <a:t>root.getChildren</a:t>
            </a:r>
            <a:r>
              <a:rPr lang="en-GB" dirty="0"/>
              <a:t>().add(btn1);  </a:t>
            </a:r>
          </a:p>
          <a:p>
            <a:pPr marL="457200" lvl="1" indent="0">
              <a:buNone/>
            </a:pPr>
            <a:r>
              <a:rPr lang="en-GB" dirty="0"/>
              <a:t>        Scene scene=</a:t>
            </a:r>
            <a:r>
              <a:rPr lang="en-GB" b="1" dirty="0"/>
              <a:t>new</a:t>
            </a:r>
            <a:r>
              <a:rPr lang="en-GB" dirty="0"/>
              <a:t> Scene(root);      </a:t>
            </a:r>
          </a:p>
          <a:p>
            <a:pPr marL="457200" lvl="1" indent="0">
              <a:buNone/>
            </a:pPr>
            <a:r>
              <a:rPr lang="en-GB" dirty="0"/>
              <a:t>    }    </a:t>
            </a:r>
          </a:p>
          <a:p>
            <a:pPr marL="457200" lvl="1" indent="0">
              <a:buNone/>
            </a:pPr>
            <a:r>
              <a:rPr lang="en-GB" dirty="0"/>
              <a:t>}  </a:t>
            </a:r>
          </a:p>
          <a:p>
            <a:pPr>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30</a:t>
            </a:fld>
            <a:endParaRPr lang="en-US"/>
          </a:p>
        </p:txBody>
      </p:sp>
    </p:spTree>
    <p:extLst>
      <p:ext uri="{BB962C8B-B14F-4D97-AF65-F5344CB8AC3E}">
        <p14:creationId xmlns:p14="http://schemas.microsoft.com/office/powerpoint/2010/main" xmlns="" val="239862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fontScale="70000" lnSpcReduction="20000"/>
          </a:bodyPr>
          <a:lstStyle/>
          <a:p>
            <a:pPr>
              <a:buClr>
                <a:schemeClr val="accent1">
                  <a:lumMod val="50000"/>
                </a:schemeClr>
              </a:buClr>
            </a:pPr>
            <a:r>
              <a:rPr lang="en-GB" dirty="0" err="1" smtClean="0"/>
              <a:t>JavaFX</a:t>
            </a:r>
            <a:r>
              <a:rPr lang="en-GB" dirty="0" smtClean="0"/>
              <a:t> </a:t>
            </a:r>
            <a:r>
              <a:rPr lang="en-GB" dirty="0" err="1" smtClean="0"/>
              <a:t>apprlication</a:t>
            </a:r>
            <a:r>
              <a:rPr lang="en-GB" dirty="0" smtClean="0"/>
              <a:t> </a:t>
            </a:r>
          </a:p>
          <a:p>
            <a:r>
              <a:rPr lang="en-GB" dirty="0"/>
              <a:t>Step </a:t>
            </a:r>
            <a:r>
              <a:rPr lang="en-GB" dirty="0" smtClean="0"/>
              <a:t>4: </a:t>
            </a:r>
            <a:r>
              <a:rPr lang="en-GB" dirty="0"/>
              <a:t>Create a </a:t>
            </a:r>
            <a:r>
              <a:rPr lang="en-GB" dirty="0" smtClean="0"/>
              <a:t>Stage</a:t>
            </a:r>
            <a:endParaRPr lang="en-GB" dirty="0"/>
          </a:p>
          <a:p>
            <a:pPr marL="457200" lvl="1" indent="0">
              <a:buNone/>
            </a:pPr>
            <a:r>
              <a:rPr lang="en-GB" b="1" dirty="0"/>
              <a:t>package</a:t>
            </a:r>
            <a:r>
              <a:rPr lang="en-GB" dirty="0"/>
              <a:t> application;   </a:t>
            </a:r>
          </a:p>
          <a:p>
            <a:pPr marL="457200" lvl="1" indent="0">
              <a:buNone/>
            </a:pPr>
            <a:r>
              <a:rPr lang="en-GB" b="1" dirty="0"/>
              <a:t>import</a:t>
            </a:r>
            <a:r>
              <a:rPr lang="en-GB" dirty="0"/>
              <a:t> </a:t>
            </a:r>
            <a:r>
              <a:rPr lang="en-GB" dirty="0" err="1"/>
              <a:t>javafx.application.Application</a:t>
            </a:r>
            <a:r>
              <a:rPr lang="en-GB" dirty="0"/>
              <a:t>;  </a:t>
            </a:r>
          </a:p>
          <a:p>
            <a:pPr marL="457200" lvl="1" indent="0">
              <a:buNone/>
            </a:pPr>
            <a:r>
              <a:rPr lang="en-GB" b="1" dirty="0"/>
              <a:t>import</a:t>
            </a:r>
            <a:r>
              <a:rPr lang="en-GB" dirty="0"/>
              <a:t> </a:t>
            </a:r>
            <a:r>
              <a:rPr lang="en-GB" dirty="0" err="1"/>
              <a:t>javafx.scene.Scene</a:t>
            </a:r>
            <a:r>
              <a:rPr lang="en-GB" dirty="0"/>
              <a:t>;  </a:t>
            </a:r>
          </a:p>
          <a:p>
            <a:pPr marL="457200" lvl="1" indent="0">
              <a:buNone/>
            </a:pPr>
            <a:r>
              <a:rPr lang="en-GB" b="1" dirty="0"/>
              <a:t>import</a:t>
            </a:r>
            <a:r>
              <a:rPr lang="en-GB" dirty="0"/>
              <a:t> </a:t>
            </a:r>
            <a:r>
              <a:rPr lang="en-GB" dirty="0" err="1"/>
              <a:t>javafx.scene.control.Button</a:t>
            </a:r>
            <a:r>
              <a:rPr lang="en-GB" dirty="0"/>
              <a:t>;  </a:t>
            </a:r>
          </a:p>
          <a:p>
            <a:pPr marL="457200" lvl="1" indent="0">
              <a:buNone/>
            </a:pPr>
            <a:r>
              <a:rPr lang="en-GB" b="1" dirty="0"/>
              <a:t>import</a:t>
            </a:r>
            <a:r>
              <a:rPr lang="en-GB" dirty="0"/>
              <a:t> </a:t>
            </a:r>
            <a:r>
              <a:rPr lang="en-GB" dirty="0" err="1"/>
              <a:t>javafx.stage.Stage</a:t>
            </a:r>
            <a:r>
              <a:rPr lang="en-GB" dirty="0"/>
              <a:t>;  </a:t>
            </a:r>
          </a:p>
          <a:p>
            <a:pPr marL="457200" lvl="1" indent="0">
              <a:buNone/>
            </a:pPr>
            <a:r>
              <a:rPr lang="en-GB" b="1" dirty="0"/>
              <a:t>import</a:t>
            </a:r>
            <a:r>
              <a:rPr lang="en-GB" dirty="0"/>
              <a:t> </a:t>
            </a:r>
            <a:r>
              <a:rPr lang="en-GB" dirty="0" err="1"/>
              <a:t>javafx.scene.layout.StackPane</a:t>
            </a:r>
            <a:r>
              <a:rPr lang="en-GB" dirty="0"/>
              <a:t>;  </a:t>
            </a:r>
          </a:p>
          <a:p>
            <a:pPr marL="457200" lvl="1" indent="0">
              <a:buNone/>
            </a:pPr>
            <a:r>
              <a:rPr lang="en-GB" b="1" dirty="0"/>
              <a:t>public</a:t>
            </a:r>
            <a:r>
              <a:rPr lang="en-GB" dirty="0"/>
              <a:t> </a:t>
            </a:r>
            <a:r>
              <a:rPr lang="en-GB" b="1" dirty="0"/>
              <a:t>class</a:t>
            </a:r>
            <a:r>
              <a:rPr lang="en-GB" dirty="0"/>
              <a:t> </a:t>
            </a:r>
            <a:r>
              <a:rPr lang="en-GB" dirty="0" err="1"/>
              <a:t>Hello_World</a:t>
            </a:r>
            <a:r>
              <a:rPr lang="en-GB" dirty="0"/>
              <a:t> </a:t>
            </a:r>
            <a:r>
              <a:rPr lang="en-GB" b="1" dirty="0"/>
              <a:t>extends</a:t>
            </a:r>
            <a:r>
              <a:rPr lang="en-GB" dirty="0"/>
              <a:t> Application{  </a:t>
            </a:r>
          </a:p>
          <a:p>
            <a:pPr marL="457200" lvl="1" indent="0">
              <a:buNone/>
            </a:pPr>
            <a:r>
              <a:rPr lang="en-GB" dirty="0"/>
              <a:t>    @Override  </a:t>
            </a:r>
          </a:p>
          <a:p>
            <a:pPr marL="457200" lvl="1" indent="0">
              <a:buNone/>
            </a:pPr>
            <a:r>
              <a:rPr lang="en-GB" dirty="0"/>
              <a:t>    </a:t>
            </a:r>
            <a:r>
              <a:rPr lang="en-GB" b="1" dirty="0"/>
              <a:t>public</a:t>
            </a:r>
            <a:r>
              <a:rPr lang="en-GB" dirty="0"/>
              <a:t> </a:t>
            </a:r>
            <a:r>
              <a:rPr lang="en-GB" b="1" dirty="0"/>
              <a:t>void</a:t>
            </a:r>
            <a:r>
              <a:rPr lang="en-GB" dirty="0"/>
              <a:t> start(Stage </a:t>
            </a:r>
            <a:r>
              <a:rPr lang="en-GB" dirty="0" err="1"/>
              <a:t>primaryStage</a:t>
            </a:r>
            <a:r>
              <a:rPr lang="en-GB" dirty="0"/>
              <a:t>) </a:t>
            </a:r>
            <a:r>
              <a:rPr lang="en-GB" b="1" dirty="0"/>
              <a:t>throws</a:t>
            </a:r>
            <a:r>
              <a:rPr lang="en-GB" dirty="0"/>
              <a:t> Exception {  </a:t>
            </a:r>
          </a:p>
          <a:p>
            <a:pPr marL="457200" lvl="1" indent="0">
              <a:buNone/>
            </a:pPr>
            <a:r>
              <a:rPr lang="en-GB" dirty="0"/>
              <a:t>        // TODO Auto-generated method stub  </a:t>
            </a:r>
          </a:p>
          <a:p>
            <a:pPr marL="457200" lvl="1" indent="0">
              <a:buNone/>
            </a:pPr>
            <a:r>
              <a:rPr lang="en-GB" dirty="0"/>
              <a:t>        Button btn1=</a:t>
            </a:r>
            <a:r>
              <a:rPr lang="en-GB" b="1" dirty="0"/>
              <a:t>new</a:t>
            </a:r>
            <a:r>
              <a:rPr lang="en-GB" dirty="0"/>
              <a:t> Button("Say, Hello World");  </a:t>
            </a:r>
          </a:p>
          <a:p>
            <a:pPr marL="457200" lvl="1" indent="0">
              <a:buNone/>
            </a:pPr>
            <a:r>
              <a:rPr lang="en-GB" dirty="0"/>
              <a:t>        </a:t>
            </a:r>
            <a:r>
              <a:rPr lang="en-GB" dirty="0" err="1"/>
              <a:t>StackPane</a:t>
            </a:r>
            <a:r>
              <a:rPr lang="en-GB" dirty="0"/>
              <a:t> root=</a:t>
            </a:r>
            <a:r>
              <a:rPr lang="en-GB" b="1" dirty="0"/>
              <a:t>new</a:t>
            </a:r>
            <a:r>
              <a:rPr lang="en-GB" dirty="0"/>
              <a:t> </a:t>
            </a:r>
            <a:r>
              <a:rPr lang="en-GB" dirty="0" err="1"/>
              <a:t>StackPane</a:t>
            </a:r>
            <a:r>
              <a:rPr lang="en-GB" dirty="0"/>
              <a:t>();  </a:t>
            </a:r>
          </a:p>
          <a:p>
            <a:pPr marL="457200" lvl="1" indent="0">
              <a:buNone/>
            </a:pPr>
            <a:r>
              <a:rPr lang="en-GB" dirty="0"/>
              <a:t>        </a:t>
            </a:r>
            <a:r>
              <a:rPr lang="en-GB" dirty="0" err="1"/>
              <a:t>root.getChildren</a:t>
            </a:r>
            <a:r>
              <a:rPr lang="en-GB" dirty="0"/>
              <a:t>().add(btn1);  </a:t>
            </a:r>
          </a:p>
          <a:p>
            <a:pPr marL="457200" lvl="1" indent="0">
              <a:buNone/>
            </a:pPr>
            <a:r>
              <a:rPr lang="en-GB" dirty="0"/>
              <a:t>        Scene scene=</a:t>
            </a:r>
            <a:r>
              <a:rPr lang="en-GB" b="1" dirty="0"/>
              <a:t>new</a:t>
            </a:r>
            <a:r>
              <a:rPr lang="en-GB" dirty="0"/>
              <a:t> Scene(root);      </a:t>
            </a:r>
          </a:p>
          <a:p>
            <a:pPr marL="457200" lvl="1" indent="0">
              <a:buNone/>
            </a:pPr>
            <a:r>
              <a:rPr lang="en-GB" dirty="0"/>
              <a:t>        </a:t>
            </a:r>
            <a:r>
              <a:rPr lang="en-GB" dirty="0" err="1"/>
              <a:t>primaryStage.setScene</a:t>
            </a:r>
            <a:r>
              <a:rPr lang="en-GB" dirty="0"/>
              <a:t>(scene);  </a:t>
            </a:r>
          </a:p>
          <a:p>
            <a:pPr marL="457200" lvl="1" indent="0">
              <a:buNone/>
            </a:pPr>
            <a:r>
              <a:rPr lang="en-GB" dirty="0"/>
              <a:t>        </a:t>
            </a:r>
            <a:r>
              <a:rPr lang="en-GB" dirty="0" err="1"/>
              <a:t>primaryStage.setTitle</a:t>
            </a:r>
            <a:r>
              <a:rPr lang="en-GB" dirty="0"/>
              <a:t>("First </a:t>
            </a:r>
            <a:r>
              <a:rPr lang="en-GB" dirty="0" err="1"/>
              <a:t>JavaFX</a:t>
            </a:r>
            <a:r>
              <a:rPr lang="en-GB" dirty="0"/>
              <a:t> Application");  </a:t>
            </a:r>
          </a:p>
          <a:p>
            <a:pPr marL="457200" lvl="1" indent="0">
              <a:buNone/>
            </a:pPr>
            <a:r>
              <a:rPr lang="en-GB" dirty="0"/>
              <a:t>        </a:t>
            </a:r>
            <a:r>
              <a:rPr lang="en-GB" dirty="0" err="1"/>
              <a:t>primaryStage.show</a:t>
            </a:r>
            <a:r>
              <a:rPr lang="en-GB" dirty="0"/>
              <a:t>();  </a:t>
            </a:r>
          </a:p>
          <a:p>
            <a:pPr marL="457200" lvl="1" indent="0">
              <a:buNone/>
            </a:pPr>
            <a:r>
              <a:rPr lang="en-GB" dirty="0"/>
              <a:t>    }  </a:t>
            </a:r>
          </a:p>
          <a:p>
            <a:pPr marL="457200" lvl="1" indent="0">
              <a:buNone/>
            </a:pPr>
            <a:r>
              <a:rPr lang="en-GB" dirty="0"/>
              <a:t>}  </a:t>
            </a:r>
          </a:p>
          <a:p>
            <a:pPr>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31</a:t>
            </a:fld>
            <a:endParaRPr lang="en-US"/>
          </a:p>
        </p:txBody>
      </p:sp>
    </p:spTree>
    <p:extLst>
      <p:ext uri="{BB962C8B-B14F-4D97-AF65-F5344CB8AC3E}">
        <p14:creationId xmlns:p14="http://schemas.microsoft.com/office/powerpoint/2010/main" xmlns="" val="2887461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fontScale="47500" lnSpcReduction="20000"/>
          </a:bodyPr>
          <a:lstStyle/>
          <a:p>
            <a:pPr>
              <a:buClr>
                <a:schemeClr val="accent1">
                  <a:lumMod val="50000"/>
                </a:schemeClr>
              </a:buClr>
            </a:pPr>
            <a:r>
              <a:rPr lang="en-GB" dirty="0" err="1" smtClean="0"/>
              <a:t>JavaFX</a:t>
            </a:r>
            <a:r>
              <a:rPr lang="en-GB" dirty="0" smtClean="0"/>
              <a:t> </a:t>
            </a:r>
            <a:r>
              <a:rPr lang="en-GB" dirty="0" err="1" smtClean="0"/>
              <a:t>apprlication</a:t>
            </a:r>
            <a:r>
              <a:rPr lang="en-GB" dirty="0" smtClean="0"/>
              <a:t> </a:t>
            </a:r>
          </a:p>
          <a:p>
            <a:r>
              <a:rPr lang="en-GB" dirty="0"/>
              <a:t>Step 5</a:t>
            </a:r>
            <a:r>
              <a:rPr lang="en-GB" dirty="0" smtClean="0"/>
              <a:t>: </a:t>
            </a:r>
            <a:r>
              <a:rPr lang="en-GB" dirty="0"/>
              <a:t>Create a </a:t>
            </a:r>
            <a:r>
              <a:rPr lang="en-GB" dirty="0" smtClean="0"/>
              <a:t>Main method </a:t>
            </a:r>
            <a:endParaRPr lang="en-GB" dirty="0"/>
          </a:p>
          <a:p>
            <a:pPr marL="457200" lvl="1" indent="0">
              <a:buNone/>
            </a:pPr>
            <a:r>
              <a:rPr lang="en-GB" sz="2500" b="1" dirty="0"/>
              <a:t>package</a:t>
            </a:r>
            <a:r>
              <a:rPr lang="en-GB" sz="2500" dirty="0"/>
              <a:t> application;   </a:t>
            </a:r>
          </a:p>
          <a:p>
            <a:pPr marL="457200" lvl="1" indent="0">
              <a:buNone/>
            </a:pPr>
            <a:r>
              <a:rPr lang="en-GB" sz="2500" b="1" dirty="0"/>
              <a:t>import</a:t>
            </a:r>
            <a:r>
              <a:rPr lang="en-GB" sz="2500" dirty="0"/>
              <a:t> </a:t>
            </a:r>
            <a:r>
              <a:rPr lang="en-GB" sz="2500" dirty="0" err="1"/>
              <a:t>javafx.application.Application</a:t>
            </a:r>
            <a:r>
              <a:rPr lang="en-GB" sz="2500" dirty="0"/>
              <a:t>;  </a:t>
            </a:r>
          </a:p>
          <a:p>
            <a:pPr marL="457200" lvl="1" indent="0">
              <a:buNone/>
            </a:pPr>
            <a:r>
              <a:rPr lang="en-GB" sz="2500" b="1" dirty="0"/>
              <a:t>import</a:t>
            </a:r>
            <a:r>
              <a:rPr lang="en-GB" sz="2500" dirty="0"/>
              <a:t> </a:t>
            </a:r>
            <a:r>
              <a:rPr lang="en-GB" sz="2500" dirty="0" err="1"/>
              <a:t>javafx.scene.Scene</a:t>
            </a:r>
            <a:r>
              <a:rPr lang="en-GB" sz="2500" dirty="0"/>
              <a:t>;  </a:t>
            </a:r>
          </a:p>
          <a:p>
            <a:pPr marL="457200" lvl="1" indent="0">
              <a:buNone/>
            </a:pPr>
            <a:r>
              <a:rPr lang="en-GB" sz="2500" b="1" dirty="0"/>
              <a:t>import</a:t>
            </a:r>
            <a:r>
              <a:rPr lang="en-GB" sz="2500" dirty="0"/>
              <a:t> </a:t>
            </a:r>
            <a:r>
              <a:rPr lang="en-GB" sz="2500" dirty="0" err="1"/>
              <a:t>javafx.scene.control.Button</a:t>
            </a:r>
            <a:r>
              <a:rPr lang="en-GB" sz="2500" dirty="0"/>
              <a:t>;  </a:t>
            </a:r>
          </a:p>
          <a:p>
            <a:pPr marL="457200" lvl="1" indent="0">
              <a:buNone/>
            </a:pPr>
            <a:r>
              <a:rPr lang="en-GB" sz="2500" b="1" dirty="0"/>
              <a:t>import</a:t>
            </a:r>
            <a:r>
              <a:rPr lang="en-GB" sz="2500" dirty="0"/>
              <a:t> </a:t>
            </a:r>
            <a:r>
              <a:rPr lang="en-GB" sz="2500" dirty="0" err="1"/>
              <a:t>javafx.stage.Stage</a:t>
            </a:r>
            <a:r>
              <a:rPr lang="en-GB" sz="2500" dirty="0"/>
              <a:t>;  </a:t>
            </a:r>
          </a:p>
          <a:p>
            <a:pPr marL="457200" lvl="1" indent="0">
              <a:buNone/>
            </a:pPr>
            <a:r>
              <a:rPr lang="en-GB" sz="2500" b="1" dirty="0"/>
              <a:t>import</a:t>
            </a:r>
            <a:r>
              <a:rPr lang="en-GB" sz="2500" dirty="0"/>
              <a:t> </a:t>
            </a:r>
            <a:r>
              <a:rPr lang="en-GB" sz="2500" dirty="0" err="1"/>
              <a:t>javafx.scene.layout.StackPane</a:t>
            </a:r>
            <a:r>
              <a:rPr lang="en-GB" sz="2500" dirty="0"/>
              <a:t>;  </a:t>
            </a:r>
          </a:p>
          <a:p>
            <a:pPr marL="457200" lvl="1" indent="0">
              <a:buNone/>
            </a:pPr>
            <a:r>
              <a:rPr lang="en-GB" sz="2500" b="1" dirty="0"/>
              <a:t>public</a:t>
            </a:r>
            <a:r>
              <a:rPr lang="en-GB" sz="2500" dirty="0"/>
              <a:t> </a:t>
            </a:r>
            <a:r>
              <a:rPr lang="en-GB" sz="2500" b="1" dirty="0"/>
              <a:t>class</a:t>
            </a:r>
            <a:r>
              <a:rPr lang="en-GB" sz="2500" dirty="0"/>
              <a:t> </a:t>
            </a:r>
            <a:r>
              <a:rPr lang="en-GB" sz="2500" dirty="0" err="1"/>
              <a:t>Hello_World</a:t>
            </a:r>
            <a:r>
              <a:rPr lang="en-GB" sz="2500" dirty="0"/>
              <a:t> </a:t>
            </a:r>
            <a:r>
              <a:rPr lang="en-GB" sz="2500" b="1" dirty="0"/>
              <a:t>extends</a:t>
            </a:r>
            <a:r>
              <a:rPr lang="en-GB" sz="2500" dirty="0"/>
              <a:t> Application{  </a:t>
            </a:r>
          </a:p>
          <a:p>
            <a:pPr marL="457200" lvl="1" indent="0">
              <a:buNone/>
            </a:pPr>
            <a:r>
              <a:rPr lang="en-GB" sz="2500" dirty="0"/>
              <a:t>    @Override  </a:t>
            </a:r>
          </a:p>
          <a:p>
            <a:pPr marL="457200" lvl="1" indent="0">
              <a:buNone/>
            </a:pPr>
            <a:r>
              <a:rPr lang="en-GB" sz="2500" dirty="0"/>
              <a:t>    </a:t>
            </a:r>
            <a:r>
              <a:rPr lang="en-GB" sz="2500" b="1" dirty="0"/>
              <a:t>public</a:t>
            </a:r>
            <a:r>
              <a:rPr lang="en-GB" sz="2500" dirty="0"/>
              <a:t> </a:t>
            </a:r>
            <a:r>
              <a:rPr lang="en-GB" sz="2500" b="1" dirty="0"/>
              <a:t>void</a:t>
            </a:r>
            <a:r>
              <a:rPr lang="en-GB" sz="2500" dirty="0"/>
              <a:t> start(Stage </a:t>
            </a:r>
            <a:r>
              <a:rPr lang="en-GB" sz="2500" dirty="0" err="1"/>
              <a:t>primaryStage</a:t>
            </a:r>
            <a:r>
              <a:rPr lang="en-GB" sz="2500" dirty="0"/>
              <a:t>) </a:t>
            </a:r>
            <a:r>
              <a:rPr lang="en-GB" sz="2500" b="1" dirty="0"/>
              <a:t>throws</a:t>
            </a:r>
            <a:r>
              <a:rPr lang="en-GB" sz="2500" dirty="0"/>
              <a:t> Exception {  </a:t>
            </a:r>
          </a:p>
          <a:p>
            <a:pPr marL="457200" lvl="1" indent="0">
              <a:buNone/>
            </a:pPr>
            <a:r>
              <a:rPr lang="en-GB" sz="2500" dirty="0"/>
              <a:t>        // TODO Auto-generated method stub  </a:t>
            </a:r>
          </a:p>
          <a:p>
            <a:pPr marL="457200" lvl="1" indent="0">
              <a:buNone/>
            </a:pPr>
            <a:r>
              <a:rPr lang="en-GB" sz="2500" dirty="0"/>
              <a:t>        Button btn1=</a:t>
            </a:r>
            <a:r>
              <a:rPr lang="en-GB" sz="2500" b="1" dirty="0"/>
              <a:t>new</a:t>
            </a:r>
            <a:r>
              <a:rPr lang="en-GB" sz="2500" dirty="0"/>
              <a:t> Button("Say, Hello World");  </a:t>
            </a:r>
          </a:p>
          <a:p>
            <a:pPr marL="457200" lvl="1" indent="0">
              <a:buNone/>
            </a:pPr>
            <a:r>
              <a:rPr lang="en-GB" sz="2500" dirty="0"/>
              <a:t>        </a:t>
            </a:r>
            <a:r>
              <a:rPr lang="en-GB" sz="2500" dirty="0" err="1"/>
              <a:t>StackPane</a:t>
            </a:r>
            <a:r>
              <a:rPr lang="en-GB" sz="2500" dirty="0"/>
              <a:t> root=</a:t>
            </a:r>
            <a:r>
              <a:rPr lang="en-GB" sz="2500" b="1" dirty="0"/>
              <a:t>new</a:t>
            </a:r>
            <a:r>
              <a:rPr lang="en-GB" sz="2500" dirty="0"/>
              <a:t> </a:t>
            </a:r>
            <a:r>
              <a:rPr lang="en-GB" sz="2500" dirty="0" err="1"/>
              <a:t>StackPane</a:t>
            </a:r>
            <a:r>
              <a:rPr lang="en-GB" sz="2500" dirty="0"/>
              <a:t>();  </a:t>
            </a:r>
          </a:p>
          <a:p>
            <a:pPr marL="457200" lvl="1" indent="0">
              <a:buNone/>
            </a:pPr>
            <a:r>
              <a:rPr lang="en-GB" sz="2500" dirty="0"/>
              <a:t>        </a:t>
            </a:r>
            <a:r>
              <a:rPr lang="en-GB" sz="2500" dirty="0" err="1"/>
              <a:t>root.getChildren</a:t>
            </a:r>
            <a:r>
              <a:rPr lang="en-GB" sz="2500" dirty="0"/>
              <a:t>().add(btn1);  </a:t>
            </a:r>
          </a:p>
          <a:p>
            <a:pPr marL="457200" lvl="1" indent="0">
              <a:buNone/>
            </a:pPr>
            <a:r>
              <a:rPr lang="en-GB" sz="2500" dirty="0"/>
              <a:t>        Scene scene=</a:t>
            </a:r>
            <a:r>
              <a:rPr lang="en-GB" sz="2500" b="1" dirty="0"/>
              <a:t>new</a:t>
            </a:r>
            <a:r>
              <a:rPr lang="en-GB" sz="2500" dirty="0"/>
              <a:t> Scene(root);      </a:t>
            </a:r>
          </a:p>
          <a:p>
            <a:pPr marL="457200" lvl="1" indent="0">
              <a:buNone/>
            </a:pPr>
            <a:r>
              <a:rPr lang="en-GB" sz="2500" dirty="0"/>
              <a:t>        </a:t>
            </a:r>
            <a:r>
              <a:rPr lang="en-GB" sz="2500" dirty="0" err="1"/>
              <a:t>primaryStage.setScene</a:t>
            </a:r>
            <a:r>
              <a:rPr lang="en-GB" sz="2500" dirty="0"/>
              <a:t>(scene);  </a:t>
            </a:r>
          </a:p>
          <a:p>
            <a:pPr marL="457200" lvl="1" indent="0">
              <a:buNone/>
            </a:pPr>
            <a:r>
              <a:rPr lang="en-GB" sz="2500" dirty="0"/>
              <a:t>        </a:t>
            </a:r>
            <a:r>
              <a:rPr lang="en-GB" sz="2500" dirty="0" err="1"/>
              <a:t>primaryStage.setTitle</a:t>
            </a:r>
            <a:r>
              <a:rPr lang="en-GB" sz="2500" dirty="0"/>
              <a:t>("First </a:t>
            </a:r>
            <a:r>
              <a:rPr lang="en-GB" sz="2500" dirty="0" err="1"/>
              <a:t>JavaFX</a:t>
            </a:r>
            <a:r>
              <a:rPr lang="en-GB" sz="2500" dirty="0"/>
              <a:t> Application");  </a:t>
            </a:r>
          </a:p>
          <a:p>
            <a:pPr marL="457200" lvl="1" indent="0">
              <a:buNone/>
            </a:pPr>
            <a:r>
              <a:rPr lang="en-GB" sz="2500" dirty="0"/>
              <a:t>        </a:t>
            </a:r>
            <a:r>
              <a:rPr lang="en-GB" sz="2500" dirty="0" err="1"/>
              <a:t>primaryStage.show</a:t>
            </a:r>
            <a:r>
              <a:rPr lang="en-GB" sz="2500" dirty="0"/>
              <a:t>();  </a:t>
            </a:r>
          </a:p>
          <a:p>
            <a:pPr marL="457200" lvl="1" indent="0">
              <a:buNone/>
            </a:pPr>
            <a:r>
              <a:rPr lang="en-GB" sz="2500" dirty="0"/>
              <a:t>    }  </a:t>
            </a:r>
            <a:endParaRPr lang="en-GB" sz="2500" dirty="0" smtClean="0"/>
          </a:p>
          <a:p>
            <a:pPr marL="457200" lvl="1" indent="0">
              <a:buNone/>
            </a:pPr>
            <a:r>
              <a:rPr lang="en-GB" sz="3400" b="1" dirty="0">
                <a:solidFill>
                  <a:srgbClr val="FF0000"/>
                </a:solidFill>
              </a:rPr>
              <a:t> </a:t>
            </a:r>
            <a:r>
              <a:rPr lang="en-GB" sz="3400" b="1" dirty="0" smtClean="0">
                <a:solidFill>
                  <a:srgbClr val="FF0000"/>
                </a:solidFill>
              </a:rPr>
              <a:t>public static void</a:t>
            </a:r>
            <a:r>
              <a:rPr lang="en-GB" sz="3400" b="1" dirty="0">
                <a:solidFill>
                  <a:srgbClr val="FF0000"/>
                </a:solidFill>
              </a:rPr>
              <a:t> main (String[] </a:t>
            </a:r>
            <a:r>
              <a:rPr lang="en-GB" sz="3400" b="1" dirty="0" err="1">
                <a:solidFill>
                  <a:srgbClr val="FF0000"/>
                </a:solidFill>
              </a:rPr>
              <a:t>args</a:t>
            </a:r>
            <a:r>
              <a:rPr lang="en-GB" sz="3400" b="1" dirty="0">
                <a:solidFill>
                  <a:srgbClr val="FF0000"/>
                </a:solidFill>
              </a:rPr>
              <a:t>)  </a:t>
            </a:r>
          </a:p>
          <a:p>
            <a:pPr marL="457200" lvl="1" indent="0">
              <a:buNone/>
            </a:pPr>
            <a:r>
              <a:rPr lang="en-GB" sz="3400" b="1" dirty="0">
                <a:solidFill>
                  <a:srgbClr val="FF0000"/>
                </a:solidFill>
              </a:rPr>
              <a:t>    {  </a:t>
            </a:r>
          </a:p>
          <a:p>
            <a:pPr marL="457200" lvl="1" indent="0">
              <a:buNone/>
            </a:pPr>
            <a:r>
              <a:rPr lang="en-GB" sz="3400" b="1" dirty="0">
                <a:solidFill>
                  <a:srgbClr val="FF0000"/>
                </a:solidFill>
              </a:rPr>
              <a:t>        launch(</a:t>
            </a:r>
            <a:r>
              <a:rPr lang="en-GB" sz="3400" b="1" dirty="0" err="1">
                <a:solidFill>
                  <a:srgbClr val="FF0000"/>
                </a:solidFill>
              </a:rPr>
              <a:t>args</a:t>
            </a:r>
            <a:r>
              <a:rPr lang="en-GB" sz="3400" b="1" dirty="0">
                <a:solidFill>
                  <a:srgbClr val="FF0000"/>
                </a:solidFill>
              </a:rPr>
              <a:t>);  </a:t>
            </a:r>
          </a:p>
          <a:p>
            <a:pPr marL="457200" lvl="1" indent="0">
              <a:buNone/>
            </a:pPr>
            <a:r>
              <a:rPr lang="en-GB" sz="3400" b="1" dirty="0">
                <a:solidFill>
                  <a:srgbClr val="FF0000"/>
                </a:solidFill>
              </a:rPr>
              <a:t>    }  </a:t>
            </a:r>
          </a:p>
          <a:p>
            <a:pPr marL="457200" lvl="1" indent="0">
              <a:buNone/>
            </a:pPr>
            <a:endParaRPr lang="en-GB" dirty="0"/>
          </a:p>
          <a:p>
            <a:pPr marL="457200" lvl="1" indent="0">
              <a:buNone/>
            </a:pPr>
            <a:r>
              <a:rPr lang="en-GB" dirty="0"/>
              <a:t>}  </a:t>
            </a:r>
          </a:p>
          <a:p>
            <a:pPr>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32</a:t>
            </a:fld>
            <a:endParaRPr lang="en-US"/>
          </a:p>
        </p:txBody>
      </p:sp>
    </p:spTree>
    <p:extLst>
      <p:ext uri="{BB962C8B-B14F-4D97-AF65-F5344CB8AC3E}">
        <p14:creationId xmlns:p14="http://schemas.microsoft.com/office/powerpoint/2010/main" xmlns="" val="264061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pPr>
            <a:r>
              <a:rPr lang="en-US" dirty="0" err="1" smtClean="0">
                <a:latin typeface="Cambria" panose="02040503050406030204" pitchFamily="18" charset="0"/>
              </a:rPr>
              <a:t>JavaFX</a:t>
            </a:r>
            <a:r>
              <a:rPr lang="en-US" dirty="0" smtClean="0">
                <a:latin typeface="Cambria" panose="02040503050406030204" pitchFamily="18" charset="0"/>
              </a:rPr>
              <a:t> UI controls</a:t>
            </a:r>
          </a:p>
          <a:p>
            <a:pPr lvl="1">
              <a:buClr>
                <a:schemeClr val="accent1">
                  <a:lumMod val="50000"/>
                </a:schemeClr>
              </a:buClr>
            </a:pPr>
            <a:r>
              <a:rPr lang="en-GB" dirty="0"/>
              <a:t>T</a:t>
            </a:r>
            <a:r>
              <a:rPr lang="en-GB" dirty="0" smtClean="0"/>
              <a:t>he </a:t>
            </a:r>
            <a:r>
              <a:rPr lang="en-GB" dirty="0"/>
              <a:t>package </a:t>
            </a:r>
            <a:r>
              <a:rPr lang="en-GB" b="1" dirty="0" err="1"/>
              <a:t>javafx.scene.control</a:t>
            </a:r>
            <a:r>
              <a:rPr lang="en-GB" dirty="0"/>
              <a:t> provides all the necessary classes for the UI components like Button, Label, </a:t>
            </a:r>
            <a:r>
              <a:rPr lang="en-GB" dirty="0" smtClean="0"/>
              <a:t>Menu, </a:t>
            </a:r>
            <a:r>
              <a:rPr lang="en-GB" dirty="0" err="1" smtClean="0"/>
              <a:t>ScrolBar</a:t>
            </a:r>
            <a:r>
              <a:rPr lang="en-GB" dirty="0" smtClean="0"/>
              <a:t>, Hyperlink, </a:t>
            </a:r>
            <a:r>
              <a:rPr lang="en-GB" dirty="0" err="1" smtClean="0"/>
              <a:t>ProgressBar</a:t>
            </a:r>
            <a:r>
              <a:rPr lang="en-GB" dirty="0" smtClean="0"/>
              <a:t>, </a:t>
            </a:r>
            <a:r>
              <a:rPr lang="en-GB" dirty="0" err="1" smtClean="0"/>
              <a:t>TextField</a:t>
            </a:r>
            <a:r>
              <a:rPr lang="en-GB" dirty="0" smtClean="0"/>
              <a:t>, Password, etc.</a:t>
            </a:r>
          </a:p>
          <a:p>
            <a:pPr lvl="1">
              <a:buClr>
                <a:schemeClr val="accent1">
                  <a:lumMod val="50000"/>
                </a:schemeClr>
              </a:buClr>
            </a:pPr>
            <a:r>
              <a:rPr lang="en-GB" dirty="0" smtClean="0">
                <a:latin typeface="Cambria" panose="02040503050406030204" pitchFamily="18" charset="0"/>
              </a:rPr>
              <a:t>Example </a:t>
            </a:r>
          </a:p>
          <a:p>
            <a:pPr lvl="1">
              <a:buClr>
                <a:schemeClr val="accent1">
                  <a:lumMod val="50000"/>
                </a:schemeClr>
              </a:buClr>
            </a:pPr>
            <a:r>
              <a:rPr lang="en-GB" dirty="0"/>
              <a:t>Label </a:t>
            </a:r>
            <a:r>
              <a:rPr lang="en-GB" dirty="0" err="1"/>
              <a:t>my_label</a:t>
            </a:r>
            <a:r>
              <a:rPr lang="en-GB" dirty="0"/>
              <a:t>=</a:t>
            </a:r>
            <a:r>
              <a:rPr lang="en-GB" b="1" dirty="0"/>
              <a:t>new</a:t>
            </a:r>
            <a:r>
              <a:rPr lang="en-GB" dirty="0"/>
              <a:t> Label</a:t>
            </a:r>
            <a:r>
              <a:rPr lang="en-GB" dirty="0">
                <a:solidFill>
                  <a:srgbClr val="FF0000"/>
                </a:solidFill>
              </a:rPr>
              <a:t>("This is </a:t>
            </a:r>
            <a:r>
              <a:rPr lang="en-GB" dirty="0" smtClean="0">
                <a:solidFill>
                  <a:srgbClr val="FF0000"/>
                </a:solidFill>
              </a:rPr>
              <a:t>an</a:t>
            </a:r>
            <a:r>
              <a:rPr lang="en-GB" dirty="0">
                <a:solidFill>
                  <a:srgbClr val="FF0000"/>
                </a:solidFill>
              </a:rPr>
              <a:t> example of Label");</a:t>
            </a:r>
            <a:r>
              <a:rPr lang="en-GB" dirty="0"/>
              <a:t>  </a:t>
            </a:r>
            <a:endParaRPr lang="en-GB" dirty="0" smtClean="0"/>
          </a:p>
          <a:p>
            <a:pPr lvl="1">
              <a:buClr>
                <a:schemeClr val="accent1">
                  <a:lumMod val="50000"/>
                </a:schemeClr>
              </a:buClr>
            </a:pPr>
            <a:r>
              <a:rPr lang="en-GB" dirty="0"/>
              <a:t>Button </a:t>
            </a:r>
            <a:r>
              <a:rPr lang="en-GB" dirty="0" err="1"/>
              <a:t>btn</a:t>
            </a:r>
            <a:r>
              <a:rPr lang="en-GB" dirty="0"/>
              <a:t> = </a:t>
            </a:r>
            <a:r>
              <a:rPr lang="en-GB" b="1" dirty="0"/>
              <a:t>new</a:t>
            </a:r>
            <a:r>
              <a:rPr lang="en-GB" dirty="0"/>
              <a:t> Button("My Button");  </a:t>
            </a:r>
          </a:p>
          <a:p>
            <a:pPr lvl="1">
              <a:buClr>
                <a:schemeClr val="accent1">
                  <a:lumMod val="50000"/>
                </a:schemeClr>
              </a:buClr>
            </a:pPr>
            <a:r>
              <a:rPr lang="en-GB" dirty="0" err="1"/>
              <a:t>RadioButton</a:t>
            </a:r>
            <a:r>
              <a:rPr lang="en-GB" dirty="0"/>
              <a:t> button1 = </a:t>
            </a:r>
            <a:r>
              <a:rPr lang="en-GB" b="1" dirty="0"/>
              <a:t>new</a:t>
            </a:r>
            <a:r>
              <a:rPr lang="en-GB" dirty="0"/>
              <a:t> </a:t>
            </a:r>
            <a:r>
              <a:rPr lang="en-GB" dirty="0" err="1"/>
              <a:t>RadioButton</a:t>
            </a:r>
            <a:r>
              <a:rPr lang="en-GB" dirty="0"/>
              <a:t>("option 1");  </a:t>
            </a:r>
            <a:endParaRPr lang="en-GB" dirty="0" smtClean="0"/>
          </a:p>
          <a:p>
            <a:pPr lvl="1">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33</a:t>
            </a:fld>
            <a:endParaRPr lang="en-US"/>
          </a:p>
        </p:txBody>
      </p:sp>
    </p:spTree>
    <p:extLst>
      <p:ext uri="{BB962C8B-B14F-4D97-AF65-F5344CB8AC3E}">
        <p14:creationId xmlns:p14="http://schemas.microsoft.com/office/powerpoint/2010/main" xmlns="" val="1336922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pPr>
            <a:r>
              <a:rPr lang="en-US" sz="2400" dirty="0" err="1" smtClean="0">
                <a:latin typeface="Cambria" panose="02040503050406030204" pitchFamily="18" charset="0"/>
              </a:rPr>
              <a:t>JavaFX</a:t>
            </a:r>
            <a:r>
              <a:rPr lang="en-US" sz="2400" dirty="0" smtClean="0">
                <a:latin typeface="Cambria" panose="02040503050406030204" pitchFamily="18" charset="0"/>
              </a:rPr>
              <a:t> UI Layouts</a:t>
            </a:r>
          </a:p>
          <a:p>
            <a:pPr lvl="1">
              <a:buClr>
                <a:schemeClr val="accent1">
                  <a:lumMod val="50000"/>
                </a:schemeClr>
              </a:buClr>
            </a:pPr>
            <a:r>
              <a:rPr lang="en-GB" sz="2000" dirty="0"/>
              <a:t>Layouts are the top level container classes that define the UI styles for scene graph objects</a:t>
            </a:r>
            <a:r>
              <a:rPr lang="en-GB" sz="2000" dirty="0" smtClean="0"/>
              <a:t>.</a:t>
            </a:r>
          </a:p>
          <a:p>
            <a:pPr lvl="1">
              <a:buClr>
                <a:schemeClr val="accent1">
                  <a:lumMod val="50000"/>
                </a:schemeClr>
              </a:buClr>
            </a:pPr>
            <a:r>
              <a:rPr lang="en-GB" sz="2000" dirty="0"/>
              <a:t>built-in layout panes in </a:t>
            </a:r>
            <a:r>
              <a:rPr lang="en-GB" sz="2000" dirty="0" err="1"/>
              <a:t>JavaFX</a:t>
            </a:r>
            <a:r>
              <a:rPr lang="en-GB" sz="2000" dirty="0"/>
              <a:t> that are </a:t>
            </a:r>
            <a:r>
              <a:rPr lang="en-GB" sz="2000" dirty="0" err="1"/>
              <a:t>HBox</a:t>
            </a:r>
            <a:r>
              <a:rPr lang="en-GB" sz="2000" dirty="0"/>
              <a:t>, </a:t>
            </a:r>
            <a:r>
              <a:rPr lang="en-GB" sz="2000" dirty="0" err="1"/>
              <a:t>VBox</a:t>
            </a:r>
            <a:r>
              <a:rPr lang="en-GB" sz="2000" dirty="0"/>
              <a:t>, </a:t>
            </a:r>
            <a:r>
              <a:rPr lang="en-GB" sz="2000" dirty="0" err="1"/>
              <a:t>StackPane</a:t>
            </a:r>
            <a:r>
              <a:rPr lang="en-GB" sz="2000" dirty="0"/>
              <a:t>, </a:t>
            </a:r>
            <a:r>
              <a:rPr lang="en-GB" sz="2000" dirty="0" err="1"/>
              <a:t>FlowBox</a:t>
            </a:r>
            <a:r>
              <a:rPr lang="en-GB" sz="2000" dirty="0"/>
              <a:t>, </a:t>
            </a:r>
            <a:r>
              <a:rPr lang="en-GB" sz="2000" dirty="0" err="1"/>
              <a:t>AnchorPane</a:t>
            </a:r>
            <a:r>
              <a:rPr lang="en-GB" sz="2000" dirty="0"/>
              <a:t>, etc. </a:t>
            </a:r>
            <a:endParaRPr lang="en-GB" sz="2000" dirty="0" smtClean="0"/>
          </a:p>
          <a:p>
            <a:pPr lvl="1">
              <a:buClr>
                <a:schemeClr val="accent1">
                  <a:lumMod val="50000"/>
                </a:schemeClr>
              </a:buClr>
            </a:pPr>
            <a:r>
              <a:rPr lang="en-GB" sz="2000" dirty="0" smtClean="0"/>
              <a:t>Are belong </a:t>
            </a:r>
            <a:r>
              <a:rPr lang="en-GB" sz="2000" dirty="0"/>
              <a:t>to </a:t>
            </a:r>
            <a:r>
              <a:rPr lang="en-GB" sz="2000" b="1" dirty="0" err="1"/>
              <a:t>javafx.scene.layout</a:t>
            </a:r>
            <a:r>
              <a:rPr lang="en-GB" sz="2000" dirty="0"/>
              <a:t> package. </a:t>
            </a:r>
            <a:r>
              <a:rPr lang="en-GB" sz="2000" b="1" dirty="0" err="1"/>
              <a:t>javafx.scene.layout.Pane</a:t>
            </a:r>
            <a:r>
              <a:rPr lang="en-GB" sz="2000" dirty="0"/>
              <a:t> class is the base class for all the built-in layout classes in </a:t>
            </a:r>
            <a:r>
              <a:rPr lang="en-GB" sz="2000" dirty="0" err="1"/>
              <a:t>JavaFX</a:t>
            </a:r>
            <a:r>
              <a:rPr lang="en-GB" sz="2000" dirty="0" smtClean="0"/>
              <a:t>.</a:t>
            </a:r>
          </a:p>
          <a:p>
            <a:pPr lvl="1">
              <a:buClr>
                <a:schemeClr val="accent1">
                  <a:lumMod val="50000"/>
                </a:schemeClr>
              </a:buClr>
            </a:pPr>
            <a:endParaRPr lang="en-US" sz="2000"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xmlns="" val="4172796739"/>
              </p:ext>
            </p:extLst>
          </p:nvPr>
        </p:nvGraphicFramePr>
        <p:xfrm>
          <a:off x="692728" y="3034146"/>
          <a:ext cx="10640290" cy="3674152"/>
        </p:xfrm>
        <a:graphic>
          <a:graphicData uri="http://schemas.openxmlformats.org/drawingml/2006/table">
            <a:tbl>
              <a:tblPr/>
              <a:tblGrid>
                <a:gridCol w="2090694"/>
                <a:gridCol w="8549596"/>
              </a:tblGrid>
              <a:tr h="430854">
                <a:tc>
                  <a:txBody>
                    <a:bodyPr/>
                    <a:lstStyle/>
                    <a:p>
                      <a:pPr algn="just" fontAlgn="t"/>
                      <a:r>
                        <a:rPr lang="en-GB" sz="1600" b="1" dirty="0" err="1">
                          <a:solidFill>
                            <a:srgbClr val="333333"/>
                          </a:solidFill>
                          <a:effectLst/>
                          <a:latin typeface="inter-regular"/>
                        </a:rPr>
                        <a:t>BorderPane</a:t>
                      </a:r>
                      <a:endParaRPr lang="en-GB" sz="1600" b="1" dirty="0">
                        <a:solidFill>
                          <a:srgbClr val="333333"/>
                        </a:solidFill>
                        <a:effectLst/>
                        <a:latin typeface="inter-regular"/>
                      </a:endParaRP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b="1">
                          <a:solidFill>
                            <a:srgbClr val="333333"/>
                          </a:solidFill>
                          <a:effectLst/>
                          <a:latin typeface="inter-regular"/>
                        </a:rPr>
                        <a:t>Organizes nodes in top, left, right, centre and the bottom of the screen.</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32132">
                <a:tc>
                  <a:txBody>
                    <a:bodyPr/>
                    <a:lstStyle/>
                    <a:p>
                      <a:pPr algn="just" fontAlgn="t"/>
                      <a:r>
                        <a:rPr lang="en-GB" sz="1600" b="1">
                          <a:solidFill>
                            <a:srgbClr val="333333"/>
                          </a:solidFill>
                          <a:effectLst/>
                          <a:latin typeface="inter-regular"/>
                        </a:rPr>
                        <a:t>FlowPane</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b="1" dirty="0">
                          <a:solidFill>
                            <a:srgbClr val="333333"/>
                          </a:solidFill>
                          <a:effectLst/>
                          <a:latin typeface="inter-regular"/>
                        </a:rPr>
                        <a:t>Organizes the nodes in the horizontal rows according to the available horizontal spaces. Wraps the nodes to the next line if the horizontal space is less than the total width of the nodes</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1208">
                <a:tc>
                  <a:txBody>
                    <a:bodyPr/>
                    <a:lstStyle/>
                    <a:p>
                      <a:pPr algn="just" fontAlgn="t"/>
                      <a:r>
                        <a:rPr lang="en-GB" sz="1600" b="1">
                          <a:solidFill>
                            <a:srgbClr val="333333"/>
                          </a:solidFill>
                          <a:effectLst/>
                          <a:latin typeface="inter-regular"/>
                        </a:rPr>
                        <a:t>GridPane</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b="1" dirty="0">
                          <a:solidFill>
                            <a:srgbClr val="333333"/>
                          </a:solidFill>
                          <a:effectLst/>
                          <a:latin typeface="inter-regular"/>
                        </a:rPr>
                        <a:t>Organizes the nodes in the form of rows and columns.</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4125">
                <a:tc>
                  <a:txBody>
                    <a:bodyPr/>
                    <a:lstStyle/>
                    <a:p>
                      <a:pPr algn="just" fontAlgn="t"/>
                      <a:r>
                        <a:rPr lang="en-GB" sz="1600" b="1">
                          <a:solidFill>
                            <a:srgbClr val="333333"/>
                          </a:solidFill>
                          <a:effectLst/>
                          <a:latin typeface="inter-regular"/>
                        </a:rPr>
                        <a:t>HBox</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b="1" dirty="0">
                          <a:solidFill>
                            <a:srgbClr val="333333"/>
                          </a:solidFill>
                          <a:effectLst/>
                          <a:latin typeface="inter-regular"/>
                        </a:rPr>
                        <a:t>Organizes the nodes in a single row.</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4125">
                <a:tc>
                  <a:txBody>
                    <a:bodyPr/>
                    <a:lstStyle/>
                    <a:p>
                      <a:pPr algn="just" fontAlgn="t"/>
                      <a:r>
                        <a:rPr lang="en-GB" sz="1600" b="1">
                          <a:solidFill>
                            <a:srgbClr val="333333"/>
                          </a:solidFill>
                          <a:effectLst/>
                          <a:latin typeface="inter-regular"/>
                        </a:rPr>
                        <a:t>Pane</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b="1">
                          <a:solidFill>
                            <a:srgbClr val="333333"/>
                          </a:solidFill>
                          <a:effectLst/>
                          <a:latin typeface="inter-regular"/>
                        </a:rPr>
                        <a:t>It is the base class for all the layout classes.</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30854">
                <a:tc>
                  <a:txBody>
                    <a:bodyPr/>
                    <a:lstStyle/>
                    <a:p>
                      <a:pPr algn="just" fontAlgn="t"/>
                      <a:r>
                        <a:rPr lang="en-GB" sz="1600" b="1">
                          <a:solidFill>
                            <a:srgbClr val="333333"/>
                          </a:solidFill>
                          <a:effectLst/>
                          <a:latin typeface="inter-regular"/>
                        </a:rPr>
                        <a:t>StackPane</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b="1">
                          <a:solidFill>
                            <a:srgbClr val="333333"/>
                          </a:solidFill>
                          <a:effectLst/>
                          <a:latin typeface="inter-regular"/>
                        </a:rPr>
                        <a:t>Organizes nodes in the form of a stack i.e. one onto another</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30854">
                <a:tc>
                  <a:txBody>
                    <a:bodyPr/>
                    <a:lstStyle/>
                    <a:p>
                      <a:pPr algn="just" fontAlgn="t"/>
                      <a:r>
                        <a:rPr lang="en-GB" sz="1600" b="1">
                          <a:solidFill>
                            <a:srgbClr val="333333"/>
                          </a:solidFill>
                          <a:effectLst/>
                          <a:latin typeface="inter-regular"/>
                        </a:rPr>
                        <a:t>VBox</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b="1" dirty="0">
                          <a:solidFill>
                            <a:srgbClr val="333333"/>
                          </a:solidFill>
                          <a:effectLst/>
                          <a:latin typeface="inter-regular"/>
                        </a:rPr>
                        <a:t>Organizes nodes in a vertical column.</a:t>
                      </a:r>
                    </a:p>
                  </a:txBody>
                  <a:tcPr marL="52807" marR="52807" marT="52807" marB="528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919259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pPr>
            <a:r>
              <a:rPr lang="en-US" dirty="0" err="1" smtClean="0">
                <a:latin typeface="Cambria" panose="02040503050406030204" pitchFamily="18" charset="0"/>
              </a:rPr>
              <a:t>JavaFX</a:t>
            </a:r>
            <a:r>
              <a:rPr lang="en-US" dirty="0" smtClean="0">
                <a:latin typeface="Cambria" panose="02040503050406030204" pitchFamily="18" charset="0"/>
              </a:rPr>
              <a:t> UI Layouts</a:t>
            </a:r>
          </a:p>
          <a:p>
            <a:r>
              <a:rPr lang="en-GB" dirty="0" smtClean="0"/>
              <a:t>Steps </a:t>
            </a:r>
            <a:r>
              <a:rPr lang="en-GB" dirty="0"/>
              <a:t>to create layout</a:t>
            </a:r>
          </a:p>
          <a:p>
            <a:pPr lvl="1"/>
            <a:r>
              <a:rPr lang="en-GB" dirty="0" smtClean="0"/>
              <a:t>Instantiate </a:t>
            </a:r>
            <a:r>
              <a:rPr lang="en-GB" dirty="0"/>
              <a:t>the respective layout class, for example, </a:t>
            </a:r>
            <a:r>
              <a:rPr lang="en-GB" b="1" dirty="0" err="1"/>
              <a:t>HBox</a:t>
            </a:r>
            <a:r>
              <a:rPr lang="en-GB" b="1" dirty="0"/>
              <a:t> root = new </a:t>
            </a:r>
            <a:r>
              <a:rPr lang="en-GB" b="1" dirty="0" err="1"/>
              <a:t>HBox</a:t>
            </a:r>
            <a:r>
              <a:rPr lang="en-GB" b="1" dirty="0"/>
              <a:t>();</a:t>
            </a:r>
            <a:endParaRPr lang="en-GB" dirty="0"/>
          </a:p>
          <a:p>
            <a:pPr lvl="1"/>
            <a:r>
              <a:rPr lang="en-GB" dirty="0"/>
              <a:t>Setting the properties for the layout, for example, </a:t>
            </a:r>
            <a:r>
              <a:rPr lang="en-GB" b="1" dirty="0" err="1"/>
              <a:t>root.setSpacing</a:t>
            </a:r>
            <a:r>
              <a:rPr lang="en-GB" b="1" dirty="0"/>
              <a:t>(20);</a:t>
            </a:r>
            <a:endParaRPr lang="en-GB" dirty="0"/>
          </a:p>
          <a:p>
            <a:pPr lvl="1"/>
            <a:r>
              <a:rPr lang="en-GB" dirty="0"/>
              <a:t>Adding nodes to the layout object, for </a:t>
            </a:r>
            <a:r>
              <a:rPr lang="en-GB" dirty="0" smtClean="0"/>
              <a:t>example</a:t>
            </a:r>
            <a:r>
              <a:rPr lang="en-GB" dirty="0"/>
              <a:t>, </a:t>
            </a:r>
            <a:r>
              <a:rPr lang="en-GB" b="1" dirty="0" err="1"/>
              <a:t>root.getChildren</a:t>
            </a:r>
            <a:r>
              <a:rPr lang="en-GB" b="1" dirty="0"/>
              <a:t>().</a:t>
            </a:r>
            <a:r>
              <a:rPr lang="en-GB" b="1" dirty="0" err="1"/>
              <a:t>addAll</a:t>
            </a:r>
            <a:r>
              <a:rPr lang="en-GB" b="1" dirty="0"/>
              <a:t>(&lt;</a:t>
            </a:r>
            <a:r>
              <a:rPr lang="en-GB" b="1" dirty="0" err="1"/>
              <a:t>NodeObjects</a:t>
            </a:r>
            <a:r>
              <a:rPr lang="en-GB" b="1" dirty="0" smtClean="0"/>
              <a:t>&gt;);</a:t>
            </a:r>
          </a:p>
          <a:p>
            <a:r>
              <a:rPr lang="en-US" dirty="0" err="1">
                <a:latin typeface="Cambria" panose="02040503050406030204" pitchFamily="18" charset="0"/>
              </a:rPr>
              <a:t>JavaFX</a:t>
            </a:r>
            <a:r>
              <a:rPr lang="en-US" dirty="0">
                <a:latin typeface="Cambria" panose="02040503050406030204" pitchFamily="18" charset="0"/>
              </a:rPr>
              <a:t> </a:t>
            </a:r>
            <a:r>
              <a:rPr lang="en-US" dirty="0" smtClean="0">
                <a:latin typeface="Cambria" panose="02040503050406030204" pitchFamily="18" charset="0"/>
              </a:rPr>
              <a:t>Event Handlers </a:t>
            </a:r>
          </a:p>
          <a:p>
            <a:pPr lvl="1"/>
            <a:r>
              <a:rPr lang="en-GB" dirty="0" smtClean="0"/>
              <a:t>Foreground </a:t>
            </a:r>
            <a:r>
              <a:rPr lang="en-GB" dirty="0"/>
              <a:t>events are mainly occurred due to the direct interaction of the user with the GUI of the application. Such as clicking the button, pressing a key, selecting an item from the list, scrolling the page, etc.</a:t>
            </a:r>
          </a:p>
          <a:p>
            <a:pPr lvl="1"/>
            <a:r>
              <a:rPr lang="en-GB" dirty="0" smtClean="0"/>
              <a:t>Background </a:t>
            </a:r>
            <a:r>
              <a:rPr lang="en-GB" dirty="0"/>
              <a:t>events doesn't require the user's interaction with the application. These events are mainly occurred to the operating system interrupts, failure, operation completion, etc.</a:t>
            </a:r>
          </a:p>
          <a:p>
            <a:endParaRPr lang="en-US" dirty="0">
              <a:latin typeface="Cambria" panose="02040503050406030204" pitchFamily="18" charset="0"/>
            </a:endParaRPr>
          </a:p>
          <a:p>
            <a:endParaRPr lang="en-GB" b="1" dirty="0" smtClean="0"/>
          </a:p>
          <a:p>
            <a:pPr lvl="1">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35</a:t>
            </a:fld>
            <a:endParaRPr lang="en-US"/>
          </a:p>
        </p:txBody>
      </p:sp>
    </p:spTree>
    <p:extLst>
      <p:ext uri="{BB962C8B-B14F-4D97-AF65-F5344CB8AC3E}">
        <p14:creationId xmlns:p14="http://schemas.microsoft.com/office/powerpoint/2010/main" xmlns="" val="3035333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pPr>
            <a:r>
              <a:rPr lang="en-US" dirty="0" err="1" smtClean="0">
                <a:latin typeface="Cambria" panose="02040503050406030204" pitchFamily="18" charset="0"/>
              </a:rPr>
              <a:t>JavaFX</a:t>
            </a:r>
            <a:r>
              <a:rPr lang="en-US" dirty="0" smtClean="0">
                <a:latin typeface="Cambria" panose="02040503050406030204" pitchFamily="18" charset="0"/>
              </a:rPr>
              <a:t> UI Layouts</a:t>
            </a:r>
          </a:p>
          <a:p>
            <a:r>
              <a:rPr lang="en-GB" dirty="0" smtClean="0"/>
              <a:t>Steps </a:t>
            </a:r>
            <a:r>
              <a:rPr lang="en-GB" dirty="0"/>
              <a:t>to create layout</a:t>
            </a:r>
          </a:p>
          <a:p>
            <a:pPr lvl="1"/>
            <a:r>
              <a:rPr lang="en-GB" dirty="0" smtClean="0"/>
              <a:t>Instantiate </a:t>
            </a:r>
            <a:r>
              <a:rPr lang="en-GB" dirty="0"/>
              <a:t>the respective layout class, for example, </a:t>
            </a:r>
            <a:r>
              <a:rPr lang="en-GB" b="1" dirty="0" err="1"/>
              <a:t>HBox</a:t>
            </a:r>
            <a:r>
              <a:rPr lang="en-GB" b="1" dirty="0"/>
              <a:t> root = new </a:t>
            </a:r>
            <a:r>
              <a:rPr lang="en-GB" b="1" dirty="0" err="1"/>
              <a:t>HBox</a:t>
            </a:r>
            <a:r>
              <a:rPr lang="en-GB" b="1" dirty="0"/>
              <a:t>();</a:t>
            </a:r>
            <a:endParaRPr lang="en-GB" dirty="0"/>
          </a:p>
          <a:p>
            <a:pPr lvl="1"/>
            <a:r>
              <a:rPr lang="en-GB" dirty="0"/>
              <a:t>Setting the properties for the layout, for example, </a:t>
            </a:r>
            <a:r>
              <a:rPr lang="en-GB" b="1" dirty="0" err="1"/>
              <a:t>root.setSpacing</a:t>
            </a:r>
            <a:r>
              <a:rPr lang="en-GB" b="1" dirty="0"/>
              <a:t>(20);</a:t>
            </a:r>
            <a:endParaRPr lang="en-GB" dirty="0"/>
          </a:p>
          <a:p>
            <a:pPr lvl="1"/>
            <a:r>
              <a:rPr lang="en-GB" dirty="0"/>
              <a:t>Adding nodes to the layout object, for </a:t>
            </a:r>
            <a:r>
              <a:rPr lang="en-GB" dirty="0" smtClean="0"/>
              <a:t>example</a:t>
            </a:r>
            <a:r>
              <a:rPr lang="en-GB" dirty="0"/>
              <a:t>, </a:t>
            </a:r>
            <a:r>
              <a:rPr lang="en-GB" b="1" dirty="0" err="1"/>
              <a:t>root.getChildren</a:t>
            </a:r>
            <a:r>
              <a:rPr lang="en-GB" b="1" dirty="0"/>
              <a:t>().</a:t>
            </a:r>
            <a:r>
              <a:rPr lang="en-GB" b="1" dirty="0" err="1"/>
              <a:t>addAll</a:t>
            </a:r>
            <a:r>
              <a:rPr lang="en-GB" b="1" dirty="0"/>
              <a:t>(&lt;</a:t>
            </a:r>
            <a:r>
              <a:rPr lang="en-GB" b="1" dirty="0" err="1"/>
              <a:t>NodeObjects</a:t>
            </a:r>
            <a:r>
              <a:rPr lang="en-GB" b="1" dirty="0" smtClean="0"/>
              <a:t>&gt;);</a:t>
            </a:r>
          </a:p>
          <a:p>
            <a:r>
              <a:rPr lang="en-US" dirty="0" err="1">
                <a:latin typeface="Cambria" panose="02040503050406030204" pitchFamily="18" charset="0"/>
              </a:rPr>
              <a:t>JavaFX</a:t>
            </a:r>
            <a:r>
              <a:rPr lang="en-US" dirty="0">
                <a:latin typeface="Cambria" panose="02040503050406030204" pitchFamily="18" charset="0"/>
              </a:rPr>
              <a:t> </a:t>
            </a:r>
            <a:r>
              <a:rPr lang="en-US" dirty="0" smtClean="0">
                <a:latin typeface="Cambria" panose="02040503050406030204" pitchFamily="18" charset="0"/>
              </a:rPr>
              <a:t>Event Handlers </a:t>
            </a:r>
          </a:p>
          <a:p>
            <a:pPr lvl="1"/>
            <a:r>
              <a:rPr lang="en-GB" dirty="0" smtClean="0"/>
              <a:t>Foreground </a:t>
            </a:r>
            <a:r>
              <a:rPr lang="en-GB" dirty="0"/>
              <a:t>events are mainly occurred due to the direct interaction of the user with the GUI of the application. Such as clicking the button, pressing a key, selecting an item from the list, scrolling the page, etc.</a:t>
            </a:r>
          </a:p>
          <a:p>
            <a:pPr lvl="1"/>
            <a:r>
              <a:rPr lang="en-GB" dirty="0" smtClean="0"/>
              <a:t>Background </a:t>
            </a:r>
            <a:r>
              <a:rPr lang="en-GB" dirty="0"/>
              <a:t>events doesn't require the user's interaction with the application. These events are mainly occurred to the operating system interrupts, failure, operation completion, etc.</a:t>
            </a:r>
          </a:p>
          <a:p>
            <a:endParaRPr lang="en-US" dirty="0">
              <a:latin typeface="Cambria" panose="02040503050406030204" pitchFamily="18" charset="0"/>
            </a:endParaRPr>
          </a:p>
          <a:p>
            <a:endParaRPr lang="en-GB" b="1" dirty="0" smtClean="0"/>
          </a:p>
          <a:p>
            <a:pPr lvl="1">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36</a:t>
            </a:fld>
            <a:endParaRPr lang="en-US"/>
          </a:p>
        </p:txBody>
      </p:sp>
    </p:spTree>
    <p:extLst>
      <p:ext uri="{BB962C8B-B14F-4D97-AF65-F5344CB8AC3E}">
        <p14:creationId xmlns:p14="http://schemas.microsoft.com/office/powerpoint/2010/main" xmlns="" val="1719731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r>
              <a:rPr lang="en-US" dirty="0" err="1" smtClean="0">
                <a:latin typeface="Cambria" panose="02040503050406030204" pitchFamily="18" charset="0"/>
              </a:rPr>
              <a:t>JavaFX</a:t>
            </a:r>
            <a:r>
              <a:rPr lang="en-US" dirty="0" smtClean="0">
                <a:latin typeface="Cambria" panose="02040503050406030204" pitchFamily="18" charset="0"/>
              </a:rPr>
              <a:t> Event Handlers </a:t>
            </a:r>
          </a:p>
          <a:p>
            <a:pPr lvl="1"/>
            <a:r>
              <a:rPr lang="en-GB" dirty="0" err="1"/>
              <a:t>JavaFX</a:t>
            </a:r>
            <a:r>
              <a:rPr lang="en-GB" dirty="0"/>
              <a:t> provides the class </a:t>
            </a:r>
            <a:r>
              <a:rPr lang="en-GB" b="1" dirty="0" err="1" smtClean="0"/>
              <a:t>javafx.event.Event</a:t>
            </a:r>
            <a:endParaRPr lang="en-GB" b="1" dirty="0" smtClean="0"/>
          </a:p>
          <a:p>
            <a:pPr lvl="1"/>
            <a:r>
              <a:rPr lang="fr-FR" dirty="0"/>
              <a:t> </a:t>
            </a:r>
            <a:r>
              <a:rPr lang="fr-FR" dirty="0" err="1" smtClean="0"/>
              <a:t>example</a:t>
            </a:r>
            <a:r>
              <a:rPr lang="fr-FR" dirty="0" smtClean="0"/>
              <a:t> </a:t>
            </a:r>
            <a:r>
              <a:rPr lang="fr-FR" dirty="0" err="1" smtClean="0"/>
              <a:t>MouseEvent</a:t>
            </a:r>
            <a:r>
              <a:rPr lang="fr-FR" dirty="0"/>
              <a:t>, </a:t>
            </a:r>
            <a:r>
              <a:rPr lang="fr-FR" dirty="0" err="1"/>
              <a:t>KeyEvent</a:t>
            </a:r>
            <a:r>
              <a:rPr lang="fr-FR" dirty="0"/>
              <a:t>, </a:t>
            </a:r>
            <a:r>
              <a:rPr lang="fr-FR" dirty="0" err="1"/>
              <a:t>ScrollEvent</a:t>
            </a:r>
            <a:r>
              <a:rPr lang="fr-FR" dirty="0"/>
              <a:t>, </a:t>
            </a:r>
            <a:r>
              <a:rPr lang="fr-FR" dirty="0" err="1"/>
              <a:t>DragEvent</a:t>
            </a:r>
            <a:r>
              <a:rPr lang="fr-FR" dirty="0"/>
              <a:t>, etc</a:t>
            </a:r>
            <a:r>
              <a:rPr lang="fr-FR" dirty="0" smtClean="0"/>
              <a:t>.</a:t>
            </a:r>
          </a:p>
          <a:p>
            <a:pPr lvl="1"/>
            <a:r>
              <a:rPr lang="fr-FR" dirty="0" smtClean="0">
                <a:latin typeface="Cambria" panose="02040503050406030204" pitchFamily="18" charset="0"/>
              </a:rPr>
              <a:t>Setter </a:t>
            </a:r>
            <a:r>
              <a:rPr lang="fr-FR" dirty="0" err="1" smtClean="0">
                <a:latin typeface="Cambria" panose="02040503050406030204" pitchFamily="18" charset="0"/>
              </a:rPr>
              <a:t>method</a:t>
            </a:r>
            <a:r>
              <a:rPr lang="fr-FR" dirty="0" smtClean="0">
                <a:latin typeface="Cambria" panose="02040503050406030204" pitchFamily="18" charset="0"/>
              </a:rPr>
              <a:t> </a:t>
            </a:r>
            <a:r>
              <a:rPr lang="fr-FR" dirty="0" err="1" smtClean="0">
                <a:latin typeface="Cambria" panose="02040503050406030204" pitchFamily="18" charset="0"/>
              </a:rPr>
              <a:t>example</a:t>
            </a:r>
            <a:endParaRPr lang="fr-FR" dirty="0" smtClean="0">
              <a:latin typeface="Cambria" panose="02040503050406030204" pitchFamily="18" charset="0"/>
            </a:endParaRPr>
          </a:p>
          <a:p>
            <a:pPr lvl="2"/>
            <a:r>
              <a:rPr lang="en-GB" dirty="0" err="1"/>
              <a:t>setOnDragDetected</a:t>
            </a:r>
            <a:r>
              <a:rPr lang="en-GB" dirty="0"/>
              <a:t>(</a:t>
            </a:r>
            <a:r>
              <a:rPr lang="en-GB" dirty="0" err="1"/>
              <a:t>EventHandler</a:t>
            </a:r>
            <a:r>
              <a:rPr lang="en-GB" dirty="0"/>
              <a:t> value </a:t>
            </a:r>
            <a:r>
              <a:rPr lang="en-GB" dirty="0" smtClean="0"/>
              <a:t>)</a:t>
            </a:r>
          </a:p>
          <a:p>
            <a:pPr lvl="2"/>
            <a:r>
              <a:rPr lang="en-GB" dirty="0" err="1"/>
              <a:t>setOnDragDone</a:t>
            </a:r>
            <a:r>
              <a:rPr lang="en-GB" dirty="0"/>
              <a:t>(</a:t>
            </a:r>
            <a:r>
              <a:rPr lang="en-GB" dirty="0" err="1"/>
              <a:t>EventHandler</a:t>
            </a:r>
            <a:r>
              <a:rPr lang="en-GB" dirty="0"/>
              <a:t> value </a:t>
            </a:r>
            <a:r>
              <a:rPr lang="en-GB" dirty="0" smtClean="0"/>
              <a:t>)</a:t>
            </a:r>
          </a:p>
          <a:p>
            <a:pPr lvl="2"/>
            <a:r>
              <a:rPr lang="en-GB" dirty="0" err="1"/>
              <a:t>setOnInputMethodTextChanged</a:t>
            </a:r>
            <a:r>
              <a:rPr lang="en-GB" dirty="0"/>
              <a:t>(</a:t>
            </a:r>
            <a:r>
              <a:rPr lang="en-GB" dirty="0" err="1"/>
              <a:t>EventHandler</a:t>
            </a:r>
            <a:r>
              <a:rPr lang="en-GB" dirty="0"/>
              <a:t> value </a:t>
            </a:r>
            <a:r>
              <a:rPr lang="en-GB" dirty="0" smtClean="0"/>
              <a:t>)</a:t>
            </a:r>
          </a:p>
          <a:p>
            <a:pPr lvl="2"/>
            <a:r>
              <a:rPr lang="en-GB" dirty="0" err="1"/>
              <a:t>setOnKeyPressed</a:t>
            </a:r>
            <a:r>
              <a:rPr lang="en-GB" dirty="0"/>
              <a:t>(</a:t>
            </a:r>
            <a:r>
              <a:rPr lang="en-GB" dirty="0" err="1"/>
              <a:t>EventHandler</a:t>
            </a:r>
            <a:r>
              <a:rPr lang="en-GB" dirty="0"/>
              <a:t> value </a:t>
            </a:r>
            <a:r>
              <a:rPr lang="en-GB" dirty="0" smtClean="0"/>
              <a:t>)</a:t>
            </a:r>
          </a:p>
          <a:p>
            <a:pPr lvl="2"/>
            <a:r>
              <a:rPr lang="en-GB" dirty="0" err="1"/>
              <a:t>setOnKeyReleased</a:t>
            </a:r>
            <a:r>
              <a:rPr lang="en-GB" dirty="0"/>
              <a:t>(</a:t>
            </a:r>
            <a:r>
              <a:rPr lang="en-GB" dirty="0" err="1"/>
              <a:t>EventHandler</a:t>
            </a:r>
            <a:r>
              <a:rPr lang="en-GB" dirty="0"/>
              <a:t> value </a:t>
            </a:r>
            <a:r>
              <a:rPr lang="en-GB" dirty="0" smtClean="0"/>
              <a:t>)</a:t>
            </a:r>
          </a:p>
          <a:p>
            <a:pPr lvl="2"/>
            <a:r>
              <a:rPr lang="en-GB" dirty="0" err="1"/>
              <a:t>setOnMouseClicked</a:t>
            </a:r>
            <a:r>
              <a:rPr lang="en-GB" dirty="0"/>
              <a:t>(</a:t>
            </a:r>
            <a:r>
              <a:rPr lang="en-GB" dirty="0" err="1"/>
              <a:t>EventHandler</a:t>
            </a:r>
            <a:r>
              <a:rPr lang="en-GB" dirty="0"/>
              <a:t> value </a:t>
            </a:r>
            <a:r>
              <a:rPr lang="en-GB" dirty="0" smtClean="0"/>
              <a:t>)</a:t>
            </a:r>
          </a:p>
          <a:p>
            <a:pPr lvl="2"/>
            <a:r>
              <a:rPr lang="en-GB" dirty="0" smtClean="0">
                <a:latin typeface="Cambria" panose="02040503050406030204" pitchFamily="18" charset="0"/>
              </a:rPr>
              <a:t>……</a:t>
            </a:r>
            <a:endParaRPr lang="en-US" dirty="0">
              <a:latin typeface="Cambria" panose="02040503050406030204" pitchFamily="18" charset="0"/>
            </a:endParaRPr>
          </a:p>
          <a:p>
            <a:endParaRPr lang="en-GB" b="1" dirty="0" smtClean="0"/>
          </a:p>
          <a:p>
            <a:pPr lvl="1">
              <a:buClr>
                <a:schemeClr val="accent1">
                  <a:lumMod val="50000"/>
                </a:schemeClr>
              </a:buClr>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37</a:t>
            </a:fld>
            <a:endParaRPr lang="en-US"/>
          </a:p>
        </p:txBody>
      </p:sp>
    </p:spTree>
    <p:extLst>
      <p:ext uri="{BB962C8B-B14F-4D97-AF65-F5344CB8AC3E}">
        <p14:creationId xmlns:p14="http://schemas.microsoft.com/office/powerpoint/2010/main" xmlns="" val="3633877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JAVAFX  for GUI </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marL="0" indent="0">
              <a:buClr>
                <a:schemeClr val="accent1">
                  <a:lumMod val="50000"/>
                </a:schemeClr>
              </a:buClr>
              <a:buNone/>
            </a:pPr>
            <a:endParaRPr lang="en-US" sz="13800" dirty="0" smtClean="0">
              <a:solidFill>
                <a:srgbClr val="FF0000"/>
              </a:solidFill>
              <a:latin typeface="Cambria" panose="02040503050406030204" pitchFamily="18" charset="0"/>
            </a:endParaRPr>
          </a:p>
          <a:p>
            <a:pPr marL="0" indent="0" algn="ctr">
              <a:buClr>
                <a:schemeClr val="accent1">
                  <a:lumMod val="50000"/>
                </a:schemeClr>
              </a:buClr>
              <a:buNone/>
            </a:pPr>
            <a:r>
              <a:rPr lang="en-US" sz="13800" dirty="0" smtClean="0">
                <a:solidFill>
                  <a:srgbClr val="FF0000"/>
                </a:solidFill>
                <a:latin typeface="Cambria" panose="02040503050406030204" pitchFamily="18" charset="0"/>
              </a:rPr>
              <a:t>Thank You</a:t>
            </a:r>
            <a:endParaRPr lang="en-US" sz="13800" dirty="0">
              <a:solidFill>
                <a:srgbClr val="FF0000"/>
              </a:solidFill>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38</a:t>
            </a:fld>
            <a:endParaRPr lang="en-US"/>
          </a:p>
        </p:txBody>
      </p:sp>
    </p:spTree>
    <p:extLst>
      <p:ext uri="{BB962C8B-B14F-4D97-AF65-F5344CB8AC3E}">
        <p14:creationId xmlns:p14="http://schemas.microsoft.com/office/powerpoint/2010/main" xmlns="" val="2434171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Swing vs. AWT</a:t>
            </a:r>
          </a:p>
        </p:txBody>
      </p:sp>
      <p:sp>
        <p:nvSpPr>
          <p:cNvPr id="3" name="Content Placeholder 2"/>
          <p:cNvSpPr>
            <a:spLocks noGrp="1"/>
          </p:cNvSpPr>
          <p:nvPr>
            <p:ph idx="1"/>
          </p:nvPr>
        </p:nvSpPr>
        <p:spPr>
          <a:xfrm>
            <a:off x="609600" y="1146356"/>
            <a:ext cx="10972800" cy="5394960"/>
          </a:xfrm>
        </p:spPr>
        <p:txBody>
          <a:bodyPr>
            <a:normAutofit/>
          </a:bodyPr>
          <a:lstStyle/>
          <a:p>
            <a:pPr>
              <a:buClr>
                <a:schemeClr val="accent1">
                  <a:lumMod val="50000"/>
                </a:schemeClr>
              </a:buClr>
              <a:buFont typeface="Wingdings" panose="05000000000000000000" pitchFamily="2" charset="2"/>
              <a:buChar char="v"/>
            </a:pPr>
            <a:r>
              <a:rPr lang="en-US" altLang="en-US" dirty="0"/>
              <a:t>Swing is bigger, slower, and more </a:t>
            </a:r>
            <a:r>
              <a:rPr lang="en-US" altLang="en-US" dirty="0" smtClean="0"/>
              <a:t>complicated</a:t>
            </a:r>
          </a:p>
          <a:p>
            <a:pPr>
              <a:buClr>
                <a:schemeClr val="accent1">
                  <a:lumMod val="50000"/>
                </a:schemeClr>
              </a:buClr>
              <a:buFont typeface="Wingdings" panose="05000000000000000000" pitchFamily="2" charset="2"/>
              <a:buChar char="v"/>
            </a:pPr>
            <a:r>
              <a:rPr lang="en-US" altLang="en-US" dirty="0" smtClean="0"/>
              <a:t>Swing is platform independent but not AWT</a:t>
            </a:r>
          </a:p>
          <a:p>
            <a:pPr>
              <a:buClr>
                <a:schemeClr val="accent1">
                  <a:lumMod val="50000"/>
                </a:schemeClr>
              </a:buClr>
              <a:buFont typeface="Wingdings" panose="05000000000000000000" pitchFamily="2" charset="2"/>
              <a:buChar char="v"/>
            </a:pPr>
            <a:r>
              <a:rPr lang="en-US" altLang="en-US" dirty="0" smtClean="0"/>
              <a:t>Swing supports pluggable look and feel but not AWT</a:t>
            </a:r>
          </a:p>
          <a:p>
            <a:pPr>
              <a:buClr>
                <a:schemeClr val="accent1">
                  <a:lumMod val="50000"/>
                </a:schemeClr>
              </a:buClr>
              <a:buFont typeface="Wingdings" panose="05000000000000000000" pitchFamily="2" charset="2"/>
              <a:buChar char="v"/>
            </a:pPr>
            <a:r>
              <a:rPr lang="en-US" altLang="en-US" dirty="0" smtClean="0"/>
              <a:t>Swing is a lightweight process but AWT is a heavyweight </a:t>
            </a:r>
          </a:p>
          <a:p>
            <a:pPr>
              <a:buClr>
                <a:schemeClr val="accent1">
                  <a:lumMod val="50000"/>
                </a:schemeClr>
              </a:buClr>
              <a:buFont typeface="Wingdings" panose="05000000000000000000" pitchFamily="2" charset="2"/>
              <a:buChar char="v"/>
            </a:pPr>
            <a:r>
              <a:rPr lang="en-US" altLang="en-US" dirty="0" smtClean="0"/>
              <a:t>Swing have more components than AWT</a:t>
            </a:r>
          </a:p>
          <a:p>
            <a:pPr>
              <a:buClr>
                <a:schemeClr val="accent1">
                  <a:lumMod val="50000"/>
                </a:schemeClr>
              </a:buClr>
              <a:buFont typeface="Wingdings" panose="05000000000000000000" pitchFamily="2" charset="2"/>
              <a:buChar char="v"/>
            </a:pPr>
            <a:r>
              <a:rPr lang="en-US" altLang="en-US" dirty="0" smtClean="0"/>
              <a:t>Swing follows MVC but not AWT</a:t>
            </a:r>
          </a:p>
          <a:p>
            <a:pPr>
              <a:buClr>
                <a:schemeClr val="accent1">
                  <a:lumMod val="50000"/>
                </a:schemeClr>
              </a:buClr>
              <a:buFont typeface="Wingdings" panose="05000000000000000000" pitchFamily="2" charset="2"/>
              <a:buChar char="v"/>
            </a:pPr>
            <a:r>
              <a:rPr lang="en-US" altLang="en-US" dirty="0" smtClean="0"/>
              <a:t>Swing </a:t>
            </a:r>
            <a:r>
              <a:rPr lang="en-US" altLang="en-US" dirty="0"/>
              <a:t>is more flexible and better </a:t>
            </a:r>
            <a:r>
              <a:rPr lang="en-US" altLang="en-US" dirty="0" smtClean="0"/>
              <a:t>looking</a:t>
            </a:r>
          </a:p>
          <a:p>
            <a:pPr>
              <a:buClr>
                <a:schemeClr val="accent1">
                  <a:lumMod val="50000"/>
                </a:schemeClr>
              </a:buClr>
              <a:buFont typeface="Wingdings" panose="05000000000000000000" pitchFamily="2" charset="2"/>
              <a:buChar char="v"/>
            </a:pPr>
            <a:r>
              <a:rPr lang="en-US" altLang="en-US" dirty="0" smtClean="0"/>
              <a:t>Many </a:t>
            </a:r>
            <a:r>
              <a:rPr lang="en-US" altLang="en-US" dirty="0"/>
              <a:t>of the most common controls are just renamed</a:t>
            </a:r>
          </a:p>
          <a:p>
            <a:pPr lvl="1"/>
            <a:r>
              <a:rPr lang="en-US" altLang="en-US" dirty="0"/>
              <a:t>AWT:    </a:t>
            </a:r>
            <a:r>
              <a:rPr lang="en-US" altLang="en-US" dirty="0">
                <a:solidFill>
                  <a:schemeClr val="accent2"/>
                </a:solidFill>
                <a:latin typeface="Trebuchet MS" panose="020B0603020202020204" pitchFamily="34" charset="0"/>
              </a:rPr>
              <a:t>Button b = new  Button ("OK");</a:t>
            </a:r>
            <a:br>
              <a:rPr lang="en-US" altLang="en-US" dirty="0">
                <a:solidFill>
                  <a:schemeClr val="accent2"/>
                </a:solidFill>
                <a:latin typeface="Trebuchet MS" panose="020B0603020202020204" pitchFamily="34" charset="0"/>
              </a:rPr>
            </a:br>
            <a:r>
              <a:rPr lang="en-US" altLang="en-US" dirty="0"/>
              <a:t>Swing: </a:t>
            </a:r>
            <a:r>
              <a:rPr lang="en-US" altLang="en-US" dirty="0" err="1">
                <a:solidFill>
                  <a:schemeClr val="accent2"/>
                </a:solidFill>
                <a:latin typeface="Trebuchet MS" panose="020B0603020202020204" pitchFamily="34" charset="0"/>
              </a:rPr>
              <a:t>JButton</a:t>
            </a:r>
            <a:r>
              <a:rPr lang="en-US" altLang="en-US" dirty="0">
                <a:solidFill>
                  <a:schemeClr val="accent2"/>
                </a:solidFill>
                <a:latin typeface="Trebuchet MS" panose="020B0603020202020204" pitchFamily="34" charset="0"/>
              </a:rPr>
              <a:t> b = new </a:t>
            </a:r>
            <a:r>
              <a:rPr lang="en-US" altLang="en-US" dirty="0" err="1">
                <a:solidFill>
                  <a:schemeClr val="accent2"/>
                </a:solidFill>
                <a:latin typeface="Trebuchet MS" panose="020B0603020202020204" pitchFamily="34" charset="0"/>
              </a:rPr>
              <a:t>JButton</a:t>
            </a:r>
            <a:r>
              <a:rPr lang="en-US" altLang="en-US" dirty="0">
                <a:solidFill>
                  <a:schemeClr val="accent2"/>
                </a:solidFill>
                <a:latin typeface="Trebuchet MS" panose="020B0603020202020204" pitchFamily="34" charset="0"/>
              </a:rPr>
              <a:t>("OK");</a:t>
            </a: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4</a:t>
            </a:fld>
            <a:endParaRPr lang="en-US"/>
          </a:p>
        </p:txBody>
      </p:sp>
    </p:spTree>
    <p:extLst>
      <p:ext uri="{BB962C8B-B14F-4D97-AF65-F5344CB8AC3E}">
        <p14:creationId xmlns:p14="http://schemas.microsoft.com/office/powerpoint/2010/main" xmlns="" val="195630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AWT class </a:t>
            </a:r>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Hierarchy</a:t>
            </a: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5</a:t>
            </a:fld>
            <a:endParaRPr lang="en-US"/>
          </a:p>
        </p:txBody>
      </p:sp>
      <p:sp>
        <p:nvSpPr>
          <p:cNvPr id="8" name="Line 1"/>
          <p:cNvSpPr>
            <a:spLocks noChangeShapeType="1"/>
          </p:cNvSpPr>
          <p:nvPr/>
        </p:nvSpPr>
        <p:spPr bwMode="auto">
          <a:xfrm>
            <a:off x="1295400" y="1752600"/>
            <a:ext cx="0" cy="320040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9" name="Group 4"/>
          <p:cNvGrpSpPr>
            <a:grpSpLocks/>
          </p:cNvGrpSpPr>
          <p:nvPr/>
        </p:nvGrpSpPr>
        <p:grpSpPr bwMode="auto">
          <a:xfrm>
            <a:off x="3505200" y="2514600"/>
            <a:ext cx="644525" cy="344488"/>
            <a:chOff x="2208" y="1584"/>
            <a:chExt cx="406" cy="217"/>
          </a:xfrm>
        </p:grpSpPr>
        <p:sp>
          <p:nvSpPr>
            <p:cNvPr id="10" name="Text Box 5"/>
            <p:cNvSpPr txBox="1">
              <a:spLocks noChangeArrowheads="1"/>
            </p:cNvSpPr>
            <p:nvPr/>
          </p:nvSpPr>
          <p:spPr bwMode="auto">
            <a:xfrm>
              <a:off x="2208" y="1584"/>
              <a:ext cx="406" cy="217"/>
            </a:xfrm>
            <a:prstGeom prst="rect">
              <a:avLst/>
            </a:prstGeom>
            <a:noFill/>
            <a:ln w="93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6"/>
            <p:cNvSpPr txBox="1">
              <a:spLocks noChangeArrowheads="1"/>
            </p:cNvSpPr>
            <p:nvPr/>
          </p:nvSpPr>
          <p:spPr bwMode="auto">
            <a:xfrm>
              <a:off x="2209" y="1584"/>
              <a:ext cx="404"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Panel</a:t>
              </a:r>
            </a:p>
          </p:txBody>
        </p:sp>
      </p:grpSp>
      <p:grpSp>
        <p:nvGrpSpPr>
          <p:cNvPr id="12" name="Group 7"/>
          <p:cNvGrpSpPr>
            <a:grpSpLocks/>
          </p:cNvGrpSpPr>
          <p:nvPr/>
        </p:nvGrpSpPr>
        <p:grpSpPr bwMode="auto">
          <a:xfrm>
            <a:off x="1600200" y="2438400"/>
            <a:ext cx="747713" cy="346075"/>
            <a:chOff x="1008" y="1536"/>
            <a:chExt cx="471" cy="218"/>
          </a:xfrm>
        </p:grpSpPr>
        <p:sp>
          <p:nvSpPr>
            <p:cNvPr id="13" name="Text Box 8"/>
            <p:cNvSpPr txBox="1">
              <a:spLocks noChangeArrowheads="1"/>
            </p:cNvSpPr>
            <p:nvPr/>
          </p:nvSpPr>
          <p:spPr bwMode="auto">
            <a:xfrm>
              <a:off x="1008" y="1536"/>
              <a:ext cx="470" cy="217"/>
            </a:xfrm>
            <a:prstGeom prst="rect">
              <a:avLst/>
            </a:prstGeom>
            <a:noFill/>
            <a:ln w="93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 name="Text Box 9"/>
            <p:cNvSpPr txBox="1">
              <a:spLocks noChangeArrowheads="1"/>
            </p:cNvSpPr>
            <p:nvPr/>
          </p:nvSpPr>
          <p:spPr bwMode="auto">
            <a:xfrm>
              <a:off x="1008" y="1536"/>
              <a:ext cx="471"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Button</a:t>
              </a:r>
            </a:p>
          </p:txBody>
        </p:sp>
      </p:grpSp>
      <p:grpSp>
        <p:nvGrpSpPr>
          <p:cNvPr id="15" name="Group 10"/>
          <p:cNvGrpSpPr>
            <a:grpSpLocks/>
          </p:cNvGrpSpPr>
          <p:nvPr/>
        </p:nvGrpSpPr>
        <p:grpSpPr bwMode="auto">
          <a:xfrm>
            <a:off x="1597025" y="3352800"/>
            <a:ext cx="1022350" cy="346075"/>
            <a:chOff x="1006" y="2112"/>
            <a:chExt cx="644" cy="218"/>
          </a:xfrm>
        </p:grpSpPr>
        <p:sp>
          <p:nvSpPr>
            <p:cNvPr id="16" name="Text Box 11"/>
            <p:cNvSpPr txBox="1">
              <a:spLocks noChangeArrowheads="1"/>
            </p:cNvSpPr>
            <p:nvPr/>
          </p:nvSpPr>
          <p:spPr bwMode="auto">
            <a:xfrm>
              <a:off x="1008" y="2112"/>
              <a:ext cx="640" cy="217"/>
            </a:xfrm>
            <a:prstGeom prst="rect">
              <a:avLst/>
            </a:prstGeom>
            <a:noFill/>
            <a:ln w="93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 name="Text Box 12"/>
            <p:cNvSpPr txBox="1">
              <a:spLocks noChangeArrowheads="1"/>
            </p:cNvSpPr>
            <p:nvPr/>
          </p:nvSpPr>
          <p:spPr bwMode="auto">
            <a:xfrm>
              <a:off x="1006" y="2112"/>
              <a:ext cx="644"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Checkbox</a:t>
              </a:r>
            </a:p>
          </p:txBody>
        </p:sp>
      </p:grpSp>
      <p:grpSp>
        <p:nvGrpSpPr>
          <p:cNvPr id="18" name="Group 13"/>
          <p:cNvGrpSpPr>
            <a:grpSpLocks/>
          </p:cNvGrpSpPr>
          <p:nvPr/>
        </p:nvGrpSpPr>
        <p:grpSpPr bwMode="auto">
          <a:xfrm>
            <a:off x="1600200" y="3810000"/>
            <a:ext cx="769938" cy="346075"/>
            <a:chOff x="1008" y="2400"/>
            <a:chExt cx="485" cy="218"/>
          </a:xfrm>
        </p:grpSpPr>
        <p:sp>
          <p:nvSpPr>
            <p:cNvPr id="19" name="Text Box 14"/>
            <p:cNvSpPr txBox="1">
              <a:spLocks noChangeArrowheads="1"/>
            </p:cNvSpPr>
            <p:nvPr/>
          </p:nvSpPr>
          <p:spPr bwMode="auto">
            <a:xfrm>
              <a:off x="1008" y="2400"/>
              <a:ext cx="484" cy="217"/>
            </a:xfrm>
            <a:prstGeom prst="rect">
              <a:avLst/>
            </a:prstGeom>
            <a:noFill/>
            <a:ln w="93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 name="Text Box 15"/>
            <p:cNvSpPr txBox="1">
              <a:spLocks noChangeArrowheads="1"/>
            </p:cNvSpPr>
            <p:nvPr/>
          </p:nvSpPr>
          <p:spPr bwMode="auto">
            <a:xfrm>
              <a:off x="1008" y="2400"/>
              <a:ext cx="485"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Choice</a:t>
              </a:r>
            </a:p>
          </p:txBody>
        </p:sp>
      </p:grpSp>
      <p:grpSp>
        <p:nvGrpSpPr>
          <p:cNvPr id="21" name="Group 16"/>
          <p:cNvGrpSpPr>
            <a:grpSpLocks/>
          </p:cNvGrpSpPr>
          <p:nvPr/>
        </p:nvGrpSpPr>
        <p:grpSpPr bwMode="auto">
          <a:xfrm>
            <a:off x="1600200" y="4267200"/>
            <a:ext cx="655638" cy="346075"/>
            <a:chOff x="1008" y="2688"/>
            <a:chExt cx="413" cy="218"/>
          </a:xfrm>
        </p:grpSpPr>
        <p:sp>
          <p:nvSpPr>
            <p:cNvPr id="22" name="Text Box 17"/>
            <p:cNvSpPr txBox="1">
              <a:spLocks noChangeArrowheads="1"/>
            </p:cNvSpPr>
            <p:nvPr/>
          </p:nvSpPr>
          <p:spPr bwMode="auto">
            <a:xfrm>
              <a:off x="1008" y="2688"/>
              <a:ext cx="413" cy="217"/>
            </a:xfrm>
            <a:prstGeom prst="rect">
              <a:avLst/>
            </a:prstGeom>
            <a:noFill/>
            <a:ln w="93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 name="Text Box 18"/>
            <p:cNvSpPr txBox="1">
              <a:spLocks noChangeArrowheads="1"/>
            </p:cNvSpPr>
            <p:nvPr/>
          </p:nvSpPr>
          <p:spPr bwMode="auto">
            <a:xfrm>
              <a:off x="1009" y="2688"/>
              <a:ext cx="411"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Label</a:t>
              </a:r>
            </a:p>
          </p:txBody>
        </p:sp>
      </p:grpSp>
      <p:grpSp>
        <p:nvGrpSpPr>
          <p:cNvPr id="24" name="Group 19"/>
          <p:cNvGrpSpPr>
            <a:grpSpLocks/>
          </p:cNvGrpSpPr>
          <p:nvPr/>
        </p:nvGrpSpPr>
        <p:grpSpPr bwMode="auto">
          <a:xfrm>
            <a:off x="1600200" y="2895600"/>
            <a:ext cx="509588" cy="346075"/>
            <a:chOff x="1008" y="1824"/>
            <a:chExt cx="321" cy="218"/>
          </a:xfrm>
        </p:grpSpPr>
        <p:sp>
          <p:nvSpPr>
            <p:cNvPr id="25" name="Text Box 20"/>
            <p:cNvSpPr txBox="1">
              <a:spLocks noChangeArrowheads="1"/>
            </p:cNvSpPr>
            <p:nvPr/>
          </p:nvSpPr>
          <p:spPr bwMode="auto">
            <a:xfrm>
              <a:off x="1008" y="1824"/>
              <a:ext cx="321" cy="217"/>
            </a:xfrm>
            <a:prstGeom prst="rect">
              <a:avLst/>
            </a:prstGeom>
            <a:noFill/>
            <a:ln w="93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 name="Text Box 21"/>
            <p:cNvSpPr txBox="1">
              <a:spLocks noChangeArrowheads="1"/>
            </p:cNvSpPr>
            <p:nvPr/>
          </p:nvSpPr>
          <p:spPr bwMode="auto">
            <a:xfrm>
              <a:off x="1010" y="1824"/>
              <a:ext cx="317"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List</a:t>
              </a:r>
            </a:p>
          </p:txBody>
        </p:sp>
      </p:grpSp>
      <p:sp>
        <p:nvSpPr>
          <p:cNvPr id="27" name="Line 22"/>
          <p:cNvSpPr>
            <a:spLocks noChangeShapeType="1"/>
          </p:cNvSpPr>
          <p:nvPr/>
        </p:nvSpPr>
        <p:spPr bwMode="auto">
          <a:xfrm>
            <a:off x="1295400" y="4953000"/>
            <a:ext cx="3048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28" name="Group 23"/>
          <p:cNvGrpSpPr>
            <a:grpSpLocks/>
          </p:cNvGrpSpPr>
          <p:nvPr/>
        </p:nvGrpSpPr>
        <p:grpSpPr bwMode="auto">
          <a:xfrm>
            <a:off x="1063625" y="1447800"/>
            <a:ext cx="1146175" cy="344488"/>
            <a:chOff x="670" y="912"/>
            <a:chExt cx="722" cy="217"/>
          </a:xfrm>
        </p:grpSpPr>
        <p:sp>
          <p:nvSpPr>
            <p:cNvPr id="29" name="Text Box 24"/>
            <p:cNvSpPr txBox="1">
              <a:spLocks noChangeArrowheads="1"/>
            </p:cNvSpPr>
            <p:nvPr/>
          </p:nvSpPr>
          <p:spPr bwMode="auto">
            <a:xfrm>
              <a:off x="672" y="912"/>
              <a:ext cx="719" cy="217"/>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 name="Text Box 25"/>
            <p:cNvSpPr txBox="1">
              <a:spLocks noChangeArrowheads="1"/>
            </p:cNvSpPr>
            <p:nvPr/>
          </p:nvSpPr>
          <p:spPr bwMode="auto">
            <a:xfrm>
              <a:off x="670" y="912"/>
              <a:ext cx="722"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dirty="0"/>
                <a:t>Component</a:t>
              </a:r>
            </a:p>
          </p:txBody>
        </p:sp>
      </p:grpSp>
      <p:sp>
        <p:nvSpPr>
          <p:cNvPr id="31" name="Line 26"/>
          <p:cNvSpPr>
            <a:spLocks noChangeShapeType="1"/>
          </p:cNvSpPr>
          <p:nvPr/>
        </p:nvSpPr>
        <p:spPr bwMode="auto">
          <a:xfrm>
            <a:off x="1295400" y="2133600"/>
            <a:ext cx="3048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 name="Line 27"/>
          <p:cNvSpPr>
            <a:spLocks noChangeShapeType="1"/>
          </p:cNvSpPr>
          <p:nvPr/>
        </p:nvSpPr>
        <p:spPr bwMode="auto">
          <a:xfrm>
            <a:off x="1295400" y="2590800"/>
            <a:ext cx="3048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3" name="Line 28"/>
          <p:cNvSpPr>
            <a:spLocks noChangeShapeType="1"/>
          </p:cNvSpPr>
          <p:nvPr/>
        </p:nvSpPr>
        <p:spPr bwMode="auto">
          <a:xfrm>
            <a:off x="1295400" y="3048000"/>
            <a:ext cx="3048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 name="Line 29"/>
          <p:cNvSpPr>
            <a:spLocks noChangeShapeType="1"/>
          </p:cNvSpPr>
          <p:nvPr/>
        </p:nvSpPr>
        <p:spPr bwMode="auto">
          <a:xfrm>
            <a:off x="1295400" y="3505200"/>
            <a:ext cx="3048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 name="Line 30"/>
          <p:cNvSpPr>
            <a:spLocks noChangeShapeType="1"/>
          </p:cNvSpPr>
          <p:nvPr/>
        </p:nvSpPr>
        <p:spPr bwMode="auto">
          <a:xfrm>
            <a:off x="1295400" y="3962400"/>
            <a:ext cx="3048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6" name="Line 31"/>
          <p:cNvSpPr>
            <a:spLocks noChangeShapeType="1"/>
          </p:cNvSpPr>
          <p:nvPr/>
        </p:nvSpPr>
        <p:spPr bwMode="auto">
          <a:xfrm>
            <a:off x="1295400" y="4419600"/>
            <a:ext cx="3048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 name="Line 32"/>
          <p:cNvSpPr>
            <a:spLocks noChangeShapeType="1"/>
          </p:cNvSpPr>
          <p:nvPr/>
        </p:nvSpPr>
        <p:spPr bwMode="auto">
          <a:xfrm>
            <a:off x="2590800" y="2133600"/>
            <a:ext cx="9906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8" name="Group 33"/>
          <p:cNvGrpSpPr>
            <a:grpSpLocks/>
          </p:cNvGrpSpPr>
          <p:nvPr/>
        </p:nvGrpSpPr>
        <p:grpSpPr bwMode="auto">
          <a:xfrm>
            <a:off x="1598613" y="1981200"/>
            <a:ext cx="998537" cy="346075"/>
            <a:chOff x="1007" y="1248"/>
            <a:chExt cx="629" cy="218"/>
          </a:xfrm>
        </p:grpSpPr>
        <p:sp>
          <p:nvSpPr>
            <p:cNvPr id="39" name="Text Box 34"/>
            <p:cNvSpPr txBox="1">
              <a:spLocks noChangeArrowheads="1"/>
            </p:cNvSpPr>
            <p:nvPr/>
          </p:nvSpPr>
          <p:spPr bwMode="auto">
            <a:xfrm>
              <a:off x="1008" y="1248"/>
              <a:ext cx="627" cy="217"/>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 name="Text Box 35"/>
            <p:cNvSpPr txBox="1">
              <a:spLocks noChangeArrowheads="1"/>
            </p:cNvSpPr>
            <p:nvPr/>
          </p:nvSpPr>
          <p:spPr bwMode="auto">
            <a:xfrm>
              <a:off x="1007" y="1248"/>
              <a:ext cx="629"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Container</a:t>
              </a:r>
            </a:p>
          </p:txBody>
        </p:sp>
      </p:grpSp>
      <p:sp>
        <p:nvSpPr>
          <p:cNvPr id="41" name="Line 36"/>
          <p:cNvSpPr>
            <a:spLocks noChangeShapeType="1"/>
          </p:cNvSpPr>
          <p:nvPr/>
        </p:nvSpPr>
        <p:spPr bwMode="auto">
          <a:xfrm>
            <a:off x="2971800" y="2133600"/>
            <a:ext cx="0" cy="53340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 name="Line 37"/>
          <p:cNvSpPr>
            <a:spLocks noChangeShapeType="1"/>
          </p:cNvSpPr>
          <p:nvPr/>
        </p:nvSpPr>
        <p:spPr bwMode="auto">
          <a:xfrm>
            <a:off x="2971800" y="2667000"/>
            <a:ext cx="5334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 name="Line 38"/>
          <p:cNvSpPr>
            <a:spLocks noChangeShapeType="1"/>
          </p:cNvSpPr>
          <p:nvPr/>
        </p:nvSpPr>
        <p:spPr bwMode="auto">
          <a:xfrm>
            <a:off x="4343400" y="2133600"/>
            <a:ext cx="9144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4" name="Group 39"/>
          <p:cNvGrpSpPr>
            <a:grpSpLocks/>
          </p:cNvGrpSpPr>
          <p:nvPr/>
        </p:nvGrpSpPr>
        <p:grpSpPr bwMode="auto">
          <a:xfrm>
            <a:off x="5181600" y="1981200"/>
            <a:ext cx="712788" cy="346075"/>
            <a:chOff x="3264" y="1248"/>
            <a:chExt cx="449" cy="218"/>
          </a:xfrm>
        </p:grpSpPr>
        <p:sp>
          <p:nvSpPr>
            <p:cNvPr id="45" name="Text Box 40"/>
            <p:cNvSpPr txBox="1">
              <a:spLocks noChangeArrowheads="1"/>
            </p:cNvSpPr>
            <p:nvPr/>
          </p:nvSpPr>
          <p:spPr bwMode="auto">
            <a:xfrm>
              <a:off x="3264" y="1248"/>
              <a:ext cx="449" cy="217"/>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6" name="Text Box 41"/>
            <p:cNvSpPr txBox="1">
              <a:spLocks noChangeArrowheads="1"/>
            </p:cNvSpPr>
            <p:nvPr/>
          </p:nvSpPr>
          <p:spPr bwMode="auto">
            <a:xfrm>
              <a:off x="3266" y="1248"/>
              <a:ext cx="444"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Frame</a:t>
              </a:r>
            </a:p>
          </p:txBody>
        </p:sp>
      </p:grpSp>
      <p:grpSp>
        <p:nvGrpSpPr>
          <p:cNvPr id="47" name="Group 42"/>
          <p:cNvGrpSpPr>
            <a:grpSpLocks/>
          </p:cNvGrpSpPr>
          <p:nvPr/>
        </p:nvGrpSpPr>
        <p:grpSpPr bwMode="auto">
          <a:xfrm>
            <a:off x="3505200" y="1981200"/>
            <a:ext cx="892175" cy="346075"/>
            <a:chOff x="2208" y="1248"/>
            <a:chExt cx="562" cy="218"/>
          </a:xfrm>
        </p:grpSpPr>
        <p:sp>
          <p:nvSpPr>
            <p:cNvPr id="48" name="Text Box 43"/>
            <p:cNvSpPr txBox="1">
              <a:spLocks noChangeArrowheads="1"/>
            </p:cNvSpPr>
            <p:nvPr/>
          </p:nvSpPr>
          <p:spPr bwMode="auto">
            <a:xfrm>
              <a:off x="2208" y="1248"/>
              <a:ext cx="562" cy="217"/>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 name="Text Box 44"/>
            <p:cNvSpPr txBox="1">
              <a:spLocks noChangeArrowheads="1"/>
            </p:cNvSpPr>
            <p:nvPr/>
          </p:nvSpPr>
          <p:spPr bwMode="auto">
            <a:xfrm>
              <a:off x="2209" y="1248"/>
              <a:ext cx="561"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Window</a:t>
              </a:r>
            </a:p>
          </p:txBody>
        </p:sp>
      </p:grpSp>
      <p:sp>
        <p:nvSpPr>
          <p:cNvPr id="50" name="Line 45"/>
          <p:cNvSpPr>
            <a:spLocks noChangeShapeType="1"/>
          </p:cNvSpPr>
          <p:nvPr/>
        </p:nvSpPr>
        <p:spPr bwMode="auto">
          <a:xfrm>
            <a:off x="3048000" y="4953000"/>
            <a:ext cx="7620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 name="Line 46"/>
          <p:cNvSpPr>
            <a:spLocks noChangeShapeType="1"/>
          </p:cNvSpPr>
          <p:nvPr/>
        </p:nvSpPr>
        <p:spPr bwMode="auto">
          <a:xfrm>
            <a:off x="3429000" y="4953000"/>
            <a:ext cx="0" cy="53340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 name="Line 47"/>
          <p:cNvSpPr>
            <a:spLocks noChangeShapeType="1"/>
          </p:cNvSpPr>
          <p:nvPr/>
        </p:nvSpPr>
        <p:spPr bwMode="auto">
          <a:xfrm>
            <a:off x="3429000" y="5486400"/>
            <a:ext cx="381000"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53" name="Group 48"/>
          <p:cNvGrpSpPr>
            <a:grpSpLocks/>
          </p:cNvGrpSpPr>
          <p:nvPr/>
        </p:nvGrpSpPr>
        <p:grpSpPr bwMode="auto">
          <a:xfrm>
            <a:off x="3733800" y="5334000"/>
            <a:ext cx="960438" cy="344488"/>
            <a:chOff x="2352" y="3360"/>
            <a:chExt cx="605" cy="217"/>
          </a:xfrm>
        </p:grpSpPr>
        <p:sp>
          <p:nvSpPr>
            <p:cNvPr id="54" name="Text Box 49"/>
            <p:cNvSpPr txBox="1">
              <a:spLocks noChangeArrowheads="1"/>
            </p:cNvSpPr>
            <p:nvPr/>
          </p:nvSpPr>
          <p:spPr bwMode="auto">
            <a:xfrm>
              <a:off x="2352" y="3360"/>
              <a:ext cx="605" cy="217"/>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5" name="Text Box 50"/>
            <p:cNvSpPr txBox="1">
              <a:spLocks noChangeArrowheads="1"/>
            </p:cNvSpPr>
            <p:nvPr/>
          </p:nvSpPr>
          <p:spPr bwMode="auto">
            <a:xfrm>
              <a:off x="2355" y="3362"/>
              <a:ext cx="60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TextArea</a:t>
              </a:r>
            </a:p>
          </p:txBody>
        </p:sp>
      </p:grpSp>
      <p:grpSp>
        <p:nvGrpSpPr>
          <p:cNvPr id="56" name="Group 51"/>
          <p:cNvGrpSpPr>
            <a:grpSpLocks/>
          </p:cNvGrpSpPr>
          <p:nvPr/>
        </p:nvGrpSpPr>
        <p:grpSpPr bwMode="auto">
          <a:xfrm>
            <a:off x="3733800" y="4800600"/>
            <a:ext cx="984250" cy="344488"/>
            <a:chOff x="2352" y="3024"/>
            <a:chExt cx="620" cy="217"/>
          </a:xfrm>
        </p:grpSpPr>
        <p:sp>
          <p:nvSpPr>
            <p:cNvPr id="57" name="Text Box 52"/>
            <p:cNvSpPr txBox="1">
              <a:spLocks noChangeArrowheads="1"/>
            </p:cNvSpPr>
            <p:nvPr/>
          </p:nvSpPr>
          <p:spPr bwMode="auto">
            <a:xfrm>
              <a:off x="2352" y="3024"/>
              <a:ext cx="620" cy="217"/>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8" name="Text Box 53"/>
            <p:cNvSpPr txBox="1">
              <a:spLocks noChangeArrowheads="1"/>
            </p:cNvSpPr>
            <p:nvPr/>
          </p:nvSpPr>
          <p:spPr bwMode="auto">
            <a:xfrm>
              <a:off x="2355" y="3026"/>
              <a:ext cx="615"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TextField</a:t>
              </a:r>
            </a:p>
          </p:txBody>
        </p:sp>
      </p:grpSp>
      <p:grpSp>
        <p:nvGrpSpPr>
          <p:cNvPr id="59" name="Group 54"/>
          <p:cNvGrpSpPr>
            <a:grpSpLocks/>
          </p:cNvGrpSpPr>
          <p:nvPr/>
        </p:nvGrpSpPr>
        <p:grpSpPr bwMode="auto">
          <a:xfrm>
            <a:off x="1600200" y="4800600"/>
            <a:ext cx="1514475" cy="344488"/>
            <a:chOff x="1008" y="3024"/>
            <a:chExt cx="954" cy="217"/>
          </a:xfrm>
        </p:grpSpPr>
        <p:sp>
          <p:nvSpPr>
            <p:cNvPr id="60" name="Text Box 55"/>
            <p:cNvSpPr txBox="1">
              <a:spLocks noChangeArrowheads="1"/>
            </p:cNvSpPr>
            <p:nvPr/>
          </p:nvSpPr>
          <p:spPr bwMode="auto">
            <a:xfrm>
              <a:off x="1008" y="3024"/>
              <a:ext cx="954" cy="217"/>
            </a:xfrm>
            <a:prstGeom prst="rect">
              <a:avLst/>
            </a:prstGeom>
            <a:solidFill>
              <a:srgbClr val="FFFFFF"/>
            </a:solidFill>
            <a:ln w="9360">
              <a:solidFill>
                <a:srgbClr val="0000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 name="Text Box 56"/>
            <p:cNvSpPr txBox="1">
              <a:spLocks noChangeArrowheads="1"/>
            </p:cNvSpPr>
            <p:nvPr/>
          </p:nvSpPr>
          <p:spPr bwMode="auto">
            <a:xfrm>
              <a:off x="1011" y="3026"/>
              <a:ext cx="94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nchor="ctr" anchorCtr="1">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buSzPct val="99000"/>
              </a:pPr>
              <a:r>
                <a:rPr lang="en-GB" altLang="en-US" sz="1600"/>
                <a:t>TextComponent</a:t>
              </a:r>
            </a:p>
          </p:txBody>
        </p:sp>
      </p:grpSp>
    </p:spTree>
    <p:extLst>
      <p:ext uri="{BB962C8B-B14F-4D97-AF65-F5344CB8AC3E}">
        <p14:creationId xmlns:p14="http://schemas.microsoft.com/office/powerpoint/2010/main" xmlns="" val="4218990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SWING class </a:t>
            </a:r>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Hierarchy</a:t>
            </a: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1055" y="1136073"/>
            <a:ext cx="10806545" cy="49932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54212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To build a GUI...</a:t>
            </a:r>
          </a:p>
        </p:txBody>
      </p:sp>
      <p:sp>
        <p:nvSpPr>
          <p:cNvPr id="3" name="Content Placeholder 2"/>
          <p:cNvSpPr>
            <a:spLocks noGrp="1"/>
          </p:cNvSpPr>
          <p:nvPr>
            <p:ph idx="1"/>
          </p:nvPr>
        </p:nvSpPr>
        <p:spPr>
          <a:xfrm>
            <a:off x="609600" y="1146356"/>
            <a:ext cx="10972800" cy="5394960"/>
          </a:xfrm>
        </p:spPr>
        <p:txBody>
          <a:bodyPr>
            <a:normAutofit/>
          </a:bodyPr>
          <a:lstStyle/>
          <a:p>
            <a:pPr algn="just">
              <a:buClr>
                <a:schemeClr val="accent1">
                  <a:lumMod val="50000"/>
                </a:schemeClr>
              </a:buClr>
              <a:buFont typeface="Wingdings" panose="05000000000000000000" pitchFamily="2" charset="2"/>
              <a:buChar char="v"/>
            </a:pPr>
            <a:r>
              <a:rPr lang="en-US" dirty="0">
                <a:latin typeface="Cambria" panose="02040503050406030204" pitchFamily="18" charset="0"/>
              </a:rPr>
              <a:t>Make somewhere to display things—usually a </a:t>
            </a:r>
            <a:r>
              <a:rPr lang="en-US" dirty="0">
                <a:solidFill>
                  <a:srgbClr val="FF0000"/>
                </a:solidFill>
                <a:latin typeface="Cambria" panose="02040503050406030204" pitchFamily="18" charset="0"/>
              </a:rPr>
              <a:t>Frame</a:t>
            </a:r>
            <a:r>
              <a:rPr lang="en-US" dirty="0">
                <a:latin typeface="Cambria" panose="02040503050406030204" pitchFamily="18" charset="0"/>
              </a:rPr>
              <a:t> or </a:t>
            </a:r>
            <a:r>
              <a:rPr lang="en-US" dirty="0">
                <a:solidFill>
                  <a:srgbClr val="FF0000"/>
                </a:solidFill>
                <a:latin typeface="Cambria" panose="02040503050406030204" pitchFamily="18" charset="0"/>
              </a:rPr>
              <a:t>Dialog</a:t>
            </a:r>
            <a:r>
              <a:rPr lang="en-US" dirty="0">
                <a:latin typeface="Cambria" panose="02040503050406030204" pitchFamily="18" charset="0"/>
              </a:rPr>
              <a:t> (for an application), or an </a:t>
            </a:r>
            <a:r>
              <a:rPr lang="en-US" dirty="0">
                <a:solidFill>
                  <a:srgbClr val="FF0000"/>
                </a:solidFill>
                <a:latin typeface="Cambria" panose="02040503050406030204" pitchFamily="18" charset="0"/>
              </a:rPr>
              <a:t>Applet</a:t>
            </a:r>
          </a:p>
          <a:p>
            <a:pPr algn="just">
              <a:buClr>
                <a:schemeClr val="accent1">
                  <a:lumMod val="50000"/>
                </a:schemeClr>
              </a:buClr>
              <a:buFont typeface="Wingdings" panose="05000000000000000000" pitchFamily="2" charset="2"/>
              <a:buChar char="v"/>
            </a:pPr>
            <a:r>
              <a:rPr lang="en-US" dirty="0">
                <a:latin typeface="Cambria" panose="02040503050406030204" pitchFamily="18" charset="0"/>
              </a:rPr>
              <a:t>Create some </a:t>
            </a:r>
            <a:r>
              <a:rPr lang="en-US" dirty="0">
                <a:solidFill>
                  <a:srgbClr val="FF0000"/>
                </a:solidFill>
                <a:latin typeface="Cambria" panose="02040503050406030204" pitchFamily="18" charset="0"/>
              </a:rPr>
              <a:t>Components</a:t>
            </a:r>
            <a:r>
              <a:rPr lang="en-US" dirty="0">
                <a:latin typeface="Cambria" panose="02040503050406030204" pitchFamily="18" charset="0"/>
              </a:rPr>
              <a:t>, such as buttons, text areas, panels, etc.</a:t>
            </a:r>
          </a:p>
          <a:p>
            <a:pPr algn="just">
              <a:buClr>
                <a:schemeClr val="accent1">
                  <a:lumMod val="50000"/>
                </a:schemeClr>
              </a:buClr>
              <a:buFont typeface="Wingdings" panose="05000000000000000000" pitchFamily="2" charset="2"/>
              <a:buChar char="v"/>
            </a:pPr>
            <a:r>
              <a:rPr lang="en-US" dirty="0">
                <a:latin typeface="Cambria" panose="02040503050406030204" pitchFamily="18" charset="0"/>
              </a:rPr>
              <a:t>Add your Components to your display area</a:t>
            </a:r>
          </a:p>
          <a:p>
            <a:pPr algn="just">
              <a:buClr>
                <a:schemeClr val="accent1">
                  <a:lumMod val="50000"/>
                </a:schemeClr>
              </a:buClr>
              <a:buFont typeface="Wingdings" panose="05000000000000000000" pitchFamily="2" charset="2"/>
              <a:buChar char="v"/>
            </a:pPr>
            <a:r>
              <a:rPr lang="en-US" dirty="0">
                <a:latin typeface="Cambria" panose="02040503050406030204" pitchFamily="18" charset="0"/>
              </a:rPr>
              <a:t>Arrange, or lay out, your Components </a:t>
            </a:r>
          </a:p>
          <a:p>
            <a:pPr algn="just">
              <a:buClr>
                <a:schemeClr val="accent1">
                  <a:lumMod val="50000"/>
                </a:schemeClr>
              </a:buClr>
              <a:buFont typeface="Wingdings" panose="05000000000000000000" pitchFamily="2" charset="2"/>
              <a:buChar char="v"/>
            </a:pPr>
            <a:r>
              <a:rPr lang="en-US" dirty="0">
                <a:latin typeface="Cambria" panose="02040503050406030204" pitchFamily="18" charset="0"/>
              </a:rPr>
              <a:t>Attach </a:t>
            </a:r>
            <a:r>
              <a:rPr lang="en-US" dirty="0">
                <a:solidFill>
                  <a:srgbClr val="FF0000"/>
                </a:solidFill>
                <a:latin typeface="Cambria" panose="02040503050406030204" pitchFamily="18" charset="0"/>
              </a:rPr>
              <a:t>Listeners</a:t>
            </a:r>
            <a:r>
              <a:rPr lang="en-US" dirty="0">
                <a:latin typeface="Cambria" panose="02040503050406030204" pitchFamily="18" charset="0"/>
              </a:rPr>
              <a:t> to your Components </a:t>
            </a:r>
          </a:p>
          <a:p>
            <a:pPr lvl="1" algn="just">
              <a:buClr>
                <a:schemeClr val="accent1">
                  <a:lumMod val="50000"/>
                </a:schemeClr>
              </a:buClr>
              <a:buFont typeface="Wingdings" panose="05000000000000000000" pitchFamily="2" charset="2"/>
              <a:buChar char="v"/>
            </a:pPr>
            <a:r>
              <a:rPr lang="en-US" dirty="0">
                <a:latin typeface="Cambria" panose="02040503050406030204" pitchFamily="18" charset="0"/>
              </a:rPr>
              <a:t>Interacting with a Component causes an Event to occur</a:t>
            </a:r>
          </a:p>
          <a:p>
            <a:pPr lvl="1" algn="just">
              <a:buClr>
                <a:schemeClr val="accent1">
                  <a:lumMod val="50000"/>
                </a:schemeClr>
              </a:buClr>
              <a:buFont typeface="Wingdings" panose="05000000000000000000" pitchFamily="2" charset="2"/>
              <a:buChar char="v"/>
            </a:pPr>
            <a:r>
              <a:rPr lang="en-US" dirty="0">
                <a:latin typeface="Cambria" panose="02040503050406030204" pitchFamily="18" charset="0"/>
              </a:rPr>
              <a:t>A Listener gets a message when an interesting event occurs, and executes some code to deal with it</a:t>
            </a:r>
          </a:p>
          <a:p>
            <a:pPr algn="just">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7</a:t>
            </a:fld>
            <a:endParaRPr lang="en-US"/>
          </a:p>
        </p:txBody>
      </p:sp>
    </p:spTree>
    <p:extLst>
      <p:ext uri="{BB962C8B-B14F-4D97-AF65-F5344CB8AC3E}">
        <p14:creationId xmlns:p14="http://schemas.microsoft.com/office/powerpoint/2010/main" xmlns="" val="4125878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Containers and Components</a:t>
            </a:r>
          </a:p>
        </p:txBody>
      </p:sp>
      <p:sp>
        <p:nvSpPr>
          <p:cNvPr id="3" name="Content Placeholder 2"/>
          <p:cNvSpPr>
            <a:spLocks noGrp="1"/>
          </p:cNvSpPr>
          <p:nvPr>
            <p:ph idx="1"/>
          </p:nvPr>
        </p:nvSpPr>
        <p:spPr>
          <a:xfrm>
            <a:off x="609600" y="1146356"/>
            <a:ext cx="10972800" cy="5394960"/>
          </a:xfrm>
        </p:spPr>
        <p:txBody>
          <a:bodyPr>
            <a:normAutofit/>
          </a:bodyPr>
          <a:lstStyle/>
          <a:p>
            <a:pPr algn="just">
              <a:buClr>
                <a:schemeClr val="accent1">
                  <a:lumMod val="50000"/>
                </a:schemeClr>
              </a:buClr>
              <a:buFont typeface="Wingdings" panose="05000000000000000000" pitchFamily="2" charset="2"/>
              <a:buChar char="v"/>
            </a:pPr>
            <a:r>
              <a:rPr lang="en-US" dirty="0" smtClean="0">
                <a:latin typeface="Cambria" panose="02040503050406030204" pitchFamily="18" charset="0"/>
              </a:rPr>
              <a:t>Purpose </a:t>
            </a:r>
            <a:r>
              <a:rPr lang="en-US" dirty="0">
                <a:latin typeface="Cambria" panose="02040503050406030204" pitchFamily="18" charset="0"/>
              </a:rPr>
              <a:t>of </a:t>
            </a:r>
            <a:r>
              <a:rPr lang="en-US" dirty="0" smtClean="0">
                <a:latin typeface="Cambria" panose="02040503050406030204" pitchFamily="18" charset="0"/>
              </a:rPr>
              <a:t>the </a:t>
            </a:r>
            <a:r>
              <a:rPr lang="en-US" dirty="0">
                <a:latin typeface="Cambria" panose="02040503050406030204" pitchFamily="18" charset="0"/>
              </a:rPr>
              <a:t>Container is to hold and display </a:t>
            </a:r>
            <a:r>
              <a:rPr lang="en-US" dirty="0" smtClean="0">
                <a:latin typeface="Cambria" panose="02040503050406030204" pitchFamily="18" charset="0"/>
              </a:rPr>
              <a:t>Components</a:t>
            </a:r>
            <a:endParaRPr lang="en-US" dirty="0">
              <a:latin typeface="Cambria" panose="02040503050406030204" pitchFamily="18" charset="0"/>
            </a:endParaRPr>
          </a:p>
          <a:p>
            <a:pPr algn="just">
              <a:buClr>
                <a:schemeClr val="accent1">
                  <a:lumMod val="50000"/>
                </a:schemeClr>
              </a:buClr>
              <a:buFont typeface="Wingdings" panose="05000000000000000000" pitchFamily="2" charset="2"/>
              <a:buChar char="v"/>
            </a:pPr>
            <a:r>
              <a:rPr lang="en-US" dirty="0">
                <a:latin typeface="Cambria" panose="02040503050406030204" pitchFamily="18" charset="0"/>
              </a:rPr>
              <a:t>Some common subclasses of Component are Button, Checkbox, Label, Scrollbar, </a:t>
            </a:r>
            <a:r>
              <a:rPr lang="en-US" dirty="0" err="1">
                <a:latin typeface="Cambria" panose="02040503050406030204" pitchFamily="18" charset="0"/>
              </a:rPr>
              <a:t>TextField</a:t>
            </a:r>
            <a:r>
              <a:rPr lang="en-US" dirty="0">
                <a:latin typeface="Cambria" panose="02040503050406030204" pitchFamily="18" charset="0"/>
              </a:rPr>
              <a:t>, and </a:t>
            </a:r>
            <a:r>
              <a:rPr lang="en-US" dirty="0" err="1" smtClean="0">
                <a:latin typeface="Cambria" panose="02040503050406030204" pitchFamily="18" charset="0"/>
              </a:rPr>
              <a:t>TextArea</a:t>
            </a:r>
            <a:endParaRPr lang="en-US" dirty="0">
              <a:latin typeface="Cambria" panose="02040503050406030204" pitchFamily="18" charset="0"/>
            </a:endParaRPr>
          </a:p>
          <a:p>
            <a:pPr algn="just">
              <a:buClr>
                <a:schemeClr val="accent1">
                  <a:lumMod val="50000"/>
                </a:schemeClr>
              </a:buClr>
              <a:buFont typeface="Wingdings" panose="05000000000000000000" pitchFamily="2" charset="2"/>
              <a:buChar char="v"/>
            </a:pPr>
            <a:r>
              <a:rPr lang="en-US" dirty="0">
                <a:latin typeface="Cambria" panose="02040503050406030204" pitchFamily="18" charset="0"/>
              </a:rPr>
              <a:t>A Container is also a Component</a:t>
            </a:r>
          </a:p>
          <a:p>
            <a:pPr algn="just">
              <a:buClr>
                <a:schemeClr val="accent1">
                  <a:lumMod val="50000"/>
                </a:schemeClr>
              </a:buClr>
              <a:buFont typeface="Wingdings" panose="05000000000000000000" pitchFamily="2" charset="2"/>
              <a:buChar char="v"/>
            </a:pPr>
            <a:r>
              <a:rPr lang="en-US" dirty="0">
                <a:latin typeface="Cambria" panose="02040503050406030204" pitchFamily="18" charset="0"/>
              </a:rPr>
              <a:t>This allows Containers to be nested</a:t>
            </a:r>
          </a:p>
          <a:p>
            <a:pPr algn="just">
              <a:buClr>
                <a:schemeClr val="accent1">
                  <a:lumMod val="50000"/>
                </a:schemeClr>
              </a:buClr>
              <a:buFont typeface="Wingdings" panose="05000000000000000000" pitchFamily="2" charset="2"/>
              <a:buChar char="v"/>
            </a:pPr>
            <a:r>
              <a:rPr lang="en-US" dirty="0">
                <a:latin typeface="Cambria" panose="02040503050406030204" pitchFamily="18" charset="0"/>
              </a:rPr>
              <a:t>Some Container subclasses are Panel (and Applet), Window, and Frame</a:t>
            </a:r>
          </a:p>
          <a:p>
            <a:pPr algn="just">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8</a:t>
            </a:fld>
            <a:endParaRPr lang="en-US"/>
          </a:p>
        </p:txBody>
      </p:sp>
    </p:spTree>
    <p:extLst>
      <p:ext uri="{BB962C8B-B14F-4D97-AF65-F5344CB8AC3E}">
        <p14:creationId xmlns:p14="http://schemas.microsoft.com/office/powerpoint/2010/main" xmlns="" val="2621450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9182"/>
            <a:ext cx="10972800" cy="822960"/>
          </a:xfrm>
          <a:solidFill>
            <a:schemeClr val="accent1">
              <a:lumMod val="50000"/>
            </a:schemeClr>
          </a:solidFill>
        </p:spPr>
        <p:txBody>
          <a:bodyPr>
            <a:normAutofit/>
            <a:scene3d>
              <a:camera prst="perspectiveRelaxedModerately"/>
              <a:lightRig rig="threePt" dir="t"/>
            </a:scene3d>
            <a:sp3d extrusionH="57150">
              <a:bevelT w="57150" h="38100" prst="artDeco"/>
            </a:sp3d>
          </a:bodyPr>
          <a:lstStyle/>
          <a:p>
            <a:r>
              <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Creating </a:t>
            </a:r>
            <a:r>
              <a:rPr lang="en-US" dirty="0" smtClean="0">
                <a:solidFill>
                  <a:schemeClr val="accent1">
                    <a:lumMod val="20000"/>
                    <a:lumOff val="80000"/>
                  </a:schemeClr>
                </a:solidFill>
                <a:effectLst>
                  <a:glow rad="139700">
                    <a:schemeClr val="accent1">
                      <a:satMod val="175000"/>
                      <a:alpha val="40000"/>
                    </a:schemeClr>
                  </a:glow>
                </a:effectLst>
                <a:latin typeface="Georgia" panose="02040502050405020303" pitchFamily="18" charset="0"/>
              </a:rPr>
              <a:t>components</a:t>
            </a:r>
            <a:endParaRPr lang="en-US" dirty="0">
              <a:solidFill>
                <a:schemeClr val="accent1">
                  <a:lumMod val="20000"/>
                  <a:lumOff val="80000"/>
                </a:schemeClr>
              </a:solidFill>
              <a:effectLst>
                <a:glow rad="139700">
                  <a:schemeClr val="accent1">
                    <a:satMod val="175000"/>
                    <a:alpha val="40000"/>
                  </a:schemeClr>
                </a:glow>
              </a:effectLst>
              <a:latin typeface="Georgia" panose="02040502050405020303" pitchFamily="18" charset="0"/>
            </a:endParaRPr>
          </a:p>
        </p:txBody>
      </p:sp>
      <p:sp>
        <p:nvSpPr>
          <p:cNvPr id="3" name="Content Placeholder 2"/>
          <p:cNvSpPr>
            <a:spLocks noGrp="1"/>
          </p:cNvSpPr>
          <p:nvPr>
            <p:ph idx="1"/>
          </p:nvPr>
        </p:nvSpPr>
        <p:spPr>
          <a:xfrm>
            <a:off x="609600" y="1146356"/>
            <a:ext cx="10972800" cy="5394960"/>
          </a:xfrm>
        </p:spPr>
        <p:txBody>
          <a:bodyPr>
            <a:normAutofit/>
          </a:bodyPr>
          <a:lstStyle/>
          <a:p>
            <a:pPr>
              <a:buClr>
                <a:srgbClr val="FFFF99"/>
              </a:buClr>
              <a:buFontTx/>
              <a:buChar char=" "/>
            </a:pPr>
            <a:r>
              <a:rPr lang="en-US" altLang="en-US" sz="3600" dirty="0">
                <a:solidFill>
                  <a:schemeClr val="accent1">
                    <a:lumMod val="50000"/>
                  </a:schemeClr>
                </a:solidFill>
                <a:latin typeface="Trebuchet MS" panose="020B0603020202020204" pitchFamily="34" charset="0"/>
              </a:rPr>
              <a:t>Label lab = new Label </a:t>
            </a:r>
            <a:r>
              <a:rPr lang="en-US" altLang="en-US" sz="3600" dirty="0" smtClean="0">
                <a:solidFill>
                  <a:schemeClr val="accent1">
                    <a:lumMod val="50000"/>
                  </a:schemeClr>
                </a:solidFill>
                <a:latin typeface="Trebuchet MS" panose="020B0603020202020204" pitchFamily="34" charset="0"/>
              </a:rPr>
              <a:t>(“Enter your name");</a:t>
            </a:r>
            <a:endParaRPr lang="en-US" altLang="en-US" sz="3600" dirty="0">
              <a:solidFill>
                <a:schemeClr val="accent1">
                  <a:lumMod val="50000"/>
                </a:schemeClr>
              </a:solidFill>
              <a:latin typeface="Trebuchet MS" panose="020B0603020202020204" pitchFamily="34" charset="0"/>
            </a:endParaRPr>
          </a:p>
          <a:p>
            <a:pPr>
              <a:buClr>
                <a:srgbClr val="FFFF99"/>
              </a:buClr>
              <a:buFontTx/>
              <a:buChar char=" "/>
            </a:pPr>
            <a:r>
              <a:rPr lang="en-US" altLang="en-US" sz="3600" dirty="0">
                <a:solidFill>
                  <a:schemeClr val="accent1">
                    <a:lumMod val="50000"/>
                  </a:schemeClr>
                </a:solidFill>
                <a:latin typeface="Trebuchet MS" panose="020B0603020202020204" pitchFamily="34" charset="0"/>
              </a:rPr>
              <a:t>Button but = new Button </a:t>
            </a:r>
            <a:r>
              <a:rPr lang="en-US" altLang="en-US" sz="3600" dirty="0" smtClean="0">
                <a:solidFill>
                  <a:schemeClr val="accent1">
                    <a:lumMod val="50000"/>
                  </a:schemeClr>
                </a:solidFill>
                <a:latin typeface="Trebuchet MS" panose="020B0603020202020204" pitchFamily="34" charset="0"/>
              </a:rPr>
              <a:t>(“Logging");</a:t>
            </a:r>
            <a:endParaRPr lang="en-US" altLang="en-US" sz="3600" dirty="0">
              <a:solidFill>
                <a:schemeClr val="accent1">
                  <a:lumMod val="50000"/>
                </a:schemeClr>
              </a:solidFill>
              <a:latin typeface="Trebuchet MS" panose="020B0603020202020204" pitchFamily="34" charset="0"/>
            </a:endParaRPr>
          </a:p>
          <a:p>
            <a:pPr>
              <a:buClr>
                <a:srgbClr val="FFFF99"/>
              </a:buClr>
              <a:buFontTx/>
              <a:buChar char=" "/>
            </a:pPr>
            <a:r>
              <a:rPr lang="en-US" altLang="en-US" sz="3600" dirty="0">
                <a:solidFill>
                  <a:schemeClr val="accent1">
                    <a:lumMod val="50000"/>
                  </a:schemeClr>
                </a:solidFill>
                <a:latin typeface="Trebuchet MS" panose="020B0603020202020204" pitchFamily="34" charset="0"/>
              </a:rPr>
              <a:t>Checkbox toggle = new Checkbox </a:t>
            </a:r>
            <a:r>
              <a:rPr lang="en-US" altLang="en-US" sz="3600" dirty="0" smtClean="0">
                <a:solidFill>
                  <a:schemeClr val="accent1">
                    <a:lumMod val="50000"/>
                  </a:schemeClr>
                </a:solidFill>
                <a:latin typeface="Trebuchet MS" panose="020B0603020202020204" pitchFamily="34" charset="0"/>
              </a:rPr>
              <a:t>(“Allow");</a:t>
            </a:r>
            <a:endParaRPr lang="en-US" altLang="en-US" sz="3600" dirty="0">
              <a:solidFill>
                <a:schemeClr val="accent1">
                  <a:lumMod val="50000"/>
                </a:schemeClr>
              </a:solidFill>
              <a:latin typeface="Trebuchet MS" panose="020B0603020202020204" pitchFamily="34" charset="0"/>
            </a:endParaRPr>
          </a:p>
          <a:p>
            <a:pPr>
              <a:buClr>
                <a:srgbClr val="FFFF99"/>
              </a:buClr>
              <a:buFontTx/>
              <a:buChar char=" "/>
            </a:pPr>
            <a:r>
              <a:rPr lang="en-US" altLang="en-US" sz="3600" dirty="0" err="1">
                <a:solidFill>
                  <a:schemeClr val="accent1">
                    <a:lumMod val="50000"/>
                  </a:schemeClr>
                </a:solidFill>
                <a:latin typeface="Trebuchet MS" panose="020B0603020202020204" pitchFamily="34" charset="0"/>
              </a:rPr>
              <a:t>TextField</a:t>
            </a:r>
            <a:r>
              <a:rPr lang="en-US" altLang="en-US" sz="3600" dirty="0">
                <a:solidFill>
                  <a:schemeClr val="accent1">
                    <a:lumMod val="50000"/>
                  </a:schemeClr>
                </a:solidFill>
                <a:latin typeface="Trebuchet MS" panose="020B0603020202020204" pitchFamily="34" charset="0"/>
              </a:rPr>
              <a:t> txt </a:t>
            </a:r>
            <a:r>
              <a:rPr lang="en-US" altLang="en-US" sz="3600" dirty="0" smtClean="0">
                <a:solidFill>
                  <a:schemeClr val="accent1">
                    <a:lumMod val="50000"/>
                  </a:schemeClr>
                </a:solidFill>
                <a:latin typeface="Trebuchet MS" panose="020B0603020202020204" pitchFamily="34" charset="0"/>
              </a:rPr>
              <a:t>= new </a:t>
            </a:r>
            <a:r>
              <a:rPr lang="en-US" altLang="en-US" sz="3600" dirty="0" err="1">
                <a:solidFill>
                  <a:schemeClr val="accent1">
                    <a:lumMod val="50000"/>
                  </a:schemeClr>
                </a:solidFill>
                <a:latin typeface="Trebuchet MS" panose="020B0603020202020204" pitchFamily="34" charset="0"/>
              </a:rPr>
              <a:t>TextField</a:t>
            </a:r>
            <a:r>
              <a:rPr lang="en-US" altLang="en-US" sz="3600" dirty="0">
                <a:solidFill>
                  <a:schemeClr val="accent1">
                    <a:lumMod val="50000"/>
                  </a:schemeClr>
                </a:solidFill>
                <a:latin typeface="Trebuchet MS" panose="020B0603020202020204" pitchFamily="34" charset="0"/>
              </a:rPr>
              <a:t> ("Initial text.", 20);</a:t>
            </a:r>
          </a:p>
          <a:p>
            <a:pPr>
              <a:buClr>
                <a:schemeClr val="accent1">
                  <a:lumMod val="50000"/>
                </a:schemeClr>
              </a:buClr>
              <a:buFont typeface="Wingdings" panose="05000000000000000000" pitchFamily="2" charset="2"/>
              <a:buChar char="v"/>
            </a:pPr>
            <a:endParaRPr lang="en-US" dirty="0">
              <a:latin typeface="Cambria" panose="02040503050406030204" pitchFamily="18" charset="0"/>
            </a:endParaRPr>
          </a:p>
        </p:txBody>
      </p:sp>
      <p:sp>
        <p:nvSpPr>
          <p:cNvPr id="4" name="Date Placeholder 3"/>
          <p:cNvSpPr>
            <a:spLocks noGrp="1"/>
          </p:cNvSpPr>
          <p:nvPr>
            <p:ph type="dt" sz="half" idx="10"/>
          </p:nvPr>
        </p:nvSpPr>
        <p:spPr/>
        <p:txBody>
          <a:bodyPr/>
          <a:lstStyle/>
          <a:p>
            <a:fld id="{D9F2B88B-E19D-4200-AF06-8EE741AF8291}" type="datetime4">
              <a:rPr lang="en-US" smtClean="0"/>
              <a:pPr/>
              <a:t>May 22, 2023</a:t>
            </a:fld>
            <a:endParaRPr lang="en-US"/>
          </a:p>
        </p:txBody>
      </p:sp>
      <p:sp>
        <p:nvSpPr>
          <p:cNvPr id="5" name="Footer Placeholder 4"/>
          <p:cNvSpPr>
            <a:spLocks noGrp="1"/>
          </p:cNvSpPr>
          <p:nvPr>
            <p:ph type="ftr" sz="quarter" idx="11"/>
          </p:nvPr>
        </p:nvSpPr>
        <p:spPr/>
        <p:txBody>
          <a:bodyPr/>
          <a:lstStyle/>
          <a:p>
            <a:r>
              <a:rPr lang="en-US" smtClean="0"/>
              <a:t>Files And Streams</a:t>
            </a:r>
            <a:endParaRPr lang="en-US"/>
          </a:p>
        </p:txBody>
      </p:sp>
      <p:sp>
        <p:nvSpPr>
          <p:cNvPr id="6" name="Slide Number Placeholder 5"/>
          <p:cNvSpPr>
            <a:spLocks noGrp="1"/>
          </p:cNvSpPr>
          <p:nvPr>
            <p:ph type="sldNum" sz="quarter" idx="12"/>
          </p:nvPr>
        </p:nvSpPr>
        <p:spPr/>
        <p:txBody>
          <a:bodyPr/>
          <a:lstStyle/>
          <a:p>
            <a:fld id="{3165F2E8-B741-4CF6-9824-037A2AE42366}" type="slidenum">
              <a:rPr lang="en-US" smtClean="0"/>
              <a:pPr/>
              <a:t>9</a:t>
            </a:fld>
            <a:endParaRPr lang="en-US"/>
          </a:p>
        </p:txBody>
      </p:sp>
    </p:spTree>
    <p:extLst>
      <p:ext uri="{BB962C8B-B14F-4D97-AF65-F5344CB8AC3E}">
        <p14:creationId xmlns:p14="http://schemas.microsoft.com/office/powerpoint/2010/main" xmlns="" val="645662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1332</Words>
  <Application>Microsoft Office PowerPoint</Application>
  <PresentationFormat>Custom</PresentationFormat>
  <Paragraphs>503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Java Programming </vt:lpstr>
      <vt:lpstr>AWT (Abstract Window Toolkit)</vt:lpstr>
      <vt:lpstr>Swing</vt:lpstr>
      <vt:lpstr>Swing vs. AWT</vt:lpstr>
      <vt:lpstr>AWT class Hierarchy</vt:lpstr>
      <vt:lpstr>SWING class Hierarchy</vt:lpstr>
      <vt:lpstr>To build a GUI...</vt:lpstr>
      <vt:lpstr>Containers and Components</vt:lpstr>
      <vt:lpstr>Creating components</vt:lpstr>
      <vt:lpstr>Creating a Frame</vt:lpstr>
      <vt:lpstr>Arranging components</vt:lpstr>
      <vt:lpstr>FlowLayout</vt:lpstr>
      <vt:lpstr>Complete example: FlowLayot</vt:lpstr>
      <vt:lpstr>BorderLayout</vt:lpstr>
      <vt:lpstr>Complete example: BorderLayout</vt:lpstr>
      <vt:lpstr>Using a Panel</vt:lpstr>
      <vt:lpstr>Making components active</vt:lpstr>
      <vt:lpstr>Listeners</vt:lpstr>
      <vt:lpstr>Writing a Listener</vt:lpstr>
      <vt:lpstr>MyButtonListener</vt:lpstr>
      <vt:lpstr>Introduction to JavaFX</vt:lpstr>
      <vt:lpstr>JAVAFX  for GUI - Public JavaFX API </vt:lpstr>
      <vt:lpstr>JAVAFX  for GUI - architecture</vt:lpstr>
      <vt:lpstr>JAVAFX  for GUI </vt:lpstr>
      <vt:lpstr>JAVAFX  for GUI </vt:lpstr>
      <vt:lpstr>JAVAFX  for GUI </vt:lpstr>
      <vt:lpstr>JAVAFX  for GUI </vt:lpstr>
      <vt:lpstr>JAVAFX  for GUI </vt:lpstr>
      <vt:lpstr>JAVAFX  for GUI </vt:lpstr>
      <vt:lpstr>JAVAFX  for GUI </vt:lpstr>
      <vt:lpstr>JAVAFX  for GUI </vt:lpstr>
      <vt:lpstr>JAVAFX  for GUI </vt:lpstr>
      <vt:lpstr>JAVAFX  for GUI </vt:lpstr>
      <vt:lpstr>JAVAFX  for GUI </vt:lpstr>
      <vt:lpstr>JAVAFX  for GUI </vt:lpstr>
      <vt:lpstr>JAVAFX  for GUI </vt:lpstr>
      <vt:lpstr>JAVAFX  for GUI </vt:lpstr>
      <vt:lpstr>JAVAFX  for GUI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user</dc:creator>
  <cp:lastModifiedBy>Mohammed Aba-Bulgu</cp:lastModifiedBy>
  <cp:revision>41</cp:revision>
  <dcterms:created xsi:type="dcterms:W3CDTF">2019-11-28T20:39:22Z</dcterms:created>
  <dcterms:modified xsi:type="dcterms:W3CDTF">2023-05-22T14:58:22Z</dcterms:modified>
</cp:coreProperties>
</file>