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8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D4139-F4F7-4CEE-9219-A7CB79947B60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7206E-C9F9-4400-9D3B-F92F907FD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82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3BB0-CD7F-41F6-9F52-2BFDB0549A2D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844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6408-71C6-41F7-9314-0325081C22C1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635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150E-25B8-47B8-9F2D-E891A7C2D3D8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422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3820-4F2E-4CEF-A80D-E10BAA34D879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4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0CF-4872-4958-BCF6-8078F3ED69D8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44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2C04-AA4D-40E4-89A2-CA7E49D1380F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105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BF12-F170-4CE2-B9E8-5D548D41ABA8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84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2392-ECAA-4C6A-8000-D270AEDC3E00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112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237B-824C-4A63-BD93-BB7E79DB68AE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89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087-8F44-401D-A601-167E2F0F40AA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508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03D8-B040-4C88-B7D4-517CDEF9D78C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455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5156-A87C-4DA5-BDB8-3C665A69FA7B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FDEF-7DBB-4FC8-956A-14B05B74B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08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1169"/>
            <a:ext cx="10972800" cy="83112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4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itchFamily="18" charset="0"/>
              </a:rPr>
              <a:t>Java Programming 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00697"/>
            <a:ext cx="10972800" cy="1385599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96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  <a:ea typeface="+mj-ea"/>
                <a:cs typeface="+mj-cs"/>
              </a:rPr>
              <a:t>Files And Streams</a:t>
            </a:r>
            <a:endParaRPr lang="en-US" sz="9600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2777445"/>
            <a:ext cx="9144000" cy="31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Abdella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Nurahmed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DEBRE BERHAN UNIVERSITY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DEBRE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BERHAN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02" y="5239016"/>
            <a:ext cx="17716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948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Reading Characters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//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read characters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try</a:t>
            </a:r>
            <a:r>
              <a:rPr lang="en-US" dirty="0">
                <a:latin typeface="Cambria" panose="02040503050406030204" pitchFamily="18" charset="0"/>
              </a:rPr>
              <a:t> {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do</a:t>
            </a:r>
            <a:r>
              <a:rPr lang="en-US" dirty="0">
                <a:latin typeface="Cambria" panose="02040503050406030204" pitchFamily="18" charset="0"/>
              </a:rPr>
              <a:t> {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               c =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char</a:t>
            </a:r>
            <a:r>
              <a:rPr lang="en-US" dirty="0">
                <a:latin typeface="Cambria" panose="02040503050406030204" pitchFamily="18" charset="0"/>
              </a:rPr>
              <a:t>) </a:t>
            </a:r>
            <a:r>
              <a:rPr lang="en-US" dirty="0" err="1">
                <a:latin typeface="Cambria" panose="02040503050406030204" pitchFamily="18" charset="0"/>
              </a:rPr>
              <a:t>br.read</a:t>
            </a:r>
            <a:r>
              <a:rPr lang="en-US" dirty="0">
                <a:latin typeface="Cambria" panose="02040503050406030204" pitchFamily="18" charset="0"/>
              </a:rPr>
              <a:t>();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              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</a:rPr>
              <a:t>System</a:t>
            </a:r>
            <a:r>
              <a:rPr lang="en-US" dirty="0" err="1">
                <a:latin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ambria" panose="02040503050406030204" pitchFamily="18" charset="0"/>
              </a:rPr>
              <a:t>out</a:t>
            </a:r>
            <a:r>
              <a:rPr lang="en-US" dirty="0" err="1">
                <a:latin typeface="Cambria" panose="02040503050406030204" pitchFamily="18" charset="0"/>
              </a:rPr>
              <a:t>.println</a:t>
            </a:r>
            <a:r>
              <a:rPr lang="en-US" dirty="0">
                <a:latin typeface="Cambria" panose="02040503050406030204" pitchFamily="18" charset="0"/>
              </a:rPr>
              <a:t>(c);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           }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while</a:t>
            </a:r>
            <a:r>
              <a:rPr lang="en-US" dirty="0">
                <a:latin typeface="Cambria" panose="02040503050406030204" pitchFamily="18" charset="0"/>
              </a:rPr>
              <a:t> (c != 'q');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       }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catch</a:t>
            </a:r>
            <a:r>
              <a:rPr lang="en-US" dirty="0">
                <a:latin typeface="Cambria" panose="02040503050406030204" pitchFamily="18" charset="0"/>
              </a:rPr>
              <a:t> (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</a:rPr>
              <a:t>Exception</a:t>
            </a:r>
            <a:r>
              <a:rPr lang="en-US" dirty="0">
                <a:latin typeface="Cambria" panose="02040503050406030204" pitchFamily="18" charset="0"/>
              </a:rPr>
              <a:t> ex) {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          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</a:rPr>
              <a:t>System</a:t>
            </a:r>
            <a:r>
              <a:rPr lang="en-US" dirty="0" err="1">
                <a:latin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ambria" panose="02040503050406030204" pitchFamily="18" charset="0"/>
              </a:rPr>
              <a:t>out</a:t>
            </a:r>
            <a:r>
              <a:rPr lang="en-US" dirty="0" err="1">
                <a:latin typeface="Cambria" panose="02040503050406030204" pitchFamily="18" charset="0"/>
              </a:rPr>
              <a:t>.println</a:t>
            </a:r>
            <a:r>
              <a:rPr lang="en-US" dirty="0">
                <a:latin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</a:rPr>
              <a:t>ex.getMessage</a:t>
            </a:r>
            <a:r>
              <a:rPr lang="en-US" dirty="0">
                <a:latin typeface="Cambria" panose="02040503050406030204" pitchFamily="18" charset="0"/>
              </a:rPr>
              <a:t>());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       }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   }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B27A-C5E9-43B2-9E31-AF0A8375A022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79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Reading and 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In </a:t>
            </a:r>
            <a:r>
              <a:rPr lang="en-US" dirty="0">
                <a:latin typeface="Cambria" panose="02040503050406030204" pitchFamily="18" charset="0"/>
              </a:rPr>
              <a:t>Java</a:t>
            </a:r>
            <a:r>
              <a:rPr lang="en-US" dirty="0" smtClean="0">
                <a:latin typeface="Cambria" panose="02040503050406030204" pitchFamily="18" charset="0"/>
              </a:rPr>
              <a:t>, all </a:t>
            </a:r>
            <a:r>
              <a:rPr lang="en-US" dirty="0">
                <a:latin typeface="Cambria" panose="02040503050406030204" pitchFamily="18" charset="0"/>
              </a:rPr>
              <a:t>files are </a:t>
            </a:r>
            <a:r>
              <a:rPr lang="en-US" dirty="0" smtClean="0">
                <a:latin typeface="Cambria" panose="02040503050406030204" pitchFamily="18" charset="0"/>
              </a:rPr>
              <a:t>byte-oriented.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Java provides a number of </a:t>
            </a:r>
            <a:r>
              <a:rPr lang="en-US" dirty="0" smtClean="0">
                <a:latin typeface="Cambria" panose="02040503050406030204" pitchFamily="18" charset="0"/>
              </a:rPr>
              <a:t>classes and methods </a:t>
            </a:r>
            <a:r>
              <a:rPr lang="en-US" dirty="0">
                <a:latin typeface="Cambria" panose="02040503050406030204" pitchFamily="18" charset="0"/>
              </a:rPr>
              <a:t>to read and write bytes from and to a file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However, Java allows you to wrap a byte-oriented file stream within a character-based object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Common file </a:t>
            </a:r>
            <a:r>
              <a:rPr lang="en-US" dirty="0">
                <a:latin typeface="Cambria" panose="02040503050406030204" pitchFamily="18" charset="0"/>
              </a:rPr>
              <a:t>stream classes which </a:t>
            </a:r>
            <a:r>
              <a:rPr lang="en-US" dirty="0" smtClean="0">
                <a:latin typeface="Cambria" panose="02040503050406030204" pitchFamily="18" charset="0"/>
              </a:rPr>
              <a:t>creates </a:t>
            </a:r>
            <a:r>
              <a:rPr lang="en-US" dirty="0">
                <a:latin typeface="Cambria" panose="02040503050406030204" pitchFamily="18" charset="0"/>
              </a:rPr>
              <a:t>byte streams linked to files: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  <a:latin typeface="Cambria" panose="02040503050406030204" pitchFamily="18" charset="0"/>
              </a:rPr>
              <a:t>FileInputStream</a:t>
            </a:r>
            <a:endParaRPr lang="en-US" dirty="0" smtClean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  <a:latin typeface="Cambria" panose="02040503050406030204" pitchFamily="18" charset="0"/>
              </a:rPr>
              <a:t>FileOutputStream</a:t>
            </a:r>
            <a:endParaRPr lang="en-US" dirty="0" smtClean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Syntax: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2000" dirty="0" smtClean="0">
                <a:latin typeface="Consolas" panose="020B0609020204030204" pitchFamily="49" charset="0"/>
              </a:rPr>
              <a:t>(String </a:t>
            </a:r>
            <a:r>
              <a:rPr lang="en-US" sz="2000" dirty="0" err="1" smtClean="0">
                <a:latin typeface="Consolas" panose="020B0609020204030204" pitchFamily="49" charset="0"/>
              </a:rPr>
              <a:t>fileName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throws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FileNotFoundException</a:t>
            </a:r>
            <a:endParaRPr lang="en-US" sz="20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457200" lvl="1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2000" dirty="0" smtClean="0">
                <a:latin typeface="Consolas" panose="020B0609020204030204" pitchFamily="49" charset="0"/>
              </a:rPr>
              <a:t>(String </a:t>
            </a:r>
            <a:r>
              <a:rPr lang="en-US" sz="2000" dirty="0" err="1" smtClean="0">
                <a:latin typeface="Consolas" panose="020B0609020204030204" pitchFamily="49" charset="0"/>
              </a:rPr>
              <a:t>fileName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throws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FileNotFoundException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6068-6CF7-4BB4-A148-C0321847BDE1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92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Reading and Writing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Files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B0F0"/>
                </a:solidFill>
                <a:latin typeface="Cambria" panose="02040503050406030204" pitchFamily="18" charset="0"/>
              </a:rPr>
              <a:t>FileInputStream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If </a:t>
            </a:r>
            <a:r>
              <a:rPr lang="en-US" dirty="0">
                <a:latin typeface="Cambria" panose="02040503050406030204" pitchFamily="18" charset="0"/>
              </a:rPr>
              <a:t>the file does not exist, </a:t>
            </a:r>
            <a:r>
              <a:rPr lang="en-US" dirty="0" smtClean="0">
                <a:latin typeface="Cambria" panose="02040503050406030204" pitchFamily="18" charset="0"/>
              </a:rPr>
              <a:t>it thrown </a:t>
            </a:r>
            <a:r>
              <a:rPr lang="en-US" dirty="0" err="1" smtClean="0">
                <a:solidFill>
                  <a:srgbClr val="00B0F0"/>
                </a:solidFill>
                <a:latin typeface="Cambria" panose="02040503050406030204" pitchFamily="18" charset="0"/>
              </a:rPr>
              <a:t>FileNotFoundException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It includes method: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read() - reads a single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byte</a:t>
            </a:r>
            <a:r>
              <a:rPr lang="en-US" dirty="0">
                <a:latin typeface="Cambria" panose="02040503050406030204" pitchFamily="18" charset="0"/>
              </a:rPr>
              <a:t> from the file and returns the byte as 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integer value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or </a:t>
            </a:r>
            <a:r>
              <a:rPr lang="en-US" dirty="0">
                <a:latin typeface="Cambria" panose="02040503050406030204" pitchFamily="18" charset="0"/>
              </a:rPr>
              <a:t>returns –</a:t>
            </a:r>
            <a:r>
              <a:rPr lang="en-US" dirty="0" smtClean="0">
                <a:latin typeface="Cambria" panose="02040503050406030204" pitchFamily="18" charset="0"/>
              </a:rPr>
              <a:t>1 when encounters end of the file.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c</a:t>
            </a:r>
            <a:r>
              <a:rPr lang="en-US" dirty="0" smtClean="0">
                <a:latin typeface="Cambria" panose="02040503050406030204" pitchFamily="18" charset="0"/>
              </a:rPr>
              <a:t>lose() – to close the file</a:t>
            </a:r>
            <a:endParaRPr lang="en-US" dirty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B0F0"/>
                </a:solidFill>
                <a:latin typeface="Cambria" panose="02040503050406030204" pitchFamily="18" charset="0"/>
              </a:rPr>
              <a:t>FileOutputStream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When an output file is opened, </a:t>
            </a:r>
            <a:r>
              <a:rPr lang="en-US" dirty="0" smtClean="0">
                <a:latin typeface="Cambria" panose="02040503050406030204" pitchFamily="18" charset="0"/>
              </a:rPr>
              <a:t>any preexisting </a:t>
            </a:r>
            <a:r>
              <a:rPr lang="en-US" dirty="0">
                <a:latin typeface="Cambria" panose="02040503050406030204" pitchFamily="18" charset="0"/>
              </a:rPr>
              <a:t>file by the same name is destroyed.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If the file doesn’t exist, it creates a new file.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But, if the file </a:t>
            </a:r>
            <a:r>
              <a:rPr lang="en-US" dirty="0">
                <a:latin typeface="Cambria" panose="02040503050406030204" pitchFamily="18" charset="0"/>
              </a:rPr>
              <a:t>cannot be created, </a:t>
            </a:r>
            <a:r>
              <a:rPr lang="en-US" dirty="0" smtClean="0">
                <a:latin typeface="Cambria" panose="02040503050406030204" pitchFamily="18" charset="0"/>
              </a:rPr>
              <a:t>it thrown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</a:rPr>
              <a:t>FileNotFoundException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It includes method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write</a:t>
            </a:r>
            <a:r>
              <a:rPr lang="en-US" dirty="0" smtClean="0">
                <a:latin typeface="Cambria" panose="02040503050406030204" pitchFamily="18" charset="0"/>
              </a:rPr>
              <a:t>() </a:t>
            </a:r>
            <a:r>
              <a:rPr lang="en-US" dirty="0">
                <a:latin typeface="Cambria" panose="02040503050406030204" pitchFamily="18" charset="0"/>
              </a:rPr>
              <a:t>- </a:t>
            </a:r>
            <a:r>
              <a:rPr lang="en-US" dirty="0" smtClean="0">
                <a:latin typeface="Cambria" panose="02040503050406030204" pitchFamily="18" charset="0"/>
              </a:rPr>
              <a:t>to </a:t>
            </a:r>
            <a:r>
              <a:rPr lang="en-US" dirty="0">
                <a:latin typeface="Cambria" panose="02040503050406030204" pitchFamily="18" charset="0"/>
              </a:rPr>
              <a:t>write to a </a:t>
            </a:r>
            <a:r>
              <a:rPr lang="en-US" dirty="0" smtClean="0">
                <a:latin typeface="Cambria" panose="02040503050406030204" pitchFamily="18" charset="0"/>
              </a:rPr>
              <a:t>file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close() – to close the </a:t>
            </a:r>
            <a:r>
              <a:rPr lang="en-US" dirty="0" smtClean="0">
                <a:latin typeface="Cambria" panose="02040503050406030204" pitchFamily="18" charset="0"/>
              </a:rPr>
              <a:t>file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At the end, the file </a:t>
            </a:r>
            <a:r>
              <a:rPr lang="en-US" dirty="0">
                <a:latin typeface="Cambria" panose="02040503050406030204" pitchFamily="18" charset="0"/>
              </a:rPr>
              <a:t>should </a:t>
            </a:r>
            <a:r>
              <a:rPr lang="en-US" dirty="0" smtClean="0">
                <a:latin typeface="Cambria" panose="02040503050406030204" pitchFamily="18" charset="0"/>
              </a:rPr>
              <a:t>be close by </a:t>
            </a:r>
            <a:r>
              <a:rPr lang="en-US" dirty="0">
                <a:latin typeface="Cambria" panose="02040503050406030204" pitchFamily="18" charset="0"/>
              </a:rPr>
              <a:t>calling close</a:t>
            </a:r>
            <a:r>
              <a:rPr lang="en-US" dirty="0" smtClean="0">
                <a:latin typeface="Cambria" panose="02040503050406030204" pitchFamily="18" charset="0"/>
              </a:rPr>
              <a:t>() method of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</a:rPr>
              <a:t>FileInputStream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or </a:t>
            </a:r>
            <a:r>
              <a:rPr lang="en-US" dirty="0" err="1" smtClean="0">
                <a:solidFill>
                  <a:srgbClr val="00B0F0"/>
                </a:solidFill>
                <a:latin typeface="Cambria" panose="02040503050406030204" pitchFamily="18" charset="0"/>
              </a:rPr>
              <a:t>FileOutputStream</a:t>
            </a: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  <a:p>
            <a:pPr marL="1371600" lvl="3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 smtClean="0">
                <a:latin typeface="Consolas" panose="020B0609020204030204" pitchFamily="49" charset="0"/>
              </a:rPr>
              <a:t> close()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throws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IOException</a:t>
            </a:r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6068-6CF7-4BB4-A148-C0321847BDE1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60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Reading and Writing Files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</a:rPr>
              <a:t> java.io</a:t>
            </a:r>
            <a:r>
              <a:rPr lang="en-US" sz="2400" dirty="0" smtClean="0">
                <a:latin typeface="Consolas" panose="020B0609020204030204" pitchFamily="49" charset="0"/>
              </a:rPr>
              <a:t>.*;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Main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main(String[]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throws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IOException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</a:t>
            </a:r>
            <a:r>
              <a:rPr lang="en-US" sz="2400" dirty="0" smtClean="0">
                <a:latin typeface="Consolas" panose="020B0609020204030204" pitchFamily="49" charset="0"/>
              </a:rPr>
              <a:t> String </a:t>
            </a:r>
            <a:r>
              <a:rPr lang="en-US" sz="2400" dirty="0" err="1">
                <a:latin typeface="Consolas" panose="020B0609020204030204" pitchFamily="49" charset="0"/>
              </a:rPr>
              <a:t>sourceFile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"files/loremipsum.txt"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String </a:t>
            </a:r>
            <a:r>
              <a:rPr lang="en-US" sz="2400" dirty="0" err="1">
                <a:latin typeface="Consolas" panose="020B0609020204030204" pitchFamily="49" charset="0"/>
              </a:rPr>
              <a:t>targetFile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"files/targer.txt"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fis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fos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fis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FileInputStream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sourceFile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fos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FileOutputStream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targetFile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6068-6CF7-4BB4-A148-C0321847BDE1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61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Reading and Writing Files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 = </a:t>
            </a:r>
            <a:r>
              <a:rPr lang="en-US" dirty="0" err="1">
                <a:latin typeface="Consolas" panose="020B0609020204030204" pitchFamily="49" charset="0"/>
              </a:rPr>
              <a:t>fis.read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 c != -1) </a:t>
            </a:r>
            <a:r>
              <a:rPr lang="en-US" dirty="0" err="1">
                <a:latin typeface="Consolas" panose="020B0609020204030204" pitchFamily="49" charset="0"/>
              </a:rPr>
              <a:t>fos.write</a:t>
            </a:r>
            <a:r>
              <a:rPr lang="en-US" dirty="0">
                <a:latin typeface="Consolas" panose="020B0609020204030204" pitchFamily="49" charset="0"/>
              </a:rPr>
              <a:t>(c);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break;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IOException</a:t>
            </a:r>
            <a:r>
              <a:rPr lang="en-US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e.printStackTrace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finally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fis.close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fos.close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6068-6CF7-4BB4-A148-C0321847BDE1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37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Title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600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Thank you</a:t>
            </a:r>
            <a:endParaRPr lang="en-US" sz="16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6068-6CF7-4BB4-A148-C0321847BDE1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5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I/O utility 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Is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abstraction</a:t>
            </a:r>
            <a:r>
              <a:rPr lang="en-US" dirty="0">
                <a:latin typeface="Cambria" panose="02040503050406030204" pitchFamily="18" charset="0"/>
              </a:rPr>
              <a:t> that either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produces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consumes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information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Is </a:t>
            </a:r>
            <a:r>
              <a:rPr lang="en-US" dirty="0">
                <a:latin typeface="Cambria" panose="02040503050406030204" pitchFamily="18" charset="0"/>
              </a:rPr>
              <a:t>linked to a physical device by the Java I/O system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All </a:t>
            </a:r>
            <a:r>
              <a:rPr lang="en-US" dirty="0" smtClean="0">
                <a:latin typeface="Cambria" panose="02040503050406030204" pitchFamily="18" charset="0"/>
              </a:rPr>
              <a:t>streams behave </a:t>
            </a:r>
            <a:r>
              <a:rPr lang="en-US" dirty="0">
                <a:latin typeface="Cambria" panose="02040503050406030204" pitchFamily="18" charset="0"/>
              </a:rPr>
              <a:t>in the same manner, </a:t>
            </a:r>
            <a:endParaRPr lang="en-US" dirty="0" smtClean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Even </a:t>
            </a:r>
            <a:r>
              <a:rPr lang="en-US" dirty="0">
                <a:latin typeface="Cambria" panose="02040503050406030204" pitchFamily="18" charset="0"/>
              </a:rPr>
              <a:t>if the actual physical devices to which they are linked differ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Thus, </a:t>
            </a:r>
            <a:r>
              <a:rPr lang="en-US" dirty="0" smtClean="0">
                <a:latin typeface="Cambria" panose="02040503050406030204" pitchFamily="18" charset="0"/>
              </a:rPr>
              <a:t>the same </a:t>
            </a:r>
            <a:r>
              <a:rPr lang="en-US" dirty="0">
                <a:latin typeface="Cambria" panose="02040503050406030204" pitchFamily="18" charset="0"/>
              </a:rPr>
              <a:t>I/O classes and methods can be applied to any type of device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A</a:t>
            </a:r>
            <a:r>
              <a:rPr lang="en-US" dirty="0" smtClean="0">
                <a:latin typeface="Cambria" panose="02040503050406030204" pitchFamily="18" charset="0"/>
              </a:rPr>
              <a:t>n </a:t>
            </a:r>
            <a:r>
              <a:rPr lang="en-US" dirty="0">
                <a:latin typeface="Cambria" panose="02040503050406030204" pitchFamily="18" charset="0"/>
              </a:rPr>
              <a:t>input stream </a:t>
            </a:r>
            <a:r>
              <a:rPr lang="en-US" dirty="0" smtClean="0">
                <a:latin typeface="Cambria" panose="02040503050406030204" pitchFamily="18" charset="0"/>
              </a:rPr>
              <a:t>can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abstract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many different kinds of input: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disk file,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A </a:t>
            </a:r>
            <a:r>
              <a:rPr lang="en-US" dirty="0">
                <a:latin typeface="Cambria" panose="02040503050406030204" pitchFamily="18" charset="0"/>
              </a:rPr>
              <a:t>keyboard, or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network socket.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B88B-E19D-4200-AF06-8EE741AF8291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91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Streams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An output </a:t>
            </a:r>
            <a:r>
              <a:rPr lang="en-US" dirty="0">
                <a:latin typeface="Cambria" panose="02040503050406030204" pitchFamily="18" charset="0"/>
              </a:rPr>
              <a:t>stream may refer </a:t>
            </a:r>
            <a:r>
              <a:rPr lang="en-US" dirty="0" smtClean="0">
                <a:latin typeface="Cambria" panose="02040503050406030204" pitchFamily="18" charset="0"/>
              </a:rPr>
              <a:t>to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</a:rPr>
              <a:t>console,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A </a:t>
            </a:r>
            <a:r>
              <a:rPr lang="en-US" dirty="0">
                <a:latin typeface="Cambria" panose="02040503050406030204" pitchFamily="18" charset="0"/>
              </a:rPr>
              <a:t>disk file, or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A </a:t>
            </a:r>
            <a:r>
              <a:rPr lang="en-US" dirty="0">
                <a:latin typeface="Cambria" panose="02040503050406030204" pitchFamily="18" charset="0"/>
              </a:rPr>
              <a:t>network connection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Java implements </a:t>
            </a:r>
            <a:r>
              <a:rPr lang="en-US" dirty="0" smtClean="0">
                <a:latin typeface="Cambria" panose="02040503050406030204" pitchFamily="18" charset="0"/>
              </a:rPr>
              <a:t>streams within </a:t>
            </a:r>
            <a:r>
              <a:rPr lang="en-US" dirty="0">
                <a:latin typeface="Cambria" panose="02040503050406030204" pitchFamily="18" charset="0"/>
              </a:rPr>
              <a:t>class hierarchies defined in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java.io</a:t>
            </a:r>
            <a:r>
              <a:rPr lang="en-US" dirty="0">
                <a:latin typeface="Cambria" panose="02040503050406030204" pitchFamily="18" charset="0"/>
              </a:rPr>
              <a:t> package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8BD2-C8A8-4321-ACDC-B7BEA7AD6B1E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16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Streams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9F64-DDE5-4982-BFF6-610AACA6A69B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4233115"/>
              </p:ext>
            </p:extLst>
          </p:nvPr>
        </p:nvGraphicFramePr>
        <p:xfrm>
          <a:off x="609597" y="1183690"/>
          <a:ext cx="1097280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594">
                  <a:extLst>
                    <a:ext uri="{9D8B030D-6E8A-4147-A177-3AD203B41FA5}">
                      <a16:colId xmlns="" xmlns:a16="http://schemas.microsoft.com/office/drawing/2014/main" val="255687626"/>
                    </a:ext>
                  </a:extLst>
                </a:gridCol>
                <a:gridCol w="7870210">
                  <a:extLst>
                    <a:ext uri="{9D8B030D-6E8A-4147-A177-3AD203B41FA5}">
                      <a16:colId xmlns="" xmlns:a16="http://schemas.microsoft.com/office/drawing/2014/main" val="1850055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Stream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381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BufferedInputStream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Buffered input stream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760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BufferedOutputStream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Buffered output stream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351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ByteArrayInputStream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stream that reads from a byte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593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ByteArrayOutputStream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stream that writes to a  byte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597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input stream that contains methods for reading the java standard data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78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output</a:t>
                      </a:r>
                      <a:r>
                        <a:rPr lang="en-US" baseline="0" dirty="0" smtClean="0"/>
                        <a:t> stream that contains methods for writing the java standard data types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483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stream that reads from a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115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stream that writes to a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530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FilterInputStream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Implements </a:t>
                      </a:r>
                      <a:r>
                        <a:rPr lang="en-US" dirty="0" err="1" smtClean="0"/>
                        <a:t>InputStream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212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FilterOutputStream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OutputStream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144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 that describes stream 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940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 that describes stream 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379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stream that contains</a:t>
                      </a:r>
                      <a:r>
                        <a:rPr lang="en-US" baseline="0" dirty="0" smtClean="0"/>
                        <a:t> print() and </a:t>
                      </a:r>
                      <a:r>
                        <a:rPr lang="en-US" baseline="0" dirty="0" err="1" smtClean="0"/>
                        <a:t>println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684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43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Streams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Defined </a:t>
            </a:r>
            <a:r>
              <a:rPr lang="en-US" dirty="0">
                <a:latin typeface="Cambria" panose="02040503050406030204" pitchFamily="18" charset="0"/>
              </a:rPr>
              <a:t>by using two </a:t>
            </a:r>
            <a:r>
              <a:rPr lang="en-US" dirty="0" smtClean="0">
                <a:latin typeface="Cambria" panose="02040503050406030204" pitchFamily="18" charset="0"/>
              </a:rPr>
              <a:t>abstract class hierarchies: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InputStream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OutputStream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Each of these abstract classes </a:t>
            </a:r>
            <a:r>
              <a:rPr lang="en-US" dirty="0" smtClean="0">
                <a:latin typeface="Cambria" panose="02040503050406030204" pitchFamily="18" charset="0"/>
              </a:rPr>
              <a:t>has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Several </a:t>
            </a:r>
            <a:r>
              <a:rPr lang="en-US" dirty="0">
                <a:latin typeface="Cambria" panose="02040503050406030204" pitchFamily="18" charset="0"/>
              </a:rPr>
              <a:t>concrete subclasses </a:t>
            </a:r>
            <a:r>
              <a:rPr lang="en-US" dirty="0" smtClean="0">
                <a:latin typeface="Cambria" panose="02040503050406030204" pitchFamily="18" charset="0"/>
              </a:rPr>
              <a:t>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handle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the differences</a:t>
            </a:r>
            <a:r>
              <a:rPr lang="en-US" dirty="0">
                <a:latin typeface="Cambria" panose="02040503050406030204" pitchFamily="18" charset="0"/>
              </a:rPr>
              <a:t> between various devices, such </a:t>
            </a:r>
            <a:r>
              <a:rPr lang="en-US" dirty="0" smtClean="0">
                <a:latin typeface="Cambria" panose="02040503050406030204" pitchFamily="18" charset="0"/>
              </a:rPr>
              <a:t>as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disk files,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network connections, and 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even memory buffers.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Several </a:t>
            </a:r>
            <a:r>
              <a:rPr lang="en-US" dirty="0">
                <a:latin typeface="Cambria" panose="02040503050406030204" pitchFamily="18" charset="0"/>
              </a:rPr>
              <a:t>key methods that </a:t>
            </a:r>
            <a:r>
              <a:rPr lang="en-US" dirty="0" smtClean="0">
                <a:latin typeface="Cambria" panose="02040503050406030204" pitchFamily="18" charset="0"/>
              </a:rPr>
              <a:t>the other </a:t>
            </a:r>
            <a:r>
              <a:rPr lang="en-US" dirty="0">
                <a:latin typeface="Cambria" panose="02040503050406030204" pitchFamily="18" charset="0"/>
              </a:rPr>
              <a:t>stream classes </a:t>
            </a:r>
            <a:r>
              <a:rPr lang="en-US" dirty="0" smtClean="0">
                <a:latin typeface="Cambria" panose="02040503050406030204" pitchFamily="18" charset="0"/>
              </a:rPr>
              <a:t>implement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including: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read</a:t>
            </a:r>
            <a:r>
              <a:rPr lang="en-US" dirty="0">
                <a:latin typeface="Cambria" panose="02040503050406030204" pitchFamily="18" charset="0"/>
              </a:rPr>
              <a:t>() - </a:t>
            </a:r>
            <a:r>
              <a:rPr lang="en-US" dirty="0" smtClean="0">
                <a:latin typeface="Cambria" panose="02040503050406030204" pitchFamily="18" charset="0"/>
              </a:rPr>
              <a:t>read </a:t>
            </a:r>
            <a:r>
              <a:rPr lang="en-US" dirty="0">
                <a:latin typeface="Cambria" panose="02040503050406030204" pitchFamily="18" charset="0"/>
              </a:rPr>
              <a:t>bytes of data.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write</a:t>
            </a:r>
            <a:r>
              <a:rPr lang="en-US" dirty="0">
                <a:latin typeface="Cambria" panose="02040503050406030204" pitchFamily="18" charset="0"/>
              </a:rPr>
              <a:t>() - </a:t>
            </a:r>
            <a:r>
              <a:rPr lang="en-US" dirty="0" smtClean="0">
                <a:latin typeface="Cambria" panose="02040503050406030204" pitchFamily="18" charset="0"/>
              </a:rPr>
              <a:t>write </a:t>
            </a:r>
            <a:r>
              <a:rPr lang="en-US" dirty="0">
                <a:latin typeface="Cambria" panose="02040503050406030204" pitchFamily="18" charset="0"/>
              </a:rPr>
              <a:t>bytes of data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Both methods are declared as abstract inside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InputStream</a:t>
            </a:r>
            <a:r>
              <a:rPr lang="en-US" dirty="0" smtClean="0">
                <a:latin typeface="Cambria" panose="02040503050406030204" pitchFamily="18" charset="0"/>
              </a:rPr>
              <a:t>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OutputStream</a:t>
            </a:r>
            <a:r>
              <a:rPr lang="en-US" dirty="0">
                <a:latin typeface="Cambria" panose="02040503050406030204" pitchFamily="18" charset="0"/>
              </a:rPr>
              <a:t>.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They </a:t>
            </a:r>
            <a:r>
              <a:rPr lang="en-US" dirty="0">
                <a:latin typeface="Cambria" panose="02040503050406030204" pitchFamily="18" charset="0"/>
              </a:rPr>
              <a:t>are overridden by derived stream classes.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5198-545C-479B-9F01-52F92DA85E43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4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The Predefined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Java programs automatically import the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</a:rPr>
              <a:t>java.lang</a:t>
            </a:r>
            <a:r>
              <a:rPr lang="en-US" dirty="0">
                <a:latin typeface="Cambria" panose="02040503050406030204" pitchFamily="18" charset="0"/>
              </a:rPr>
              <a:t> package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This </a:t>
            </a:r>
            <a:r>
              <a:rPr lang="en-US" dirty="0" smtClean="0">
                <a:latin typeface="Cambria" panose="02040503050406030204" pitchFamily="18" charset="0"/>
              </a:rPr>
              <a:t>package defines </a:t>
            </a:r>
            <a:r>
              <a:rPr lang="en-US" dirty="0">
                <a:latin typeface="Cambria" panose="02040503050406030204" pitchFamily="18" charset="0"/>
              </a:rPr>
              <a:t>a class called </a:t>
            </a: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System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System</a:t>
            </a:r>
            <a:r>
              <a:rPr lang="en-US" dirty="0" smtClean="0">
                <a:latin typeface="Cambria" panose="02040503050406030204" pitchFamily="18" charset="0"/>
              </a:rPr>
              <a:t> class includes methods: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ambria" panose="02040503050406030204" pitchFamily="18" charset="0"/>
              </a:rPr>
              <a:t>currentTimeMilles</a:t>
            </a:r>
            <a:r>
              <a:rPr lang="en-US" dirty="0" smtClean="0">
                <a:latin typeface="Cambria" panose="02040503050406030204" pitchFamily="18" charset="0"/>
              </a:rPr>
              <a:t>()</a:t>
            </a:r>
            <a:endParaRPr lang="en-US" dirty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System class includes stream </a:t>
            </a:r>
            <a:r>
              <a:rPr lang="en-US" dirty="0" smtClean="0">
                <a:latin typeface="Cambria" panose="02040503050406030204" pitchFamily="18" charset="0"/>
              </a:rPr>
              <a:t>fields: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in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- </a:t>
            </a:r>
            <a:r>
              <a:rPr lang="en-US" dirty="0">
                <a:latin typeface="Cambria" panose="02040503050406030204" pitchFamily="18" charset="0"/>
              </a:rPr>
              <a:t>refers </a:t>
            </a:r>
            <a:r>
              <a:rPr lang="en-US" dirty="0" smtClean="0">
                <a:latin typeface="Cambria" panose="02040503050406030204" pitchFamily="18" charset="0"/>
              </a:rPr>
              <a:t>to standard input </a:t>
            </a:r>
            <a:r>
              <a:rPr lang="en-US" dirty="0">
                <a:latin typeface="Cambria" panose="02040503050406030204" pitchFamily="18" charset="0"/>
              </a:rPr>
              <a:t>stream</a:t>
            </a:r>
            <a:endParaRPr lang="en-US" dirty="0" smtClean="0">
              <a:latin typeface="Cambria" panose="02040503050406030204" pitchFamily="18" charset="0"/>
            </a:endParaRP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</a:rPr>
              <a:t>keyboard is its default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is an object of type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</a:rPr>
              <a:t>InputStream</a:t>
            </a:r>
            <a:endParaRPr lang="en-US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out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- </a:t>
            </a:r>
            <a:r>
              <a:rPr lang="en-US" dirty="0">
                <a:latin typeface="Cambria" panose="02040503050406030204" pitchFamily="18" charset="0"/>
              </a:rPr>
              <a:t>refers to the standard </a:t>
            </a:r>
            <a:r>
              <a:rPr lang="en-US" dirty="0" smtClean="0">
                <a:latin typeface="Cambria" panose="02040503050406030204" pitchFamily="18" charset="0"/>
              </a:rPr>
              <a:t>output </a:t>
            </a:r>
            <a:r>
              <a:rPr lang="en-US" dirty="0">
                <a:latin typeface="Cambria" panose="02040503050406030204" pitchFamily="18" charset="0"/>
              </a:rPr>
              <a:t>stream</a:t>
            </a:r>
            <a:endParaRPr lang="en-US" dirty="0" smtClean="0">
              <a:latin typeface="Cambria" panose="02040503050406030204" pitchFamily="18" charset="0"/>
            </a:endParaRP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</a:rPr>
              <a:t>console is its default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s an objects of type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</a:rPr>
              <a:t>PrintStream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err - </a:t>
            </a:r>
            <a:r>
              <a:rPr lang="en-US" dirty="0" smtClean="0">
                <a:latin typeface="Cambria" panose="02040503050406030204" pitchFamily="18" charset="0"/>
              </a:rPr>
              <a:t>refers </a:t>
            </a:r>
            <a:r>
              <a:rPr lang="en-US" dirty="0">
                <a:latin typeface="Cambria" panose="02040503050406030204" pitchFamily="18" charset="0"/>
              </a:rPr>
              <a:t>to the standard error </a:t>
            </a:r>
            <a:r>
              <a:rPr lang="en-US" dirty="0" smtClean="0">
                <a:latin typeface="Cambria" panose="02040503050406030204" pitchFamily="18" charset="0"/>
              </a:rPr>
              <a:t>stream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console is its </a:t>
            </a:r>
            <a:r>
              <a:rPr lang="en-US" dirty="0" smtClean="0">
                <a:latin typeface="Cambria" panose="02040503050406030204" pitchFamily="18" charset="0"/>
              </a:rPr>
              <a:t>default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is an objects of type </a:t>
            </a:r>
            <a:r>
              <a:rPr lang="en-US" dirty="0" err="1" smtClean="0">
                <a:solidFill>
                  <a:srgbClr val="00B0F0"/>
                </a:solidFill>
                <a:latin typeface="Cambria" panose="02040503050406030204" pitchFamily="18" charset="0"/>
              </a:rPr>
              <a:t>PrintStream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These </a:t>
            </a:r>
            <a:r>
              <a:rPr lang="en-US" dirty="0">
                <a:latin typeface="Cambria" panose="02040503050406030204" pitchFamily="18" charset="0"/>
              </a:rPr>
              <a:t>streams </a:t>
            </a:r>
            <a:r>
              <a:rPr lang="en-US" dirty="0" smtClean="0">
                <a:latin typeface="Cambria" panose="02040503050406030204" pitchFamily="18" charset="0"/>
              </a:rPr>
              <a:t>can </a:t>
            </a:r>
            <a:r>
              <a:rPr lang="en-US" dirty="0">
                <a:latin typeface="Cambria" panose="02040503050406030204" pitchFamily="18" charset="0"/>
              </a:rPr>
              <a:t>be redirected to any compatible </a:t>
            </a:r>
            <a:r>
              <a:rPr lang="en-US" dirty="0" smtClean="0">
                <a:latin typeface="Cambria" panose="02040503050406030204" pitchFamily="18" charset="0"/>
              </a:rPr>
              <a:t>I/O device.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These streams </a:t>
            </a:r>
            <a:r>
              <a:rPr lang="en-US" dirty="0" smtClean="0">
                <a:latin typeface="Cambria" panose="02040503050406030204" pitchFamily="18" charset="0"/>
              </a:rPr>
              <a:t>are </a:t>
            </a:r>
            <a:r>
              <a:rPr lang="en-US" dirty="0">
                <a:latin typeface="Cambria" panose="02040503050406030204" pitchFamily="18" charset="0"/>
              </a:rPr>
              <a:t>byte streams</a:t>
            </a:r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7209-08EF-4C6D-9893-C3594C281F43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88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Reading Console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Accomplished </a:t>
            </a:r>
            <a:r>
              <a:rPr lang="en-US" dirty="0">
                <a:latin typeface="Cambria" panose="02040503050406030204" pitchFamily="18" charset="0"/>
              </a:rPr>
              <a:t>by reading from </a:t>
            </a: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System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in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System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in </a:t>
            </a:r>
            <a:r>
              <a:rPr lang="en-US" dirty="0" smtClean="0">
                <a:latin typeface="Cambria" panose="02040503050406030204" pitchFamily="18" charset="0"/>
              </a:rPr>
              <a:t>is byte streams.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Wrap </a:t>
            </a: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System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in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in a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</a:rPr>
              <a:t>BufferedReader</a:t>
            </a:r>
            <a:r>
              <a:rPr lang="en-US" dirty="0">
                <a:latin typeface="Cambria" panose="02040503050406030204" pitchFamily="18" charset="0"/>
              </a:rPr>
              <a:t> object, </a:t>
            </a:r>
            <a:r>
              <a:rPr lang="en-US" dirty="0" smtClean="0">
                <a:latin typeface="Cambria" panose="02040503050406030204" pitchFamily="18" charset="0"/>
              </a:rPr>
              <a:t>to create </a:t>
            </a:r>
            <a:r>
              <a:rPr lang="en-US" dirty="0">
                <a:latin typeface="Cambria" panose="02040503050406030204" pitchFamily="18" charset="0"/>
              </a:rPr>
              <a:t>a character stream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</a:rPr>
              <a:t>BufferedReader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supports a buffered input stream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B0F0"/>
                </a:solidFill>
                <a:latin typeface="Cambria" panose="02040503050406030204" pitchFamily="18" charset="0"/>
              </a:rPr>
              <a:t>BufferedReader</a:t>
            </a: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can be linked to an abstract </a:t>
            </a: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reader</a:t>
            </a:r>
            <a:r>
              <a:rPr lang="en-US" dirty="0" smtClean="0">
                <a:latin typeface="Cambria" panose="02040503050406030204" pitchFamily="18" charset="0"/>
              </a:rPr>
              <a:t> object.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BufferedReader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Reader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inputReader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B0F0"/>
                </a:solidFill>
                <a:latin typeface="Cambria" panose="02040503050406030204" pitchFamily="18" charset="0"/>
              </a:rPr>
              <a:t>InputStreamReader</a:t>
            </a:r>
            <a:r>
              <a:rPr lang="en-US" dirty="0" smtClean="0">
                <a:latin typeface="Cambria" panose="02040503050406030204" pitchFamily="18" charset="0"/>
              </a:rPr>
              <a:t> is one of the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</a:rPr>
              <a:t>reader</a:t>
            </a:r>
            <a:r>
              <a:rPr lang="en-US" dirty="0">
                <a:latin typeface="Cambria" panose="02040503050406030204" pitchFamily="18" charset="0"/>
              </a:rPr>
              <a:t> object which converts bytes to characters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B0F0"/>
                </a:solidFill>
                <a:latin typeface="Cambria" panose="02040503050406030204" pitchFamily="18" charset="0"/>
              </a:rPr>
              <a:t>InputStreamReader</a:t>
            </a: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can be linked to a </a:t>
            </a:r>
            <a:r>
              <a:rPr 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System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in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object.</a:t>
            </a:r>
          </a:p>
          <a:p>
            <a:pPr marL="0" lvl="1" indent="0">
              <a:spcBef>
                <a:spcPts val="10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InputStreamReader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InputStream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inputStream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In general, to creates a </a:t>
            </a:r>
            <a:r>
              <a:rPr lang="en-US" sz="2400" dirty="0" err="1" smtClean="0">
                <a:solidFill>
                  <a:srgbClr val="00B0F0"/>
                </a:solidFill>
                <a:latin typeface="Cambria" panose="02040503050406030204" pitchFamily="18" charset="0"/>
              </a:rPr>
              <a:t>BufferedReader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that is connected to the keyboard: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BufferedReader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latin typeface="Consolas" panose="020B0609020204030204" pitchFamily="49" charset="0"/>
              </a:rPr>
              <a:t>InputStreamReader</a:t>
            </a:r>
            <a:r>
              <a:rPr lang="en-US" dirty="0" smtClean="0">
                <a:latin typeface="Consolas" panose="020B0609020204030204" pitchFamily="49" charset="0"/>
              </a:rPr>
              <a:t>(System.in));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F4F9-E70A-474E-97E0-33D112DDE99A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1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Reading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Characters and Strings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To read a character from a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</a:rPr>
              <a:t>BufferedReader</a:t>
            </a:r>
            <a:r>
              <a:rPr lang="en-US" dirty="0">
                <a:latin typeface="Cambria" panose="02040503050406030204" pitchFamily="18" charset="0"/>
              </a:rPr>
              <a:t>, use read</a:t>
            </a:r>
            <a:r>
              <a:rPr lang="en-US" dirty="0" smtClean="0">
                <a:latin typeface="Cambria" panose="02040503050406030204" pitchFamily="18" charset="0"/>
              </a:rPr>
              <a:t>() method.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read( 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throws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IOException</a:t>
            </a:r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The read() method returns an integer representation of the character or -1 if it encounters end of the stream 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To read a </a:t>
            </a:r>
            <a:r>
              <a:rPr lang="en-US" dirty="0" smtClean="0">
                <a:latin typeface="Cambria" panose="02040503050406030204" pitchFamily="18" charset="0"/>
              </a:rPr>
              <a:t>string </a:t>
            </a:r>
            <a:r>
              <a:rPr lang="en-US" dirty="0">
                <a:latin typeface="Cambria" panose="02040503050406030204" pitchFamily="18" charset="0"/>
              </a:rPr>
              <a:t>from a </a:t>
            </a:r>
            <a:r>
              <a:rPr lang="en-US" dirty="0" err="1">
                <a:solidFill>
                  <a:srgbClr val="00B0F0"/>
                </a:solidFill>
                <a:latin typeface="Cambria" panose="02040503050406030204" pitchFamily="18" charset="0"/>
              </a:rPr>
              <a:t>BufferedReader</a:t>
            </a:r>
            <a:r>
              <a:rPr lang="en-US" dirty="0">
                <a:latin typeface="Cambria" panose="02040503050406030204" pitchFamily="18" charset="0"/>
              </a:rPr>
              <a:t>, use </a:t>
            </a:r>
            <a:r>
              <a:rPr lang="en-US" dirty="0" err="1" smtClean="0">
                <a:latin typeface="Cambria" panose="02040503050406030204" pitchFamily="18" charset="0"/>
              </a:rPr>
              <a:t>readLine</a:t>
            </a:r>
            <a:r>
              <a:rPr lang="en-US" dirty="0" smtClean="0">
                <a:latin typeface="Cambria" panose="02040503050406030204" pitchFamily="18" charset="0"/>
              </a:rPr>
              <a:t>() </a:t>
            </a:r>
            <a:r>
              <a:rPr lang="en-US" dirty="0">
                <a:latin typeface="Cambria" panose="02040503050406030204" pitchFamily="18" charset="0"/>
              </a:rPr>
              <a:t>method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throws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IOException</a:t>
            </a:r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5B9BD5">
                  <a:lumMod val="50000"/>
                </a:srgb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The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 smtClean="0">
                <a:solidFill>
                  <a:prstClr val="black"/>
                </a:solidFill>
                <a:latin typeface="Cambria" panose="02040503050406030204" pitchFamily="18" charset="0"/>
              </a:rPr>
              <a:t>() 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method returns an </a:t>
            </a:r>
            <a:r>
              <a:rPr lang="en-US" dirty="0" smtClean="0">
                <a:solidFill>
                  <a:prstClr val="black"/>
                </a:solidFill>
                <a:latin typeface="Cambria" panose="02040503050406030204" pitchFamily="18" charset="0"/>
              </a:rPr>
              <a:t>string 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null</a:t>
            </a:r>
            <a:r>
              <a:rPr lang="en-US" dirty="0" smtClean="0">
                <a:solidFill>
                  <a:prstClr val="black"/>
                </a:solidFill>
                <a:latin typeface="Cambria" panose="02040503050406030204" pitchFamily="18" charset="0"/>
              </a:rPr>
              <a:t> if 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it encounters end of the stream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None/>
            </a:pPr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dirty="0" smtClean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 smtClean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 smtClean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 smtClean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 smtClean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latin typeface="Cambria" panose="02040503050406030204" pitchFamily="18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6068-6CF7-4BB4-A148-C0321847BDE1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9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Reading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Characters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Use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to read characters from the console.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java.io.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java.io.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InputStreamReader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ReadChar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						</a:t>
            </a:r>
            <a:r>
              <a:rPr lang="en-US" dirty="0" err="1" smtClean="0">
                <a:latin typeface="Consolas" panose="020B0609020204030204" pitchFamily="49" charset="0"/>
              </a:rPr>
              <a:t>InputStreamReader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System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"Enter characters, 'q' to quit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."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B27A-C5E9-43B2-9E31-AF0A8375A022}" type="datetime4">
              <a:rPr lang="en-US" smtClean="0"/>
              <a:pPr/>
              <a:t>May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Files And Streams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0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1057</Words>
  <Application>Microsoft Office PowerPoint</Application>
  <PresentationFormat>Custom</PresentationFormat>
  <Paragraphs>230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 Programming </vt:lpstr>
      <vt:lpstr>Streams</vt:lpstr>
      <vt:lpstr>Streams Cont…</vt:lpstr>
      <vt:lpstr>Streams Cont…</vt:lpstr>
      <vt:lpstr>Streams Cont…</vt:lpstr>
      <vt:lpstr>The Predefined Streams</vt:lpstr>
      <vt:lpstr>Reading Console Input</vt:lpstr>
      <vt:lpstr>Reading Characters and Strings</vt:lpstr>
      <vt:lpstr>Reading Characters Cont…</vt:lpstr>
      <vt:lpstr>Reading Characters Cont…</vt:lpstr>
      <vt:lpstr>Reading and Writing Files</vt:lpstr>
      <vt:lpstr>Reading and Writing Files Cont…</vt:lpstr>
      <vt:lpstr>Reading and Writing Files Cont…</vt:lpstr>
      <vt:lpstr>Reading and Writing Files Cont…</vt:lpstr>
      <vt:lpstr>Title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</dc:title>
  <dc:creator>user</dc:creator>
  <cp:lastModifiedBy>Mohammed Aba-Bulgu</cp:lastModifiedBy>
  <cp:revision>44</cp:revision>
  <dcterms:created xsi:type="dcterms:W3CDTF">2017-11-19T16:36:47Z</dcterms:created>
  <dcterms:modified xsi:type="dcterms:W3CDTF">2023-05-12T16:33:21Z</dcterms:modified>
</cp:coreProperties>
</file>