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349" r:id="rId2"/>
    <p:sldId id="408" r:id="rId3"/>
    <p:sldId id="409" r:id="rId4"/>
    <p:sldId id="559" r:id="rId5"/>
    <p:sldId id="410" r:id="rId6"/>
    <p:sldId id="411" r:id="rId7"/>
    <p:sldId id="412" r:id="rId8"/>
    <p:sldId id="505" r:id="rId9"/>
    <p:sldId id="506" r:id="rId10"/>
    <p:sldId id="507" r:id="rId11"/>
    <p:sldId id="351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360" r:id="rId22"/>
    <p:sldId id="361" r:id="rId23"/>
    <p:sldId id="362" r:id="rId24"/>
    <p:sldId id="363" r:id="rId25"/>
    <p:sldId id="364" r:id="rId26"/>
    <p:sldId id="365" r:id="rId27"/>
    <p:sldId id="380" r:id="rId28"/>
    <p:sldId id="381" r:id="rId29"/>
    <p:sldId id="390" r:id="rId30"/>
    <p:sldId id="391" r:id="rId31"/>
    <p:sldId id="382" r:id="rId32"/>
    <p:sldId id="383" r:id="rId33"/>
    <p:sldId id="384" r:id="rId34"/>
    <p:sldId id="385" r:id="rId35"/>
    <p:sldId id="386" r:id="rId36"/>
    <p:sldId id="323" r:id="rId37"/>
    <p:sldId id="324" r:id="rId38"/>
    <p:sldId id="325" r:id="rId39"/>
    <p:sldId id="326" r:id="rId40"/>
    <p:sldId id="327" r:id="rId41"/>
    <p:sldId id="552" r:id="rId42"/>
    <p:sldId id="330" r:id="rId43"/>
    <p:sldId id="331" r:id="rId44"/>
    <p:sldId id="553" r:id="rId45"/>
    <p:sldId id="336" r:id="rId46"/>
    <p:sldId id="337" r:id="rId47"/>
    <p:sldId id="338" r:id="rId48"/>
    <p:sldId id="339" r:id="rId49"/>
    <p:sldId id="355" r:id="rId50"/>
    <p:sldId id="356" r:id="rId51"/>
    <p:sldId id="340" r:id="rId52"/>
    <p:sldId id="341" r:id="rId53"/>
    <p:sldId id="538" r:id="rId54"/>
    <p:sldId id="539" r:id="rId55"/>
    <p:sldId id="540" r:id="rId56"/>
    <p:sldId id="300" r:id="rId57"/>
    <p:sldId id="301" r:id="rId58"/>
    <p:sldId id="555" r:id="rId59"/>
    <p:sldId id="302" r:id="rId60"/>
    <p:sldId id="55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FEE6-2400-4B10-A12D-E925F603C1B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60414-057E-4EE1-AC76-B6F0D46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code that on the server and responds to the HTTP requests. </a:t>
            </a:r>
            <a:endParaRPr lang="en-US" sz="1200" dirty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PHP is one of the most popular scripting languages on the web and it stands for Hypertext Preprocessor.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PHP is an HTML-embedded scripting language </a:t>
            </a:r>
            <a:endParaRPr lang="en-US" sz="1400" dirty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PHP you can create user name, passwords, login pages, check details from a form, create forms, picture galleries, surveys and much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works well with MySQL which is a relational database management system. MySQL is a very fast and secure data base management system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PHP is </a:t>
            </a:r>
            <a:r>
              <a:rPr lang="en-US" sz="1200" b="1" dirty="0"/>
              <a:t>an interpreted language</a:t>
            </a:r>
            <a:r>
              <a:rPr lang="en-US" sz="1200" dirty="0"/>
              <a:t>, i.e. there is no need for compilation.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Php is a loosely typed language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PHP, a variable does not need to be declared before adding a value to it.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do not need to tell PHP which data type the variable is.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PHP automatically converts the variable to the correct data type, depending on its value.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a strongly typed programming language, you have to declare (define) the type and name of the variable before using it.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PHP, the variable is declared automatically when you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0B8E2-B3DA-48A7-827F-CBBE79469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89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GET method is the simplest type of method and is used mainly for the simple retrieval of static HTML documents, images, or results of a database query as shown in the URL of Google’s search engine.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is sent as URL parameters that are usually string of name and value pairs separated by ampersands (&amp;)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possible to bookmark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52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sends an encoded message body in the HTTP header to the server so that it doesn’t appear in the URL.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more secure than GET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possible to pass large amount of data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the data sent by the POST method is not visible in the URL, so it is not possible to bookmark the page with specific query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not possible to bookmark the page with specific query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studF_get</a:t>
            </a:r>
            <a:r>
              <a:rPr lang="en-US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aseline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studF_post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5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PHP gets the form input from the server, it takes care of decoding the query string or message body and assigning the respective input values to PHP variables.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where variable name takes the name of the form fields.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Eg</a:t>
            </a:r>
            <a:r>
              <a:rPr lang="en-US" dirty="0"/>
              <a:t> $_GET["</a:t>
            </a:r>
            <a:r>
              <a:rPr lang="en-US" dirty="0" err="1"/>
              <a:t>stu_name</a:t>
            </a:r>
            <a:r>
              <a:rPr lang="en-US" dirty="0"/>
              <a:t>"]  </a:t>
            </a:r>
          </a:p>
          <a:p>
            <a:r>
              <a:rPr lang="en-US" dirty="0"/>
              <a:t>$_POST["username"]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dirty="0" err="1"/>
              <a:t>stu_name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$username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$_GET</a:t>
            </a:r>
            <a:r>
              <a:rPr lang="en-US" dirty="0"/>
              <a:t>["</a:t>
            </a:r>
            <a:r>
              <a:rPr lang="en-US" dirty="0" err="1"/>
              <a:t>stu_name</a:t>
            </a:r>
            <a:r>
              <a:rPr lang="en-US" dirty="0"/>
              <a:t>"]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$_POST[“username”].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style,$HTTP_GET_VARS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dirty="0" err="1"/>
              <a:t>stu_name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'], $HTTP_POST_VARS[‘username'].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85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dirty="0"/>
              <a:t> arithmetic</a:t>
            </a:r>
            <a:r>
              <a:rPr lang="en-US" baseline="0" dirty="0"/>
              <a:t> operators are used with numeric values to perform common arithmetical operations, such as addition subtraction ….  </a:t>
            </a:r>
          </a:p>
          <a:p>
            <a:r>
              <a:rPr lang="en-US" baseline="0" dirty="0"/>
              <a:t>** result of raising $x to the $</a:t>
            </a:r>
            <a:r>
              <a:rPr lang="en-US" baseline="0" dirty="0" err="1"/>
              <a:t>yth</a:t>
            </a:r>
            <a:r>
              <a:rPr lang="en-US" baseline="0" dirty="0"/>
              <a:t> power </a:t>
            </a:r>
          </a:p>
          <a:p>
            <a:r>
              <a:rPr lang="en-US" baseline="0" dirty="0"/>
              <a:t>Sum of $x n $y difference .. Product of $x n $y .. Quotient of …reminder </a:t>
            </a:r>
            <a:r>
              <a:rPr lang="en-US" baseline="0"/>
              <a:t>of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8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dirty="0"/>
              <a:t> assignment operators</a:t>
            </a:r>
            <a:r>
              <a:rPr lang="en-US" baseline="0" dirty="0"/>
              <a:t> are used with numeric values to write a value to a variable. </a:t>
            </a:r>
          </a:p>
          <a:p>
            <a:r>
              <a:rPr lang="en-US" baseline="0" dirty="0"/>
              <a:t>The left operand gets set to the value of the expression on the right </a:t>
            </a:r>
          </a:p>
          <a:p>
            <a:r>
              <a:rPr lang="en-US" baseline="0" dirty="0"/>
              <a:t>Addition.. Subtraction… multiplication… division .. Modulus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0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baseline="0" dirty="0"/>
              <a:t> comparison operators are used to compare two values (number or string) </a:t>
            </a:r>
          </a:p>
          <a:p>
            <a:r>
              <a:rPr lang="en-US" baseline="0" dirty="0"/>
              <a:t>Returns true if x is equal to z</a:t>
            </a:r>
          </a:p>
          <a:p>
            <a:r>
              <a:rPr lang="en-US" baseline="0" dirty="0"/>
              <a:t>Returns true if x is equal to y and they are of the same type </a:t>
            </a:r>
          </a:p>
          <a:p>
            <a:r>
              <a:rPr lang="en-US" baseline="0" dirty="0"/>
              <a:t>$y</a:t>
            </a:r>
            <a:r>
              <a:rPr lang="en-US" baseline="0" dirty="0">
                <a:sym typeface="Wingdings" pitchFamily="2" charset="2"/>
              </a:rPr>
              <a:t> $x returns an integer less than, equal to, or greater than zero, depending on if $x is less than, equal to, or greater than $y.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dirty="0"/>
              <a:t> auto increment operators are used to increment</a:t>
            </a:r>
            <a:r>
              <a:rPr lang="en-US" baseline="0" dirty="0"/>
              <a:t> a variable’s value </a:t>
            </a:r>
          </a:p>
          <a:p>
            <a:r>
              <a:rPr lang="en-US" dirty="0"/>
              <a:t>The </a:t>
            </a:r>
            <a:r>
              <a:rPr lang="en-US" dirty="0" err="1"/>
              <a:t>php</a:t>
            </a:r>
            <a:r>
              <a:rPr lang="en-US" dirty="0"/>
              <a:t> auto decrement operators are used to decrease</a:t>
            </a:r>
            <a:r>
              <a:rPr lang="en-US" baseline="0" dirty="0"/>
              <a:t> variable’s value  </a:t>
            </a:r>
          </a:p>
          <a:p>
            <a:r>
              <a:rPr lang="en-US" baseline="0" dirty="0"/>
              <a:t>The operator has two forms: prefix and postfix </a:t>
            </a:r>
          </a:p>
          <a:p>
            <a:r>
              <a:rPr lang="en-US" baseline="0" dirty="0"/>
              <a:t>Increments $y by one, then returns $y</a:t>
            </a:r>
          </a:p>
          <a:p>
            <a:r>
              <a:rPr lang="en-US" baseline="0" dirty="0"/>
              <a:t>Returns $x then increments $x by one </a:t>
            </a:r>
          </a:p>
          <a:p>
            <a:r>
              <a:rPr lang="en-US" baseline="0" dirty="0"/>
              <a:t>Decrements $y by one then returns $y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2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logical operators are used to combine</a:t>
            </a:r>
            <a:r>
              <a:rPr lang="en-US" baseline="0" dirty="0"/>
              <a:t> conditional statements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operators let you test combinations of expressions resulting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value, true and false. </a:t>
            </a:r>
          </a:p>
          <a:p>
            <a:r>
              <a:rPr lang="en-US" dirty="0" err="1"/>
              <a:t>Xor</a:t>
            </a:r>
            <a:r>
              <a:rPr lang="en-US" dirty="0"/>
              <a:t> returns false</a:t>
            </a:r>
            <a:r>
              <a:rPr lang="en-US" baseline="0" dirty="0"/>
              <a:t> if both conditions are true or false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75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has two operators that are specially designed for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578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</a:t>
            </a:r>
            <a:r>
              <a:rPr lang="en-US" baseline="0" dirty="0"/>
              <a:t>  the value of $y. the value of y is exp2 if expression one = to true. The value of $x is exp3 if exp1 =false</a:t>
            </a:r>
          </a:p>
          <a:p>
            <a:r>
              <a:rPr lang="en-US" dirty="0"/>
              <a:t>Returns</a:t>
            </a:r>
            <a:r>
              <a:rPr lang="en-US" baseline="0" dirty="0"/>
              <a:t>  the value of $y.  The value of $y is exp1 if exp1 exists and is not null.  Otherwise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77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is a cross platform language and runs on different platforms such as,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macintosh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windows.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information services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0B8E2-B3DA-48A7-827F-CBBE79469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9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is a control flow statement</a:t>
            </a:r>
            <a:r>
              <a:rPr lang="en-US" baseline="0" dirty="0"/>
              <a:t> that allows code to be </a:t>
            </a:r>
            <a:r>
              <a:rPr lang="en-US" baseline="0" dirty="0" err="1"/>
              <a:t>excuted</a:t>
            </a:r>
            <a:r>
              <a:rPr lang="en-US" baseline="0" dirty="0"/>
              <a:t> repeatedly based on a given </a:t>
            </a:r>
            <a:r>
              <a:rPr lang="en-US" baseline="0" dirty="0" err="1"/>
              <a:t>boolean</a:t>
            </a:r>
            <a:r>
              <a:rPr lang="en-US" baseline="0" dirty="0"/>
              <a:t> condition. </a:t>
            </a:r>
          </a:p>
          <a:p>
            <a:r>
              <a:rPr lang="en-US" baseline="0" dirty="0"/>
              <a:t>The while loop executes the statement when the expression is evaluated to true.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106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below defines a loop that starts with </a:t>
            </a:r>
            <a:r>
              <a:rPr lang="en-US" dirty="0" err="1"/>
              <a:t>i</a:t>
            </a:r>
            <a:r>
              <a:rPr lang="en-US" dirty="0"/>
              <a:t>=1. The loop will continue to run as long as </a:t>
            </a:r>
            <a:r>
              <a:rPr lang="en-US" dirty="0" err="1"/>
              <a:t>i</a:t>
            </a:r>
            <a:r>
              <a:rPr lang="en-US" dirty="0"/>
              <a:t> is less than, or equal to 5. </a:t>
            </a:r>
            <a:r>
              <a:rPr lang="en-US" dirty="0" err="1"/>
              <a:t>i</a:t>
            </a:r>
            <a:r>
              <a:rPr lang="en-US" dirty="0"/>
              <a:t> will increase by 1 each time the loop runs: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91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41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example below defines a loop that starts with </a:t>
            </a:r>
            <a:r>
              <a:rPr lang="en-US" dirty="0" err="1"/>
              <a:t>i</a:t>
            </a:r>
            <a:r>
              <a:rPr lang="en-US" dirty="0"/>
              <a:t>=1. It will then increment </a:t>
            </a:r>
            <a:r>
              <a:rPr lang="en-US" dirty="0" err="1"/>
              <a:t>i</a:t>
            </a:r>
            <a:r>
              <a:rPr lang="en-US" dirty="0"/>
              <a:t> with 1, and write some output. Then the condition is checked, and the loop will continue to run as long as </a:t>
            </a:r>
            <a:r>
              <a:rPr lang="en-US" dirty="0" err="1"/>
              <a:t>i</a:t>
            </a:r>
            <a:r>
              <a:rPr lang="en-US" dirty="0"/>
              <a:t> is less than, or equal to 5: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28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foreach statement is used to loop through arrays. For each pass the value of the current array element is assigned to $value and the array pointer is moved by one and in the next pass next element will be processed.  The array</a:t>
            </a:r>
            <a:r>
              <a:rPr lang="en-GB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pointer moves from left to right </a:t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056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433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/>
              <a:t>An array with a numeric key.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default,</a:t>
            </a:r>
            <a:r>
              <a:rPr lang="en-GB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array index starts from zero</a:t>
            </a:r>
            <a:r>
              <a:rPr lang="en-GB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Values are stored and accessed in linear fashion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77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Associative array will have their index as string so that you can establish a strong association between key and values.</a:t>
            </a:r>
            <a:b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/>
              <a:t>Arrays indexed by strings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Example to store </a:t>
            </a:r>
            <a:r>
              <a:rPr lang="en-US" dirty="0" err="1"/>
              <a:t>salarys</a:t>
            </a:r>
            <a:r>
              <a:rPr lang="en-US" dirty="0"/>
              <a:t> of an</a:t>
            </a:r>
            <a:r>
              <a:rPr lang="en-US" baseline="0" dirty="0"/>
              <a:t> employee : we can take employees name as a key and the value would be their associative salary </a:t>
            </a:r>
            <a:endParaRPr lang="en-US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851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An array containing one or more arrays within itself.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10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19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XAMPP: </a:t>
            </a:r>
          </a:p>
          <a:p>
            <a:r>
              <a:rPr lang="en-US" dirty="0"/>
              <a:t>X: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acronym for X (any Operating System)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A:Apache (Web server),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M: MySQL Database,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P: PHP Language and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P: PERL.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Perl is a family of two high-level, general-purpose, interpreted, dynamic programming languages.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Orignally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it was developed for text manipulation and now used for a wide range of tasks including system administration, web development, network programming, GUI development and more.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0B8E2-B3DA-48A7-827F-CBBE79469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3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6E39-9157-42AA-B150-C097D265C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40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There are actually four different styles of PHP tags we can use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PHP scripting block starts with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ends with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?&gt;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PHP scripting block can be placed anywhere in the document.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maximum compatibility, it is recommended to use the standard form rather than others.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0B8E2-B3DA-48A7-827F-CBBE79469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02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statement must be terminated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semicolon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0B8E2-B3DA-48A7-827F-CBBE79469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69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supports both integers and floating-point numbers.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 are whole numbers and can be expressed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decimal (base 10), octal (base 8), and hexadecimal (base 16), and it can also be either positive or negative values.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PHP supports a number of </a:t>
            </a:r>
            <a:r>
              <a:rPr lang="en-US" b="1" dirty="0"/>
              <a:t>fundamental basic data types</a:t>
            </a:r>
            <a:r>
              <a:rPr lang="en-US" dirty="0"/>
              <a:t>, such as integers, floats, and strings. Basic data types are the simplest building blocks of a program. They are called </a:t>
            </a:r>
            <a:r>
              <a:rPr lang="en-US" b="1" dirty="0"/>
              <a:t>scalars </a:t>
            </a:r>
            <a:r>
              <a:rPr lang="en-US" dirty="0"/>
              <a:t>and can be assigned a single literal value such as a number, 5.7, or a string of characters, such as "hello", a date and time, or a Boolean (true/false).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Composite data types represent a collection of data, rather than a single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6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3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starting to get into what makes PHP so popular.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was designed as a Web-based programming language to create dynamic Web content, to gather and manipulate information submitted by HTML forms.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talking about variables, so lets examine a simple form and how PHP collects and stores the form information in variables.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have two text fields. The first text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 is named as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your_name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creates a variable called $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your_name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likewise the second text field…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assigned to the PHP variables are the same values the user entered in the HTML text fields when filling out the form.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73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popular HTTP methods used to send the form information to the server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 method (default)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5BD04-9CD4-4E2F-8AA3-67DDB885C6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0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E9A34C9-BB76-463C-972F-CD63DB0423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8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DE04-CA31-41DE-A286-20A339375F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263-2B81-4607-8D21-E5D97709FA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EC6B40-3EB7-436E-9635-E3EAC59CC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18734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A153597-3065-4DC7-BE2E-3418A105F1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D72-D049-4DEB-8D7B-C19110150B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84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76D-3D8D-4A11-950C-4DF48CF1F4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8FC38B-DE36-4F5C-AD26-5887A32033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26238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755C-E1A1-4CD8-8302-80D47F719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666AB3-708F-40F5-9767-17838B5709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36583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97EE15-C116-4273-9343-A2FADC6C9F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AC6F2-F223-474F-8A35-37EA801E8D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Advanced IP</a:t>
            </a:r>
          </a:p>
        </p:txBody>
      </p:sp>
    </p:spTree>
    <p:extLst>
      <p:ext uri="{BB962C8B-B14F-4D97-AF65-F5344CB8AC3E}">
        <p14:creationId xmlns:p14="http://schemas.microsoft.com/office/powerpoint/2010/main" val="24959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47BEB9-10CB-43E2-9014-015BF3331824}" type="datetime1">
              <a:rPr lang="en-US" smtClean="0">
                <a:solidFill>
                  <a:srgbClr val="575F6D"/>
                </a:solidFill>
              </a:rPr>
              <a:pPr/>
              <a:t>6/18/2023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575F6D"/>
                </a:solidFill>
              </a:rPr>
              <a:t>Advanced IP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685800"/>
            <a:ext cx="6172200" cy="2438400"/>
          </a:xfrm>
        </p:spPr>
        <p:txBody>
          <a:bodyPr/>
          <a:lstStyle/>
          <a:p>
            <a:pPr algn="ctr"/>
            <a:r>
              <a:rPr lang="en-US" dirty="0"/>
              <a:t>Chapter Five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895600"/>
            <a:ext cx="6172200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Server-Side Scripting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PHP 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14737" y="5105400"/>
            <a:ext cx="69342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Prepared by: Marta G. (MSc. )</a:t>
            </a:r>
          </a:p>
        </p:txBody>
      </p:sp>
    </p:spTree>
    <p:extLst>
      <p:ext uri="{BB962C8B-B14F-4D97-AF65-F5344CB8AC3E}">
        <p14:creationId xmlns:p14="http://schemas.microsoft.com/office/powerpoint/2010/main" val="38301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PHP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365760" lvl="1" indent="0">
              <a:lnSpc>
                <a:spcPct val="200000"/>
              </a:lnSpc>
              <a:buNone/>
            </a:pPr>
            <a:r>
              <a:rPr lang="en-US" dirty="0"/>
              <a:t>#single line comment</a:t>
            </a:r>
          </a:p>
          <a:p>
            <a:pPr marL="365760" lvl="1" indent="0">
              <a:lnSpc>
                <a:spcPct val="200000"/>
              </a:lnSpc>
              <a:buNone/>
            </a:pPr>
            <a:r>
              <a:rPr lang="en-US" dirty="0"/>
              <a:t>echo “ hello world!”;</a:t>
            </a:r>
          </a:p>
          <a:p>
            <a:pPr marL="365760" lvl="1" indent="0">
              <a:lnSpc>
                <a:spcPct val="200000"/>
              </a:lnSpc>
              <a:buNone/>
            </a:pPr>
            <a:r>
              <a:rPr lang="en-US" dirty="0"/>
              <a:t>/* Multiple line</a:t>
            </a:r>
          </a:p>
          <a:p>
            <a:pPr marL="365760" lvl="1" indent="0">
              <a:lnSpc>
                <a:spcPct val="200000"/>
              </a:lnSpc>
              <a:buNone/>
            </a:pPr>
            <a:r>
              <a:rPr lang="en-US" dirty="0"/>
              <a:t>Comment */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?&gt;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6" y="5039139"/>
            <a:ext cx="34013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 specify what kind of data, such as numbers and characters, can be stored and manipulated within a program.</a:t>
            </a:r>
          </a:p>
          <a:p>
            <a:r>
              <a:rPr lang="en-US" dirty="0"/>
              <a:t>PHP supports four core scalar data types: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 (also called double)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PHP supports </a:t>
            </a:r>
            <a:r>
              <a:rPr lang="en-US" b="1" dirty="0"/>
              <a:t>composite data types: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Objects</a:t>
            </a:r>
          </a:p>
          <a:p>
            <a:r>
              <a:rPr lang="en-US" dirty="0"/>
              <a:t>PHP also supports two special data types</a:t>
            </a:r>
          </a:p>
          <a:p>
            <a:pPr lvl="1"/>
            <a:r>
              <a:rPr lang="en-US" dirty="0"/>
              <a:t>Resource: reference to a third party resource such as a data base. </a:t>
            </a:r>
          </a:p>
          <a:p>
            <a:pPr lvl="1"/>
            <a:r>
              <a:rPr lang="en-US" dirty="0"/>
              <a:t>Null: an uninitialized variables.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b="1" dirty="0" err="1"/>
              <a:t>strtolower</a:t>
            </a:r>
            <a:r>
              <a:rPr lang="en-US" b="1" dirty="0"/>
              <a:t>()</a:t>
            </a:r>
          </a:p>
          <a:p>
            <a:r>
              <a:rPr lang="en-US" dirty="0"/>
              <a:t>Returns string in lowercase letter.</a:t>
            </a:r>
          </a:p>
          <a:p>
            <a:r>
              <a:rPr lang="en-US" b="1" dirty="0"/>
              <a:t>Syntax</a:t>
            </a:r>
          </a:p>
          <a:p>
            <a:pPr marL="640080" lvl="2" indent="0">
              <a:buNone/>
            </a:pPr>
            <a:r>
              <a:rPr lang="en-US" sz="2400" dirty="0" err="1"/>
              <a:t>strtolower</a:t>
            </a:r>
            <a:r>
              <a:rPr lang="en-US" sz="2400" dirty="0"/>
              <a:t> ( string $string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=”Hello STUDENT";</a:t>
            </a:r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</a:t>
            </a:r>
            <a:r>
              <a:rPr lang="en-US" sz="2400" dirty="0" err="1"/>
              <a:t>strtolower</a:t>
            </a:r>
            <a:r>
              <a:rPr lang="en-US" sz="2400" dirty="0"/>
              <a:t>($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640080" lvl="2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str</a:t>
            </a:r>
            <a:r>
              <a:rPr lang="en-US" sz="2400" dirty="0"/>
              <a:t>;</a:t>
            </a:r>
          </a:p>
          <a:p>
            <a:pPr marL="640080" lvl="2" indent="0">
              <a:buNone/>
            </a:pPr>
            <a:r>
              <a:rPr lang="en-US" sz="2400" b="1" dirty="0"/>
              <a:t>?&gt;</a:t>
            </a:r>
          </a:p>
          <a:p>
            <a:r>
              <a:rPr lang="en-US" b="1" dirty="0"/>
              <a:t>Output: </a:t>
            </a:r>
            <a:r>
              <a:rPr lang="en-US" dirty="0"/>
              <a:t>hello student</a:t>
            </a:r>
          </a:p>
        </p:txBody>
      </p:sp>
    </p:spTree>
    <p:extLst>
      <p:ext uri="{BB962C8B-B14F-4D97-AF65-F5344CB8AC3E}">
        <p14:creationId xmlns:p14="http://schemas.microsoft.com/office/powerpoint/2010/main" val="41727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b="1" dirty="0" err="1"/>
              <a:t>strtoupper</a:t>
            </a:r>
            <a:r>
              <a:rPr lang="en-US" b="1" dirty="0"/>
              <a:t>()</a:t>
            </a:r>
          </a:p>
          <a:p>
            <a:r>
              <a:rPr lang="en-US" dirty="0"/>
              <a:t>returns string in uppercase letter.</a:t>
            </a:r>
          </a:p>
          <a:p>
            <a:r>
              <a:rPr lang="en-US" b="1" dirty="0"/>
              <a:t>Syntax</a:t>
            </a:r>
          </a:p>
          <a:p>
            <a:pPr marL="640080" lvl="2" indent="0">
              <a:buNone/>
            </a:pPr>
            <a:r>
              <a:rPr lang="en-US" sz="2400" dirty="0" err="1"/>
              <a:t>strtoupper</a:t>
            </a:r>
            <a:r>
              <a:rPr lang="en-US" sz="2400" dirty="0"/>
              <a:t> ( string $string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="Hello STUDENT";</a:t>
            </a:r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</a:t>
            </a:r>
            <a:r>
              <a:rPr lang="en-US" sz="2400" dirty="0" err="1"/>
              <a:t>strtoupper</a:t>
            </a:r>
            <a:r>
              <a:rPr lang="en-US" sz="2400" dirty="0"/>
              <a:t>($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640080" lvl="2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str</a:t>
            </a:r>
            <a:r>
              <a:rPr lang="en-US" sz="2400" dirty="0"/>
              <a:t>;</a:t>
            </a:r>
          </a:p>
          <a:p>
            <a:pPr marL="640080" lvl="2" indent="0">
              <a:buNone/>
            </a:pPr>
            <a:r>
              <a:rPr lang="en-US" sz="2400" b="1" dirty="0"/>
              <a:t>?&gt;</a:t>
            </a:r>
          </a:p>
          <a:p>
            <a:r>
              <a:rPr lang="en-US" b="1" dirty="0"/>
              <a:t>Output: </a:t>
            </a:r>
            <a:r>
              <a:rPr lang="en-US" dirty="0"/>
              <a:t>HELLO STUDENT</a:t>
            </a:r>
          </a:p>
        </p:txBody>
      </p:sp>
    </p:spTree>
    <p:extLst>
      <p:ext uri="{BB962C8B-B14F-4D97-AF65-F5344CB8AC3E}">
        <p14:creationId xmlns:p14="http://schemas.microsoft.com/office/powerpoint/2010/main" val="20114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b="1" dirty="0" err="1"/>
              <a:t>ucfirst</a:t>
            </a:r>
            <a:r>
              <a:rPr lang="en-US" b="1" dirty="0"/>
              <a:t>()</a:t>
            </a:r>
          </a:p>
          <a:p>
            <a:r>
              <a:rPr lang="en-US" dirty="0"/>
              <a:t>Returns string converting first character into uppercase.</a:t>
            </a:r>
          </a:p>
          <a:p>
            <a:r>
              <a:rPr lang="en-US" dirty="0"/>
              <a:t>It doesn't change the case of other characters</a:t>
            </a:r>
          </a:p>
          <a:p>
            <a:r>
              <a:rPr lang="en-US" b="1" dirty="0"/>
              <a:t>Syntax</a:t>
            </a:r>
          </a:p>
          <a:p>
            <a:pPr marL="365760" lvl="1" indent="0">
              <a:buNone/>
            </a:pPr>
            <a:r>
              <a:rPr lang="en-US" sz="2400" dirty="0" err="1"/>
              <a:t>ucfirst</a:t>
            </a:r>
            <a:r>
              <a:rPr lang="en-US" sz="2400" dirty="0"/>
              <a:t> ( string $</a:t>
            </a:r>
            <a:r>
              <a:rPr lang="en-US" sz="2400" dirty="0" err="1"/>
              <a:t>str</a:t>
            </a:r>
            <a:r>
              <a:rPr lang="en-US" sz="2400" dirty="0"/>
              <a:t>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=“hello STUDENT";</a:t>
            </a:r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</a:t>
            </a:r>
            <a:r>
              <a:rPr lang="en-US" sz="2400" dirty="0" err="1"/>
              <a:t>ucfirst</a:t>
            </a:r>
            <a:r>
              <a:rPr lang="en-US" sz="2400" dirty="0"/>
              <a:t>($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640080" lvl="2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str</a:t>
            </a:r>
            <a:r>
              <a:rPr lang="en-US" sz="2400" dirty="0"/>
              <a:t>; </a:t>
            </a:r>
            <a:r>
              <a:rPr lang="en-US" sz="2400" b="1" dirty="0"/>
              <a:t>?&gt;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74923"/>
            <a:ext cx="357632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4) </a:t>
            </a:r>
            <a:r>
              <a:rPr lang="en-US" b="1" dirty="0" err="1"/>
              <a:t>lcfirst</a:t>
            </a:r>
            <a:r>
              <a:rPr lang="en-US" b="1" dirty="0"/>
              <a:t>()</a:t>
            </a:r>
          </a:p>
          <a:p>
            <a:pPr lvl="1"/>
            <a:r>
              <a:rPr lang="en-US" sz="2400" dirty="0"/>
              <a:t>Returns string by converting first character into lowercase.</a:t>
            </a:r>
          </a:p>
          <a:p>
            <a:pPr lvl="1"/>
            <a:r>
              <a:rPr lang="en-US" sz="2400" dirty="0"/>
              <a:t>It doesn't change the case of other</a:t>
            </a:r>
          </a:p>
          <a:p>
            <a:r>
              <a:rPr lang="en-US" b="1" dirty="0"/>
              <a:t>Syntax</a:t>
            </a:r>
          </a:p>
          <a:p>
            <a:pPr marL="640080" lvl="2" indent="0">
              <a:buNone/>
            </a:pPr>
            <a:r>
              <a:rPr lang="en-US" sz="2400" dirty="0" err="1"/>
              <a:t>lcfirst</a:t>
            </a:r>
            <a:r>
              <a:rPr lang="en-US" sz="2400" dirty="0"/>
              <a:t> ( string $</a:t>
            </a:r>
            <a:r>
              <a:rPr lang="en-US" sz="2400" dirty="0" err="1"/>
              <a:t>str</a:t>
            </a:r>
            <a:r>
              <a:rPr lang="en-US" sz="2400" dirty="0"/>
              <a:t>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=“Hello Student";</a:t>
            </a:r>
          </a:p>
          <a:p>
            <a:pPr marL="640080" lvl="2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</a:t>
            </a:r>
            <a:r>
              <a:rPr lang="en-US" sz="2400" dirty="0" err="1"/>
              <a:t>lcfirst</a:t>
            </a:r>
            <a:r>
              <a:rPr lang="en-US" sz="2400" dirty="0"/>
              <a:t> ($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640080" lvl="2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str</a:t>
            </a:r>
            <a:r>
              <a:rPr lang="en-US" sz="2400" dirty="0"/>
              <a:t>; </a:t>
            </a:r>
            <a:r>
              <a:rPr lang="en-US" sz="2400" b="1" dirty="0"/>
              <a:t>?&gt;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621055"/>
            <a:ext cx="347430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5) </a:t>
            </a:r>
            <a:r>
              <a:rPr lang="en-US" b="1" dirty="0" err="1"/>
              <a:t>ucwords</a:t>
            </a:r>
            <a:r>
              <a:rPr lang="en-US" b="1" dirty="0"/>
              <a:t>()</a:t>
            </a:r>
          </a:p>
          <a:p>
            <a:pPr lvl="1"/>
            <a:r>
              <a:rPr lang="en-US" sz="2400" dirty="0"/>
              <a:t>Returns string converting first character of each word into uppercase.</a:t>
            </a:r>
          </a:p>
          <a:p>
            <a:r>
              <a:rPr lang="en-US" b="1" dirty="0"/>
              <a:t>Syntax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err="1"/>
              <a:t>ucwords</a:t>
            </a:r>
            <a:r>
              <a:rPr lang="en-US" sz="2400" dirty="0"/>
              <a:t> ( string $</a:t>
            </a:r>
            <a:r>
              <a:rPr lang="en-US" sz="2400" dirty="0" err="1"/>
              <a:t>str</a:t>
            </a:r>
            <a:r>
              <a:rPr lang="en-US" sz="2400" dirty="0"/>
              <a:t>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1188720" lvl="4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str</a:t>
            </a:r>
            <a:r>
              <a:rPr lang="en-US" sz="2200" dirty="0"/>
              <a:t>=”hello student";</a:t>
            </a:r>
          </a:p>
          <a:p>
            <a:pPr marL="1188720" lvl="4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str</a:t>
            </a:r>
            <a:r>
              <a:rPr lang="en-US" sz="2200" dirty="0"/>
              <a:t>=</a:t>
            </a:r>
            <a:r>
              <a:rPr lang="en-US" sz="2200" dirty="0" err="1"/>
              <a:t>ucwords</a:t>
            </a:r>
            <a:r>
              <a:rPr lang="en-US" sz="2200" dirty="0"/>
              <a:t>($</a:t>
            </a:r>
            <a:r>
              <a:rPr lang="en-US" sz="2200" dirty="0" err="1"/>
              <a:t>str</a:t>
            </a:r>
            <a:r>
              <a:rPr lang="en-US" sz="2200" dirty="0"/>
              <a:t>);</a:t>
            </a:r>
          </a:p>
          <a:p>
            <a:pPr marL="1188720" lvl="4" indent="0">
              <a:buNone/>
            </a:pPr>
            <a:r>
              <a:rPr lang="en-US" sz="2200" dirty="0"/>
              <a:t>echo $</a:t>
            </a:r>
            <a:r>
              <a:rPr lang="en-US" sz="2200" dirty="0" err="1"/>
              <a:t>str</a:t>
            </a:r>
            <a:r>
              <a:rPr lang="en-US" sz="2200" dirty="0"/>
              <a:t>;</a:t>
            </a:r>
          </a:p>
          <a:p>
            <a:pPr marL="640080" lvl="2" indent="0">
              <a:buNone/>
            </a:pPr>
            <a:r>
              <a:rPr lang="en-US" sz="2400" b="1" dirty="0"/>
              <a:t>?&gt;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0600"/>
            <a:ext cx="2590800" cy="832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6) </a:t>
            </a:r>
            <a:r>
              <a:rPr lang="en-US" b="1" dirty="0" err="1"/>
              <a:t>strrev</a:t>
            </a:r>
            <a:r>
              <a:rPr lang="en-US" b="1" dirty="0"/>
              <a:t>()</a:t>
            </a:r>
          </a:p>
          <a:p>
            <a:pPr lvl="1"/>
            <a:r>
              <a:rPr lang="en-US" sz="2400" dirty="0"/>
              <a:t>Returns reversed string.</a:t>
            </a:r>
          </a:p>
          <a:p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strrev</a:t>
            </a:r>
            <a:r>
              <a:rPr lang="en-US" dirty="0"/>
              <a:t> ( string $string )</a:t>
            </a:r>
          </a:p>
          <a:p>
            <a:r>
              <a:rPr lang="en-US" b="1" dirty="0"/>
              <a:t>Example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1188720" lvl="4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str</a:t>
            </a:r>
            <a:r>
              <a:rPr lang="en-US" sz="2200" dirty="0"/>
              <a:t>=”hello student";</a:t>
            </a:r>
          </a:p>
          <a:p>
            <a:pPr marL="1188720" lvl="4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str</a:t>
            </a:r>
            <a:r>
              <a:rPr lang="en-US" sz="2200" dirty="0"/>
              <a:t>=</a:t>
            </a:r>
            <a:r>
              <a:rPr lang="en-US" sz="2200" dirty="0" err="1"/>
              <a:t>strrev</a:t>
            </a:r>
            <a:r>
              <a:rPr lang="en-US" sz="2200" dirty="0"/>
              <a:t>($</a:t>
            </a:r>
            <a:r>
              <a:rPr lang="en-US" sz="2200" dirty="0" err="1"/>
              <a:t>str</a:t>
            </a:r>
            <a:r>
              <a:rPr lang="en-US" sz="2200" dirty="0"/>
              <a:t>);</a:t>
            </a:r>
          </a:p>
          <a:p>
            <a:pPr marL="1188720" lvl="4" indent="0">
              <a:buNone/>
            </a:pPr>
            <a:r>
              <a:rPr lang="en-US" sz="2200" dirty="0"/>
              <a:t>echo $</a:t>
            </a:r>
            <a:r>
              <a:rPr lang="en-US" sz="2200" dirty="0" err="1"/>
              <a:t>str</a:t>
            </a:r>
            <a:r>
              <a:rPr lang="en-US" sz="2200" dirty="0"/>
              <a:t>;</a:t>
            </a:r>
          </a:p>
          <a:p>
            <a:pPr marL="640080" lvl="2" indent="0">
              <a:buNone/>
            </a:pPr>
            <a:r>
              <a:rPr lang="en-US" sz="2400" b="1" dirty="0"/>
              <a:t>?&gt;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316713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4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</a:p>
          <a:p>
            <a:pPr lvl="1"/>
            <a:r>
              <a:rPr lang="en-US" sz="2400" dirty="0"/>
              <a:t>Returns length of the string</a:t>
            </a:r>
            <a:r>
              <a:rPr lang="en-US" dirty="0"/>
              <a:t>.</a:t>
            </a:r>
          </a:p>
          <a:p>
            <a:r>
              <a:rPr lang="en-US" b="1" dirty="0"/>
              <a:t>Syntax :</a:t>
            </a:r>
          </a:p>
          <a:p>
            <a:pPr marL="640080" lvl="2" indent="0">
              <a:buNone/>
            </a:pPr>
            <a:r>
              <a:rPr lang="en-US" sz="2400" dirty="0" err="1"/>
              <a:t>strlen</a:t>
            </a:r>
            <a:r>
              <a:rPr lang="en-US" sz="2400" dirty="0"/>
              <a:t>( string $string )</a:t>
            </a:r>
          </a:p>
          <a:p>
            <a:r>
              <a:rPr lang="en-US" b="1" dirty="0"/>
              <a:t>Example :</a:t>
            </a:r>
          </a:p>
          <a:p>
            <a:pPr marL="640080" lvl="2" indent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marL="914400" lvl="3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=”hello student";</a:t>
            </a:r>
          </a:p>
          <a:p>
            <a:pPr marL="914400" lvl="3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str</a:t>
            </a:r>
            <a:r>
              <a:rPr lang="en-US" sz="2400" dirty="0"/>
              <a:t>=</a:t>
            </a:r>
            <a:r>
              <a:rPr lang="en-US" sz="2400" dirty="0" err="1"/>
              <a:t>strlen</a:t>
            </a:r>
            <a:r>
              <a:rPr lang="en-US" sz="2400" dirty="0"/>
              <a:t>($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914400" lvl="3" indent="0">
              <a:buNone/>
            </a:pPr>
            <a:r>
              <a:rPr lang="en-US" sz="2400" dirty="0"/>
              <a:t>echo $</a:t>
            </a:r>
            <a:r>
              <a:rPr lang="en-US" sz="2400" dirty="0" err="1"/>
              <a:t>str</a:t>
            </a:r>
            <a:r>
              <a:rPr lang="en-US" sz="2400" dirty="0"/>
              <a:t>;</a:t>
            </a:r>
          </a:p>
          <a:p>
            <a:pPr marL="640080" lvl="2" indent="0">
              <a:buNone/>
            </a:pPr>
            <a:r>
              <a:rPr lang="en-US" sz="2400" b="1" dirty="0"/>
              <a:t>?&gt;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250134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4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8. </a:t>
            </a:r>
            <a:r>
              <a:rPr lang="en-US" b="1" dirty="0" err="1"/>
              <a:t>strpos</a:t>
            </a:r>
            <a:r>
              <a:rPr lang="en-US" b="1" dirty="0"/>
              <a:t>() :</a:t>
            </a:r>
            <a:r>
              <a:rPr lang="en-US" dirty="0"/>
              <a:t>The PHP </a:t>
            </a:r>
            <a:r>
              <a:rPr lang="en-US" dirty="0" err="1"/>
              <a:t>strpos</a:t>
            </a:r>
            <a:r>
              <a:rPr lang="en-US" dirty="0"/>
              <a:t>() function searches for a specific text within a string.</a:t>
            </a:r>
          </a:p>
          <a:p>
            <a:pPr lvl="1"/>
            <a:r>
              <a:rPr lang="en-US" b="1" dirty="0"/>
              <a:t>If a match is found, the function returns the character position of the first match.</a:t>
            </a:r>
          </a:p>
          <a:p>
            <a:pPr lvl="1"/>
            <a:r>
              <a:rPr lang="en-US" b="1" dirty="0"/>
              <a:t>If no match is found, it will return NULL.</a:t>
            </a:r>
          </a:p>
          <a:p>
            <a:r>
              <a:rPr lang="en-US" dirty="0"/>
              <a:t>The example below searches for the text "world“ in the string "Hello world!":</a:t>
            </a:r>
          </a:p>
          <a:p>
            <a:pPr marL="640080" lvl="2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640080" lvl="2" indent="0">
              <a:buNone/>
            </a:pPr>
            <a:r>
              <a:rPr lang="en-US" dirty="0"/>
              <a:t>echo </a:t>
            </a:r>
            <a:r>
              <a:rPr lang="en-US" dirty="0" err="1"/>
              <a:t>strpos</a:t>
            </a:r>
            <a:r>
              <a:rPr lang="en-US" dirty="0"/>
              <a:t>("Hello world!", "world");</a:t>
            </a:r>
          </a:p>
          <a:p>
            <a:pPr marL="640080" lvl="2" indent="0">
              <a:buNone/>
            </a:pPr>
            <a:r>
              <a:rPr lang="en-US" dirty="0"/>
              <a:t>? &gt; </a:t>
            </a:r>
          </a:p>
          <a:p>
            <a:pPr marL="640080" lvl="2" indent="0">
              <a:buNone/>
            </a:pPr>
            <a:r>
              <a:rPr lang="en-US" b="1" dirty="0"/>
              <a:t>Output: 6</a:t>
            </a:r>
          </a:p>
          <a:p>
            <a:pPr marL="0" indent="0">
              <a:buNone/>
            </a:pPr>
            <a:r>
              <a:rPr lang="en-US" b="1" dirty="0"/>
              <a:t>Tip: </a:t>
            </a:r>
            <a:r>
              <a:rPr lang="en-US" dirty="0"/>
              <a:t>The first character position in a string is </a:t>
            </a:r>
            <a:r>
              <a:rPr lang="en-US" b="1" dirty="0"/>
              <a:t>0 (not 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305800" cy="36197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What is PHP (Hypertext Preprocessor)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4563" y="775504"/>
            <a:ext cx="10943406" cy="555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PHP is a server side scripting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PHP is simple and easy to learn language.</a:t>
            </a:r>
            <a:endParaRPr lang="am-ET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PHP is </a:t>
            </a:r>
            <a:r>
              <a:rPr lang="en-US" sz="2400" b="1" dirty="0"/>
              <a:t>an interpreted language</a:t>
            </a:r>
            <a:r>
              <a:rPr lang="en-US" sz="2400" dirty="0"/>
              <a:t>, i.e. there is no need for compilation.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Php is a loosely typed language </a:t>
            </a:r>
          </a:p>
          <a:p>
            <a:pPr marL="82296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PHP, a variable does not need to be declared before adding a value to it.</a:t>
            </a:r>
          </a:p>
          <a:p>
            <a:pPr marL="82296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do not need to tell PHP which data type the variable is.</a:t>
            </a:r>
          </a:p>
          <a:p>
            <a:pPr marL="822960" lvl="1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PHP automatically converts the variable to the correct data type, depending on its value.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PHP supports many databases (MySQL, Informix, Oracle, Sybase, Solid, PostgreSQL, Generic ODBC, etc.)</a:t>
            </a:r>
          </a:p>
        </p:txBody>
      </p:sp>
    </p:spTree>
    <p:extLst>
      <p:ext uri="{BB962C8B-B14F-4D97-AF65-F5344CB8AC3E}">
        <p14:creationId xmlns:p14="http://schemas.microsoft.com/office/powerpoint/2010/main" val="11765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String Functions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9.str_replace() </a:t>
            </a:r>
            <a:r>
              <a:rPr lang="en-US" dirty="0"/>
              <a:t>:The PHP </a:t>
            </a:r>
            <a:r>
              <a:rPr lang="en-US" dirty="0" err="1"/>
              <a:t>str_replace</a:t>
            </a:r>
            <a:r>
              <a:rPr lang="en-US" dirty="0"/>
              <a:t>() function replaces some characters with some other characters in a string.</a:t>
            </a:r>
          </a:p>
          <a:p>
            <a:r>
              <a:rPr lang="en-US" dirty="0"/>
              <a:t>The example below replaces the text "world“ with ”</a:t>
            </a:r>
            <a:r>
              <a:rPr lang="en-US" dirty="0" err="1"/>
              <a:t>abeba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36576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echo </a:t>
            </a:r>
            <a:r>
              <a:rPr lang="en-US" dirty="0" err="1"/>
              <a:t>str_replace</a:t>
            </a:r>
            <a:r>
              <a:rPr lang="en-US" dirty="0"/>
              <a:t>("world", ”</a:t>
            </a:r>
            <a:r>
              <a:rPr lang="en-US" dirty="0" err="1"/>
              <a:t>Abeba</a:t>
            </a:r>
            <a:r>
              <a:rPr lang="en-US" dirty="0"/>
              <a:t>", "Hello world!");</a:t>
            </a:r>
          </a:p>
          <a:p>
            <a:pPr marL="365760" lvl="1" indent="0">
              <a:buNone/>
            </a:pPr>
            <a:r>
              <a:rPr lang="en-US" dirty="0"/>
              <a:t>?&gt;</a:t>
            </a:r>
          </a:p>
          <a:p>
            <a:pPr marL="365760" lvl="1" indent="0">
              <a:buNone/>
            </a:pPr>
            <a:r>
              <a:rPr lang="en-US" dirty="0"/>
              <a:t>// outputs Hello </a:t>
            </a:r>
            <a:r>
              <a:rPr lang="en-US" dirty="0" err="1"/>
              <a:t>Abeba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28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583" y="1600200"/>
            <a:ext cx="9478617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PHP collects and stores the form information in variables?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HTML form parameter, PHP creates a global variable by the same name and makes it available to your script.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For example: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&lt;input type="text" name="</a:t>
            </a:r>
            <a:r>
              <a:rPr lang="en-US" dirty="0" err="1"/>
              <a:t>your_name</a:t>
            </a:r>
            <a:r>
              <a:rPr lang="en-US" dirty="0"/>
              <a:t>"&gt; // $</a:t>
            </a:r>
            <a:r>
              <a:rPr lang="en-US" dirty="0" err="1"/>
              <a:t>your_name</a:t>
            </a:r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 &lt;input type="text" name ="</a:t>
            </a:r>
            <a:r>
              <a:rPr lang="en-US" dirty="0" err="1"/>
              <a:t>your_phone</a:t>
            </a:r>
            <a:r>
              <a:rPr lang="en-US" dirty="0"/>
              <a:t>"&gt; // $</a:t>
            </a:r>
            <a:r>
              <a:rPr lang="en-US" dirty="0" err="1"/>
              <a:t>your_phone</a:t>
            </a:r>
            <a:r>
              <a:rPr lang="en-US" dirty="0"/>
              <a:t>   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The form starts with the opening &lt;form&gt; tag.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The ACTION attribute of the form tag is assigned the name of the PHP script that will handle the form input.</a:t>
            </a:r>
          </a:p>
          <a:p>
            <a:pPr marL="365760" lvl="1" indent="0" algn="just">
              <a:lnSpc>
                <a:spcPct val="200000"/>
              </a:lnSpc>
              <a:buNone/>
            </a:pPr>
            <a:r>
              <a:rPr lang="en-US" sz="2000" dirty="0"/>
              <a:t>&lt;form ACTION="</a:t>
            </a:r>
            <a:r>
              <a:rPr lang="en-US" sz="2000" dirty="0" err="1"/>
              <a:t>php</a:t>
            </a:r>
            <a:r>
              <a:rPr lang="en-US" sz="2000" dirty="0"/>
              <a:t> script"&gt;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The method attribute specifies how to send the form data to the server. Most popular methods are </a:t>
            </a:r>
            <a:r>
              <a:rPr lang="en-US" sz="2000" b="1" dirty="0"/>
              <a:t>GET  method (default)</a:t>
            </a:r>
            <a:r>
              <a:rPr lang="en-US" sz="2000" dirty="0"/>
              <a:t> and the </a:t>
            </a:r>
            <a:r>
              <a:rPr lang="en-US" sz="2000" b="1" dirty="0"/>
              <a:t>POST method</a:t>
            </a:r>
            <a:r>
              <a:rPr lang="en-US" sz="2000" dirty="0"/>
              <a:t>. </a:t>
            </a:r>
          </a:p>
          <a:p>
            <a:pPr marL="274320" lvl="2" indent="0" algn="just">
              <a:lnSpc>
                <a:spcPct val="200000"/>
              </a:lnSpc>
              <a:spcBef>
                <a:spcPts val="600"/>
              </a:spcBef>
              <a:buSzPct val="70000"/>
              <a:buNone/>
            </a:pPr>
            <a:r>
              <a:rPr lang="en-US" sz="2000" dirty="0"/>
              <a:t>&lt;form action="</a:t>
            </a:r>
            <a:r>
              <a:rPr lang="en-US" sz="2000" dirty="0" err="1"/>
              <a:t>php</a:t>
            </a:r>
            <a:r>
              <a:rPr lang="en-US" sz="2000" dirty="0"/>
              <a:t> script“ method= “method”&gt; </a:t>
            </a:r>
          </a:p>
          <a:p>
            <a:pPr marL="274320" lvl="2" indent="0" algn="just">
              <a:lnSpc>
                <a:spcPct val="200000"/>
              </a:lnSpc>
              <a:spcBef>
                <a:spcPts val="600"/>
              </a:spcBef>
              <a:buSzPct val="70000"/>
              <a:buNone/>
            </a:pPr>
            <a:endParaRPr lang="en-US" sz="1600" dirty="0"/>
          </a:p>
          <a:p>
            <a:pPr algn="just"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2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4643" y="1143000"/>
            <a:ext cx="106680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method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is simple and fast type of method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GET method sends form input in the URL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 suitable for passing sensitive information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Less data can be passed since the length of the URL is limited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8260" y="2438400"/>
            <a:ext cx="5976730" cy="220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FA777-98B7-7AFB-A4DF-3EEBBBBB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56" y="5936974"/>
            <a:ext cx="10010983" cy="7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66800"/>
            <a:ext cx="7924800" cy="5407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Post method</a:t>
            </a:r>
          </a:p>
          <a:p>
            <a:r>
              <a:rPr lang="en-US" dirty="0"/>
              <a:t>The browser sends an encoded message body in the HTTP header to the server.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post method the data is sent to the server as a package in a separate communication with the processing script.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sent through POST method will not visible in the URL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799" y="3750365"/>
            <a:ext cx="6728791" cy="27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3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772400" cy="48737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using GET method, script pages can access each form field using the predefined super global variable </a:t>
            </a:r>
            <a:r>
              <a:rPr lang="en-US" b="1" dirty="0"/>
              <a:t>$_GET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Format: $_GET [“variable name”];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Example : </a:t>
            </a:r>
            <a:r>
              <a:rPr lang="en-US" dirty="0"/>
              <a:t>$_GET["</a:t>
            </a:r>
            <a:r>
              <a:rPr lang="en-US" dirty="0" err="1"/>
              <a:t>stu_name</a:t>
            </a:r>
            <a:r>
              <a:rPr lang="en-US" dirty="0"/>
              <a:t>"]  or $name= $_GET["</a:t>
            </a:r>
            <a:r>
              <a:rPr lang="en-US" dirty="0" err="1"/>
              <a:t>stu_name</a:t>
            </a:r>
            <a:r>
              <a:rPr lang="en-US" dirty="0"/>
              <a:t>"] 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using the POST method, script pages can access each form field using the predefined super global variable, </a:t>
            </a:r>
            <a:r>
              <a:rPr lang="en-US" b="1" dirty="0"/>
              <a:t>$_POST.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Format: $_POST [“variable name”];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$_POST["username"]</a:t>
            </a:r>
          </a:p>
          <a:p>
            <a:pPr lvl="1">
              <a:lnSpc>
                <a:spcPct val="150000"/>
              </a:lnSpc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$HTTP_POST_VARS[‘username’] (long style)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066800"/>
            <a:ext cx="8610600" cy="540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$_REQUEST is a special global array that contains all of the input data for both GET and POST methods</a:t>
            </a:r>
          </a:p>
          <a:p>
            <a:pPr marL="640080" lvl="2" indent="0">
              <a:buNone/>
            </a:pPr>
            <a:r>
              <a:rPr lang="en-US" sz="1900" dirty="0"/>
              <a:t>&lt;html&gt;</a:t>
            </a:r>
          </a:p>
          <a:p>
            <a:pPr marL="640080" lvl="2" indent="0">
              <a:buNone/>
            </a:pPr>
            <a:r>
              <a:rPr lang="en-US" sz="1900" dirty="0"/>
              <a:t>&lt;head&gt;</a:t>
            </a:r>
          </a:p>
          <a:p>
            <a:pPr marL="640080" lvl="2" indent="0">
              <a:buNone/>
            </a:pPr>
            <a:r>
              <a:rPr lang="en-US" sz="1900" dirty="0"/>
              <a:t>&lt;title&gt;First HTML Form&lt;/title&gt;</a:t>
            </a:r>
          </a:p>
          <a:p>
            <a:pPr marL="640080" lvl="2" indent="0">
              <a:buNone/>
            </a:pPr>
            <a:r>
              <a:rPr lang="en-US" sz="1900" dirty="0"/>
              <a:t>&lt;/head&gt;</a:t>
            </a:r>
          </a:p>
          <a:p>
            <a:pPr marL="640080" lvl="2" indent="0">
              <a:buNone/>
            </a:pPr>
            <a:r>
              <a:rPr lang="en-US" sz="1900" dirty="0"/>
              <a:t>&lt;body </a:t>
            </a:r>
            <a:r>
              <a:rPr lang="en-US" sz="1900" dirty="0" err="1"/>
              <a:t>bgcolor</a:t>
            </a:r>
            <a:r>
              <a:rPr lang="en-US" sz="1900" dirty="0"/>
              <a:t>="</a:t>
            </a:r>
            <a:r>
              <a:rPr lang="en-US" sz="1900" dirty="0" err="1"/>
              <a:t>lightblue</a:t>
            </a:r>
            <a:r>
              <a:rPr lang="en-US" sz="1900" dirty="0"/>
              <a:t>"&gt;&lt;font size="+1"&gt;</a:t>
            </a:r>
          </a:p>
          <a:p>
            <a:pPr marL="640080" lvl="2" indent="0">
              <a:buNone/>
            </a:pPr>
            <a:r>
              <a:rPr lang="en-US" sz="1900" dirty="0"/>
              <a:t>     &lt;form action="/</a:t>
            </a:r>
            <a:r>
              <a:rPr lang="en-US" sz="1900" dirty="0" err="1"/>
              <a:t>phpforms</a:t>
            </a:r>
            <a:r>
              <a:rPr lang="en-US" sz="1900" dirty="0"/>
              <a:t>/form1.php" method="POST"&gt;</a:t>
            </a:r>
          </a:p>
          <a:p>
            <a:pPr marL="640080" lvl="2" indent="0">
              <a:buNone/>
            </a:pPr>
            <a:r>
              <a:rPr lang="en-US" sz="1900" dirty="0"/>
              <a:t>Please enter your name: &lt;</a:t>
            </a:r>
            <a:r>
              <a:rPr lang="en-US" sz="1900" dirty="0" err="1"/>
              <a:t>br</a:t>
            </a:r>
            <a:r>
              <a:rPr lang="en-US" sz="1900" dirty="0"/>
              <a:t> /&gt;</a:t>
            </a:r>
          </a:p>
          <a:p>
            <a:pPr marL="640080" lvl="2" indent="0">
              <a:buNone/>
            </a:pPr>
            <a:r>
              <a:rPr lang="en-US" sz="1900" dirty="0"/>
              <a:t>&lt;input type="text“  size=50   name="</a:t>
            </a:r>
            <a:r>
              <a:rPr lang="en-US" sz="1900" dirty="0" err="1"/>
              <a:t>your_name</a:t>
            </a:r>
            <a:r>
              <a:rPr lang="en-US" sz="1900" dirty="0"/>
              <a:t>"&gt;</a:t>
            </a:r>
          </a:p>
          <a:p>
            <a:pPr marL="640080" lvl="2" indent="0">
              <a:buNone/>
            </a:pPr>
            <a:r>
              <a:rPr lang="en-US" sz="1900" dirty="0"/>
              <a:t>Please enter your phone: &lt;</a:t>
            </a:r>
            <a:r>
              <a:rPr lang="en-US" sz="1900" dirty="0" err="1"/>
              <a:t>br</a:t>
            </a:r>
            <a:r>
              <a:rPr lang="en-US" sz="1900" dirty="0"/>
              <a:t> /&gt;</a:t>
            </a:r>
          </a:p>
          <a:p>
            <a:pPr marL="640080" lvl="2" indent="0">
              <a:buNone/>
            </a:pPr>
            <a:r>
              <a:rPr lang="en-US" sz="1900" dirty="0"/>
              <a:t>&lt;input type="text"   size=50   name="</a:t>
            </a:r>
            <a:r>
              <a:rPr lang="en-US" sz="1900" dirty="0" err="1"/>
              <a:t>your_phone</a:t>
            </a:r>
            <a:r>
              <a:rPr lang="en-US" sz="1900" dirty="0"/>
              <a:t>"&gt;</a:t>
            </a:r>
          </a:p>
          <a:p>
            <a:pPr marL="640080" lvl="2" indent="0">
              <a:buNone/>
            </a:pPr>
            <a:r>
              <a:rPr lang="en-US" sz="1900" dirty="0"/>
              <a:t>Please enter your email address:&lt;</a:t>
            </a:r>
            <a:r>
              <a:rPr lang="en-US" sz="1900" dirty="0" err="1"/>
              <a:t>br</a:t>
            </a:r>
            <a:r>
              <a:rPr lang="en-US" sz="1900" dirty="0"/>
              <a:t> /&gt;</a:t>
            </a:r>
          </a:p>
          <a:p>
            <a:pPr marL="640080" lvl="2" indent="0">
              <a:buNone/>
            </a:pPr>
            <a:r>
              <a:rPr lang="en-US" sz="1900" dirty="0"/>
              <a:t>&lt;input type="text"   size=50   name="</a:t>
            </a:r>
            <a:r>
              <a:rPr lang="en-US" sz="1900" dirty="0" err="1"/>
              <a:t>your_email_addr</a:t>
            </a:r>
            <a:r>
              <a:rPr lang="en-US" sz="1900" dirty="0"/>
              <a:t>"&gt;</a:t>
            </a:r>
          </a:p>
          <a:p>
            <a:pPr marL="640080" lvl="2" indent="0">
              <a:buNone/>
            </a:pPr>
            <a:r>
              <a:rPr lang="en-US" sz="1900" dirty="0"/>
              <a:t>&lt;input type=submit value="submit"&gt;</a:t>
            </a:r>
          </a:p>
          <a:p>
            <a:pPr marL="640080" lvl="2" indent="0">
              <a:buNone/>
            </a:pPr>
            <a:r>
              <a:rPr lang="en-US" sz="1900" dirty="0"/>
              <a:t>&lt;input type=reset value="clear"&gt;</a:t>
            </a:r>
          </a:p>
          <a:p>
            <a:pPr marL="640080" lvl="2" indent="0">
              <a:buNone/>
            </a:pPr>
            <a:r>
              <a:rPr lang="en-US" sz="1900" dirty="0"/>
              <a:t>&lt;/form&gt;</a:t>
            </a:r>
          </a:p>
          <a:p>
            <a:pPr marL="640080" lvl="2" indent="0">
              <a:buNone/>
            </a:pPr>
            <a:r>
              <a:rPr lang="en-US" sz="1900" dirty="0"/>
              <a:t>&lt;</a:t>
            </a:r>
            <a:r>
              <a:rPr lang="en-US" sz="1900" dirty="0" err="1"/>
              <a:t>hr</a:t>
            </a:r>
            <a:r>
              <a:rPr lang="en-US" sz="1900" dirty="0"/>
              <a:t>&gt;&lt;/body&gt; &lt;/html&gt;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229600" cy="83820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PHP Arithmetic Operators</a:t>
            </a:r>
            <a:endParaRPr lang="en-US" sz="4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0287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$x=5; $y=2;</a:t>
            </a:r>
            <a:endParaRPr lang="en-US" sz="2800" dirty="0">
              <a:solidFill>
                <a:prstClr val="black"/>
              </a:solidFill>
              <a:effectLst/>
              <a:latin typeface="Arabic Typesetting" pitchFamily="66" charset="-78"/>
              <a:cs typeface="Arabic Typesetting" pitchFamily="66" charset="-78"/>
            </a:endParaRPr>
          </a:p>
        </p:txBody>
      </p:sp>
      <p:graphicFrame>
        <p:nvGraphicFramePr>
          <p:cNvPr id="9" name="Content Placeholder 9"/>
          <p:cNvGraphicFramePr>
            <a:graphicFrameLocks noGrp="1"/>
          </p:cNvGraphicFramePr>
          <p:nvPr>
            <p:ph idx="1"/>
          </p:nvPr>
        </p:nvGraphicFramePr>
        <p:xfrm>
          <a:off x="2057400" y="2133600"/>
          <a:ext cx="8229600" cy="34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2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2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$x+$y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$x-$y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$x*</a:t>
                      </a:r>
                      <a:r>
                        <a:rPr lang="en-US" sz="24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$x/$y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Modulus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$x%$y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Exponentiation 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$x**$y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8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PHP assignment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0" y="2133600"/>
          <a:ext cx="7924800" cy="338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The Same As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$x+=$y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$x=$x+$y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$x-=$y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$x=$x-$y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$x*=$y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$x=$x*$y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/=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$x/=$y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$x=$x/$y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$x%=$y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$x=$x%$y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PHP assignment operators	  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762000"/>
            <a:ext cx="7620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</a:t>
            </a:r>
          </a:p>
          <a:p>
            <a:pPr marL="365760" lvl="1" indent="0">
              <a:buNone/>
            </a:pPr>
            <a:r>
              <a:rPr lang="en-US" sz="1800" dirty="0"/>
              <a:t>&lt;html&gt;</a:t>
            </a:r>
          </a:p>
          <a:p>
            <a:pPr marL="365760" lvl="1" indent="0">
              <a:buNone/>
            </a:pPr>
            <a:r>
              <a:rPr lang="en-US" sz="1800" dirty="0"/>
              <a:t>   &lt;head&gt;&lt;title&gt;Assignment Operators&lt;/title&gt;&lt;/head&gt;</a:t>
            </a:r>
          </a:p>
          <a:p>
            <a:pPr marL="365760" lvl="1" indent="0">
              <a:buNone/>
            </a:pPr>
            <a:r>
              <a:rPr lang="en-US" sz="1800" dirty="0"/>
              <a:t>   &lt;body&gt;</a:t>
            </a:r>
          </a:p>
          <a:p>
            <a:pPr marL="365760" lvl="1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365760" lvl="1" indent="0">
              <a:buNone/>
            </a:pPr>
            <a:r>
              <a:rPr lang="en-US" sz="1800" dirty="0"/>
              <a:t>      //Using shortcuts</a:t>
            </a:r>
          </a:p>
          <a:p>
            <a:pPr marL="365760" lvl="1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num</a:t>
            </a:r>
            <a:r>
              <a:rPr lang="en-US" sz="1800" dirty="0"/>
              <a:t>=10; </a:t>
            </a:r>
          </a:p>
          <a:p>
            <a:pPr marL="365760" lvl="1" indent="0">
              <a:buNone/>
            </a:pPr>
            <a:r>
              <a:rPr lang="en-US" sz="1800" dirty="0"/>
              <a:t>     print "10 is assigned to \$num.&lt;</a:t>
            </a:r>
            <a:r>
              <a:rPr lang="en-US" sz="1800" dirty="0" err="1"/>
              <a:t>br</a:t>
            </a:r>
            <a:r>
              <a:rPr lang="en-US" sz="1800" dirty="0"/>
              <a:t> /&gt;";</a:t>
            </a:r>
          </a:p>
          <a:p>
            <a:pPr marL="365760" lvl="1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num</a:t>
            </a:r>
            <a:r>
              <a:rPr lang="en-US" sz="1800" dirty="0"/>
              <a:t> += 2;</a:t>
            </a:r>
          </a:p>
          <a:p>
            <a:pPr marL="365760" lvl="1" indent="0">
              <a:buNone/>
            </a:pPr>
            <a:r>
              <a:rPr lang="en-US" sz="1800" dirty="0"/>
              <a:t>     echo "\$</a:t>
            </a:r>
            <a:r>
              <a:rPr lang="en-US" sz="1800" dirty="0" err="1"/>
              <a:t>num</a:t>
            </a:r>
            <a:r>
              <a:rPr lang="en-US" sz="1800" dirty="0"/>
              <a:t> += 2; \$</a:t>
            </a:r>
            <a:r>
              <a:rPr lang="en-US" sz="1800" dirty="0" err="1"/>
              <a:t>num</a:t>
            </a:r>
            <a:r>
              <a:rPr lang="en-US" sz="1800" dirty="0"/>
              <a:t> is $num. &lt;</a:t>
            </a:r>
            <a:r>
              <a:rPr lang="en-US" sz="1800" dirty="0" err="1"/>
              <a:t>br</a:t>
            </a:r>
            <a:r>
              <a:rPr lang="en-US" sz="1800" dirty="0"/>
              <a:t> /&gt;";</a:t>
            </a:r>
          </a:p>
          <a:p>
            <a:pPr marL="365760" lvl="1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num</a:t>
            </a:r>
            <a:r>
              <a:rPr lang="en-US" sz="1800" dirty="0"/>
              <a:t> -= 1;</a:t>
            </a:r>
          </a:p>
          <a:p>
            <a:pPr marL="365760" lvl="1" indent="0">
              <a:buNone/>
            </a:pPr>
            <a:r>
              <a:rPr lang="en-US" sz="1800" dirty="0"/>
              <a:t>     echo "\$</a:t>
            </a:r>
            <a:r>
              <a:rPr lang="en-US" sz="1800" dirty="0" err="1"/>
              <a:t>num</a:t>
            </a:r>
            <a:r>
              <a:rPr lang="en-US" sz="1800" dirty="0"/>
              <a:t> -= 1; \$</a:t>
            </a:r>
            <a:r>
              <a:rPr lang="en-US" sz="1800" dirty="0" err="1"/>
              <a:t>num</a:t>
            </a:r>
            <a:r>
              <a:rPr lang="en-US" sz="1800" dirty="0"/>
              <a:t> is $num. &lt;</a:t>
            </a:r>
            <a:r>
              <a:rPr lang="en-US" sz="1800" dirty="0" err="1"/>
              <a:t>br</a:t>
            </a:r>
            <a:r>
              <a:rPr lang="en-US" sz="1800" dirty="0"/>
              <a:t> /&gt;";</a:t>
            </a:r>
          </a:p>
          <a:p>
            <a:pPr marL="365760" lvl="1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num</a:t>
            </a:r>
            <a:r>
              <a:rPr lang="en-US" sz="1800" dirty="0"/>
              <a:t> *= 3;</a:t>
            </a:r>
          </a:p>
          <a:p>
            <a:pPr marL="365760" lvl="1" indent="0">
              <a:buNone/>
            </a:pPr>
            <a:r>
              <a:rPr lang="en-US" sz="1800" dirty="0"/>
              <a:t>     echo "\$</a:t>
            </a:r>
            <a:r>
              <a:rPr lang="en-US" sz="1800" dirty="0" err="1"/>
              <a:t>num</a:t>
            </a:r>
            <a:r>
              <a:rPr lang="en-US" sz="1800" dirty="0"/>
              <a:t> *= 3; \$</a:t>
            </a:r>
            <a:r>
              <a:rPr lang="en-US" sz="1800" dirty="0" err="1"/>
              <a:t>num</a:t>
            </a:r>
            <a:r>
              <a:rPr lang="en-US" sz="1800" dirty="0"/>
              <a:t> is $num. &lt;</a:t>
            </a:r>
            <a:r>
              <a:rPr lang="en-US" sz="1800" dirty="0" err="1"/>
              <a:t>br</a:t>
            </a:r>
            <a:r>
              <a:rPr lang="en-US" sz="1800" dirty="0"/>
              <a:t> /&gt;";</a:t>
            </a:r>
          </a:p>
          <a:p>
            <a:pPr marL="365760" lvl="1" indent="0">
              <a:buNone/>
            </a:pPr>
            <a:r>
              <a:rPr lang="en-US" sz="1800" dirty="0"/>
              <a:t>     $</a:t>
            </a:r>
            <a:r>
              <a:rPr lang="en-US" sz="1800" dirty="0" err="1"/>
              <a:t>num</a:t>
            </a:r>
            <a:r>
              <a:rPr lang="en-US" sz="1800" dirty="0"/>
              <a:t> %= 5;</a:t>
            </a:r>
          </a:p>
          <a:p>
            <a:pPr marL="365760" lvl="1" indent="0">
              <a:buNone/>
            </a:pPr>
            <a:r>
              <a:rPr lang="en-US" sz="1800" dirty="0"/>
              <a:t>      echo "\$</a:t>
            </a:r>
            <a:r>
              <a:rPr lang="en-US" sz="1800" dirty="0" err="1"/>
              <a:t>num</a:t>
            </a:r>
            <a:r>
              <a:rPr lang="en-US" sz="1800" dirty="0"/>
              <a:t> %= 5; \$</a:t>
            </a:r>
            <a:r>
              <a:rPr lang="en-US" sz="1800" dirty="0" err="1"/>
              <a:t>num</a:t>
            </a:r>
            <a:r>
              <a:rPr lang="en-US" sz="1800" dirty="0"/>
              <a:t> is $num.&lt;</a:t>
            </a:r>
            <a:r>
              <a:rPr lang="en-US" sz="1800" dirty="0" err="1"/>
              <a:t>br</a:t>
            </a:r>
            <a:r>
              <a:rPr lang="en-US" sz="1800" dirty="0"/>
              <a:t> /&gt;";</a:t>
            </a:r>
          </a:p>
          <a:p>
            <a:pPr marL="365760" lvl="1" indent="0">
              <a:buNone/>
            </a:pPr>
            <a:r>
              <a:rPr lang="en-US" sz="1800" dirty="0"/>
              <a:t>   ?&gt;</a:t>
            </a:r>
          </a:p>
          <a:p>
            <a:pPr marL="365760" lvl="1" indent="0">
              <a:buNone/>
            </a:pPr>
            <a:r>
              <a:rPr lang="en-US" sz="1800" dirty="0"/>
              <a:t>&lt;/body&gt;&lt;/html&gt;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7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Features		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Platform Independent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PHP are available for WINDOWS, MAC, LINUX &amp; UNIX operating system. A PHP application developed in one OS can be easily executed</a:t>
            </a:r>
          </a:p>
          <a:p>
            <a:pPr marL="365760" lvl="1" indent="0">
              <a:buNone/>
            </a:pPr>
            <a:r>
              <a:rPr lang="en-US" dirty="0"/>
              <a:t>    in other OS also.</a:t>
            </a:r>
          </a:p>
          <a:p>
            <a:r>
              <a:rPr lang="en-US" b="1" dirty="0"/>
              <a:t>Compatibility:</a:t>
            </a:r>
          </a:p>
          <a:p>
            <a:pPr lvl="1"/>
            <a:r>
              <a:rPr lang="en-US" dirty="0"/>
              <a:t>PHP is compatible with almost all local servers used today like Apache, IIS etc.</a:t>
            </a:r>
          </a:p>
          <a:p>
            <a:r>
              <a:rPr lang="en-US" b="1" dirty="0"/>
              <a:t>Embedded:</a:t>
            </a:r>
          </a:p>
          <a:p>
            <a:pPr lvl="1"/>
            <a:r>
              <a:rPr lang="en-US" dirty="0"/>
              <a:t>PHP code can be easily embedded within HTML tags and script.</a:t>
            </a:r>
          </a:p>
        </p:txBody>
      </p:sp>
    </p:spTree>
    <p:extLst>
      <p:ext uri="{BB962C8B-B14F-4D97-AF65-F5344CB8AC3E}">
        <p14:creationId xmlns:p14="http://schemas.microsoft.com/office/powerpoint/2010/main" val="14963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PHP assignment operators	   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34" y="1905000"/>
            <a:ext cx="5950566" cy="369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6509" y="990601"/>
            <a:ext cx="8077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$x=8; $y=6; $z=“8”</a:t>
            </a:r>
            <a:endParaRPr lang="en-US" sz="2600" dirty="0">
              <a:solidFill>
                <a:prstClr val="black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68580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cs typeface="Arabic Typesetting" pitchFamily="66" charset="-78"/>
              </a:rPr>
              <a:t>PHP comparison operators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80675"/>
          <a:ext cx="8001000" cy="456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Result 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Equal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$x==$z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===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Identical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$x===$z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False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0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!=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Not equal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$x!=$y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&lt;&gt; 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Not equal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$x&lt;&gt;$y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!==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Not identical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$x!==$z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&gt; 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$x&gt;$y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 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Less than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$x&lt;$y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False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97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  <a:endParaRPr lang="en-US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Greater than or equal to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$x&gt;=$y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30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&lt;=</a:t>
                      </a:r>
                      <a:endParaRPr lang="en-US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Less than or equal to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$x&lt;=$y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False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&lt;=&gt;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Spaceship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$y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&lt;=&gt;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  <a:sym typeface="Wingdings" pitchFamily="2" charset="2"/>
                        </a:rPr>
                        <a:t> $x</a:t>
                      </a:r>
                      <a:endParaRPr lang="en-US" sz="2000" dirty="0">
                        <a:effectLst/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PHP Increment/ decrement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057400" y="2362200"/>
          <a:ext cx="8229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2000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/>
                        <a:t>++$y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Pre-increment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$y=10; echo ++$y;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/>
                        <a:t>$y++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Post-increment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$y=10; echo $y++;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/>
                        <a:t>--$y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Pre-decrement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$y=10; echo --$y;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dirty="0"/>
                        <a:t>$y--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Post-decrement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$y=10; echo $y--;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14400"/>
          </a:xfrm>
        </p:spPr>
        <p:txBody>
          <a:bodyPr/>
          <a:lstStyle/>
          <a:p>
            <a:r>
              <a:rPr lang="en-US" sz="4400" b="1" dirty="0">
                <a:cs typeface="Arabic Typesetting" pitchFamily="66" charset="-78"/>
              </a:rPr>
              <a:t>PHP logical operators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$x=50; $y=30; </a:t>
            </a:r>
          </a:p>
          <a:p>
            <a:endParaRPr lang="en-US" dirty="0">
              <a:solidFill>
                <a:prstClr val="black"/>
              </a:solidFill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>
              <a:solidFill>
                <a:prstClr val="black"/>
              </a:solidFill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286000" y="2299014"/>
          <a:ext cx="6858000" cy="327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4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Result</a:t>
                      </a:r>
                      <a:r>
                        <a:rPr lang="en-US" sz="2400" b="1" baseline="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2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07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($x==50 and $y==30)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0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($x==500 or $y==30)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07"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($x==50 </a:t>
                      </a:r>
                      <a:r>
                        <a:rPr lang="en-US" dirty="0" err="1"/>
                        <a:t>Xor</a:t>
                      </a:r>
                      <a:r>
                        <a:rPr lang="en-US" dirty="0"/>
                        <a:t> $y==30)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&amp;&amp;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($x&lt;=100 &amp;&amp; $y&gt;= 10)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||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($x==30 || $y==50)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False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!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!($x==$y)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2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PHP string operators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&lt;?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$str1=“hello”;			$str1=“hello”;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$str2= “world!” 			$str2= “world!”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$str1. $str2;			$str1 . =$str2;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?&gt;				Echo $str1;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returns hello world!		?&gt;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// returns hello world!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981200" y="185928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93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454">
                <a:tc>
                  <a:txBody>
                    <a:bodyPr/>
                    <a:lstStyle/>
                    <a:p>
                      <a:r>
                        <a:rPr lang="en-US" sz="20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$str1</a:t>
                      </a:r>
                      <a:r>
                        <a:rPr lang="en-US" baseline="0" dirty="0"/>
                        <a:t> </a:t>
                      </a:r>
                      <a:r>
                        <a:rPr lang="en-US" sz="2000" b="1" baseline="0" dirty="0"/>
                        <a:t>. </a:t>
                      </a:r>
                      <a:r>
                        <a:rPr lang="en-US" baseline="0" dirty="0"/>
                        <a:t>$str2;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$str1 and $str2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54">
                <a:tc>
                  <a:txBody>
                    <a:bodyPr/>
                    <a:lstStyle/>
                    <a:p>
                      <a:r>
                        <a:rPr lang="en-US" sz="2000" b="1" dirty="0"/>
                        <a:t>.=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$str1</a:t>
                      </a:r>
                      <a:r>
                        <a:rPr lang="en-US" baseline="0" dirty="0"/>
                        <a:t> </a:t>
                      </a:r>
                      <a:r>
                        <a:rPr lang="en-US" sz="2000" b="1" baseline="0" dirty="0"/>
                        <a:t>.= </a:t>
                      </a:r>
                      <a:r>
                        <a:rPr lang="en-US" baseline="0" dirty="0"/>
                        <a:t>$str2;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Appends</a:t>
                      </a:r>
                      <a:r>
                        <a:rPr lang="en-US" baseline="0" dirty="0"/>
                        <a:t> $str2 to $str1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3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PHP conditional assignment operators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24028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$y=expr1?expr2:expr3;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r>
                        <a:rPr lang="en-US" baseline="0" dirty="0"/>
                        <a:t> coalescing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$y=expr1??expr2;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/>
          <a:p>
            <a:fld id="{D2DAC6F2-F223-474F-8A35-37EA801E8D46}" type="slidenum">
              <a:rPr lang="en-US">
                <a:solidFill>
                  <a:prstClr val="black">
                    <a:tint val="75000"/>
                  </a:prstClr>
                </a:solidFill>
                <a:latin typeface="Century Schoolbook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256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PHP Looping -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/>
              <a:t>Loops execute a block of code for a specified number of times, or while a specified condition is true.</a:t>
            </a:r>
          </a:p>
          <a:p>
            <a:r>
              <a:rPr lang="en-US" dirty="0"/>
              <a:t>In PHP, we have the following looping statements:</a:t>
            </a:r>
          </a:p>
          <a:p>
            <a:pPr lvl="1"/>
            <a:r>
              <a:rPr lang="en-US" sz="2400" b="1" dirty="0"/>
              <a:t>while - </a:t>
            </a:r>
            <a:r>
              <a:rPr lang="en-US" sz="2400" dirty="0"/>
              <a:t>loops through a block of code while a specified condition is true</a:t>
            </a:r>
          </a:p>
          <a:p>
            <a:pPr lvl="1"/>
            <a:r>
              <a:rPr lang="en-US" sz="2400" b="1" dirty="0"/>
              <a:t>do...while - </a:t>
            </a:r>
            <a:r>
              <a:rPr lang="en-US" sz="2400" dirty="0"/>
              <a:t>loops through a block of code once, and then repeats the loop as long as a specified condition is true</a:t>
            </a:r>
          </a:p>
          <a:p>
            <a:pPr lvl="1"/>
            <a:r>
              <a:rPr lang="en-US" sz="2400" b="1" dirty="0"/>
              <a:t>for - loops </a:t>
            </a:r>
            <a:r>
              <a:rPr lang="en-US" sz="2400" dirty="0"/>
              <a:t>through a block of code a specified number of times</a:t>
            </a:r>
          </a:p>
          <a:p>
            <a:pPr lvl="1"/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- loops through a block of code for each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8499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14400"/>
            <a:ext cx="7772400" cy="5559552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The while loop executes a block of code while a condition is true.</a:t>
            </a:r>
          </a:p>
          <a:p>
            <a:r>
              <a:rPr lang="en-US" sz="2900" b="1" dirty="0"/>
              <a:t>Syntax</a:t>
            </a:r>
          </a:p>
          <a:p>
            <a:pPr marL="365760" lvl="1" indent="0">
              <a:buNone/>
            </a:pPr>
            <a:r>
              <a:rPr lang="en-US" sz="2600" dirty="0"/>
              <a:t>while (condition)</a:t>
            </a:r>
          </a:p>
          <a:p>
            <a:pPr marL="365760" lvl="1" indent="0">
              <a:buNone/>
            </a:pPr>
            <a:r>
              <a:rPr lang="en-US" sz="2600" dirty="0"/>
              <a:t>{</a:t>
            </a:r>
          </a:p>
          <a:p>
            <a:pPr marL="365760" lvl="1" indent="0">
              <a:buNone/>
            </a:pPr>
            <a:r>
              <a:rPr lang="en-US" sz="2600" dirty="0"/>
              <a:t>code to be executed;</a:t>
            </a:r>
          </a:p>
          <a:p>
            <a:pPr marL="365760" lvl="1" indent="0">
              <a:buNone/>
            </a:pPr>
            <a:r>
              <a:rPr lang="en-US" sz="2600" dirty="0"/>
              <a:t>}</a:t>
            </a:r>
          </a:p>
          <a:p>
            <a:r>
              <a:rPr lang="en-US" sz="2900" dirty="0"/>
              <a:t>Example:</a:t>
            </a:r>
          </a:p>
          <a:p>
            <a:pPr marL="640080" lvl="2" indent="0">
              <a:buNone/>
            </a:pPr>
            <a:r>
              <a:rPr lang="en-US" sz="3100" dirty="0"/>
              <a:t>&lt;?</a:t>
            </a:r>
            <a:r>
              <a:rPr lang="en-US" sz="3100" dirty="0" err="1"/>
              <a:t>php</a:t>
            </a:r>
            <a:endParaRPr lang="en-US" sz="3100" dirty="0"/>
          </a:p>
          <a:p>
            <a:pPr marL="640080" lvl="2" indent="0">
              <a:buNone/>
            </a:pPr>
            <a:r>
              <a:rPr lang="en-US" sz="3100" dirty="0"/>
              <a:t>$i=1;</a:t>
            </a:r>
          </a:p>
          <a:p>
            <a:pPr marL="640080" lvl="2" indent="0">
              <a:buNone/>
            </a:pPr>
            <a:r>
              <a:rPr lang="en-US" sz="3100" dirty="0"/>
              <a:t>while($i&lt;=5)</a:t>
            </a:r>
          </a:p>
          <a:p>
            <a:pPr marL="640080" lvl="2" indent="0">
              <a:buNone/>
            </a:pPr>
            <a:r>
              <a:rPr lang="en-US" sz="3100" dirty="0"/>
              <a:t>{</a:t>
            </a:r>
          </a:p>
          <a:p>
            <a:pPr marL="640080" lvl="2" indent="0">
              <a:buNone/>
            </a:pPr>
            <a:r>
              <a:rPr lang="en-US" sz="3100" dirty="0"/>
              <a:t>echo "The number is " . $i . "&lt;</a:t>
            </a:r>
            <a:r>
              <a:rPr lang="en-US" sz="3100" dirty="0" err="1"/>
              <a:t>br</a:t>
            </a:r>
            <a:r>
              <a:rPr lang="en-US" sz="3100" dirty="0"/>
              <a:t> /&gt;";</a:t>
            </a:r>
          </a:p>
          <a:p>
            <a:pPr marL="640080" lvl="2" indent="0">
              <a:buNone/>
            </a:pPr>
            <a:r>
              <a:rPr lang="en-US" sz="3100" dirty="0"/>
              <a:t>$i++;</a:t>
            </a:r>
          </a:p>
          <a:p>
            <a:pPr marL="640080" lvl="2" indent="0">
              <a:buNone/>
            </a:pPr>
            <a:r>
              <a:rPr lang="en-US" sz="3100" dirty="0"/>
              <a:t>}</a:t>
            </a:r>
          </a:p>
          <a:p>
            <a:pPr marL="640080" lvl="2" indent="0">
              <a:buNone/>
            </a:pPr>
            <a:r>
              <a:rPr lang="en-US" sz="3100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Example: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365760" lvl="1" indent="0">
              <a:buNone/>
            </a:pPr>
            <a:r>
              <a:rPr lang="en-US" dirty="0"/>
              <a:t>The number is 1</a:t>
            </a:r>
          </a:p>
          <a:p>
            <a:pPr marL="365760" lvl="1" indent="0">
              <a:buNone/>
            </a:pPr>
            <a:r>
              <a:rPr lang="en-US" dirty="0"/>
              <a:t>The number is 2</a:t>
            </a:r>
          </a:p>
          <a:p>
            <a:pPr marL="365760" lvl="1" indent="0">
              <a:buNone/>
            </a:pPr>
            <a:r>
              <a:rPr lang="en-US" dirty="0"/>
              <a:t>The number is 3</a:t>
            </a:r>
          </a:p>
          <a:p>
            <a:pPr marL="365760" lvl="1" indent="0">
              <a:buNone/>
            </a:pPr>
            <a:r>
              <a:rPr lang="en-US" dirty="0"/>
              <a:t>The number is 4</a:t>
            </a:r>
          </a:p>
          <a:p>
            <a:pPr marL="365760" lvl="1" indent="0">
              <a:buNone/>
            </a:pPr>
            <a:r>
              <a:rPr lang="en-US" dirty="0"/>
              <a:t>The number is 5</a:t>
            </a:r>
          </a:p>
        </p:txBody>
      </p:sp>
    </p:spTree>
    <p:extLst>
      <p:ext uri="{BB962C8B-B14F-4D97-AF65-F5344CB8AC3E}">
        <p14:creationId xmlns:p14="http://schemas.microsoft.com/office/powerpoint/2010/main" val="41270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The do...while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do...while statement will always execute the block of code </a:t>
            </a:r>
            <a:r>
              <a:rPr lang="en-US"/>
              <a:t>at least once</a:t>
            </a:r>
            <a:r>
              <a:rPr lang="en-US" dirty="0"/>
              <a:t>, it will then check the condition, and repeat the loop while the condition is true.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640080" lvl="2" indent="0">
              <a:buNone/>
            </a:pPr>
            <a:r>
              <a:rPr lang="en-US" sz="2100" dirty="0"/>
              <a:t>do</a:t>
            </a:r>
          </a:p>
          <a:p>
            <a:pPr marL="640080" lvl="2" indent="0">
              <a:buNone/>
            </a:pPr>
            <a:r>
              <a:rPr lang="en-US" sz="2100" dirty="0"/>
              <a:t>{</a:t>
            </a:r>
          </a:p>
          <a:p>
            <a:pPr marL="640080" lvl="2" indent="0">
              <a:buNone/>
            </a:pPr>
            <a:r>
              <a:rPr lang="en-US" sz="2100" dirty="0"/>
              <a:t>code to be executed;</a:t>
            </a:r>
          </a:p>
          <a:p>
            <a:pPr marL="640080" lvl="2" indent="0">
              <a:buNone/>
            </a:pPr>
            <a:r>
              <a:rPr lang="en-US" sz="2100" dirty="0"/>
              <a:t>}</a:t>
            </a:r>
          </a:p>
          <a:p>
            <a:pPr marL="640080" lvl="2" indent="0">
              <a:buNone/>
            </a:pPr>
            <a:r>
              <a:rPr lang="en-US" sz="2100" dirty="0"/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92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PHP Tutorial - javatpoint">
            <a:extLst>
              <a:ext uri="{FF2B5EF4-FFF2-40B4-BE49-F238E27FC236}">
                <a16:creationId xmlns:a16="http://schemas.microsoft.com/office/drawing/2014/main" id="{04EADE96-7166-EAC3-4316-3AC8AA4F902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79" y="526093"/>
            <a:ext cx="7530944" cy="58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Example: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600200"/>
            <a:ext cx="7467600" cy="4873752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200" dirty="0"/>
              <a:t>&lt;?php</a:t>
            </a:r>
          </a:p>
          <a:p>
            <a:pPr marL="640080" lvl="2" indent="0">
              <a:buNone/>
            </a:pPr>
            <a:r>
              <a:rPr lang="en-US" sz="2200" dirty="0"/>
              <a:t>$</a:t>
            </a:r>
            <a:r>
              <a:rPr lang="en-US" sz="2200" dirty="0" err="1"/>
              <a:t>i</a:t>
            </a:r>
            <a:r>
              <a:rPr lang="en-US" sz="2200" dirty="0"/>
              <a:t>=8;</a:t>
            </a:r>
          </a:p>
          <a:p>
            <a:pPr marL="640080" lvl="2" indent="0">
              <a:buNone/>
            </a:pPr>
            <a:r>
              <a:rPr lang="en-US" sz="2200" dirty="0"/>
              <a:t>do</a:t>
            </a:r>
          </a:p>
          <a:p>
            <a:pPr marL="640080" lvl="2" indent="0">
              <a:buNone/>
            </a:pPr>
            <a:r>
              <a:rPr lang="en-US" sz="2200" dirty="0"/>
              <a:t>{</a:t>
            </a:r>
          </a:p>
          <a:p>
            <a:pPr marL="640080" lvl="2" indent="0">
              <a:buNone/>
            </a:pPr>
            <a:r>
              <a:rPr lang="en-US" sz="2200" dirty="0"/>
              <a:t>	$</a:t>
            </a:r>
            <a:r>
              <a:rPr lang="en-US" sz="2200" dirty="0" err="1"/>
              <a:t>i</a:t>
            </a:r>
            <a:r>
              <a:rPr lang="en-US" sz="2200" dirty="0"/>
              <a:t>--;</a:t>
            </a:r>
          </a:p>
          <a:p>
            <a:pPr marL="640080" lvl="2" indent="0">
              <a:buNone/>
            </a:pPr>
            <a:r>
              <a:rPr lang="en-US" sz="2200" dirty="0"/>
              <a:t>echo "The number is " . $</a:t>
            </a:r>
            <a:r>
              <a:rPr lang="en-US" sz="2200" dirty="0" err="1"/>
              <a:t>i</a:t>
            </a:r>
            <a:r>
              <a:rPr lang="en-US" sz="2200" dirty="0"/>
              <a:t> . "&lt;</a:t>
            </a:r>
            <a:r>
              <a:rPr lang="en-US" sz="2200" dirty="0" err="1"/>
              <a:t>br</a:t>
            </a:r>
            <a:r>
              <a:rPr lang="en-US" sz="2200" dirty="0"/>
              <a:t> /&gt;";</a:t>
            </a:r>
          </a:p>
          <a:p>
            <a:pPr marL="640080" lvl="2" indent="0">
              <a:buNone/>
            </a:pPr>
            <a:endParaRPr lang="en-US" sz="2200" dirty="0"/>
          </a:p>
          <a:p>
            <a:pPr marL="640080" lvl="2" indent="0">
              <a:buNone/>
            </a:pPr>
            <a:r>
              <a:rPr lang="en-US" sz="2200" dirty="0"/>
              <a:t>}</a:t>
            </a:r>
          </a:p>
          <a:p>
            <a:pPr marL="640080" lvl="2" indent="0">
              <a:buNone/>
            </a:pPr>
            <a:r>
              <a:rPr lang="en-US" sz="2200" dirty="0"/>
              <a:t>while ($</a:t>
            </a:r>
            <a:r>
              <a:rPr lang="en-US" sz="2200" dirty="0" err="1"/>
              <a:t>i</a:t>
            </a:r>
            <a:r>
              <a:rPr lang="en-US" sz="2200" dirty="0"/>
              <a:t>&gt;=5);</a:t>
            </a:r>
          </a:p>
          <a:p>
            <a:pPr marL="640080" lvl="2" indent="0">
              <a:buNone/>
            </a:pPr>
            <a:r>
              <a:rPr lang="en-US" sz="2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91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DE657-F1A6-4108-AAA9-18D125B888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00401" y="2174936"/>
            <a:ext cx="3267075" cy="2419290"/>
          </a:xfrm>
        </p:spPr>
      </p:pic>
    </p:spTree>
    <p:extLst>
      <p:ext uri="{BB962C8B-B14F-4D97-AF65-F5344CB8AC3E}">
        <p14:creationId xmlns:p14="http://schemas.microsoft.com/office/powerpoint/2010/main" val="10703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The </a:t>
            </a:r>
            <a:r>
              <a:rPr lang="en-US" sz="3200" b="1" dirty="0" err="1">
                <a:solidFill>
                  <a:srgbClr val="9A0000"/>
                </a:solidFill>
                <a:latin typeface="Consolas-Bold"/>
              </a:rPr>
              <a:t>foreach</a:t>
            </a:r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 is used to loop through arrays.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For each pass the value of the current array element is assigned to $value and the array pointer is moved by one and in the next pass next element will be processed.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365760" lvl="1" indent="0">
              <a:buNone/>
            </a:pPr>
            <a:r>
              <a:rPr lang="en-US" b="1" dirty="0" err="1"/>
              <a:t>foreach</a:t>
            </a:r>
            <a:r>
              <a:rPr lang="en-US" b="1" dirty="0"/>
              <a:t> ($</a:t>
            </a:r>
            <a:r>
              <a:rPr lang="en-US" b="1" i="1" dirty="0"/>
              <a:t>array </a:t>
            </a:r>
            <a:r>
              <a:rPr lang="en-US" b="1" dirty="0"/>
              <a:t>as $</a:t>
            </a:r>
            <a:r>
              <a:rPr lang="en-US" b="1" i="1" dirty="0"/>
              <a:t>value</a:t>
            </a:r>
            <a:r>
              <a:rPr lang="en-US" b="1" dirty="0"/>
              <a:t>)</a:t>
            </a:r>
          </a:p>
          <a:p>
            <a:pPr marL="365760" lvl="1" indent="0">
              <a:buNone/>
            </a:pPr>
            <a:r>
              <a:rPr lang="en-US" b="1" dirty="0"/>
              <a:t>{</a:t>
            </a:r>
          </a:p>
          <a:p>
            <a:pPr marL="365760" lvl="1" indent="0">
              <a:buNone/>
            </a:pPr>
            <a:r>
              <a:rPr lang="en-US" b="1" i="1" dirty="0"/>
              <a:t>code to be executed;</a:t>
            </a:r>
          </a:p>
          <a:p>
            <a:pPr marL="365760" lvl="1" indent="0">
              <a:buNone/>
            </a:pPr>
            <a:r>
              <a:rPr lang="en-US" b="1" dirty="0"/>
              <a:t>}</a:t>
            </a:r>
          </a:p>
          <a:p>
            <a:r>
              <a:rPr lang="en-US" dirty="0"/>
              <a:t>For every loop iteration, the value of the current array element is assigned to $value (and the array pointer is moved by one) - so on the next loop iteration, you'll be looking at the next array value.</a:t>
            </a:r>
          </a:p>
        </p:txBody>
      </p:sp>
    </p:spTree>
    <p:extLst>
      <p:ext uri="{BB962C8B-B14F-4D97-AF65-F5344CB8AC3E}">
        <p14:creationId xmlns:p14="http://schemas.microsoft.com/office/powerpoint/2010/main" val="1612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304800"/>
            <a:ext cx="7467600" cy="1143000"/>
          </a:xfrm>
        </p:spPr>
        <p:txBody>
          <a:bodyPr/>
          <a:lstStyle/>
          <a:p>
            <a:r>
              <a:rPr lang="en-US" sz="3200" dirty="0" err="1">
                <a:solidFill>
                  <a:srgbClr val="9A0000"/>
                </a:solidFill>
                <a:latin typeface="Consolas"/>
              </a:rPr>
              <a:t>Foreach</a:t>
            </a:r>
            <a:r>
              <a:rPr lang="en-US" sz="3200" dirty="0">
                <a:solidFill>
                  <a:srgbClr val="9A0000"/>
                </a:solidFill>
                <a:latin typeface="Consolas"/>
              </a:rPr>
              <a:t> loop 				</a:t>
            </a:r>
            <a:r>
              <a:rPr lang="en-US" sz="3200" dirty="0" err="1">
                <a:solidFill>
                  <a:srgbClr val="9A0000"/>
                </a:solidFill>
                <a:latin typeface="Consolas"/>
              </a:rPr>
              <a:t>cont</a:t>
            </a:r>
            <a:r>
              <a:rPr lang="en-US" sz="3200" dirty="0">
                <a:solidFill>
                  <a:srgbClr val="9A0000"/>
                </a:solidFill>
                <a:latin typeface="Consolas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143000"/>
            <a:ext cx="80772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The following example demonstrates a loop that will print the values of the given array: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php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$array = array( 1, 2, 3, 4, 5);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 $array as $value )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echo "Value is $value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/&gt;";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?&gt; </a:t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47E-864A-49AC-BC02-1A9153D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50B721-D17A-4CC2-A9DE-0B5F44D2DD4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654890"/>
            <a:ext cx="3248025" cy="350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3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b="1" i="1" dirty="0"/>
              <a:t>three types </a:t>
            </a:r>
            <a:r>
              <a:rPr lang="en-US" dirty="0"/>
              <a:t>of arrays that you can create. These are:</a:t>
            </a:r>
          </a:p>
          <a:p>
            <a:pPr lvl="1"/>
            <a:r>
              <a:rPr lang="en-US" sz="2400" b="1" dirty="0"/>
              <a:t>Indexed array</a:t>
            </a:r>
          </a:p>
          <a:p>
            <a:pPr lvl="1"/>
            <a:r>
              <a:rPr lang="en-US" sz="2400" b="1" dirty="0"/>
              <a:t>Associative array</a:t>
            </a:r>
          </a:p>
          <a:p>
            <a:pPr lvl="1"/>
            <a:r>
              <a:rPr lang="en-US" sz="2400" b="1" dirty="0"/>
              <a:t>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6443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indexed or </a:t>
            </a:r>
            <a:r>
              <a:rPr lang="en-US" b="1" dirty="0"/>
              <a:t>numeric array </a:t>
            </a:r>
            <a:r>
              <a:rPr lang="en-US" dirty="0"/>
              <a:t>stores each array element with a numeric index.</a:t>
            </a:r>
          </a:p>
          <a:p>
            <a:pPr lvl="0"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By default, the array index starts from zero and Values are stored and accessed in linear fashion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Note: </a:t>
            </a:r>
            <a:r>
              <a:rPr lang="en-US" dirty="0"/>
              <a:t>In an indexed or numeric array, the indexes are automatically assigned and start with 0, and the values can be any data type.</a:t>
            </a:r>
          </a:p>
        </p:txBody>
      </p:sp>
    </p:spTree>
    <p:extLst>
      <p:ext uri="{BB962C8B-B14F-4D97-AF65-F5344CB8AC3E}">
        <p14:creationId xmlns:p14="http://schemas.microsoft.com/office/powerpoint/2010/main" val="8600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array			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365760" lvl="1" indent="0">
              <a:buNone/>
            </a:pPr>
            <a:r>
              <a:rPr lang="en-US" sz="2400" dirty="0"/>
              <a:t>// Define an indexed array</a:t>
            </a:r>
          </a:p>
          <a:p>
            <a:pPr marL="365760" lvl="1" indent="0">
              <a:buNone/>
            </a:pPr>
            <a:r>
              <a:rPr lang="en-US" sz="2400" dirty="0"/>
              <a:t>$colors = array("</a:t>
            </a:r>
            <a:r>
              <a:rPr lang="en-US" sz="2400" dirty="0" err="1"/>
              <a:t>Red”,"Green”,"Blue</a:t>
            </a:r>
            <a:r>
              <a:rPr lang="en-US" sz="2400" dirty="0"/>
              <a:t>");</a:t>
            </a:r>
          </a:p>
          <a:p>
            <a:pPr marL="640080" lvl="2" indent="0">
              <a:buNone/>
            </a:pPr>
            <a:r>
              <a:rPr lang="en-US" sz="2400" dirty="0"/>
              <a:t>$colors[0] = "Red";</a:t>
            </a:r>
          </a:p>
          <a:p>
            <a:pPr marL="640080" lvl="2" indent="0">
              <a:buNone/>
            </a:pPr>
            <a:r>
              <a:rPr lang="en-US" sz="2400" dirty="0"/>
              <a:t>$colors[1] = "Green";</a:t>
            </a:r>
          </a:p>
          <a:p>
            <a:pPr marL="640080" lvl="2" indent="0">
              <a:buNone/>
            </a:pPr>
            <a:r>
              <a:rPr lang="en-US" sz="2400" dirty="0"/>
              <a:t>$colors[2] = "Blue";</a:t>
            </a:r>
            <a:endParaRPr lang="en-US" dirty="0"/>
          </a:p>
          <a:p>
            <a:pPr marL="365760" lvl="1" indent="0">
              <a:buNone/>
            </a:pP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571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600200"/>
            <a:ext cx="8382000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an associative array, the keys assigned to values can be arbitrary and user defined strings.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Associative array will have their index as string so that you can establish a strong association between key and values.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0416"/>
            <a:ext cx="9956800" cy="6657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/* First method to create associate array. */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$salary = array( "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" =&gt; 2000,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	     "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" =&gt; 1000,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	          "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" =&gt; 500);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is $salary.&lt;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/&gt;\n";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 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/* Second method */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 = "high";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 = "medium";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 = "low";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mohammad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 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qadir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echo "Salary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". $salary['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zara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']. "&lt;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/&gt;";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721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67573"/>
          </a:xfrm>
        </p:spPr>
        <p:txBody>
          <a:bodyPr/>
          <a:lstStyle/>
          <a:p>
            <a:r>
              <a:rPr lang="en-US" b="1" dirty="0"/>
              <a:t>How to run </a:t>
            </a:r>
            <a:r>
              <a:rPr lang="en-US" b="1" dirty="0" err="1"/>
              <a:t>php</a:t>
            </a:r>
            <a:r>
              <a:rPr lang="en-US" b="1" dirty="0"/>
              <a:t> file on XAMPP server?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0" y="1008776"/>
            <a:ext cx="11783029" cy="566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Output: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1" y="2428875"/>
            <a:ext cx="413353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9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Is an array in which each element can also be an array and each element in the sub-array can be an array or further contain array within itself and so on.</a:t>
            </a:r>
          </a:p>
        </p:txBody>
      </p:sp>
    </p:spTree>
    <p:extLst>
      <p:ext uri="{BB962C8B-B14F-4D97-AF65-F5344CB8AC3E}">
        <p14:creationId xmlns:p14="http://schemas.microsoft.com/office/powerpoint/2010/main" val="490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600200"/>
            <a:ext cx="8382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 1:</a:t>
            </a:r>
          </a:p>
          <a:p>
            <a:pPr marL="0" indent="0">
              <a:buNone/>
            </a:pPr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$marks = array( "</a:t>
            </a:r>
            <a:r>
              <a:rPr lang="en-US" sz="1400" b="1" dirty="0" err="1"/>
              <a:t>mohammad</a:t>
            </a:r>
            <a:r>
              <a:rPr lang="en-US" sz="1400" b="1" dirty="0"/>
              <a:t>" =&gt; array ( "physics" =&gt; 35,"maths" =&gt; 30, "chemistry" =&gt; 39 ),</a:t>
            </a:r>
          </a:p>
          <a:p>
            <a:pPr marL="0" indent="0">
              <a:buNone/>
            </a:pPr>
            <a:r>
              <a:rPr lang="en-US" sz="1400" b="1" dirty="0"/>
              <a:t>	            "</a:t>
            </a:r>
            <a:r>
              <a:rPr lang="en-US" sz="1400" b="1" dirty="0" err="1"/>
              <a:t>abebe</a:t>
            </a:r>
            <a:r>
              <a:rPr lang="en-US" sz="1400" b="1" dirty="0"/>
              <a:t>" =&gt; array ("physics" =&gt; 30,"maths" =&gt; 32, "chemistry" =&gt; 29 ),</a:t>
            </a:r>
          </a:p>
          <a:p>
            <a:pPr marL="0" indent="0">
              <a:buNone/>
            </a:pPr>
            <a:r>
              <a:rPr lang="en-US" sz="1400" b="1" dirty="0"/>
              <a:t>                              "</a:t>
            </a:r>
            <a:r>
              <a:rPr lang="en-US" sz="1400" b="1" dirty="0" err="1"/>
              <a:t>zara</a:t>
            </a:r>
            <a:r>
              <a:rPr lang="en-US" sz="1400" b="1" dirty="0"/>
              <a:t>" =&gt; array ( "physics" =&gt; 31, "</a:t>
            </a:r>
            <a:r>
              <a:rPr lang="en-US" sz="1400" b="1" dirty="0" err="1"/>
              <a:t>maths</a:t>
            </a:r>
            <a:r>
              <a:rPr lang="en-US" sz="1400" b="1" dirty="0"/>
              <a:t>" =&gt; 22, "chemistry" =&gt; 39 ) 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Accessing multi-dimensional array values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echo "Marks for </a:t>
            </a:r>
            <a:r>
              <a:rPr lang="en-US" sz="1400" b="1" dirty="0" err="1"/>
              <a:t>mohammad</a:t>
            </a:r>
            <a:r>
              <a:rPr lang="en-US" sz="1400" b="1" dirty="0"/>
              <a:t> in physics : " ; echo $marks['</a:t>
            </a:r>
            <a:r>
              <a:rPr lang="en-US" sz="1400" b="1" dirty="0" err="1"/>
              <a:t>mohammad</a:t>
            </a:r>
            <a:r>
              <a:rPr lang="en-US" sz="1400" b="1" dirty="0"/>
              <a:t>']['physics'] . "&lt;</a:t>
            </a:r>
            <a:r>
              <a:rPr lang="en-US" sz="1400" b="1" dirty="0" err="1"/>
              <a:t>br</a:t>
            </a:r>
            <a:r>
              <a:rPr lang="en-US" sz="1400" b="1" dirty="0"/>
              <a:t> /&gt;";</a:t>
            </a:r>
          </a:p>
          <a:p>
            <a:pPr marL="0" indent="0">
              <a:buNone/>
            </a:pPr>
            <a:r>
              <a:rPr lang="en-US" sz="1400" b="1" dirty="0"/>
              <a:t>echo "Marks for </a:t>
            </a:r>
            <a:r>
              <a:rPr lang="en-US" sz="1400" b="1" dirty="0" err="1"/>
              <a:t>abebe</a:t>
            </a:r>
            <a:r>
              <a:rPr lang="en-US" sz="1400" b="1" dirty="0"/>
              <a:t> in </a:t>
            </a:r>
            <a:r>
              <a:rPr lang="en-US" sz="1400" b="1" dirty="0" err="1"/>
              <a:t>maths</a:t>
            </a:r>
            <a:r>
              <a:rPr lang="en-US" sz="1400" b="1" dirty="0"/>
              <a:t> : ” ;echo $marks['</a:t>
            </a:r>
            <a:r>
              <a:rPr lang="en-US" sz="1400" b="1" dirty="0" err="1"/>
              <a:t>abebe</a:t>
            </a:r>
            <a:r>
              <a:rPr lang="en-US" sz="1400" b="1" dirty="0"/>
              <a:t>']['</a:t>
            </a:r>
            <a:r>
              <a:rPr lang="en-US" sz="1400" b="1" dirty="0" err="1"/>
              <a:t>maths</a:t>
            </a:r>
            <a:r>
              <a:rPr lang="en-US" sz="1400" b="1" dirty="0"/>
              <a:t>'] . "&lt;</a:t>
            </a:r>
            <a:r>
              <a:rPr lang="en-US" sz="1400" b="1" dirty="0" err="1"/>
              <a:t>br</a:t>
            </a:r>
            <a:r>
              <a:rPr lang="en-US" sz="1400" b="1" dirty="0"/>
              <a:t> /&gt;";</a:t>
            </a:r>
          </a:p>
          <a:p>
            <a:pPr marL="0" indent="0">
              <a:buNone/>
            </a:pPr>
            <a:r>
              <a:rPr lang="en-US" sz="1400" b="1" dirty="0"/>
              <a:t>echo "Marks for </a:t>
            </a:r>
            <a:r>
              <a:rPr lang="en-US" sz="1400" b="1" dirty="0" err="1"/>
              <a:t>zara</a:t>
            </a:r>
            <a:r>
              <a:rPr lang="en-US" sz="1400" b="1" dirty="0"/>
              <a:t> in chemistry : " ;echo $marks['</a:t>
            </a:r>
            <a:r>
              <a:rPr lang="en-US" sz="1400" b="1" dirty="0" err="1"/>
              <a:t>zara</a:t>
            </a:r>
            <a:r>
              <a:rPr lang="en-US" sz="1400" b="1" dirty="0"/>
              <a:t>']['chemistry'] . "&lt;</a:t>
            </a:r>
            <a:r>
              <a:rPr lang="en-US" sz="1400" b="1" dirty="0" err="1"/>
              <a:t>br</a:t>
            </a:r>
            <a:r>
              <a:rPr lang="en-US" sz="1400" b="1" dirty="0"/>
              <a:t> /&gt;";</a:t>
            </a:r>
          </a:p>
          <a:p>
            <a:pPr marL="0" indent="0">
              <a:buNone/>
            </a:pPr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808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Output: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1"/>
            <a:ext cx="51054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762000"/>
            <a:ext cx="86868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Example 2: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&lt;html&gt; &lt;head&gt;&lt;title&gt;Array of Arrays&lt;/title&gt;&lt;/head&gt;</a:t>
            </a:r>
          </a:p>
          <a:p>
            <a:pPr marL="0" indent="0">
              <a:buNone/>
            </a:pPr>
            <a:r>
              <a:rPr lang="en-US" sz="1600" dirty="0"/>
              <a:t>&lt;body&gt; &lt;font face="</a:t>
            </a:r>
            <a:r>
              <a:rPr lang="en-US" sz="1600" dirty="0" err="1"/>
              <a:t>arial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1800" dirty="0"/>
              <a:t>numbers=array(array(10,12,14,16),</a:t>
            </a:r>
          </a:p>
          <a:p>
            <a:pPr marL="0" indent="0">
              <a:buNone/>
            </a:pPr>
            <a:r>
              <a:rPr lang="en-US" sz="1800" dirty="0"/>
              <a:t>	      array(15,18,21,24),</a:t>
            </a:r>
            <a:br>
              <a:rPr lang="en-US" sz="1800" dirty="0"/>
            </a:br>
            <a:r>
              <a:rPr lang="en-US" sz="1800" dirty="0"/>
              <a:t>	      array(20,25,30,35),);</a:t>
            </a:r>
          </a:p>
          <a:p>
            <a:pPr marL="0" indent="0">
              <a:buNone/>
            </a:pPr>
            <a:r>
              <a:rPr lang="en-US" sz="1800" dirty="0"/>
              <a:t>echo </a:t>
            </a:r>
            <a:r>
              <a:rPr lang="en-US" sz="1600" dirty="0"/>
              <a:t>"&lt;table border='1'&gt;&lt;caption&gt;&lt;font size=‘-2'&gt;Rows and Columns&lt;/font&gt;&lt;/caption&gt;";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for($i=0; $i &lt; 3; $i++)</a:t>
            </a:r>
            <a:r>
              <a:rPr lang="en-US" sz="2000" b="1" dirty="0"/>
              <a:t>{</a:t>
            </a:r>
            <a:r>
              <a:rPr lang="en-US" sz="2000" dirty="0"/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echo "&lt;</a:t>
            </a:r>
            <a:r>
              <a:rPr lang="en-US" sz="2000" dirty="0" err="1"/>
              <a:t>tr</a:t>
            </a:r>
            <a:r>
              <a:rPr lang="en-US" sz="2000" dirty="0"/>
              <a:t> </a:t>
            </a:r>
            <a:r>
              <a:rPr lang="en-US" sz="2000" dirty="0" err="1"/>
              <a:t>bgcolor</a:t>
            </a:r>
            <a:r>
              <a:rPr lang="en-US" sz="2000" dirty="0"/>
              <a:t>='999FFF'&gt;";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 for($j=0; $j&lt;4; $j++)</a:t>
            </a:r>
            <a:r>
              <a:rPr lang="en-US" sz="2000" b="1" dirty="0"/>
              <a:t>{</a:t>
            </a:r>
            <a:r>
              <a:rPr lang="en-US" sz="2000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     echo "&lt;td&gt;&lt;b&gt;".$numbers[$i][$j];</a:t>
            </a:r>
            <a:r>
              <a:rPr lang="en-US" sz="2000" b="1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echo "&lt;/td&gt;&lt;/</a:t>
            </a:r>
            <a:r>
              <a:rPr lang="en-US" sz="2000" dirty="0" err="1"/>
              <a:t>tr</a:t>
            </a:r>
            <a:r>
              <a:rPr lang="en-US" sz="2000" dirty="0"/>
              <a:t>&gt;";</a:t>
            </a:r>
            <a:r>
              <a:rPr lang="en-US" sz="2000" b="1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echo "&lt;/table&gt;";?&gt; &lt;/body&gt; &lt;/html&gt;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7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Output: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54" y="2395538"/>
            <a:ext cx="4754247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0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A0000"/>
                </a:solidFill>
                <a:latin typeface="Consolas-Bold"/>
              </a:rPr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Information can be passed to functions through arguments. An argument is just like a variable.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 may accept one or more parameters. There are two ways to pass parameters to a function: </a:t>
            </a:r>
            <a:r>
              <a:rPr lang="en-US" b="1" dirty="0"/>
              <a:t>passing parameter by value </a:t>
            </a:r>
            <a:r>
              <a:rPr lang="en-US" dirty="0"/>
              <a:t>and </a:t>
            </a:r>
            <a:r>
              <a:rPr lang="en-US" b="1" dirty="0"/>
              <a:t>passing parameter by reference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Parameter </a:t>
            </a:r>
            <a:r>
              <a:rPr lang="en-US" dirty="0"/>
              <a:t>is what's given in the function declaration/definition.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Argument </a:t>
            </a:r>
            <a:r>
              <a:rPr lang="en-US" dirty="0"/>
              <a:t>is what's passed when calling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3743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parameters by</a:t>
            </a:r>
            <a:br>
              <a:rPr lang="en-US" b="1" dirty="0"/>
            </a:b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function increase($x){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$x = $x + 1;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echo ‘Inside function x = ' . $x .'&lt;</a:t>
            </a:r>
            <a:r>
              <a:rPr lang="en-US" sz="2000" dirty="0" err="1"/>
              <a:t>br</a:t>
            </a:r>
            <a:r>
              <a:rPr lang="en-US" sz="2000" dirty="0"/>
              <a:t> /&gt;';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$x = 10;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increase($x);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echo ‘Outside function x = ' . $x .'&lt;</a:t>
            </a:r>
            <a:r>
              <a:rPr lang="en-US" sz="2000" dirty="0" err="1"/>
              <a:t>br</a:t>
            </a:r>
            <a:r>
              <a:rPr lang="en-US" sz="2000" dirty="0"/>
              <a:t> /&gt;'; ?&gt;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20256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F4C3-6582-4C20-BD3C-36A22A2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7DF02F-4550-4FA5-A40B-E579EBFF7A2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1"/>
            <a:ext cx="4717818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Passing parameters by reference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066800"/>
            <a:ext cx="8077200" cy="5410200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function increase(&amp;$x){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$x = $x + 1;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echo ‘Inside function x = ' . $x .'&lt;</a:t>
            </a:r>
            <a:r>
              <a:rPr lang="en-US" sz="2000" dirty="0" err="1"/>
              <a:t>br</a:t>
            </a:r>
            <a:r>
              <a:rPr lang="en-US" sz="2000" dirty="0"/>
              <a:t> /&gt;';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$x = 10;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increase($x);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000" dirty="0"/>
              <a:t>echo ‘Outside function x = ' . $x .'&lt;</a:t>
            </a:r>
            <a:r>
              <a:rPr lang="en-US" sz="2000" dirty="0" err="1"/>
              <a:t>br</a:t>
            </a:r>
            <a:r>
              <a:rPr lang="en-US" sz="2000" dirty="0"/>
              <a:t> /&gt;'; ?&gt;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13917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Syntax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file must be saved in .</a:t>
            </a:r>
            <a:r>
              <a:rPr lang="en-US" dirty="0" err="1"/>
              <a:t>php</a:t>
            </a:r>
            <a:r>
              <a:rPr lang="en-US" dirty="0"/>
              <a:t> file extension.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804256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9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E7BD-A1EA-454E-BA94-0887F8C0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7AA1B2-B7C0-40CD-8F1F-CA924915AC9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30" y="3581401"/>
            <a:ext cx="287003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7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280947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Basic Syntax 				</a:t>
            </a:r>
            <a:r>
              <a:rPr lang="en-US" sz="2000" b="1" dirty="0" err="1"/>
              <a:t>cont</a:t>
            </a:r>
            <a:r>
              <a:rPr lang="en-US" sz="2000" b="1" dirty="0"/>
              <a:t>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6137" y="787078"/>
            <a:ext cx="10949650" cy="5686874"/>
          </a:xfrm>
        </p:spPr>
        <p:txBody>
          <a:bodyPr>
            <a:normAutofit/>
          </a:bodyPr>
          <a:lstStyle/>
          <a:p>
            <a:r>
              <a:rPr lang="en-US" dirty="0"/>
              <a:t>PHP code is executed on the server, and the plain HTML result is sent to the browser</a:t>
            </a:r>
          </a:p>
          <a:p>
            <a:r>
              <a:rPr lang="en-US" dirty="0"/>
              <a:t>create a file and write HTML tags + PHP code and save this file with .</a:t>
            </a:r>
            <a:r>
              <a:rPr lang="en-US" dirty="0" err="1"/>
              <a:t>php</a:t>
            </a:r>
            <a:r>
              <a:rPr lang="en-US" dirty="0"/>
              <a:t> extension.</a:t>
            </a:r>
          </a:p>
          <a:p>
            <a:r>
              <a:rPr lang="en-US" dirty="0"/>
              <a:t>Each code line in PHP must end with a semicolon (;)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> //your code here ?&gt; or</a:t>
            </a:r>
          </a:p>
          <a:p>
            <a:pPr marL="365760" lvl="1" indent="0">
              <a:buNone/>
            </a:pPr>
            <a:r>
              <a:rPr lang="en-US" dirty="0"/>
              <a:t>&lt;!DOCTYPE</a:t>
            </a:r>
            <a:r>
              <a:rPr lang="en-US" b="1" dirty="0"/>
              <a:t>&gt;</a:t>
            </a:r>
          </a:p>
          <a:p>
            <a:pPr marL="365760" lvl="1" indent="0">
              <a:buNone/>
            </a:pPr>
            <a:r>
              <a:rPr lang="en-US" dirty="0"/>
              <a:t>&lt;html&gt;</a:t>
            </a:r>
          </a:p>
          <a:p>
            <a:pPr marL="365760" lvl="1" indent="0">
              <a:buNone/>
            </a:pPr>
            <a:r>
              <a:rPr lang="en-US" dirty="0"/>
              <a:t>&lt;body&gt;</a:t>
            </a:r>
          </a:p>
          <a:p>
            <a:pPr marL="365760" lvl="1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365760" lvl="1" indent="0">
              <a:buNone/>
            </a:pPr>
            <a:r>
              <a:rPr lang="en-US" b="1" dirty="0"/>
              <a:t> echo "&lt;h2&gt;Hello World!&lt;/</a:t>
            </a:r>
            <a:r>
              <a:rPr lang="en-US" b="1"/>
              <a:t>h2&gt;”;</a:t>
            </a:r>
            <a:endParaRPr lang="en-US" b="1" dirty="0"/>
          </a:p>
          <a:p>
            <a:pPr marL="365760" lvl="1" indent="0">
              <a:buNone/>
            </a:pPr>
            <a:r>
              <a:rPr lang="en-US" b="1" dirty="0"/>
              <a:t> ?&gt;</a:t>
            </a:r>
          </a:p>
          <a:p>
            <a:pPr marL="365760" lvl="1" indent="0">
              <a:buNone/>
            </a:pPr>
            <a:r>
              <a:rPr lang="en-US" dirty="0"/>
              <a:t>&lt;/body&gt;</a:t>
            </a:r>
          </a:p>
          <a:p>
            <a:pPr marL="36576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68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Printing variable value:</a:t>
            </a:r>
          </a:p>
          <a:p>
            <a:pPr marL="914400" lvl="3" indent="0">
              <a:lnSpc>
                <a:spcPct val="200000"/>
              </a:lnSpc>
              <a:buNone/>
            </a:pPr>
            <a:r>
              <a:rPr lang="en-US" sz="2800" b="1" i="1" dirty="0"/>
              <a:t>&lt;?</a:t>
            </a:r>
            <a:r>
              <a:rPr lang="en-US" sz="2800" b="1" i="1" dirty="0" err="1"/>
              <a:t>php</a:t>
            </a:r>
            <a:endParaRPr lang="en-US" sz="2800" b="1" i="1" dirty="0"/>
          </a:p>
          <a:p>
            <a:pPr marL="914400" lvl="3" indent="0">
              <a:lnSpc>
                <a:spcPct val="200000"/>
              </a:lnSpc>
              <a:buNone/>
            </a:pPr>
            <a:r>
              <a:rPr lang="en-US" sz="2800" dirty="0"/>
              <a:t>$</a:t>
            </a:r>
            <a:r>
              <a:rPr lang="en-US" sz="2800" dirty="0" err="1"/>
              <a:t>msg</a:t>
            </a:r>
            <a:r>
              <a:rPr lang="en-US" sz="2800" dirty="0"/>
              <a:t>="Hello world";</a:t>
            </a:r>
          </a:p>
          <a:p>
            <a:pPr marL="914400" lvl="3" indent="0">
              <a:lnSpc>
                <a:spcPct val="200000"/>
              </a:lnSpc>
              <a:buNone/>
            </a:pPr>
            <a:r>
              <a:rPr lang="en-US" sz="2800" dirty="0"/>
              <a:t>echo "Message is: $</a:t>
            </a:r>
            <a:r>
              <a:rPr lang="en-US" sz="2800" dirty="0" err="1"/>
              <a:t>msg</a:t>
            </a:r>
            <a:r>
              <a:rPr lang="en-US" sz="2800" dirty="0"/>
              <a:t>";</a:t>
            </a:r>
          </a:p>
          <a:p>
            <a:pPr marL="914400" lvl="3" indent="0">
              <a:lnSpc>
                <a:spcPct val="200000"/>
              </a:lnSpc>
              <a:buNone/>
            </a:pPr>
            <a:r>
              <a:rPr lang="en-US" sz="2800" b="1" i="1" dirty="0"/>
              <a:t>?&gt;</a:t>
            </a:r>
          </a:p>
          <a:p>
            <a:pPr marL="365760" lvl="1" indent="0">
              <a:buNone/>
            </a:pPr>
            <a:r>
              <a:rPr lang="en-US" sz="2400" b="1" dirty="0"/>
              <a:t>Output: </a:t>
            </a:r>
            <a:r>
              <a:rPr lang="en-US" sz="2400" dirty="0"/>
              <a:t>Message is: Hello world</a:t>
            </a:r>
          </a:p>
        </p:txBody>
      </p:sp>
    </p:spTree>
    <p:extLst>
      <p:ext uri="{BB962C8B-B14F-4D97-AF65-F5344CB8AC3E}">
        <p14:creationId xmlns:p14="http://schemas.microsoft.com/office/powerpoint/2010/main" val="21563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314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PHP Comments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80660" y="937549"/>
            <a:ext cx="9585739" cy="553640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There are two ways: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Single line comments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// (C++ style single line comment)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# (Unix Shell style single line comment)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Multiple line comments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Enclose all lines within /* */</a:t>
            </a:r>
          </a:p>
        </p:txBody>
      </p:sp>
    </p:spTree>
    <p:extLst>
      <p:ext uri="{BB962C8B-B14F-4D97-AF65-F5344CB8AC3E}">
        <p14:creationId xmlns:p14="http://schemas.microsoft.com/office/powerpoint/2010/main" val="406324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5075</Words>
  <Application>Microsoft Office PowerPoint</Application>
  <PresentationFormat>Widescreen</PresentationFormat>
  <Paragraphs>722</Paragraphs>
  <Slides>60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Arabic Typesetting</vt:lpstr>
      <vt:lpstr>Arial</vt:lpstr>
      <vt:lpstr>Calibri</vt:lpstr>
      <vt:lpstr>Century Schoolbook</vt:lpstr>
      <vt:lpstr>Consolas</vt:lpstr>
      <vt:lpstr>Consolas-Bold</vt:lpstr>
      <vt:lpstr>Nyala</vt:lpstr>
      <vt:lpstr>Times New Roman</vt:lpstr>
      <vt:lpstr>Wingdings</vt:lpstr>
      <vt:lpstr>Wingdings 2</vt:lpstr>
      <vt:lpstr>Oriel</vt:lpstr>
      <vt:lpstr>Chapter Five  </vt:lpstr>
      <vt:lpstr>What is PHP (Hypertext Preprocessor) ?</vt:lpstr>
      <vt:lpstr>PHP Features   cont…</vt:lpstr>
      <vt:lpstr>PowerPoint Presentation</vt:lpstr>
      <vt:lpstr>How to run php file on XAMPP server?</vt:lpstr>
      <vt:lpstr>Basic Syntax of PHP</vt:lpstr>
      <vt:lpstr>Basic Syntax     cont…</vt:lpstr>
      <vt:lpstr>PHP echo</vt:lpstr>
      <vt:lpstr>PHP Comments</vt:lpstr>
      <vt:lpstr>Example: PHP comments</vt:lpstr>
      <vt:lpstr>Data Types</vt:lpstr>
      <vt:lpstr>PHP String Functions</vt:lpstr>
      <vt:lpstr>PHP String Functions cont…</vt:lpstr>
      <vt:lpstr>PHP String Functions cont…</vt:lpstr>
      <vt:lpstr>PHP String Functions cont…</vt:lpstr>
      <vt:lpstr>PHP String Functions cont…</vt:lpstr>
      <vt:lpstr>PHP String Functions cont…</vt:lpstr>
      <vt:lpstr>PHP String Functions cont…</vt:lpstr>
      <vt:lpstr>PHP String Functions cont…</vt:lpstr>
      <vt:lpstr>PHP String Functions cont…</vt:lpstr>
      <vt:lpstr>Form variables </vt:lpstr>
      <vt:lpstr>Cont…</vt:lpstr>
      <vt:lpstr>Cont…</vt:lpstr>
      <vt:lpstr>Cont…</vt:lpstr>
      <vt:lpstr>Cont…</vt:lpstr>
      <vt:lpstr>Cont…</vt:lpstr>
      <vt:lpstr>PHP Arithmetic Operators</vt:lpstr>
      <vt:lpstr>PHP assignment operators</vt:lpstr>
      <vt:lpstr>PHP assignment operators     Cont…</vt:lpstr>
      <vt:lpstr>PHP assignment operators      Cont…</vt:lpstr>
      <vt:lpstr>PHP comparison operators </vt:lpstr>
      <vt:lpstr>PHP Increment/ decrement operators </vt:lpstr>
      <vt:lpstr>PHP logical operators </vt:lpstr>
      <vt:lpstr>PHP string operators </vt:lpstr>
      <vt:lpstr>PHP conditional assignment operators </vt:lpstr>
      <vt:lpstr>PHP Looping - While Loops</vt:lpstr>
      <vt:lpstr>The while Loop</vt:lpstr>
      <vt:lpstr>Example: while loop</vt:lpstr>
      <vt:lpstr>The do...while Statement</vt:lpstr>
      <vt:lpstr>Example: do…while</vt:lpstr>
      <vt:lpstr>PowerPoint Presentation</vt:lpstr>
      <vt:lpstr>The foreach Loop</vt:lpstr>
      <vt:lpstr>Foreach loop     cont…</vt:lpstr>
      <vt:lpstr>PowerPoint Presentation</vt:lpstr>
      <vt:lpstr>Types of Arrays in PHP</vt:lpstr>
      <vt:lpstr>Indexed Arrays</vt:lpstr>
      <vt:lpstr>Indexed array   cont…</vt:lpstr>
      <vt:lpstr>Associative Arrays</vt:lpstr>
      <vt:lpstr>PowerPoint Presentation</vt:lpstr>
      <vt:lpstr>PowerPoint Presentation</vt:lpstr>
      <vt:lpstr>Multidimensional Arrays</vt:lpstr>
      <vt:lpstr>cont…</vt:lpstr>
      <vt:lpstr>PowerPoint Presentation</vt:lpstr>
      <vt:lpstr>PowerPoint Presentation</vt:lpstr>
      <vt:lpstr>PowerPoint Presentation</vt:lpstr>
      <vt:lpstr>Function parameters</vt:lpstr>
      <vt:lpstr>Passing parameters by value</vt:lpstr>
      <vt:lpstr>Output</vt:lpstr>
      <vt:lpstr>Passing parameters by reference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marti.yab@gmail.com</dc:creator>
  <cp:lastModifiedBy>marti.yab@gmail.com</cp:lastModifiedBy>
  <cp:revision>6</cp:revision>
  <dcterms:created xsi:type="dcterms:W3CDTF">2023-06-15T09:11:24Z</dcterms:created>
  <dcterms:modified xsi:type="dcterms:W3CDTF">2023-06-18T15:39:55Z</dcterms:modified>
</cp:coreProperties>
</file>