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6" r:id="rId19"/>
    <p:sldId id="577" r:id="rId20"/>
    <p:sldId id="575" r:id="rId21"/>
    <p:sldId id="578" r:id="rId22"/>
    <p:sldId id="580" r:id="rId23"/>
    <p:sldId id="579" r:id="rId24"/>
    <p:sldId id="581" r:id="rId25"/>
    <p:sldId id="587" r:id="rId26"/>
    <p:sldId id="583" r:id="rId27"/>
    <p:sldId id="584" r:id="rId28"/>
    <p:sldId id="600" r:id="rId29"/>
    <p:sldId id="585" r:id="rId30"/>
    <p:sldId id="586" r:id="rId31"/>
    <p:sldId id="601" r:id="rId32"/>
    <p:sldId id="588" r:id="rId33"/>
    <p:sldId id="589" r:id="rId34"/>
    <p:sldId id="590" r:id="rId35"/>
    <p:sldId id="592" r:id="rId36"/>
    <p:sldId id="593" r:id="rId37"/>
    <p:sldId id="594" r:id="rId38"/>
    <p:sldId id="602" r:id="rId39"/>
    <p:sldId id="595" r:id="rId40"/>
    <p:sldId id="596" r:id="rId41"/>
    <p:sldId id="597" r:id="rId42"/>
    <p:sldId id="3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89545" autoAdjust="0"/>
  </p:normalViewPr>
  <p:slideViewPr>
    <p:cSldViewPr snapToGrid="0">
      <p:cViewPr varScale="1">
        <p:scale>
          <a:sx n="43" d="100"/>
          <a:sy n="43" d="100"/>
        </p:scale>
        <p:origin x="72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805B5-A655-4049-9E3B-4BF14506F69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6C70-7D1F-4238-BE79-B803766B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BBE06-62F3-40D7-B254-E9B0DFCCF8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14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6C70-7D1F-4238-BE79-B803766B9C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B412-D089-0049-4914-99C386AD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DBF7-C2B9-C8FD-A5FF-E24518FF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7EE4-5B60-B066-83B7-3D2B1AA8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DAD5-AEB8-F5C6-48E7-52EBE84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91B9-FABE-F796-A036-739AC26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0250-65B7-366D-39C3-824DE9C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EEAC5-F00A-F5E0-9E18-14A703F3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021C-0F60-78BA-40EA-C50442CC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F294-324B-2A3B-01B7-4A26E548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8B70-23F4-F2E0-F0DB-316DBDE2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BDCF7-8877-FF3E-C5D4-CC3B65D45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33E3-920C-9430-7647-949AFA2C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BA9F-8D06-0455-8FA7-EF8313C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2ECB-592B-136F-7043-E37E21FF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0F09-1749-0D17-D97D-D6449D96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E9A34C9-BB76-463C-972F-CD63DB0423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1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EC6B40-3EB7-436E-9635-E3EAC59CC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1760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A153597-3065-4DC7-BE2E-3418A105F1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6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D72-D049-4DEB-8D7B-C19110150B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5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76D-3D8D-4A11-950C-4DF48CF1F4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7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8FC38B-DE36-4F5C-AD26-5887A32033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16723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755C-E1A1-4CD8-8302-80D47F719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666AB3-708F-40F5-9767-17838B5709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1878239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3EC8-60FA-B406-2551-B66102C8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DD60-C3B1-2FE3-A4C5-ECDB7B0A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D66E-286B-4070-C6F1-F94A4291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26C4-D6B3-02FF-1F8A-915C1DD7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F040-6FE2-4A6B-F908-A6DCA44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8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97EE15-C116-4273-9343-A2FADC6C9F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19402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DE04-CA31-41DE-A286-20A339375F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5263-2B81-4607-8D21-E5D97709FA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77E3-288F-F710-587B-DF99B027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0A7-CA1D-1EF1-4666-3B5191F2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0022-7EF6-C274-9C9D-75F86037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8491-BDC8-9773-0D6B-0F4EB003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A33F-E976-E7B8-450F-B7D427A3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E9B9-F8D4-25D3-FCAE-60779AF7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D36B-FB0C-D6E0-0A7B-7C657C9C1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66B1E-926E-C5F0-CD46-AB44CD07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97022-A04C-12F7-9AE9-8A9164AD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EAC1-3E75-1F18-9578-08379454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9D5AD-ABBF-2329-DD9D-EF13ED4A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55BD-3517-EB04-DD97-97C1FBC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138D-2323-14E9-E685-7BFA8BA4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3E9F-EFA7-216B-C1D2-5979C0A1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D3DA1-6E67-008C-CDEB-51A417798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04D9-CE4A-D5D9-F3BC-8845BB88B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49084-6A0A-C717-3744-507619C7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34FD6-F24D-DD3A-DE65-3899F0F7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A885-5289-5981-F5B3-CA43E11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C255-150F-3417-6993-DA5D185F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ABD67-968C-66C9-7264-777BB790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89B1F-2679-DE41-596A-E7193135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F1BE-55C9-54A7-CBC8-D7A2373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06459-E1D8-A1EE-A162-97792A2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2748E-3579-B1FD-6133-F2DB82EF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9192-B95C-6D3E-FEBE-02C571C3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5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E2D7-1F99-1CDF-7A2A-3654A6EF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E75-1120-F516-0532-E3255D1C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3F466-E923-8FAE-941D-91E1F43E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BBCB-24B8-F22D-4205-AAB5303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E3877-3655-F641-EEE0-057CACB1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F97A4-1375-D401-203D-68A99C65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D00E-A3A4-A509-8007-075A4A43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DB683-EB7E-FA49-9CD8-9A3B5FCEE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3BA04-73FC-562C-3CF9-FC7DFB813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D230-701D-A5D8-7EAE-98F80640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A458-AE68-CC2B-63C4-51AB098E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BE7F-2449-EFC6-670C-94CDD91A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958D6-4F46-55E9-673A-EF423169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60BA-6A85-3E98-BC81-D49B1DC8E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60B1-8150-B66C-5888-3510A2ADD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8925-7E6A-4835-B8D3-6F0F15AC5CA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1811-96A0-2A82-79C9-F3FAB6E2A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DB72-893C-7992-AD02-4F1A8731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E431-9872-4C90-819D-5167BECB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47BEB9-10CB-43E2-9014-015BF3331824}" type="datetime1">
              <a:rPr lang="en-US" smtClean="0">
                <a:solidFill>
                  <a:srgbClr val="575F6D"/>
                </a:solidFill>
              </a:rPr>
              <a:pPr/>
              <a:t>6/18/2023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575F6D"/>
                </a:solidFill>
              </a:rPr>
              <a:t>Advanced IP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9C9C-8CB4-5862-0F9D-E1048AB42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FBE8-8FAB-CE09-7EE3-BE218CAB4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B8C3-61FE-8581-D923-79F85E62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36015"/>
          </a:xfrm>
        </p:spPr>
        <p:txBody>
          <a:bodyPr/>
          <a:lstStyle/>
          <a:p>
            <a:r>
              <a:rPr lang="en-US" dirty="0"/>
              <a:t>Connecting PHP to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D9E0-86D7-A2F5-29F0-00F6DFCE24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171074"/>
            <a:ext cx="11085095" cy="53028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PHP provides </a:t>
            </a:r>
            <a:r>
              <a:rPr lang="en-US" b="1" dirty="0"/>
              <a:t>various functions </a:t>
            </a:r>
            <a:r>
              <a:rPr lang="en-US" dirty="0"/>
              <a:t>to </a:t>
            </a:r>
            <a:r>
              <a:rPr lang="en-US" b="1" dirty="0"/>
              <a:t>access the MySQL database </a:t>
            </a:r>
            <a:r>
              <a:rPr lang="en-US" dirty="0"/>
              <a:t>and to </a:t>
            </a:r>
            <a:r>
              <a:rPr lang="en-US" b="1" dirty="0"/>
              <a:t>manipulate</a:t>
            </a:r>
            <a:r>
              <a:rPr lang="en-US" dirty="0"/>
              <a:t> the data records inside MySQL database</a:t>
            </a:r>
          </a:p>
          <a:p>
            <a:pPr>
              <a:lnSpc>
                <a:spcPct val="150000"/>
              </a:lnSpc>
            </a:pPr>
            <a:r>
              <a:rPr lang="en-US" dirty="0"/>
              <a:t>You would </a:t>
            </a:r>
            <a:r>
              <a:rPr lang="en-US" b="1" dirty="0"/>
              <a:t>require </a:t>
            </a:r>
            <a:r>
              <a:rPr lang="en-US" dirty="0"/>
              <a:t>to call the PHP functions </a:t>
            </a:r>
            <a:r>
              <a:rPr lang="en-US" b="1" dirty="0"/>
              <a:t>in the same way you call any other PHP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PHP functions for use with MySQL have the </a:t>
            </a:r>
            <a:r>
              <a:rPr lang="en-US" b="1" dirty="0"/>
              <a:t>following general format: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Mysqli_function</a:t>
            </a:r>
            <a:r>
              <a:rPr lang="en-US" dirty="0"/>
              <a:t>(</a:t>
            </a:r>
            <a:r>
              <a:rPr lang="en-US" dirty="0" err="1"/>
              <a:t>value,value</a:t>
            </a:r>
            <a:r>
              <a:rPr lang="en-US" dirty="0"/>
              <a:t>,...)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The second parameter </a:t>
            </a:r>
            <a:r>
              <a:rPr lang="en-US" dirty="0"/>
              <a:t>of the function is </a:t>
            </a:r>
            <a:r>
              <a:rPr lang="en-US" b="1" dirty="0"/>
              <a:t>specific to the function, usually a word that describes what the function does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Mysqli_connect</a:t>
            </a:r>
            <a:r>
              <a:rPr lang="en-US" sz="2000" dirty="0"/>
              <a:t>($connect);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Mysqli_query</a:t>
            </a:r>
            <a:r>
              <a:rPr lang="en-US" sz="2000" dirty="0"/>
              <a:t>($connect, "SQL statement");</a:t>
            </a:r>
          </a:p>
        </p:txBody>
      </p:sp>
    </p:spTree>
    <p:extLst>
      <p:ext uri="{BB962C8B-B14F-4D97-AF65-F5344CB8AC3E}">
        <p14:creationId xmlns:p14="http://schemas.microsoft.com/office/powerpoint/2010/main" val="13811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0712-E9A8-B0E9-666F-8FEEC5C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0892589" cy="655804"/>
          </a:xfrm>
        </p:spPr>
        <p:txBody>
          <a:bodyPr>
            <a:normAutofit/>
          </a:bodyPr>
          <a:lstStyle/>
          <a:p>
            <a:r>
              <a:rPr lang="en-US" dirty="0"/>
              <a:t>Connecting PHP to MySQL Database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6F0D-96B8-6C73-15F6-4C3974676C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155032"/>
            <a:ext cx="11165305" cy="531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Open a Connection to MySQL</a:t>
            </a:r>
          </a:p>
          <a:p>
            <a:r>
              <a:rPr lang="en-US" b="1" dirty="0"/>
              <a:t>Before we access data </a:t>
            </a:r>
            <a:r>
              <a:rPr lang="en-US" dirty="0"/>
              <a:t>in the MySQL database, we need to be able to </a:t>
            </a:r>
            <a:r>
              <a:rPr lang="en-US" b="1" dirty="0"/>
              <a:t>connect</a:t>
            </a:r>
            <a:r>
              <a:rPr lang="en-US" dirty="0"/>
              <a:t> to the server</a:t>
            </a:r>
          </a:p>
          <a:p>
            <a:r>
              <a:rPr lang="en-US" dirty="0"/>
              <a:t>To </a:t>
            </a:r>
            <a:r>
              <a:rPr lang="en-US" b="1" dirty="0"/>
              <a:t>establish a connection </a:t>
            </a:r>
            <a:r>
              <a:rPr lang="en-US" dirty="0"/>
              <a:t>to MySQL database server from your PHP script, use the PHP </a:t>
            </a:r>
            <a:r>
              <a:rPr lang="en-US" dirty="0" err="1"/>
              <a:t>mysqli</a:t>
            </a:r>
            <a:r>
              <a:rPr lang="en-US" dirty="0"/>
              <a:t> connect() function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mysqli_connect</a:t>
            </a:r>
            <a:r>
              <a:rPr lang="en-US" dirty="0"/>
              <a:t> (</a:t>
            </a:r>
            <a:r>
              <a:rPr lang="en-US" dirty="0" err="1"/>
              <a:t>server,username,password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$link = </a:t>
            </a:r>
            <a:r>
              <a:rPr lang="en-US" dirty="0" err="1"/>
              <a:t>mysqli_connect</a:t>
            </a:r>
            <a:r>
              <a:rPr lang="en-US" dirty="0"/>
              <a:t>("localhost", "root", "password")</a:t>
            </a:r>
          </a:p>
          <a:p>
            <a:r>
              <a:rPr lang="en-US" dirty="0"/>
              <a:t>The</a:t>
            </a:r>
            <a:r>
              <a:rPr lang="en-US" b="1" dirty="0"/>
              <a:t> first </a:t>
            </a:r>
            <a:r>
              <a:rPr lang="en-US" dirty="0"/>
              <a:t>argument is the </a:t>
            </a:r>
            <a:r>
              <a:rPr lang="en-US" b="1" dirty="0"/>
              <a:t>host server </a:t>
            </a:r>
            <a:r>
              <a:rPr lang="en-US" dirty="0"/>
              <a:t>where the MySQL server will be running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argument is the </a:t>
            </a:r>
            <a:r>
              <a:rPr lang="en-US" b="1" dirty="0"/>
              <a:t>username</a:t>
            </a:r>
            <a:r>
              <a:rPr lang="en-US" dirty="0"/>
              <a:t>, the </a:t>
            </a:r>
            <a:r>
              <a:rPr lang="en-US" b="1" dirty="0"/>
              <a:t>default</a:t>
            </a:r>
            <a:r>
              <a:rPr lang="en-US" dirty="0"/>
              <a:t> value for the </a:t>
            </a:r>
            <a:r>
              <a:rPr lang="en-US" b="1" dirty="0"/>
              <a:t>name of the owner</a:t>
            </a:r>
            <a:r>
              <a:rPr lang="en-US" dirty="0"/>
              <a:t> of the </a:t>
            </a:r>
            <a:r>
              <a:rPr lang="en-US" b="1" dirty="0"/>
              <a:t>server process</a:t>
            </a:r>
          </a:p>
          <a:p>
            <a:r>
              <a:rPr lang="en-US" dirty="0"/>
              <a:t>The </a:t>
            </a:r>
            <a:r>
              <a:rPr lang="en-US" b="1" dirty="0"/>
              <a:t>next</a:t>
            </a:r>
            <a:r>
              <a:rPr lang="en-US" dirty="0"/>
              <a:t> argument is the </a:t>
            </a:r>
            <a:r>
              <a:rPr lang="en-US" b="1" dirty="0"/>
              <a:t>password</a:t>
            </a:r>
            <a:r>
              <a:rPr lang="en-US" dirty="0"/>
              <a:t>, if there is </a:t>
            </a:r>
            <a:r>
              <a:rPr lang="en-US" b="1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24069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238E-4C20-6814-D7AB-9EB4B0C9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053011" cy="559551"/>
          </a:xfrm>
        </p:spPr>
        <p:txBody>
          <a:bodyPr/>
          <a:lstStyle/>
          <a:p>
            <a:r>
              <a:rPr lang="en-US" dirty="0"/>
              <a:t>Connecting PHP to MySQL Database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3B01-C46D-7F1F-F42A-3FFFDD4064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074821"/>
            <a:ext cx="11582400" cy="5399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Close the Connection</a:t>
            </a:r>
          </a:p>
          <a:p>
            <a:r>
              <a:rPr lang="en-US" dirty="0"/>
              <a:t>If you want to close the database before the program ends, PHP provides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mysqli</a:t>
            </a:r>
            <a:r>
              <a:rPr lang="en-US" dirty="0"/>
              <a:t> close() function</a:t>
            </a:r>
          </a:p>
          <a:p>
            <a:r>
              <a:rPr lang="en-US" dirty="0"/>
              <a:t>The </a:t>
            </a:r>
            <a:r>
              <a:rPr lang="en-US" dirty="0" err="1"/>
              <a:t>mysqli</a:t>
            </a:r>
            <a:r>
              <a:rPr lang="en-US" dirty="0"/>
              <a:t> close() function closes the connection to the MySQL server referenced by the link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mysqli</a:t>
            </a:r>
            <a:r>
              <a:rPr lang="en-US" dirty="0"/>
              <a:t> close([resource link identifier]);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mysqli</a:t>
            </a:r>
            <a:r>
              <a:rPr lang="en-US" dirty="0"/>
              <a:t> close($link);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Choosing the Database</a:t>
            </a:r>
          </a:p>
          <a:p>
            <a:r>
              <a:rPr lang="en-US" b="1" dirty="0"/>
              <a:t>Once connected </a:t>
            </a:r>
            <a:r>
              <a:rPr lang="en-US" dirty="0"/>
              <a:t>to the database server, the </a:t>
            </a:r>
            <a:r>
              <a:rPr lang="en-US" b="1" dirty="0"/>
              <a:t>next step </a:t>
            </a:r>
            <a:r>
              <a:rPr lang="en-US" dirty="0"/>
              <a:t>is to </a:t>
            </a:r>
            <a:r>
              <a:rPr lang="en-US" b="1" dirty="0"/>
              <a:t>set the database</a:t>
            </a:r>
            <a:r>
              <a:rPr lang="en-US" dirty="0"/>
              <a:t> that you will be using</a:t>
            </a:r>
          </a:p>
          <a:p>
            <a:r>
              <a:rPr lang="en-US" dirty="0"/>
              <a:t>The </a:t>
            </a:r>
            <a:r>
              <a:rPr lang="en-US" dirty="0" err="1"/>
              <a:t>mysqli</a:t>
            </a:r>
            <a:r>
              <a:rPr lang="en-US" dirty="0"/>
              <a:t> select </a:t>
            </a:r>
            <a:r>
              <a:rPr lang="en-US" dirty="0" err="1"/>
              <a:t>db</a:t>
            </a:r>
            <a:r>
              <a:rPr lang="en-US" dirty="0"/>
              <a:t>() function is used to </a:t>
            </a:r>
            <a:r>
              <a:rPr lang="en-US" b="1" dirty="0"/>
              <a:t>select MySQL database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mysqli_select_db</a:t>
            </a:r>
            <a:r>
              <a:rPr lang="en-US" dirty="0"/>
              <a:t>(MySQL connection, database name)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$link=</a:t>
            </a:r>
            <a:r>
              <a:rPr lang="en-US" dirty="0" err="1"/>
              <a:t>mysqli_connect</a:t>
            </a:r>
            <a:r>
              <a:rPr lang="en-US" dirty="0"/>
              <a:t>(‘</a:t>
            </a:r>
            <a:r>
              <a:rPr lang="en-US" dirty="0" err="1"/>
              <a:t>localhost’,‘root</a:t>
            </a:r>
            <a:r>
              <a:rPr lang="en-US" dirty="0"/>
              <a:t>’,‘ ’);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 selected =</a:t>
            </a:r>
            <a:r>
              <a:rPr lang="en-US" dirty="0" err="1"/>
              <a:t>mysqli_select_db</a:t>
            </a:r>
            <a:r>
              <a:rPr lang="en-US" dirty="0"/>
              <a:t>($link, ‘</a:t>
            </a:r>
            <a:r>
              <a:rPr lang="en-US" dirty="0" err="1"/>
              <a:t>db</a:t>
            </a:r>
            <a:r>
              <a:rPr lang="en-US" dirty="0"/>
              <a:t> name’);</a:t>
            </a:r>
          </a:p>
        </p:txBody>
      </p:sp>
    </p:spTree>
    <p:extLst>
      <p:ext uri="{BB962C8B-B14F-4D97-AF65-F5344CB8AC3E}">
        <p14:creationId xmlns:p14="http://schemas.microsoft.com/office/powerpoint/2010/main" val="21043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9D6A-2589-ADF9-F303-4494D974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261558" cy="5435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PHP to MySQL Database		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440F-5B58-23A1-1F1E-868F4E3736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962526"/>
            <a:ext cx="11261557" cy="55114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Executing SQL Statements (INSERT, UPDATE, DELETE)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Once connected </a:t>
            </a:r>
            <a:r>
              <a:rPr lang="en-US" dirty="0"/>
              <a:t>to the database server, and </a:t>
            </a:r>
            <a:r>
              <a:rPr lang="en-US" b="1" dirty="0"/>
              <a:t>having selected a database</a:t>
            </a:r>
            <a:r>
              <a:rPr lang="en-US" dirty="0"/>
              <a:t>, it is time to </a:t>
            </a:r>
            <a:r>
              <a:rPr lang="en-US" b="1" dirty="0"/>
              <a:t>start executing </a:t>
            </a:r>
            <a:r>
              <a:rPr lang="en-US" dirty="0"/>
              <a:t>SQL commands</a:t>
            </a:r>
          </a:p>
          <a:p>
            <a:pPr>
              <a:lnSpc>
                <a:spcPct val="150000"/>
              </a:lnSpc>
            </a:pPr>
            <a:r>
              <a:rPr lang="en-US" dirty="0"/>
              <a:t>PHP provides the </a:t>
            </a:r>
            <a:r>
              <a:rPr lang="en-US" dirty="0" err="1"/>
              <a:t>mysqli_query</a:t>
            </a:r>
            <a:r>
              <a:rPr lang="en-US" dirty="0"/>
              <a:t>() function to perform database queries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Syntax: </a:t>
            </a:r>
            <a:r>
              <a:rPr lang="en-US" dirty="0" err="1"/>
              <a:t>mysqli_query</a:t>
            </a:r>
            <a:r>
              <a:rPr lang="en-US" dirty="0"/>
              <a:t>($conn, $query);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Example: </a:t>
            </a:r>
            <a:r>
              <a:rPr lang="en-US" dirty="0"/>
              <a:t>$result=</a:t>
            </a:r>
            <a:r>
              <a:rPr lang="en-US" dirty="0" err="1"/>
              <a:t>mysqli_query</a:t>
            </a:r>
            <a:r>
              <a:rPr lang="en-US" dirty="0"/>
              <a:t>($conn, "SELECT Id, Name FROM Employees");</a:t>
            </a:r>
          </a:p>
        </p:txBody>
      </p:sp>
    </p:spTree>
    <p:extLst>
      <p:ext uri="{BB962C8B-B14F-4D97-AF65-F5344CB8AC3E}">
        <p14:creationId xmlns:p14="http://schemas.microsoft.com/office/powerpoint/2010/main" val="196991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296-9E59-4B84-5F3E-3CBADB89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582401" cy="5435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PHP to MySQL Database	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FDA9-1B2D-CC36-CEF2-D7586DDFE7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8" y="973015"/>
            <a:ext cx="10684043" cy="56103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Retrieving the Query Results</a:t>
            </a:r>
          </a:p>
          <a:p>
            <a:r>
              <a:rPr lang="en-US" dirty="0"/>
              <a:t>SQL commands such as INSERT, UPDATE, and DELETE do not return any data</a:t>
            </a:r>
          </a:p>
          <a:p>
            <a:r>
              <a:rPr lang="en-US" dirty="0"/>
              <a:t>SELECT statement normally returns a set of data records, called the result set</a:t>
            </a:r>
          </a:p>
          <a:p>
            <a:r>
              <a:rPr lang="en-US" dirty="0"/>
              <a:t>To display the result set, PHP has provided a number of functions including:</a:t>
            </a:r>
          </a:p>
          <a:p>
            <a:pPr lvl="1"/>
            <a:r>
              <a:rPr lang="en-US" b="1" dirty="0" err="1"/>
              <a:t>mysqli</a:t>
            </a:r>
            <a:r>
              <a:rPr lang="en-US" b="1" dirty="0"/>
              <a:t> fetch array():</a:t>
            </a:r>
            <a:r>
              <a:rPr lang="en-US" dirty="0"/>
              <a:t> fetches a result row as an associative, a numeric array, or both</a:t>
            </a:r>
          </a:p>
          <a:p>
            <a:pPr lvl="1"/>
            <a:r>
              <a:rPr lang="en-US" b="1" dirty="0" err="1"/>
              <a:t>mysqli</a:t>
            </a:r>
            <a:r>
              <a:rPr lang="en-US" b="1" dirty="0"/>
              <a:t> fetch </a:t>
            </a:r>
            <a:r>
              <a:rPr lang="en-US" b="1" dirty="0" err="1"/>
              <a:t>assoc</a:t>
            </a:r>
            <a:r>
              <a:rPr lang="en-US" b="1" dirty="0"/>
              <a:t>(): </a:t>
            </a:r>
            <a:r>
              <a:rPr lang="en-US" dirty="0"/>
              <a:t>fetches a result row as an associative array</a:t>
            </a:r>
          </a:p>
          <a:p>
            <a:pPr lvl="2"/>
            <a:r>
              <a:rPr lang="en-US" dirty="0"/>
              <a:t>It is very similar to </a:t>
            </a:r>
            <a:r>
              <a:rPr lang="en-US" dirty="0" err="1"/>
              <a:t>mysqli</a:t>
            </a:r>
            <a:r>
              <a:rPr lang="en-US" dirty="0"/>
              <a:t> fetch row() except that the result returned is an associative array</a:t>
            </a:r>
          </a:p>
          <a:p>
            <a:pPr lvl="1"/>
            <a:r>
              <a:rPr lang="en-US" b="1" dirty="0" err="1"/>
              <a:t>mysqli</a:t>
            </a:r>
            <a:r>
              <a:rPr lang="en-US" b="1" dirty="0"/>
              <a:t> fetch rows():</a:t>
            </a:r>
            <a:r>
              <a:rPr lang="en-US" dirty="0"/>
              <a:t> returns the number of rows in a result set</a:t>
            </a:r>
          </a:p>
          <a:p>
            <a:pPr lvl="1"/>
            <a:r>
              <a:rPr lang="en-US" b="1" dirty="0" err="1"/>
              <a:t>mysqli</a:t>
            </a:r>
            <a:r>
              <a:rPr lang="en-US" b="1" dirty="0"/>
              <a:t> fetch row(): </a:t>
            </a:r>
            <a:r>
              <a:rPr lang="en-US" dirty="0"/>
              <a:t>extracts one record of the data from the result set</a:t>
            </a:r>
          </a:p>
          <a:p>
            <a:pPr lvl="2"/>
            <a:r>
              <a:rPr lang="en-US" dirty="0"/>
              <a:t>Example: $result set=</a:t>
            </a:r>
            <a:r>
              <a:rPr lang="en-US" dirty="0" err="1"/>
              <a:t>mysqli</a:t>
            </a:r>
            <a:r>
              <a:rPr lang="en-US" dirty="0"/>
              <a:t> query($conn, $query string);</a:t>
            </a:r>
          </a:p>
          <a:p>
            <a:pPr lvl="3"/>
            <a:r>
              <a:rPr lang="en-US" dirty="0"/>
              <a:t>$record=</a:t>
            </a:r>
            <a:r>
              <a:rPr lang="en-US" dirty="0" err="1"/>
              <a:t>mysqli</a:t>
            </a:r>
            <a:r>
              <a:rPr lang="en-US" dirty="0"/>
              <a:t> fetch row($result set);</a:t>
            </a:r>
          </a:p>
          <a:p>
            <a:pPr lvl="3"/>
            <a:endParaRPr lang="en-US" dirty="0"/>
          </a:p>
          <a:p>
            <a:pPr marL="0" indent="0" algn="ctr">
              <a:buNone/>
            </a:pP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Reading assignment 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what is the difference between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</a:rPr>
              <a:t>mysqli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 fetch array(),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</a:rPr>
              <a:t>mysqli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 fetch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</a:rPr>
              <a:t>assoc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(), and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</a:rPr>
              <a:t>mysqli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 fetch row().</a:t>
            </a:r>
          </a:p>
        </p:txBody>
      </p:sp>
    </p:spTree>
    <p:extLst>
      <p:ext uri="{BB962C8B-B14F-4D97-AF65-F5344CB8AC3E}">
        <p14:creationId xmlns:p14="http://schemas.microsoft.com/office/powerpoint/2010/main" val="6866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DEC9-049A-96DB-F97F-C03C497A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165305" cy="4472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PHP to MySQL Database	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F255-A0D3-7230-D28F-33998290EB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721895"/>
            <a:ext cx="11165304" cy="57520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Retrieving the Query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To display the result set, PHP has provided a number of functions including: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mysqli</a:t>
            </a:r>
            <a:r>
              <a:rPr lang="en-US" b="1" dirty="0"/>
              <a:t> num rows(): </a:t>
            </a:r>
            <a:r>
              <a:rPr lang="en-US" dirty="0"/>
              <a:t>returns the </a:t>
            </a:r>
            <a:r>
              <a:rPr lang="en-US" b="1" dirty="0"/>
              <a:t>number of rows </a:t>
            </a:r>
            <a:r>
              <a:rPr lang="en-US" dirty="0"/>
              <a:t>in the result-set 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dirty="0"/>
              <a:t>$number of rows = </a:t>
            </a:r>
            <a:r>
              <a:rPr lang="en-US" dirty="0" err="1"/>
              <a:t>mysqli</a:t>
            </a:r>
            <a:r>
              <a:rPr lang="en-US" dirty="0"/>
              <a:t> num rows($result set)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mysqli</a:t>
            </a:r>
            <a:r>
              <a:rPr lang="en-US" b="1" dirty="0"/>
              <a:t> num fields(): </a:t>
            </a:r>
            <a:r>
              <a:rPr lang="en-US" dirty="0"/>
              <a:t>returns the </a:t>
            </a:r>
            <a:r>
              <a:rPr lang="en-US" b="1" dirty="0"/>
              <a:t>number of fields </a:t>
            </a:r>
            <a:r>
              <a:rPr lang="en-US" dirty="0"/>
              <a:t>in a table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dirty="0"/>
              <a:t>$number of fields = </a:t>
            </a:r>
            <a:r>
              <a:rPr lang="en-US" dirty="0" err="1"/>
              <a:t>mysqli</a:t>
            </a:r>
            <a:r>
              <a:rPr lang="en-US" dirty="0"/>
              <a:t> num fields($result set)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mysqli</a:t>
            </a:r>
            <a:r>
              <a:rPr lang="en-US" b="1" dirty="0"/>
              <a:t> field name(): </a:t>
            </a:r>
            <a:r>
              <a:rPr lang="en-US" dirty="0"/>
              <a:t>returns the </a:t>
            </a:r>
            <a:r>
              <a:rPr lang="en-US" b="1" dirty="0"/>
              <a:t>name of a specific field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dirty="0"/>
              <a:t>$field name = </a:t>
            </a:r>
            <a:r>
              <a:rPr lang="en-US" dirty="0" err="1"/>
              <a:t>mysqli</a:t>
            </a:r>
            <a:r>
              <a:rPr lang="en-US" dirty="0"/>
              <a:t> field name($result set, $index)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mysqli</a:t>
            </a:r>
            <a:r>
              <a:rPr lang="en-US" b="1" dirty="0"/>
              <a:t> error(): </a:t>
            </a:r>
            <a:r>
              <a:rPr lang="en-US" dirty="0"/>
              <a:t>returns the text of the </a:t>
            </a:r>
            <a:r>
              <a:rPr lang="en-US" b="1" dirty="0"/>
              <a:t>error message generated by MySQL server</a:t>
            </a:r>
          </a:p>
        </p:txBody>
      </p:sp>
    </p:spTree>
    <p:extLst>
      <p:ext uri="{BB962C8B-B14F-4D97-AF65-F5344CB8AC3E}">
        <p14:creationId xmlns:p14="http://schemas.microsoft.com/office/powerpoint/2010/main" val="42538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EC9A-A691-945E-D203-212D8592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35932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8F12-E521-90E4-CADC-3B3405D79C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8758" y="633960"/>
            <a:ext cx="10277642" cy="5839992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C8DED-6665-4F35-695E-4F81B042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1122948"/>
            <a:ext cx="11729617" cy="3999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76858-7D74-90D3-CCF7-D733055B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50" y="5122703"/>
            <a:ext cx="6280023" cy="18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D750-1BCE-D207-2925-EF25FDDA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673768"/>
          </a:xfrm>
        </p:spPr>
        <p:txBody>
          <a:bodyPr>
            <a:normAutofit/>
          </a:bodyPr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DF36-98D5-7778-19FF-4A8EF08A93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673768"/>
            <a:ext cx="10566400" cy="5800184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A0414-33A1-9A46-8924-DFF24699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79" y="673768"/>
            <a:ext cx="8999621" cy="4556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A0A82-B766-3FB3-F4E9-239F3C0F3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87" y="5229827"/>
            <a:ext cx="5279844" cy="15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405F-4262-AD54-422C-5F853D6989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94611"/>
            <a:ext cx="9956800" cy="5479341"/>
          </a:xfrm>
        </p:spPr>
        <p:txBody>
          <a:bodyPr/>
          <a:lstStyle/>
          <a:p>
            <a:r>
              <a:rPr lang="en-US" dirty="0"/>
              <a:t>You can check on phpMyAdmin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9FD48-5292-F943-34CB-C70C401D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08" y="1417638"/>
            <a:ext cx="4004624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A8C7-21A6-8C25-22B4-C68CF8A1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30287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1826-9A51-CE91-088C-409E85B182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834189"/>
            <a:ext cx="9956800" cy="56397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E055-1790-9D56-E4C2-F3F43C3B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577516"/>
            <a:ext cx="9015663" cy="4420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E0E2E-5F02-1AAE-344C-2648E844D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80" y="5313435"/>
            <a:ext cx="5302994" cy="15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A866-402D-4A4D-8A42-AAB16764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274619"/>
            <a:ext cx="9956800" cy="1903845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4000"/>
              <a:t>Chapter six 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dirty="0"/>
            </a:br>
            <a:r>
              <a:rPr lang="en-US" sz="2800" dirty="0"/>
              <a:t>DATABASE MANIPULATION </a:t>
            </a:r>
            <a:r>
              <a:rPr lang="en-US" sz="2800" b="1" dirty="0"/>
              <a:t>using </a:t>
            </a:r>
            <a:r>
              <a:rPr lang="en-US" sz="2800" b="1" dirty="0" err="1"/>
              <a:t>php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93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B763E-C741-908D-614E-58AC6CF852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25516" y="786064"/>
            <a:ext cx="3266256" cy="5687762"/>
          </a:xfrm>
        </p:spPr>
      </p:pic>
    </p:spTree>
    <p:extLst>
      <p:ext uri="{BB962C8B-B14F-4D97-AF65-F5344CB8AC3E}">
        <p14:creationId xmlns:p14="http://schemas.microsoft.com/office/powerpoint/2010/main" val="10413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43ED-38C3-7A12-4BC9-70CB0CC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primary keys and autoincrement </a:t>
            </a:r>
            <a:r>
              <a:rPr lang="en-US" dirty="0" err="1"/>
              <a:t>feilds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E5B2-18BE-CA78-AEB1-BE60EB860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"CREATE TABLE student</a:t>
            </a:r>
            <a:br>
              <a:rPr lang="en-US" dirty="0"/>
            </a:br>
            <a:r>
              <a:rPr lang="en-US" dirty="0"/>
              <a:t>(</a:t>
            </a:r>
            <a:r>
              <a:rPr lang="am-ET" dirty="0"/>
              <a:t> </a:t>
            </a:r>
            <a:r>
              <a:rPr lang="en-US" dirty="0" err="1"/>
              <a:t>studID</a:t>
            </a:r>
            <a:r>
              <a:rPr lang="en-US" dirty="0"/>
              <a:t> int NOT NULL AUTO_INCREMENT, PRIMARY KEY(</a:t>
            </a:r>
            <a:r>
              <a:rPr lang="en-US" dirty="0" err="1"/>
              <a:t>studID</a:t>
            </a:r>
            <a:r>
              <a:rPr lang="en-US" dirty="0"/>
              <a:t>), </a:t>
            </a:r>
            <a:r>
              <a:rPr lang="en-US" dirty="0" err="1"/>
              <a:t>fname</a:t>
            </a:r>
            <a:r>
              <a:rPr lang="en-US" dirty="0"/>
              <a:t> char(30), </a:t>
            </a:r>
            <a:r>
              <a:rPr lang="en-US" dirty="0" err="1"/>
              <a:t>lname</a:t>
            </a:r>
            <a:r>
              <a:rPr lang="en-US" dirty="0"/>
              <a:t> char(30), age int(2))";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BAE8-578A-0792-AE1D-77986B72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and Table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BCA6-D7CE-EBB0-6F8B-9C3C378923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24674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create database, follow the following step: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1 Write localhost/</a:t>
            </a:r>
            <a:r>
              <a:rPr lang="en-US" dirty="0" err="1"/>
              <a:t>phpmyadmin</a:t>
            </a:r>
            <a:r>
              <a:rPr lang="en-US" dirty="0"/>
              <a:t> on web address of the browser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2 Click on database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3 Set the database name and click on create</a:t>
            </a:r>
          </a:p>
          <a:p>
            <a:pPr>
              <a:lnSpc>
                <a:spcPct val="150000"/>
              </a:lnSpc>
            </a:pPr>
            <a:r>
              <a:rPr lang="en-US" dirty="0"/>
              <a:t>To create table, follow the following step: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1 Open the database that you have created previously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2 After opening the database, fill the name of the table and number of columns and click on GO</a:t>
            </a:r>
          </a:p>
        </p:txBody>
      </p:sp>
    </p:spTree>
    <p:extLst>
      <p:ext uri="{BB962C8B-B14F-4D97-AF65-F5344CB8AC3E}">
        <p14:creationId xmlns:p14="http://schemas.microsoft.com/office/powerpoint/2010/main" val="26511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53ADB-BAF0-7D0E-A6F6-D1E37B2396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12877" y="175847"/>
            <a:ext cx="11186753" cy="6720010"/>
          </a:xfrm>
        </p:spPr>
      </p:pic>
    </p:spTree>
    <p:extLst>
      <p:ext uri="{BB962C8B-B14F-4D97-AF65-F5344CB8AC3E}">
        <p14:creationId xmlns:p14="http://schemas.microsoft.com/office/powerpoint/2010/main" val="24205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7D73-6488-0025-39A9-0A1C183B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34419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Data from a Form into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113A-C430-F20D-9AE7-6DE9DE8675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726813"/>
            <a:ext cx="9956800" cy="5747139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93ACC-B982-624E-5D55-0EBB049F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1203224"/>
            <a:ext cx="6788728" cy="5247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7B81E-F671-5048-686E-746CC8C0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819" y="1591108"/>
            <a:ext cx="320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5E8-61A3-462E-FAC2-A10A5138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194473" cy="2333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Inserting Data from a Form into a Database	         	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EB96-E7F6-A65F-5183-1A5B58FF91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7782" y="711200"/>
            <a:ext cx="10418618" cy="5762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insert.php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89162-F0B7-5C53-7865-EA773269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9" y="1154547"/>
            <a:ext cx="7906628" cy="441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6E661-F9C9-51E0-BD92-B115735F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37" y="5646737"/>
            <a:ext cx="3619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6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A25B-070F-5CDB-E6AD-9E1CD9F2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7510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Inserting Data from a Form into a Database	         	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08F7-B6C2-AAB1-3CEB-E716A86FB8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42109"/>
            <a:ext cx="9956800" cy="5531843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CMSSBX10"/>
              </a:rPr>
              <a:t>Output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SS10"/>
              </a:rPr>
              <a:t>or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SSBX10"/>
              </a:rPr>
              <a:t>Records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SS10"/>
              </a:rPr>
              <a:t>seen form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SSBX10"/>
              </a:rPr>
              <a:t>localhost/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MSSBX10"/>
              </a:rPr>
              <a:t>phpmyadmin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7AF6D-1BC5-8B79-1A1E-912356A8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0" y="1348509"/>
            <a:ext cx="9023927" cy="51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AF0-3139-8B41-2B13-C87FE832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5503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Select All Data Stored from a Table in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268D-64E0-7157-9E7D-7846AA0F1A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79055"/>
            <a:ext cx="9956800" cy="5494897"/>
          </a:xfrm>
        </p:spPr>
        <p:txBody>
          <a:bodyPr/>
          <a:lstStyle/>
          <a:p>
            <a:r>
              <a:rPr lang="en-US" b="1" dirty="0" err="1"/>
              <a:t>select.php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07143-3890-58ED-2538-2CBCD9D8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89" y="729673"/>
            <a:ext cx="7389092" cy="4077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55859-57A6-28C1-272F-A49EA7D0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51" y="5056113"/>
            <a:ext cx="3552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FF2B-4A93-FA08-F255-2B521227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381144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Displaying the Result in an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B86E-ED8A-43BE-F808-2DB178DF73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747712"/>
            <a:ext cx="9956800" cy="5726240"/>
          </a:xfrm>
        </p:spPr>
        <p:txBody>
          <a:bodyPr>
            <a:normAutofit/>
          </a:bodyPr>
          <a:lstStyle/>
          <a:p>
            <a:r>
              <a:rPr lang="en-US" dirty="0" err="1"/>
              <a:t>display.php</a:t>
            </a: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lvl="8" algn="r"/>
            <a:r>
              <a:rPr lang="en-US" sz="2000" b="1" dirty="0">
                <a:solidFill>
                  <a:schemeClr val="tx1"/>
                </a:solidFill>
              </a:rPr>
              <a:t>Output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08868-9A7A-8CAE-FB55-6C02EFF0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424988"/>
            <a:ext cx="6579610" cy="450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7964A-35D6-98A2-E122-4970FD53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591" y="4830321"/>
            <a:ext cx="3342966" cy="1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8144-1284-00A3-4105-EC65A51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36562"/>
          </a:xfrm>
        </p:spPr>
        <p:txBody>
          <a:bodyPr>
            <a:normAutofit fontScale="90000"/>
          </a:bodyPr>
          <a:lstStyle/>
          <a:p>
            <a:r>
              <a:rPr lang="en-US" dirty="0"/>
              <a:t>PHP MySQL Update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047D-AB03-DF78-8282-912AAFD470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32873"/>
            <a:ext cx="11004884" cy="554107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UPDATE statement is used </a:t>
            </a:r>
            <a:r>
              <a:rPr lang="en-US" b="1" dirty="0"/>
              <a:t>to update the records in a MySQL</a:t>
            </a:r>
            <a:r>
              <a:rPr lang="en-US" dirty="0"/>
              <a:t> database table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Updating Database Table Data: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UPDATE</a:t>
            </a:r>
            <a:r>
              <a:rPr lang="en-US" dirty="0"/>
              <a:t> statement is used to </a:t>
            </a:r>
            <a:r>
              <a:rPr lang="en-US" b="1" dirty="0"/>
              <a:t>change or modify the existing records</a:t>
            </a:r>
            <a:r>
              <a:rPr lang="en-US" dirty="0"/>
              <a:t> in a database table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It is typically used in </a:t>
            </a:r>
            <a:r>
              <a:rPr lang="en-US" b="1" dirty="0"/>
              <a:t>conjugation with the WHERE clause </a:t>
            </a:r>
            <a:r>
              <a:rPr lang="en-US" dirty="0"/>
              <a:t>to apply the changes to only those records that </a:t>
            </a:r>
            <a:r>
              <a:rPr lang="en-US" b="1" dirty="0"/>
              <a:t>matches specific criteria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basic syntax </a:t>
            </a:r>
            <a:r>
              <a:rPr lang="en-US" dirty="0"/>
              <a:t>of the </a:t>
            </a:r>
            <a:r>
              <a:rPr lang="en-US" b="1" dirty="0"/>
              <a:t>UPDATE statement </a:t>
            </a:r>
            <a:r>
              <a:rPr lang="en-US" dirty="0"/>
              <a:t>can be given with: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UPDATE table name SET column1=value, column2=value2,...</a:t>
            </a:r>
          </a:p>
          <a:p>
            <a:pPr marL="640080" lvl="2" indent="0" algn="just">
              <a:lnSpc>
                <a:spcPct val="150000"/>
              </a:lnSpc>
              <a:buNone/>
            </a:pPr>
            <a:r>
              <a:rPr lang="en-US" dirty="0"/>
              <a:t>    WHERE column name = some value</a:t>
            </a:r>
          </a:p>
        </p:txBody>
      </p:sp>
    </p:spTree>
    <p:extLst>
      <p:ext uri="{BB962C8B-B14F-4D97-AF65-F5344CB8AC3E}">
        <p14:creationId xmlns:p14="http://schemas.microsoft.com/office/powerpoint/2010/main" val="42301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445E-08AD-79F4-C7A9-16AFEFF1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69071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Database?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001D-F38B-3E73-730A-09C2124BCE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63782"/>
            <a:ext cx="10418618" cy="5310170"/>
          </a:xfrm>
        </p:spPr>
        <p:txBody>
          <a:bodyPr>
            <a:normAutofit/>
          </a:bodyPr>
          <a:lstStyle/>
          <a:p>
            <a:r>
              <a:rPr lang="en-US" dirty="0"/>
              <a:t>A database is a </a:t>
            </a:r>
            <a:r>
              <a:rPr lang="en-US" b="1" dirty="0"/>
              <a:t>separate application </a:t>
            </a:r>
            <a:r>
              <a:rPr lang="en-US" dirty="0"/>
              <a:t>that </a:t>
            </a:r>
            <a:r>
              <a:rPr lang="en-US" b="1" dirty="0"/>
              <a:t>stores a collection of data</a:t>
            </a:r>
            <a:r>
              <a:rPr lang="en-US" dirty="0"/>
              <a:t> which is </a:t>
            </a:r>
            <a:r>
              <a:rPr lang="en-US" b="1" dirty="0"/>
              <a:t>accessed</a:t>
            </a:r>
            <a:r>
              <a:rPr lang="en-US" dirty="0"/>
              <a:t> from a computer system</a:t>
            </a:r>
          </a:p>
          <a:p>
            <a:r>
              <a:rPr lang="en-US" b="1" dirty="0"/>
              <a:t>Other kinds of data stores can be used</a:t>
            </a:r>
            <a:r>
              <a:rPr lang="en-US" dirty="0"/>
              <a:t>, such as files on the file system</a:t>
            </a:r>
          </a:p>
          <a:p>
            <a:pPr lvl="1"/>
            <a:r>
              <a:rPr lang="en-US" b="1" dirty="0"/>
              <a:t>Data fetching and writing would not be so fast and easy </a:t>
            </a:r>
            <a:r>
              <a:rPr lang="en-US" dirty="0"/>
              <a:t>with this type of system</a:t>
            </a:r>
          </a:p>
          <a:p>
            <a:r>
              <a:rPr lang="en-US" b="1" dirty="0"/>
              <a:t>Database: </a:t>
            </a:r>
            <a:r>
              <a:rPr lang="en-US" dirty="0"/>
              <a:t>is a </a:t>
            </a:r>
            <a:r>
              <a:rPr lang="en-US" b="1" dirty="0"/>
              <a:t>collection of tables</a:t>
            </a:r>
            <a:r>
              <a:rPr lang="en-US" dirty="0"/>
              <a:t>, with related data</a:t>
            </a:r>
          </a:p>
          <a:p>
            <a:r>
              <a:rPr lang="en-US" b="1" dirty="0"/>
              <a:t>Table: </a:t>
            </a:r>
            <a:r>
              <a:rPr lang="en-US" dirty="0"/>
              <a:t>is a </a:t>
            </a:r>
            <a:r>
              <a:rPr lang="en-US" b="1" dirty="0"/>
              <a:t>matrix of data [column x row]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table</a:t>
            </a:r>
            <a:r>
              <a:rPr lang="en-US" dirty="0"/>
              <a:t> in a database looks like a simple spreadsheet</a:t>
            </a:r>
          </a:p>
          <a:p>
            <a:r>
              <a:rPr lang="en-US" b="1" dirty="0"/>
              <a:t>Column: </a:t>
            </a:r>
            <a:r>
              <a:rPr lang="en-US" dirty="0"/>
              <a:t>one column (data element) contains </a:t>
            </a:r>
            <a:r>
              <a:rPr lang="en-US" b="1" dirty="0"/>
              <a:t>data of one and the same kind,</a:t>
            </a:r>
            <a:r>
              <a:rPr lang="en-US" dirty="0"/>
              <a:t> for example the column postcode</a:t>
            </a:r>
          </a:p>
          <a:p>
            <a:r>
              <a:rPr lang="en-US" b="1" dirty="0"/>
              <a:t>Row: </a:t>
            </a:r>
            <a:r>
              <a:rPr lang="en-US" dirty="0"/>
              <a:t>A row (= tuple, entry or record) is a group of related data, for example the data of one subscription</a:t>
            </a:r>
          </a:p>
        </p:txBody>
      </p:sp>
    </p:spTree>
    <p:extLst>
      <p:ext uri="{BB962C8B-B14F-4D97-AF65-F5344CB8AC3E}">
        <p14:creationId xmlns:p14="http://schemas.microsoft.com/office/powerpoint/2010/main" val="1775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87F2-AE5C-890B-366F-EF6A7CBF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MySQL Update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FA05-7B00-5181-DCAE-EE9668F319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C9F73-231A-C5BE-B078-B887927D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2063861"/>
            <a:ext cx="6040583" cy="4139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35029-C488-668E-7453-C20FF357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28" y="2486025"/>
            <a:ext cx="3267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8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9795-BA3C-8622-AD01-CE9EEFCA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27326"/>
          </a:xfrm>
        </p:spPr>
        <p:txBody>
          <a:bodyPr>
            <a:normAutofit fontScale="90000"/>
          </a:bodyPr>
          <a:lstStyle/>
          <a:p>
            <a:r>
              <a:rPr lang="en-US" dirty="0"/>
              <a:t>PHP MySQL Update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0693-D72D-2D91-BA3E-5B9507EE90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74638"/>
            <a:ext cx="10218305" cy="61993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PHP code                                                   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                                                localhost/</a:t>
            </a:r>
            <a:r>
              <a:rPr lang="en-US" dirty="0" err="1"/>
              <a:t>phpmydmin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210B-7715-9FA5-3331-A81E5677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" y="1494366"/>
            <a:ext cx="6240896" cy="4080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DD780-D917-5BAA-1DC8-8CFA6E97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55" y="2703997"/>
            <a:ext cx="4229429" cy="3716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9F7C1-AD34-72C3-4860-305AB7D8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71" y="384047"/>
            <a:ext cx="4057650" cy="15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3BFD-FBC5-5867-E91D-06290776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02817"/>
          </a:xfrm>
        </p:spPr>
        <p:txBody>
          <a:bodyPr/>
          <a:lstStyle/>
          <a:p>
            <a:r>
              <a:rPr lang="en-US" dirty="0"/>
              <a:t>PHP MySQL Delete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1C0F-1B82-8B07-A130-49A8A3B771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090863"/>
            <a:ext cx="11053011" cy="53830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DELETE </a:t>
            </a:r>
            <a:r>
              <a:rPr lang="en-US" dirty="0"/>
              <a:t>statement is used to </a:t>
            </a:r>
            <a:r>
              <a:rPr lang="en-US" b="1" dirty="0"/>
              <a:t>delete the records </a:t>
            </a:r>
            <a:r>
              <a:rPr lang="en-US" dirty="0"/>
              <a:t>from MySQL database table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Deleting Database Table Data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Just as you insert records into tables, you can delete records from table using the </a:t>
            </a:r>
            <a:r>
              <a:rPr lang="en-US" b="1" dirty="0"/>
              <a:t>DELETE</a:t>
            </a:r>
            <a:r>
              <a:rPr lang="en-US" dirty="0"/>
              <a:t> statement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typically used in </a:t>
            </a:r>
            <a:r>
              <a:rPr lang="en-US" b="1" dirty="0"/>
              <a:t>conjugation with the WHERE clause to delete only those records that matches specific criteria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basic syntax </a:t>
            </a:r>
            <a:r>
              <a:rPr lang="en-US" dirty="0"/>
              <a:t>of the DELETE statement can be given with: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DELETE FROM table name WHERE column name=some value</a:t>
            </a:r>
          </a:p>
        </p:txBody>
      </p:sp>
    </p:spTree>
    <p:extLst>
      <p:ext uri="{BB962C8B-B14F-4D97-AF65-F5344CB8AC3E}">
        <p14:creationId xmlns:p14="http://schemas.microsoft.com/office/powerpoint/2010/main" val="21644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2C80-A934-6E72-5D23-AA699BE6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91980"/>
          </a:xfrm>
        </p:spPr>
        <p:txBody>
          <a:bodyPr>
            <a:normAutofit fontScale="90000"/>
          </a:bodyPr>
          <a:lstStyle/>
          <a:p>
            <a:r>
              <a:rPr lang="en-US" dirty="0"/>
              <a:t>PHP MySQL Delete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AEBC-2AA8-19C2-DC48-AA242463EB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951345"/>
            <a:ext cx="10326255" cy="5522607"/>
          </a:xfrm>
        </p:spPr>
        <p:txBody>
          <a:bodyPr/>
          <a:lstStyle/>
          <a:p>
            <a:r>
              <a:rPr lang="en-US" dirty="0"/>
              <a:t>PHP code without using a form		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SS10"/>
              </a:rPr>
              <a:t>Output seen form 							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MSS10"/>
              </a:rPr>
              <a:t>localh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SS10"/>
              </a:rPr>
              <a:t>                    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SSBX10"/>
              </a:rPr>
              <a:t>localhost/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MSSBX10"/>
              </a:rPr>
              <a:t>phpmyadmin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78B4D3-3232-81CD-5AD8-0D1E6666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1472988"/>
            <a:ext cx="6687127" cy="2901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50353-96B1-2996-9496-BAAE6A4A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6" y="4963156"/>
            <a:ext cx="4219287" cy="16202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4CCB65-D2F3-AF3B-DF09-6E0C7AC5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190" y="1698351"/>
            <a:ext cx="2843066" cy="49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B658-08AB-A3A3-BE65-52718B2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224126"/>
          </a:xfrm>
        </p:spPr>
        <p:txBody>
          <a:bodyPr>
            <a:normAutofit fontScale="90000"/>
          </a:bodyPr>
          <a:lstStyle/>
          <a:p>
            <a:r>
              <a:rPr lang="en-US" dirty="0"/>
              <a:t>PHP MySQL Delete Query using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4B03-4B59-9E73-0646-7D5C775D7A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566096"/>
            <a:ext cx="9956800" cy="5725807"/>
          </a:xfrm>
        </p:spPr>
        <p:txBody>
          <a:bodyPr>
            <a:normAutofit/>
          </a:bodyPr>
          <a:lstStyle/>
          <a:p>
            <a:r>
              <a:rPr lang="en-US" sz="2000" dirty="0"/>
              <a:t>HTML CODE 					</a:t>
            </a:r>
            <a:r>
              <a:rPr lang="en-US" sz="2000" dirty="0" err="1"/>
              <a:t>deleteform.php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A762E-2C9F-5DEA-F72C-022F8AF0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1357638"/>
            <a:ext cx="5320145" cy="3563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6E862-2FF6-ADD3-4E7C-A9097DD53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7" y="5463013"/>
            <a:ext cx="320040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45B6B-5009-8909-2299-F032CC4C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436" y="1093851"/>
            <a:ext cx="6222999" cy="3826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B93969-0040-8AC5-1B72-E43B2805C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48676"/>
            <a:ext cx="4838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44B3-5B0A-733C-6E31-6F9AA7AD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73507"/>
          </a:xfrm>
        </p:spPr>
        <p:txBody>
          <a:bodyPr>
            <a:normAutofit fontScale="90000"/>
          </a:bodyPr>
          <a:lstStyle/>
          <a:p>
            <a:r>
              <a:rPr lang="en-US" dirty="0"/>
              <a:t>PHP MySQL Delete Query using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5D93-7A48-3516-F328-101B7FCC7B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895927"/>
            <a:ext cx="9956800" cy="5578025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MSS10"/>
              </a:rPr>
              <a:t>Output seen form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SSBX10"/>
              </a:rPr>
              <a:t>localhost/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MSSBX10"/>
              </a:rPr>
              <a:t>phpmyadmin</a:t>
            </a:r>
            <a:r>
              <a:rPr lang="en-US" dirty="0"/>
              <a:t> (Empty Table)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2F9E-4753-2966-4BDF-A9D82839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55" y="1397866"/>
            <a:ext cx="32861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F718-0D0E-D856-123A-902C27DE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71500"/>
            <a:ext cx="9956800" cy="1143000"/>
          </a:xfrm>
        </p:spPr>
        <p:txBody>
          <a:bodyPr/>
          <a:lstStyle/>
          <a:p>
            <a:r>
              <a:rPr lang="en-US" dirty="0"/>
              <a:t>Designing a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FAA9-ADE0-8982-E527-DF715CF852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775855"/>
            <a:ext cx="9956800" cy="5698097"/>
          </a:xfrm>
        </p:spPr>
        <p:txBody>
          <a:bodyPr/>
          <a:lstStyle/>
          <a:p>
            <a:r>
              <a:rPr lang="en-US" dirty="0"/>
              <a:t>Create database ‘</a:t>
            </a:r>
            <a:r>
              <a:rPr lang="en-US" dirty="0" err="1"/>
              <a:t>db</a:t>
            </a:r>
            <a:r>
              <a:rPr lang="en-US" dirty="0"/>
              <a:t>’, and table ‘log’ with column ‘username’ and ‘password’ manually on localhost/phpMyAdmin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61E5D-38B7-246E-EF71-EC1D9D11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093624"/>
            <a:ext cx="5543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2E0-E025-D911-1358-29B5167C94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"/>
            <a:ext cx="10566400" cy="6473952"/>
          </a:xfrm>
        </p:spPr>
        <p:txBody>
          <a:bodyPr/>
          <a:lstStyle/>
          <a:p>
            <a:r>
              <a:rPr lang="en-US" dirty="0"/>
              <a:t>HTML form accepting username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logininsert.php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B9DE6-45DC-3B7D-CBAF-2E6F39E3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3980872"/>
            <a:ext cx="6139448" cy="2768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63136-108F-75DB-EAD1-1DE073C8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3" y="384047"/>
            <a:ext cx="6714837" cy="3186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B8C9E-824B-01F0-26FD-303D9502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954" y="2139436"/>
            <a:ext cx="3124200" cy="1245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18EB5D-8128-D6E9-D850-CA3D1F083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62" y="3759328"/>
            <a:ext cx="2924175" cy="2714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57E25D-B91A-79CF-7A57-2FF9E5593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025" y="169606"/>
            <a:ext cx="3124201" cy="17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E33-B73B-4A5D-B89F-5378480C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0"/>
            <a:ext cx="9956800" cy="399617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a Login Page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A695-55A1-DBBF-E522-1A8854761F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1600" y="399617"/>
            <a:ext cx="9956800" cy="5861899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CMSSBX10"/>
              </a:rPr>
              <a:t>Login.html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6DB5F-23F7-286D-65A0-1737E449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6" y="799234"/>
            <a:ext cx="6705600" cy="3259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5A0BB-86A1-468B-EF30-CC448CC5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69" y="1944993"/>
            <a:ext cx="3400425" cy="165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09D134-5AE6-70AE-7BAE-19A5880C1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434" y="3602343"/>
            <a:ext cx="3726294" cy="29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5A3F-6ECA-F294-F51A-EFA38EE9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141450"/>
            <a:ext cx="9956800" cy="24259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Designing a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755C-8D13-FFF2-2952-7D739A0ED4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67855"/>
            <a:ext cx="9956800" cy="6206097"/>
          </a:xfrm>
        </p:spPr>
        <p:txBody>
          <a:bodyPr/>
          <a:lstStyle/>
          <a:p>
            <a:r>
              <a:rPr lang="en-US" dirty="0" err="1"/>
              <a:t>Loginpage.php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759F2-98E3-64DB-8816-3D8C266E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83831"/>
            <a:ext cx="7222836" cy="3191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11239-AC75-31BC-8AB9-D268A410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875053"/>
            <a:ext cx="7222836" cy="305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A6851-B71D-1612-9E0F-AD224188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436" y="2764738"/>
            <a:ext cx="4114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F7D-B96A-2D49-BCFD-61B7947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C5EE-E420-01E7-FE84-02EA1CA643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Primary Key: </a:t>
            </a:r>
            <a:r>
              <a:rPr lang="en-US" dirty="0"/>
              <a:t>a key which </a:t>
            </a:r>
            <a:r>
              <a:rPr lang="en-US" b="1" dirty="0"/>
              <a:t>uniquely identifies </a:t>
            </a:r>
            <a:r>
              <a:rPr lang="en-US" dirty="0"/>
              <a:t>a table</a:t>
            </a:r>
          </a:p>
          <a:p>
            <a:pPr lvl="1"/>
            <a:r>
              <a:rPr lang="en-US" dirty="0"/>
              <a:t>A key value can not occur twice in one table</a:t>
            </a:r>
          </a:p>
          <a:p>
            <a:pPr lvl="1"/>
            <a:r>
              <a:rPr lang="en-US" dirty="0"/>
              <a:t>With a key you can find at most one row</a:t>
            </a:r>
          </a:p>
          <a:p>
            <a:r>
              <a:rPr lang="en-US" b="1" dirty="0"/>
              <a:t>Foreign Key: </a:t>
            </a:r>
            <a:r>
              <a:rPr lang="en-US" dirty="0"/>
              <a:t>is the </a:t>
            </a:r>
            <a:r>
              <a:rPr lang="en-US" b="1" dirty="0"/>
              <a:t>linking pin </a:t>
            </a:r>
            <a:r>
              <a:rPr lang="en-US" dirty="0"/>
              <a:t>between two tables</a:t>
            </a:r>
          </a:p>
          <a:p>
            <a:r>
              <a:rPr lang="en-US" b="1" dirty="0"/>
              <a:t>Anatomy</a:t>
            </a:r>
            <a:r>
              <a:rPr lang="en-US" dirty="0"/>
              <a:t> of a relational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3D914-9149-2357-82A1-CDE2470A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3789612"/>
            <a:ext cx="3968895" cy="28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1BADB-38EA-E39B-AA73-BB05994AD0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8548" y="0"/>
            <a:ext cx="11630526" cy="6834606"/>
          </a:xfrm>
        </p:spPr>
      </p:pic>
    </p:spTree>
    <p:extLst>
      <p:ext uri="{BB962C8B-B14F-4D97-AF65-F5344CB8AC3E}">
        <p14:creationId xmlns:p14="http://schemas.microsoft.com/office/powerpoint/2010/main" val="24960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Echo “ Thank you!”</a:t>
            </a:r>
          </a:p>
        </p:txBody>
      </p:sp>
    </p:spTree>
    <p:extLst>
      <p:ext uri="{BB962C8B-B14F-4D97-AF65-F5344CB8AC3E}">
        <p14:creationId xmlns:p14="http://schemas.microsoft.com/office/powerpoint/2010/main" val="210727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5AB0-15BD-8D59-34C5-DC42AEDA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2732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7D58-CBC9-4892-FC87-145FF7AA49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69818"/>
            <a:ext cx="10603832" cy="55041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What makes up a database?</a:t>
            </a:r>
          </a:p>
          <a:p>
            <a:r>
              <a:rPr lang="en-US" dirty="0"/>
              <a:t>The </a:t>
            </a:r>
            <a:r>
              <a:rPr lang="en-US" b="1" dirty="0"/>
              <a:t>main components </a:t>
            </a:r>
            <a:r>
              <a:rPr lang="en-US" dirty="0"/>
              <a:t>of a RDBMS are:</a:t>
            </a:r>
          </a:p>
          <a:p>
            <a:r>
              <a:rPr lang="en-US" dirty="0"/>
              <a:t>The </a:t>
            </a:r>
            <a:r>
              <a:rPr lang="en-US" b="1" dirty="0"/>
              <a:t>database server: </a:t>
            </a:r>
            <a:r>
              <a:rPr lang="en-US" dirty="0"/>
              <a:t>is the actual server process </a:t>
            </a:r>
            <a:r>
              <a:rPr lang="en-US" b="1" dirty="0"/>
              <a:t>running the databases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controls the storage </a:t>
            </a:r>
            <a:r>
              <a:rPr lang="en-US" dirty="0"/>
              <a:t>of the data, </a:t>
            </a:r>
            <a:r>
              <a:rPr lang="en-US" b="1" dirty="0"/>
              <a:t>grants access </a:t>
            </a:r>
            <a:r>
              <a:rPr lang="en-US" dirty="0"/>
              <a:t>to users, </a:t>
            </a:r>
            <a:r>
              <a:rPr lang="en-US" b="1" dirty="0"/>
              <a:t>updates and deletes</a:t>
            </a:r>
            <a:r>
              <a:rPr lang="en-US" dirty="0"/>
              <a:t> records, and </a:t>
            </a:r>
            <a:r>
              <a:rPr lang="en-US" b="1" dirty="0"/>
              <a:t>communicates</a:t>
            </a:r>
            <a:r>
              <a:rPr lang="en-US" dirty="0"/>
              <a:t> with other servers</a:t>
            </a:r>
          </a:p>
          <a:p>
            <a:r>
              <a:rPr lang="en-US" dirty="0"/>
              <a:t>The </a:t>
            </a:r>
            <a:r>
              <a:rPr lang="en-US" b="1" dirty="0"/>
              <a:t>database:</a:t>
            </a:r>
            <a:r>
              <a:rPr lang="en-US" dirty="0"/>
              <a:t> is a </a:t>
            </a:r>
            <a:r>
              <a:rPr lang="en-US" b="1" dirty="0"/>
              <a:t>collection of related data elements</a:t>
            </a:r>
            <a:r>
              <a:rPr lang="en-US" dirty="0"/>
              <a:t>, usually corresponding to a </a:t>
            </a:r>
            <a:r>
              <a:rPr lang="en-US" b="1" dirty="0"/>
              <a:t>specific application</a:t>
            </a:r>
          </a:p>
          <a:p>
            <a:r>
              <a:rPr lang="en-US" b="1" dirty="0"/>
              <a:t>Tables: </a:t>
            </a:r>
            <a:r>
              <a:rPr lang="en-US" dirty="0"/>
              <a:t>Each database consists of </a:t>
            </a:r>
            <a:r>
              <a:rPr lang="en-US" b="1" dirty="0"/>
              <a:t>two-dimensional tables</a:t>
            </a:r>
          </a:p>
          <a:p>
            <a:pPr lvl="1"/>
            <a:r>
              <a:rPr lang="en-US" dirty="0"/>
              <a:t>In fact, a relational database </a:t>
            </a:r>
            <a:r>
              <a:rPr lang="en-US" b="1" dirty="0"/>
              <a:t>stores all of its data </a:t>
            </a:r>
            <a:r>
              <a:rPr lang="en-US" dirty="0"/>
              <a:t>in tables, and nothing more</a:t>
            </a:r>
          </a:p>
          <a:p>
            <a:r>
              <a:rPr lang="en-US" b="1" dirty="0"/>
              <a:t>Records and fields</a:t>
            </a:r>
            <a:r>
              <a:rPr lang="en-US" dirty="0"/>
              <a:t>: A table has a name and consists of a set of rows and columns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resembles a spreadsheet </a:t>
            </a:r>
            <a:r>
              <a:rPr lang="en-US" dirty="0"/>
              <a:t>where each row, also called </a:t>
            </a:r>
            <a:r>
              <a:rPr lang="en-US" b="1" dirty="0"/>
              <a:t>a record</a:t>
            </a:r>
            <a:r>
              <a:rPr lang="en-US" dirty="0"/>
              <a:t>, is </a:t>
            </a:r>
            <a:r>
              <a:rPr lang="en-US" b="1" dirty="0"/>
              <a:t>comprised of vertical columns, </a:t>
            </a:r>
            <a:r>
              <a:rPr lang="en-US" dirty="0"/>
              <a:t>also called </a:t>
            </a:r>
            <a:r>
              <a:rPr lang="en-US" b="1" dirty="0"/>
              <a:t>fields</a:t>
            </a:r>
          </a:p>
          <a:p>
            <a:r>
              <a:rPr lang="en-US" b="1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22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C099-B73A-29B5-C0B2-4D24D442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PHP to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C592-7AD5-FA62-D4E3-C07E0C05BB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529455" cy="48737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/>
              <a:t>communicate</a:t>
            </a:r>
            <a:r>
              <a:rPr lang="en-US" dirty="0"/>
              <a:t> with the MySQL server, you will need a </a:t>
            </a:r>
            <a:r>
              <a:rPr lang="en-US" b="1" dirty="0"/>
              <a:t>language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SQL</a:t>
            </a:r>
            <a:r>
              <a:rPr lang="en-US" dirty="0"/>
              <a:t> (Structured Query Language) is </a:t>
            </a:r>
            <a:r>
              <a:rPr lang="en-US" b="1" dirty="0"/>
              <a:t>the language of choice </a:t>
            </a:r>
            <a:r>
              <a:rPr lang="en-US" dirty="0"/>
              <a:t>for most modern multiuser, relational databases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MySQL: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Large community of developers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source license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Commercial license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097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3D02-630E-9A11-BDE7-D7C4A8E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0F08-7560-EA99-7A43-EEEAAE47DC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1117180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standard language for communicating</a:t>
            </a:r>
            <a:r>
              <a:rPr lang="en-US" dirty="0"/>
              <a:t> with relational databases is SQL</a:t>
            </a:r>
          </a:p>
          <a:p>
            <a:pPr>
              <a:lnSpc>
                <a:spcPct val="150000"/>
              </a:lnSpc>
            </a:pPr>
            <a:r>
              <a:rPr lang="en-US" dirty="0"/>
              <a:t>The standard basic commands for querying a database such as </a:t>
            </a:r>
            <a:r>
              <a:rPr lang="en-US" b="1" dirty="0"/>
              <a:t>SELECT, INSERT, DELETE, UPDATE, CREATE,</a:t>
            </a:r>
            <a:r>
              <a:rPr lang="en-US" dirty="0"/>
              <a:t> and </a:t>
            </a:r>
            <a:r>
              <a:rPr lang="en-US" b="1" dirty="0"/>
              <a:t>DROP</a:t>
            </a:r>
            <a:r>
              <a:rPr lang="en-US" dirty="0"/>
              <a:t> will handle </a:t>
            </a:r>
            <a:r>
              <a:rPr lang="en-US" b="1" dirty="0"/>
              <a:t>most of the essential tasks</a:t>
            </a:r>
            <a:r>
              <a:rPr lang="en-US" dirty="0"/>
              <a:t> you will need to </a:t>
            </a:r>
            <a:r>
              <a:rPr lang="en-US" b="1" dirty="0"/>
              <a:t>perform database operations.</a:t>
            </a:r>
          </a:p>
        </p:txBody>
      </p:sp>
    </p:spTree>
    <p:extLst>
      <p:ext uri="{BB962C8B-B14F-4D97-AF65-F5344CB8AC3E}">
        <p14:creationId xmlns:p14="http://schemas.microsoft.com/office/powerpoint/2010/main" val="30374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6BE7-2D2D-34B2-D6B6-E24B1B7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1846"/>
          </a:xfrm>
        </p:spPr>
        <p:txBody>
          <a:bodyPr/>
          <a:lstStyle/>
          <a:p>
            <a:pPr algn="r"/>
            <a:r>
              <a:rPr lang="en-US" dirty="0"/>
              <a:t>SQL Language 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6F3D-9E75-E06D-28A6-5E43551179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058779"/>
            <a:ext cx="11277600" cy="541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Data Manipulation Language (DML)</a:t>
            </a:r>
          </a:p>
          <a:p>
            <a:r>
              <a:rPr lang="en-US" sz="2800" dirty="0"/>
              <a:t>The following commands form the Data Manipulation Language (DML) part of SQL</a:t>
            </a:r>
          </a:p>
          <a:p>
            <a:pPr lvl="1"/>
            <a:r>
              <a:rPr lang="en-US" sz="2400" dirty="0"/>
              <a:t>SELECT: extracts data from a database table</a:t>
            </a:r>
          </a:p>
          <a:p>
            <a:pPr lvl="2"/>
            <a:r>
              <a:rPr lang="en-US" sz="2000" dirty="0"/>
              <a:t>Syntax: SELECT column name(s) FROM table name</a:t>
            </a:r>
          </a:p>
          <a:p>
            <a:pPr lvl="1"/>
            <a:r>
              <a:rPr lang="en-US" sz="2400" dirty="0"/>
              <a:t>UPDATE: updates data in a database table</a:t>
            </a:r>
          </a:p>
          <a:p>
            <a:pPr lvl="2"/>
            <a:r>
              <a:rPr lang="en-US" sz="2000" dirty="0"/>
              <a:t>Syntax: UPDATE table name SET column name = new value WHERE column name = some value</a:t>
            </a:r>
          </a:p>
          <a:p>
            <a:pPr lvl="1"/>
            <a:r>
              <a:rPr lang="en-US" sz="2400" dirty="0"/>
              <a:t>DELETE: deletes data from a database table</a:t>
            </a:r>
          </a:p>
          <a:p>
            <a:pPr lvl="2"/>
            <a:r>
              <a:rPr lang="en-US" sz="2000" dirty="0"/>
              <a:t>Syntax: DELETE FROM table name WHERE column name = some value</a:t>
            </a:r>
          </a:p>
          <a:p>
            <a:pPr lvl="1"/>
            <a:r>
              <a:rPr lang="en-US" sz="2400" dirty="0"/>
              <a:t>INSERT INTO: inserts new data into a database table</a:t>
            </a:r>
          </a:p>
          <a:p>
            <a:pPr lvl="2"/>
            <a:r>
              <a:rPr lang="en-US" sz="2000" dirty="0"/>
              <a:t>Syntax: INSERT INTO table name VALUES (value1, value2,....)</a:t>
            </a:r>
          </a:p>
        </p:txBody>
      </p:sp>
    </p:spTree>
    <p:extLst>
      <p:ext uri="{BB962C8B-B14F-4D97-AF65-F5344CB8AC3E}">
        <p14:creationId xmlns:p14="http://schemas.microsoft.com/office/powerpoint/2010/main" val="16083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474D-8ABD-53DC-8FBC-BCDB9295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          SQL Language 		                  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A72C-39A0-1539-D52D-783BD1FEF6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844463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Data Definition Language (DDL)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Data Definition Language (DDL) </a:t>
            </a:r>
            <a:r>
              <a:rPr lang="en-US" sz="2800" dirty="0"/>
              <a:t>part of SQL </a:t>
            </a:r>
            <a:r>
              <a:rPr lang="en-US" sz="2800" b="1" dirty="0"/>
              <a:t>permits database objects to be created or destroyed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most important </a:t>
            </a:r>
            <a:r>
              <a:rPr lang="en-US" sz="2800" dirty="0"/>
              <a:t>data definition statements in SQL are: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: creates a new database table</a:t>
            </a:r>
          </a:p>
          <a:p>
            <a:pPr lvl="1"/>
            <a:r>
              <a:rPr lang="en-US" sz="2400" b="1" dirty="0"/>
              <a:t>ALTER TABLE: </a:t>
            </a:r>
            <a:r>
              <a:rPr lang="en-US" sz="2400" dirty="0"/>
              <a:t>alters (changes) a database table</a:t>
            </a:r>
          </a:p>
          <a:p>
            <a:pPr lvl="1"/>
            <a:r>
              <a:rPr lang="en-US" sz="2400" b="1" dirty="0"/>
              <a:t>DROP TABLE: </a:t>
            </a:r>
            <a:r>
              <a:rPr lang="en-US" sz="2400" dirty="0"/>
              <a:t>deletes a database table</a:t>
            </a:r>
          </a:p>
          <a:p>
            <a:pPr lvl="1"/>
            <a:r>
              <a:rPr lang="en-US" sz="2400" b="1" dirty="0"/>
              <a:t>CREATE INDEX: </a:t>
            </a:r>
            <a:r>
              <a:rPr lang="en-US" sz="2400" dirty="0"/>
              <a:t>creates an index (search key)</a:t>
            </a:r>
          </a:p>
          <a:p>
            <a:pPr lvl="1"/>
            <a:r>
              <a:rPr lang="en-US" sz="2400" b="1" dirty="0"/>
              <a:t>DROP INDEX: </a:t>
            </a:r>
            <a:r>
              <a:rPr lang="en-US" sz="2400" dirty="0"/>
              <a:t>deletes an index</a:t>
            </a:r>
          </a:p>
        </p:txBody>
      </p:sp>
    </p:spTree>
    <p:extLst>
      <p:ext uri="{BB962C8B-B14F-4D97-AF65-F5344CB8AC3E}">
        <p14:creationId xmlns:p14="http://schemas.microsoft.com/office/powerpoint/2010/main" val="42291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Microsoft Office PowerPoint</Application>
  <PresentationFormat>Widescreen</PresentationFormat>
  <Paragraphs>287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Century Schoolbook</vt:lpstr>
      <vt:lpstr>CMSS10</vt:lpstr>
      <vt:lpstr>CMSSBX10</vt:lpstr>
      <vt:lpstr>Nyala</vt:lpstr>
      <vt:lpstr>Times New Roman</vt:lpstr>
      <vt:lpstr>Wingdings</vt:lpstr>
      <vt:lpstr>Wingdings 2</vt:lpstr>
      <vt:lpstr>Office Theme</vt:lpstr>
      <vt:lpstr>Oriel</vt:lpstr>
      <vt:lpstr>PowerPoint Presentation</vt:lpstr>
      <vt:lpstr>Chapter six    DATABASE MANIPULATION using php</vt:lpstr>
      <vt:lpstr>What is Database? </vt:lpstr>
      <vt:lpstr>Cont…</vt:lpstr>
      <vt:lpstr>Cont…</vt:lpstr>
      <vt:lpstr>Connecting PHP to MySQL Database</vt:lpstr>
      <vt:lpstr>SQL Language</vt:lpstr>
      <vt:lpstr>SQL Language    Cont…</vt:lpstr>
      <vt:lpstr>             SQL Language                      Cont…</vt:lpstr>
      <vt:lpstr>Connecting PHP to MySQL Database</vt:lpstr>
      <vt:lpstr>Connecting PHP to MySQL Database   cont…</vt:lpstr>
      <vt:lpstr>Connecting PHP to MySQL Database   cont…</vt:lpstr>
      <vt:lpstr>Connecting PHP to MySQL Database   cont…</vt:lpstr>
      <vt:lpstr>Connecting PHP to MySQL Database  cont…</vt:lpstr>
      <vt:lpstr>Connecting PHP to MySQL Database  cont…</vt:lpstr>
      <vt:lpstr>Creating a Connection</vt:lpstr>
      <vt:lpstr>Creating a Database</vt:lpstr>
      <vt:lpstr>PowerPoint Presentation</vt:lpstr>
      <vt:lpstr>Creating table </vt:lpstr>
      <vt:lpstr>PowerPoint Presentation</vt:lpstr>
      <vt:lpstr>For primary keys and autoincrement feilds </vt:lpstr>
      <vt:lpstr>Creating Database and Table Manually</vt:lpstr>
      <vt:lpstr>PowerPoint Presentation</vt:lpstr>
      <vt:lpstr>Inserting Data from a Form into a Database</vt:lpstr>
      <vt:lpstr>Inserting Data from a Form into a Database           cont.. </vt:lpstr>
      <vt:lpstr>Inserting Data from a Form into a Database           cont.. </vt:lpstr>
      <vt:lpstr>Select All Data Stored from a Table in the Database</vt:lpstr>
      <vt:lpstr>Displaying the Result in an HTML Table</vt:lpstr>
      <vt:lpstr>PHP MySQL Update Query</vt:lpstr>
      <vt:lpstr>PHP MySQL Update Query</vt:lpstr>
      <vt:lpstr>PHP MySQL Update Query</vt:lpstr>
      <vt:lpstr>PHP MySQL Delete Query</vt:lpstr>
      <vt:lpstr>PHP MySQL Delete Query</vt:lpstr>
      <vt:lpstr>PHP MySQL Delete Query using a Form</vt:lpstr>
      <vt:lpstr>PHP MySQL Delete Query using a Form</vt:lpstr>
      <vt:lpstr>Designing a Login Page</vt:lpstr>
      <vt:lpstr>PowerPoint Presentation</vt:lpstr>
      <vt:lpstr>Designing a Login Page     cont…</vt:lpstr>
      <vt:lpstr>Designing a Login Page</vt:lpstr>
      <vt:lpstr>PowerPoint Presentation</vt:lpstr>
      <vt:lpstr>Echo “ Thank you!”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marti.yab@gmail.com</dc:creator>
  <cp:lastModifiedBy>marti.yab@gmail.com</cp:lastModifiedBy>
  <cp:revision>1</cp:revision>
  <dcterms:created xsi:type="dcterms:W3CDTF">2023-06-18T15:49:34Z</dcterms:created>
  <dcterms:modified xsi:type="dcterms:W3CDTF">2023-06-18T15:50:22Z</dcterms:modified>
</cp:coreProperties>
</file>