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66" r:id="rId3"/>
    <p:sldId id="257" r:id="rId4"/>
    <p:sldId id="311" r:id="rId5"/>
    <p:sldId id="312" r:id="rId6"/>
    <p:sldId id="313" r:id="rId7"/>
    <p:sldId id="314" r:id="rId8"/>
    <p:sldId id="259" r:id="rId9"/>
    <p:sldId id="260" r:id="rId10"/>
    <p:sldId id="298" r:id="rId11"/>
    <p:sldId id="261" r:id="rId12"/>
    <p:sldId id="303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09" r:id="rId21"/>
    <p:sldId id="310" r:id="rId22"/>
    <p:sldId id="326" r:id="rId23"/>
    <p:sldId id="323" r:id="rId24"/>
    <p:sldId id="325" r:id="rId25"/>
    <p:sldId id="329" r:id="rId26"/>
    <p:sldId id="330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19" autoAdjust="0"/>
  </p:normalViewPr>
  <p:slideViewPr>
    <p:cSldViewPr>
      <p:cViewPr varScale="1">
        <p:scale>
          <a:sx n="54" d="100"/>
          <a:sy n="54" d="100"/>
        </p:scale>
        <p:origin x="229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28A13-5758-4D9F-BB26-1057F730630C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5E8DE-28A7-4FF8-B49A-CC124457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3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2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9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8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2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23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0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8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3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9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5E8DE-28A7-4FF8-B49A-CC12445737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1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8305-70B3-46BA-BD64-004FCE11CFA8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4010-A2D7-4574-BDC4-2EC5B32117F8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F32-180C-4599-B068-E7FB50FC5B46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DE2-39D5-4FFA-962E-F222D66749C5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0A07-2FDD-467F-9D53-22B9FDCCEB7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7FFE-5976-494E-B67E-4B7BB7DD2607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1932-368C-4677-B1CD-D37C5C7221B0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67B3-D3E4-4A25-B003-B9D0FCDBECCF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DC43-49C7-45A8-B275-286466C51A3E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97B2-DF8E-4AAD-8745-252CD22AA3BF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6D0-4A15-43F2-BCCE-B3D76418D904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7F9BB7-6543-47E6-92A8-124EF55DC897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2CEBD8-202D-473A-8162-9345A660D3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ta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743199"/>
          </a:xfrm>
        </p:spPr>
        <p:txBody>
          <a:bodyPr>
            <a:normAutofit/>
          </a:bodyPr>
          <a:lstStyle/>
          <a:p>
            <a:r>
              <a:rPr lang="en-US" sz="4800" b="1" dirty="0"/>
              <a:t>Chapter One</a:t>
            </a:r>
            <a:br>
              <a:rPr lang="am-ET" sz="4800" b="1" dirty="0"/>
            </a:br>
            <a:br>
              <a:rPr lang="en-US" sz="5400" dirty="0"/>
            </a:b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am-ET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orld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Wide Web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953000"/>
            <a:ext cx="7854696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Prepared by: Marta G.</a:t>
            </a:r>
            <a:r>
              <a:rPr lang="am-ET" b="1" dirty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chemeClr val="tx1"/>
                </a:solidFill>
              </a:rPr>
              <a:t>MSc.</a:t>
            </a:r>
            <a:r>
              <a:rPr lang="am-ET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F9D5A-211A-47D8-8A15-010B02313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client-server model: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computing, in which client software or a client computer makes requests of server software or a server computer that provides the client with resources or services, such as data or files;  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Markup language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computer language that uses </a:t>
            </a:r>
            <a:r>
              <a:rPr lang="en-US" sz="2000" b="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tags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define elements within a document.  Example: HTML, XML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BC03D-4E5E-427E-BAA4-210A5219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4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rmAutofit/>
          </a:bodyPr>
          <a:lstStyle/>
          <a:p>
            <a:r>
              <a:rPr lang="en-US" sz="3200" b="1" dirty="0"/>
              <a:t>Static &amp; Dynamic web site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449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(fixed) web site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web site that is written entirely using HTML code.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web page is a separate document and there is no database or external file that are drawn upon.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only way to edit this type of website is to go into each page and edit the HTML.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Difficult to manage and handle the web page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Visitors to a static Web page see the same content (unchanged).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build document and not sufficient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64F70-C45D-41D2-9652-AEBBE3D3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Dynamic Web Sites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dynamic Web site is one with content that is regenerated every time a user visits or reloads the site.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 it requires the use of a database, which contains the site’s information, and a scripting language  that can retrieve the information from the database.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scripting languages are allowed to be embedded in  right of the server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current date and time, ticket availability for flights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79A8C-EE16-45F7-8902-F054ADA5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5730-CF5B-4DE2-94FE-E8167978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sz="4000" b="1" dirty="0"/>
              <a:t>Web Application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51AC-DAEC-471A-981E-C8ED7AE6B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architecture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: web browser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presents an interface to the user</a:t>
            </a:r>
            <a:endParaRPr lang="am-ET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am-ET" altLang="en-US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retrieves information from the Web.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client-side scripting technologies are:- </a:t>
            </a:r>
          </a:p>
          <a:p>
            <a:pPr lvl="2"/>
            <a:r>
              <a:rPr lang="en-US" sz="24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 (</a:t>
            </a:r>
            <a:r>
              <a:rPr lang="en-US" sz="28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4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DHTML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(designing),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AJAX ,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applets etc.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18A3D-3D66-45A0-930E-9DB0B4A5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6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8F52-FA83-4262-85B5-914CF8EC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/>
          <a:lstStyle/>
          <a:p>
            <a:b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</a:b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web application 			</a:t>
            </a:r>
            <a:r>
              <a:rPr kumimoji="0" lang="en-US" sz="3000" b="1" i="0" u="none" strike="noStrike" kern="1200" cap="small" spc="0" normalizeH="0" baseline="0" noProof="0" dirty="0" err="1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cont</a:t>
            </a: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….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E4F3-8A42-4F9C-A840-93A38D976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83275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None/>
              <a:tabLst/>
              <a:defRPr/>
            </a:pPr>
            <a:r>
              <a:rPr kumimoji="0" lang="en-US" sz="26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Client side scripting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The script that is in the browser and responds to some user input.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It enables web pages to be scripted </a:t>
            </a:r>
          </a:p>
          <a:p>
            <a:pPr lvl="1" fontAlgn="base"/>
            <a:r>
              <a:rPr lang="en-US" sz="1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enables to have different changing content depending on user input, environmental conditions(such as time of day) or other variables. </a:t>
            </a:r>
            <a:endPara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Advantages of client-side scripting are:-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It can be used to validate user input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To interact with the browser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To enhance web pages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Add client/server communication between a browser and a web server.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Limitations of client-side scripting are:-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Browser dependency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Cannot connect to a back-end server, such as a data base or file handling systems.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EB8B8-69CE-47BE-956D-3CFF1F92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9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A665-88BB-4C14-8F3C-55E232A4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web application 			</a:t>
            </a:r>
            <a:r>
              <a:rPr kumimoji="0" lang="en-US" sz="3000" b="1" i="0" u="none" strike="noStrike" kern="1200" cap="small" spc="0" normalizeH="0" baseline="0" noProof="0" dirty="0" err="1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cont</a:t>
            </a: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2FC1-E443-49F7-B276-D1B98E8A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Server :</a:t>
            </a:r>
          </a:p>
          <a:p>
            <a:pPr marL="64008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Almost all of the work of Web applications takes place on the server.</a:t>
            </a:r>
          </a:p>
          <a:p>
            <a:pPr marL="64008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It is responsible for data storage and management </a:t>
            </a:r>
          </a:p>
          <a:p>
            <a:pPr marL="64008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Specific application, called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a Web server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, will be responsible for communicating with the browser.(apache or Internet information server)</a:t>
            </a:r>
          </a:p>
          <a:p>
            <a:pPr marL="64008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A relational database server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stores whatever information the application requires.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E29C-EB15-4C8C-96CE-FE778183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5417-F7D2-4EDB-A17C-6C244295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web application 			</a:t>
            </a:r>
            <a:r>
              <a:rPr kumimoji="0" lang="en-US" sz="3000" b="1" i="0" u="none" strike="noStrike" kern="1200" cap="small" spc="0" normalizeH="0" baseline="0" noProof="0" dirty="0" err="1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cont</a:t>
            </a: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0A64-9B41-4B45-9893-559B4A86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Finally, you need a language to broker requests between the Web server and the database server;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entury Schoolbook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t will also be used to perform programmatic tasks on the information that comes to and from the Web server.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AE311-5CF6-404A-81D6-83B7BD34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5549-4357-4DCA-8F5D-996EB370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Server-side scripting language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A0A8-CF5A-4859-B804-7AA4FDB8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The code that on the server and responds to the HTTP requests.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It is usually used to provide interactive web sites that interface to databases or other data stores.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It has the ability to highly customize the response based on the user’s requirements, access rights or queries into data stores.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Advantages of server-side scripting are: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Session management which helps to maintain user identity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Program flexibility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Browser independent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Security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Limitations of server-side scripting are: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They can be slow due to server programs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Reduce web page appearance, compared to client side scripting.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0D1B0-782E-4639-8945-E355CABA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82D8-8C8A-456A-96B4-DD7E23B1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F078-9A9A-43E1-A680-CF2F7E51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Examples of server-side scripting technologies are:- </a:t>
            </a:r>
          </a:p>
          <a:p>
            <a:pPr marL="640080" marR="0" lvl="1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PHP (hypertext preprocessor) </a:t>
            </a:r>
          </a:p>
          <a:p>
            <a:pPr marL="640080" marR="0" lvl="1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ASP (active server page)</a:t>
            </a:r>
          </a:p>
          <a:p>
            <a:pPr marL="640080" marR="0" lvl="1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JSP (java server page)</a:t>
            </a:r>
          </a:p>
          <a:p>
            <a:pPr marL="640080" marR="0" lvl="1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E863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Cold Fusion, etc. </a:t>
            </a:r>
          </a:p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897E-65E2-4508-B140-4AC87800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6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F58D-B38C-43A5-B8A4-B437899F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The Life Cycle of a Web Page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D6A5A5-43E4-46C1-8A7A-52F16985C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6" y="1543843"/>
            <a:ext cx="8229600" cy="460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5941E-9FD5-4598-99F1-17D13879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of internet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Services of internet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and dynamic web page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Client-server Architecture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the web works?</a:t>
            </a:r>
            <a:endParaRPr lang="am-ET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Hosting and Domain Name Registration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3375-7FDF-4C5C-B3FB-8372CAEF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92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B3A5541-E54F-441E-87AF-012B1909A15E}" type="slidenum">
              <a:rPr lang="en-US" altLang="en-US" sz="1400">
                <a:solidFill>
                  <a:prstClr val="black"/>
                </a:solidFill>
              </a:rPr>
              <a:pPr/>
              <a:t>20</a:t>
            </a:fld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How the Web Work?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6019800"/>
          </a:xfrm>
        </p:spPr>
        <p:txBody>
          <a:bodyPr>
            <a:normAutofit lnSpcReduction="10000"/>
          </a:bodyPr>
          <a:lstStyle/>
          <a:p>
            <a:pPr marL="590550" indent="-590550" algn="just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request a web page by either typing its URL(for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http://www.dbu.edu.et) directly in the browser or by clicking on a link on the page. The URL contains all the information needed to target a specific document on a specific web server on the internet.</a:t>
            </a:r>
          </a:p>
          <a:p>
            <a:pPr marL="590550" indent="-590550" algn="just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browser send an HTTP request on the server named in the URL and asks for a specific file </a:t>
            </a:r>
          </a:p>
          <a:p>
            <a:pPr marL="590550" indent="-590550" algn="just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server looks for the request file and sends an either of the following HTTP response: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page cannot be found. The server return an error message .the message typical says “404” not found.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document is found. The server retrieves the requested file and returns it to the browser.</a:t>
            </a:r>
          </a:p>
          <a:p>
            <a:pPr marL="590550" indent="-590550" algn="just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endParaRPr lang="en-US" alt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6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1307E99-A2CD-4D39-B639-E1126355F490}" type="slidenum">
              <a:rPr lang="en-US" altLang="en-US" sz="1400">
                <a:solidFill>
                  <a:prstClr val="black"/>
                </a:solidFill>
              </a:rPr>
              <a:pPr/>
              <a:t>21</a:t>
            </a:fld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600" b="1" dirty="0"/>
              <a:t>How the Web Work? </a:t>
            </a:r>
            <a:r>
              <a:rPr lang="en-US" altLang="en-US" sz="3600" dirty="0"/>
              <a:t>Cont’d…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257800"/>
          </a:xfrm>
        </p:spPr>
        <p:txBody>
          <a:bodyPr>
            <a:normAutofit/>
          </a:bodyPr>
          <a:lstStyle/>
          <a:p>
            <a:pPr marL="590550" indent="-59055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The browser parses the HTML document. If the page contains images (indicated by the HTML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tag), the browser contacts the server again to request each image files specified in the markup </a:t>
            </a:r>
          </a:p>
          <a:p>
            <a:pPr marL="590550" indent="-590550" algn="just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The browser inserts each image in the document flow where indicated by the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Then, the assembled web page is displayed for your viewing pleasure.</a:t>
            </a:r>
          </a:p>
          <a:p>
            <a:pPr marL="590550" indent="-590550"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6400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30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3141-81FB-43A1-975B-43411605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0013"/>
          </a:xfrm>
        </p:spPr>
        <p:txBody>
          <a:bodyPr/>
          <a:lstStyle/>
          <a:p>
            <a:r>
              <a:rPr lang="en-US" sz="4800" dirty="0"/>
              <a:t>Domain name registration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ED32-F83F-4B27-A939-85072AA36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 first thought about starting an online business, you purchased a domain name. A 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name is 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company’s address on the internet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are renting space on the internet, you give customers your domain name.</a:t>
            </a:r>
          </a:p>
          <a:p>
            <a:pPr algn="just"/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Whenever someone types in your domain name, it is 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into an IP address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hosting company then locates all the files connected to your IP address and returns all of the pictures, videos, and words that make up your website.</a:t>
            </a:r>
          </a:p>
          <a:p>
            <a:pPr algn="just"/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6A45-A8CC-4405-9317-39329F69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DEA3-1323-44D6-A34F-CB6B239C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Hosting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2B52-91A3-4DFA-A0C4-024B1CB1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hosting is a service that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organizations 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web page onto the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host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web hosting service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a business that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services 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needed for the website or webpage to be viewed in the Internet. </a:t>
            </a:r>
          </a:p>
          <a:p>
            <a:pPr algn="just"/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Websites are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hosted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on special computers called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When Internet users want to view your website, all they need to do is type your website address or domain into their browser. </a:t>
            </a:r>
          </a:p>
          <a:p>
            <a:pPr algn="just"/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computer will then connect to your server and your webpages will be delivered to them through the browser.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B92C3-9C6F-4B24-92DF-234F100D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CDBF-155B-4496-A649-F67E92FC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Web Hosting Services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34E0-D980-44AB-9E65-193287FB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types of web hosting services available to host your website.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signing up for web hosting services, it is important to understand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service your website needs</a:t>
            </a: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kind of server you or your business needs, your budget, and what type of services the web host offers.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Hosting options available are: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Builders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Shared Hosting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Dedicated Hosting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6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Collocated Hosting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3D4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VPS Hosting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3D4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Hosting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3F051-7320-4E22-933A-A5FCCFB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AB3C-3329-4588-81B5-5A841F93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400" dirty="0"/>
              <a:t>Web site providers in Ethiopia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75A8-2385-4000-A968-40AE6C2A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Yegara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telecom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 bros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Ahaduweb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Adey Host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Sheger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Hosthabesha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E.t.c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D2DA0-8E08-4462-AE7B-CA0F2525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E60D-CC1E-B32D-371C-1B7A8B34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600" b="1" dirty="0"/>
              <a:t>Generally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D034-FA5A-3CC0-D147-492F3C8A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programming refers to the writing, markup and coding involved in Web development, which includes Web content, Web client and server scripting and network security. 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languages used for Web programming are XML, HTML, JavaScript, Perl 5 and PHP. 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programming is different from just programming, which requires interdisciplinary knowledge on the application area, client and server scripting, and database technology.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01D11-86E7-2C8D-7A11-A5FAC1D8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69A9D01-A603-4A27-B45C-C4C9C7D8B007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200400"/>
            <a:ext cx="7696200" cy="1143000"/>
          </a:xfrm>
        </p:spPr>
        <p:txBody>
          <a:bodyPr/>
          <a:lstStyle/>
          <a:p>
            <a:pPr algn="ctr" eaLnBrk="1" hangingPunct="1"/>
            <a:r>
              <a:rPr lang="en-US" altLang="en-US" sz="55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7028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905000"/>
          </a:xfrm>
        </p:spPr>
        <p:txBody>
          <a:bodyPr>
            <a:normAutofit/>
          </a:bodyPr>
          <a:lstStyle/>
          <a:p>
            <a:r>
              <a:rPr lang="en-US" sz="3200" b="1" dirty="0"/>
              <a:t>Overview of the internet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8001000" cy="4373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Network is an interconnection of computers and other communication equipment's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 is network of networks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company owns the internet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B15ED-AE3D-4008-AED0-07B0FAD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A997-6921-4CFF-97F6-D75EE106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600" b="1" dirty="0"/>
              <a:t>Internet services 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0955D-97B9-4462-A53D-B33366E7F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59" y="1905000"/>
            <a:ext cx="8793520" cy="37338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FD33FF-90EE-4523-9E2B-64D49FCE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CD65-EAC2-4351-9F54-67FF08B7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Communication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6A8E-2C81-4E43-AD16-1D2E22EE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various Communication Services available that offer exchange of information with individuals or groups. 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E-mail: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allows user to send a message for one user or group of users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Usenet/ News groups: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Allows exchange of news comments, and questions on a specific topic/issue.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Telnet/Remote login: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away that enables a user to logon to a remote computer and interactively access its resources.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Messaging: </a:t>
            </a:r>
            <a:r>
              <a:rPr lang="en-US" sz="2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real time chat between individuals and group of people. </a:t>
            </a:r>
            <a:r>
              <a:rPr lang="en-US" sz="2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Eg</a:t>
            </a: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: </a:t>
            </a:r>
            <a:r>
              <a:rPr lang="en-US" sz="1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WhatsApp, Skype, </a:t>
            </a:r>
            <a:r>
              <a:rPr lang="en-US" sz="19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viber</a:t>
            </a:r>
            <a:r>
              <a:rPr lang="en-US" sz="1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B5E5-0E81-4A18-A32A-066660DF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E661-DC2B-4016-8C2D-C06035D5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Information Retrieval Services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8D7C-65A5-4CA6-AA66-55BA85B5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334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exist several Information retrieval services offering easy access to information present on the internet.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 Protocol (FTP):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the users to transfer files.</a:t>
            </a:r>
          </a:p>
          <a:p>
            <a:pPr lvl="1">
              <a:lnSpc>
                <a:spcPct val="150000"/>
              </a:lnSpc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Archie: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updated database of public FTP sites and their content. It helps to search a file by its name.</a:t>
            </a:r>
            <a:endParaRPr lang="am-ET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Gopher: </a:t>
            </a: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search, retrieve, and display documents on remote sites.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A6E61-32D7-4C6F-A8E1-BD66F6B3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A381-8745-450E-92D9-FDE34274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i="0" dirty="0">
                <a:effectLst/>
                <a:latin typeface="Arial" panose="020B0604020202020204" pitchFamily="34" charset="0"/>
              </a:rPr>
              <a:t>Web Services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75BE-5847-4A97-8CC1-57D1F4CA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allow exchange of information between applications on the web. Using web services, applications can easily interact with each other.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C52C1-5D26-4F8F-A145-6888E64F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World Wide Web</a:t>
            </a:r>
            <a:r>
              <a:rPr lang="en-US" sz="3200" dirty="0"/>
              <a:t>(WWW)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7545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consists of a worldwide collection of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documents.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electronic document on the Web is called a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page,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can contain text, graphics, hyperlink, animation, audio, and video.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Web site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collection of related Web pages stored on the same web server.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Web Server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computer program that delivers requested Web pages to your computer.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pages could be static (fixed) or dynamic (changing).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1A18-8AB4-4A90-9013-5EFC61B9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3200" b="1" dirty="0"/>
              <a:t>World Wide Web</a:t>
            </a:r>
            <a:r>
              <a:rPr lang="en-US" sz="3200" dirty="0"/>
              <a:t>(WWW)  </a:t>
            </a:r>
            <a:r>
              <a:rPr lang="en-US" sz="3200" dirty="0" err="1"/>
              <a:t>cont</a:t>
            </a:r>
            <a:r>
              <a:rPr lang="en-US" sz="32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World Wide Web is combination of four ideas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Hypertext: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move from one part of a document to another or from one page to another through internal connections among these documents (called "hyperlinks"); 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 identifiers: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locate a particular resource (computer, document or other resource) on the network through a unique identifier called IP address.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4A123-020B-4C84-92B2-4BBFD91C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EBD8-202D-473A-8162-9345A660D3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11788</TotalTime>
  <Words>1735</Words>
  <Application>Microsoft Office PowerPoint</Application>
  <PresentationFormat>On-screen Show (4:3)</PresentationFormat>
  <Paragraphs>192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Century Gothic</vt:lpstr>
      <vt:lpstr>Century Schoolbook</vt:lpstr>
      <vt:lpstr>Courier New</vt:lpstr>
      <vt:lpstr>Nyala</vt:lpstr>
      <vt:lpstr>Palatino Linotype</vt:lpstr>
      <vt:lpstr>Times New Roman</vt:lpstr>
      <vt:lpstr>Wingdings</vt:lpstr>
      <vt:lpstr>Wingdings 2</vt:lpstr>
      <vt:lpstr>Executive</vt:lpstr>
      <vt:lpstr>Chapter One  The World Wide Web </vt:lpstr>
      <vt:lpstr>Outline </vt:lpstr>
      <vt:lpstr>Overview of the internet</vt:lpstr>
      <vt:lpstr>Internet services </vt:lpstr>
      <vt:lpstr>Communication Services</vt:lpstr>
      <vt:lpstr>Information Retrieval Services</vt:lpstr>
      <vt:lpstr>Web Services</vt:lpstr>
      <vt:lpstr>World Wide Web(WWW)</vt:lpstr>
      <vt:lpstr>World Wide Web(WWW)  cont…</vt:lpstr>
      <vt:lpstr>Cont…</vt:lpstr>
      <vt:lpstr>Static &amp; Dynamic web site</vt:lpstr>
      <vt:lpstr>Dynamic Web Sites</vt:lpstr>
      <vt:lpstr>Web Application</vt:lpstr>
      <vt:lpstr> web application    cont…. </vt:lpstr>
      <vt:lpstr>web application    cont….</vt:lpstr>
      <vt:lpstr>web application    cont….</vt:lpstr>
      <vt:lpstr>Server-side scripting language </vt:lpstr>
      <vt:lpstr>Cont…</vt:lpstr>
      <vt:lpstr>The Life Cycle of a Web Page</vt:lpstr>
      <vt:lpstr>How the Web Work?</vt:lpstr>
      <vt:lpstr>How the Web Work? Cont’d…</vt:lpstr>
      <vt:lpstr>Domain name registration </vt:lpstr>
      <vt:lpstr>Web Hosting</vt:lpstr>
      <vt:lpstr>Types of Web Hosting Services</vt:lpstr>
      <vt:lpstr>Web site providers in Ethiopia </vt:lpstr>
      <vt:lpstr>Generally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 The Fundamentals</dc:title>
  <dc:creator>Windows User</dc:creator>
  <cp:lastModifiedBy>marti.yab@gmail.com</cp:lastModifiedBy>
  <cp:revision>286</cp:revision>
  <dcterms:created xsi:type="dcterms:W3CDTF">2019-10-13T20:42:16Z</dcterms:created>
  <dcterms:modified xsi:type="dcterms:W3CDTF">2023-06-02T05:24:10Z</dcterms:modified>
</cp:coreProperties>
</file>