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4"/>
  </p:notesMasterIdLst>
  <p:sldIdLst>
    <p:sldId id="256" r:id="rId3"/>
    <p:sldId id="34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350" r:id="rId26"/>
    <p:sldId id="279" r:id="rId27"/>
    <p:sldId id="280" r:id="rId28"/>
    <p:sldId id="351" r:id="rId29"/>
    <p:sldId id="281" r:id="rId30"/>
    <p:sldId id="282" r:id="rId31"/>
    <p:sldId id="283" r:id="rId32"/>
    <p:sldId id="284" r:id="rId33"/>
    <p:sldId id="285" r:id="rId34"/>
    <p:sldId id="286" r:id="rId35"/>
    <p:sldId id="287" r:id="rId36"/>
    <p:sldId id="288" r:id="rId37"/>
    <p:sldId id="289" r:id="rId38"/>
    <p:sldId id="352"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53" r:id="rId66"/>
    <p:sldId id="354" r:id="rId67"/>
    <p:sldId id="355" r:id="rId68"/>
    <p:sldId id="316" r:id="rId69"/>
    <p:sldId id="317" r:id="rId70"/>
    <p:sldId id="356" r:id="rId71"/>
    <p:sldId id="318" r:id="rId72"/>
    <p:sldId id="319" r:id="rId73"/>
    <p:sldId id="340" r:id="rId74"/>
    <p:sldId id="320" r:id="rId75"/>
    <p:sldId id="321" r:id="rId76"/>
    <p:sldId id="322" r:id="rId77"/>
    <p:sldId id="323" r:id="rId78"/>
    <p:sldId id="324" r:id="rId79"/>
    <p:sldId id="325" r:id="rId80"/>
    <p:sldId id="348" r:id="rId81"/>
    <p:sldId id="349" r:id="rId82"/>
    <p:sldId id="339"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336" autoAdjust="0"/>
  </p:normalViewPr>
  <p:slideViewPr>
    <p:cSldViewPr>
      <p:cViewPr varScale="1">
        <p:scale>
          <a:sx n="67" d="100"/>
          <a:sy n="67" d="100"/>
        </p:scale>
        <p:origin x="1906"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29729A-92AF-4FB3-8388-1495096F3CC9}" type="datetimeFigureOut">
              <a:rPr lang="en-US" smtClean="0"/>
              <a:t>6/18/2023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8D99CC-E95B-4793-A77F-87A35140AE6D}" type="slidenum">
              <a:rPr lang="en-US" smtClean="0"/>
              <a:t>‹#›</a:t>
            </a:fld>
            <a:endParaRPr lang="en-US"/>
          </a:p>
        </p:txBody>
      </p:sp>
    </p:spTree>
    <p:extLst>
      <p:ext uri="{BB962C8B-B14F-4D97-AF65-F5344CB8AC3E}">
        <p14:creationId xmlns:p14="http://schemas.microsoft.com/office/powerpoint/2010/main" val="2887965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333333"/>
              </a:solidFill>
              <a:effectLst/>
              <a:latin typeface="inter-regular"/>
            </a:endParaRPr>
          </a:p>
        </p:txBody>
      </p:sp>
      <p:sp>
        <p:nvSpPr>
          <p:cNvPr id="4" name="Slide Number Placeholder 3"/>
          <p:cNvSpPr>
            <a:spLocks noGrp="1"/>
          </p:cNvSpPr>
          <p:nvPr>
            <p:ph type="sldNum" sz="quarter" idx="5"/>
          </p:nvPr>
        </p:nvSpPr>
        <p:spPr/>
        <p:txBody>
          <a:bodyPr/>
          <a:lstStyle/>
          <a:p>
            <a:fld id="{9D8D99CC-E95B-4793-A77F-87A35140AE6D}" type="slidenum">
              <a:rPr lang="en-US" smtClean="0"/>
              <a:t>3</a:t>
            </a:fld>
            <a:endParaRPr lang="en-US"/>
          </a:p>
        </p:txBody>
      </p:sp>
    </p:spTree>
    <p:extLst>
      <p:ext uri="{BB962C8B-B14F-4D97-AF65-F5344CB8AC3E}">
        <p14:creationId xmlns:p14="http://schemas.microsoft.com/office/powerpoint/2010/main" val="2733038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8D99CC-E95B-4793-A77F-87A35140AE6D}" type="slidenum">
              <a:rPr lang="en-US" smtClean="0"/>
              <a:t>62</a:t>
            </a:fld>
            <a:endParaRPr lang="en-US"/>
          </a:p>
        </p:txBody>
      </p:sp>
    </p:spTree>
    <p:extLst>
      <p:ext uri="{BB962C8B-B14F-4D97-AF65-F5344CB8AC3E}">
        <p14:creationId xmlns:p14="http://schemas.microsoft.com/office/powerpoint/2010/main" val="3882440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D99CC-E95B-4793-A77F-87A35140AE6D}" type="slidenum">
              <a:rPr lang="en-US" smtClean="0"/>
              <a:t>70</a:t>
            </a:fld>
            <a:endParaRPr lang="en-US"/>
          </a:p>
        </p:txBody>
      </p:sp>
    </p:spTree>
    <p:extLst>
      <p:ext uri="{BB962C8B-B14F-4D97-AF65-F5344CB8AC3E}">
        <p14:creationId xmlns:p14="http://schemas.microsoft.com/office/powerpoint/2010/main" val="426492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27143A5-446B-4961-9DB9-469395106144}" type="datetime1">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04FB7-A50B-4C13-AF52-088CEFEE0F87}" type="slidenum">
              <a:rPr lang="en-US" smtClean="0"/>
              <a:t>‹#›</a:t>
            </a:fld>
            <a:endParaRPr lang="en-US"/>
          </a:p>
        </p:txBody>
      </p:sp>
    </p:spTree>
    <p:extLst>
      <p:ext uri="{BB962C8B-B14F-4D97-AF65-F5344CB8AC3E}">
        <p14:creationId xmlns:p14="http://schemas.microsoft.com/office/powerpoint/2010/main" val="392868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0DB345-C16E-4352-B43C-C63E5C16132E}" type="datetime1">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04FB7-A50B-4C13-AF52-088CEFEE0F87}" type="slidenum">
              <a:rPr lang="en-US" smtClean="0"/>
              <a:t>‹#›</a:t>
            </a:fld>
            <a:endParaRPr lang="en-US"/>
          </a:p>
        </p:txBody>
      </p:sp>
    </p:spTree>
    <p:extLst>
      <p:ext uri="{BB962C8B-B14F-4D97-AF65-F5344CB8AC3E}">
        <p14:creationId xmlns:p14="http://schemas.microsoft.com/office/powerpoint/2010/main" val="3508102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274401-F8F3-4041-AD48-EC7D5E3D0BB8}" type="datetime1">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04FB7-A50B-4C13-AF52-088CEFEE0F87}" type="slidenum">
              <a:rPr lang="en-US" smtClean="0"/>
              <a:t>‹#›</a:t>
            </a:fld>
            <a:endParaRPr lang="en-US"/>
          </a:p>
        </p:txBody>
      </p:sp>
    </p:spTree>
    <p:extLst>
      <p:ext uri="{BB962C8B-B14F-4D97-AF65-F5344CB8AC3E}">
        <p14:creationId xmlns:p14="http://schemas.microsoft.com/office/powerpoint/2010/main" val="235186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67D00BF-8BBA-47DE-8A41-B0BD39077D7B}" type="datetime1">
              <a:rPr lang="en-US" smtClean="0">
                <a:solidFill>
                  <a:prstClr val="black">
                    <a:lumMod val="65000"/>
                    <a:lumOff val="35000"/>
                  </a:prstClr>
                </a:solidFill>
              </a:rPr>
              <a:t>6/18/2023</a:t>
            </a:fld>
            <a:endParaRPr 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DE5D1617-11D4-40A7-A98D-DBE94F5C9387}"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en-US">
              <a:solidFill>
                <a:prstClr val="black">
                  <a:lumMod val="65000"/>
                  <a:lumOff val="35000"/>
                </a:prstClr>
              </a:solidFill>
            </a:endParaRPr>
          </a:p>
        </p:txBody>
      </p:sp>
    </p:spTree>
    <p:extLst>
      <p:ext uri="{BB962C8B-B14F-4D97-AF65-F5344CB8AC3E}">
        <p14:creationId xmlns:p14="http://schemas.microsoft.com/office/powerpoint/2010/main" val="2074737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A46F80-FFF6-492C-8CAA-48780AF9538B}" type="datetime1">
              <a:rPr lang="en-US" smtClean="0">
                <a:solidFill>
                  <a:prstClr val="black">
                    <a:lumMod val="65000"/>
                    <a:lumOff val="35000"/>
                  </a:prstClr>
                </a:solidFill>
              </a:rPr>
              <a:t>6/18/2023</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DE5D1617-11D4-40A7-A98D-DBE94F5C9387}"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562405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17CD31-E917-4750-87EC-5BAA0E9CE8A4}" type="datetime1">
              <a:rPr lang="en-US" smtClean="0">
                <a:solidFill>
                  <a:prstClr val="black">
                    <a:lumMod val="65000"/>
                    <a:lumOff val="35000"/>
                  </a:prstClr>
                </a:solidFill>
              </a:rPr>
              <a:t>6/18/2023</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DE5D1617-11D4-40A7-A98D-DBE94F5C9387}"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905424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CCA42-C4C9-46A7-B979-25F9AC02BA69}" type="datetime1">
              <a:rPr lang="en-US" smtClean="0">
                <a:solidFill>
                  <a:prstClr val="black">
                    <a:lumMod val="65000"/>
                    <a:lumOff val="35000"/>
                  </a:prstClr>
                </a:solidFill>
              </a:rPr>
              <a:t>6/18/2023</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DE5D1617-11D4-40A7-A98D-DBE94F5C9387}"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058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EEE1BC5-5CF7-4B40-90B5-6148DD06AFD2}" type="datetime1">
              <a:rPr lang="en-US" smtClean="0">
                <a:solidFill>
                  <a:prstClr val="black">
                    <a:lumMod val="65000"/>
                    <a:lumOff val="35000"/>
                  </a:prstClr>
                </a:solidFill>
              </a:rPr>
              <a:t>6/18/2023</a:t>
            </a:fld>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DE5D1617-11D4-40A7-A98D-DBE94F5C9387}"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1964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3B9048-DD37-4AAD-BB58-4F8702BE0BF1}" type="datetime1">
              <a:rPr lang="en-US" smtClean="0">
                <a:solidFill>
                  <a:prstClr val="black">
                    <a:lumMod val="65000"/>
                    <a:lumOff val="35000"/>
                  </a:prstClr>
                </a:solidFill>
              </a:rPr>
              <a:t>6/18/2023</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DE5D1617-11D4-40A7-A98D-DBE94F5C9387}"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404937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95FBF-B46C-48C3-B5CF-5AB0B3709092}" type="datetime1">
              <a:rPr lang="en-US" smtClean="0">
                <a:solidFill>
                  <a:prstClr val="black">
                    <a:lumMod val="65000"/>
                    <a:lumOff val="35000"/>
                  </a:prstClr>
                </a:solidFill>
              </a:rPr>
              <a:t>6/18/2023</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E5D1617-11D4-40A7-A98D-DBE94F5C9387}"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8646953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DC37C4-FAF5-4F72-B192-573773202B9A}" type="datetime1">
              <a:rPr lang="en-US" smtClean="0">
                <a:solidFill>
                  <a:prstClr val="black">
                    <a:lumMod val="65000"/>
                    <a:lumOff val="35000"/>
                  </a:prstClr>
                </a:solidFill>
              </a:rPr>
              <a:t>6/18/2023</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DE5D1617-11D4-40A7-A98D-DBE94F5C9387}"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654446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FD9277-261F-4372-B9CC-36DEC0063945}" type="datetime1">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04FB7-A50B-4C13-AF52-088CEFEE0F87}" type="slidenum">
              <a:rPr lang="en-US" smtClean="0"/>
              <a:t>‹#›</a:t>
            </a:fld>
            <a:endParaRPr lang="en-US"/>
          </a:p>
        </p:txBody>
      </p:sp>
    </p:spTree>
    <p:extLst>
      <p:ext uri="{BB962C8B-B14F-4D97-AF65-F5344CB8AC3E}">
        <p14:creationId xmlns:p14="http://schemas.microsoft.com/office/powerpoint/2010/main" val="332193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2F3BA9-6425-4964-9ED3-393EB577E28A}" type="datetime1">
              <a:rPr lang="en-US" smtClean="0">
                <a:solidFill>
                  <a:prstClr val="black">
                    <a:lumMod val="65000"/>
                    <a:lumOff val="35000"/>
                  </a:prstClr>
                </a:solidFill>
              </a:rPr>
              <a:t>6/18/2023</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DE5D1617-11D4-40A7-A98D-DBE94F5C9387}"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192898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71D8DB-1DD1-4C50-AA94-A1DE57FBE91F}" type="datetime1">
              <a:rPr lang="en-US" smtClean="0">
                <a:solidFill>
                  <a:prstClr val="black">
                    <a:lumMod val="65000"/>
                    <a:lumOff val="35000"/>
                  </a:prstClr>
                </a:solidFill>
              </a:rPr>
              <a:t>6/18/2023</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DE5D1617-11D4-40A7-A98D-DBE94F5C9387}"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1307945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4596CE-022C-47C8-841F-99304E7F1C23}" type="datetime1">
              <a:rPr lang="en-US" smtClean="0">
                <a:solidFill>
                  <a:prstClr val="black">
                    <a:lumMod val="65000"/>
                    <a:lumOff val="35000"/>
                  </a:prstClr>
                </a:solidFill>
              </a:rPr>
              <a:t>6/18/2023</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DE5D1617-11D4-40A7-A98D-DBE94F5C9387}"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0934127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1048793" name="Title 1"/>
          <p:cNvSpPr>
            <a:spLocks noGrp="1"/>
          </p:cNvSpPr>
          <p:nvPr>
            <p:ph type="title"/>
          </p:nvPr>
        </p:nvSpPr>
        <p:spPr>
          <a:xfrm>
            <a:off x="762000" y="533400"/>
            <a:ext cx="7696200" cy="1143000"/>
          </a:xfrm>
        </p:spPr>
        <p:txBody>
          <a:bodyPr/>
          <a:lstStyle/>
          <a:p>
            <a:r>
              <a:rPr lang="en-US"/>
              <a:t>Click to edit Master title style</a:t>
            </a:r>
            <a:endParaRPr lang="en-GB"/>
          </a:p>
        </p:txBody>
      </p:sp>
      <p:sp>
        <p:nvSpPr>
          <p:cNvPr id="1048794" name="Table Placeholder 2"/>
          <p:cNvSpPr>
            <a:spLocks noGrp="1"/>
          </p:cNvSpPr>
          <p:nvPr>
            <p:ph type="tbl" idx="1"/>
          </p:nvPr>
        </p:nvSpPr>
        <p:spPr>
          <a:xfrm>
            <a:off x="762000" y="1905000"/>
            <a:ext cx="7696200" cy="4038600"/>
          </a:xfrm>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l"/>
            </a:pPr>
            <a:endParaRPr kumimoji="0" lang="en-GB" sz="3100" b="0" i="0" u="none" strike="noStrike" kern="0" cap="none" spc="0" normalizeH="0" baseline="0" noProof="0">
              <a:ln>
                <a:noFill/>
              </a:ln>
              <a:solidFill>
                <a:schemeClr val="tx1"/>
              </a:solidFill>
              <a:effectLst/>
              <a:uLnTx/>
              <a:uFillTx/>
              <a:latin typeface="+mn-lt"/>
              <a:ea typeface="+mn-ea"/>
              <a:cs typeface="+mn-cs"/>
            </a:endParaRPr>
          </a:p>
        </p:txBody>
      </p:sp>
      <p:sp>
        <p:nvSpPr>
          <p:cNvPr id="1048578" name="Date Placeholder 1048577"/>
          <p:cNvSpPr>
            <a:spLocks noGrp="1"/>
          </p:cNvSpPr>
          <p:nvPr>
            <p:ph type="dt" sz="half" idx="2"/>
          </p:nvPr>
        </p:nvSpPr>
        <p:spPr>
          <a:xfrm>
            <a:off x="762000" y="6391275"/>
            <a:ext cx="20574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algn="ctr"/>
            <a:fld id="{064345A2-3741-4184-860D-285E831EE317}" type="datetime1">
              <a:rPr lang="en-US" altLang="en-US" sz="1400" smtClean="0">
                <a:solidFill>
                  <a:prstClr val="black"/>
                </a:solidFill>
              </a:rPr>
              <a:t>6/18/2023</a:t>
            </a:fld>
            <a:endParaRPr lang="en-US" altLang="en-US" sz="1400">
              <a:solidFill>
                <a:prstClr val="black"/>
              </a:solidFill>
            </a:endParaRPr>
          </a:p>
        </p:txBody>
      </p:sp>
      <p:sp>
        <p:nvSpPr>
          <p:cNvPr id="1048580" name="Slide Number Placeholder 1048579"/>
          <p:cNvSpPr>
            <a:spLocks noGrp="1"/>
          </p:cNvSpPr>
          <p:nvPr>
            <p:ph type="sldNum" sz="quarter" idx="4"/>
          </p:nvPr>
        </p:nvSpPr>
        <p:spPr>
          <a:xfrm>
            <a:off x="6858000" y="6400800"/>
            <a:ext cx="16002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algn="ctr"/>
            <a:fld id="{566ABCEB-ACFC-4714-9973-3DA970169C29}" type="slidenum">
              <a:rPr lang="en-US" altLang="en-US" sz="1400">
                <a:solidFill>
                  <a:prstClr val="black"/>
                </a:solidFill>
              </a:rPr>
              <a:pPr algn="ctr"/>
              <a:t>‹#›</a:t>
            </a:fld>
            <a:endParaRPr lang="en-US" altLang="en-US" sz="1400">
              <a:solidFill>
                <a:prstClr val="black"/>
              </a:solidFill>
            </a:endParaRPr>
          </a:p>
        </p:txBody>
      </p:sp>
      <p:sp>
        <p:nvSpPr>
          <p:cNvPr id="1048579" name="Footer Placeholder 1048578"/>
          <p:cNvSpPr>
            <a:spLocks noGrp="1"/>
          </p:cNvSpPr>
          <p:nvPr>
            <p:ph type="ftr" sz="quarter" idx="3"/>
          </p:nvPr>
        </p:nvSpPr>
        <p:spPr>
          <a:xfrm>
            <a:off x="3352800" y="6403975"/>
            <a:ext cx="28956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algn="ctr"/>
            <a:endParaRPr lang="en-US" altLang="en-US" sz="1400">
              <a:solidFill>
                <a:prstClr val="black"/>
              </a:solidFill>
            </a:endParaRPr>
          </a:p>
        </p:txBody>
      </p:sp>
    </p:spTree>
    <p:extLst>
      <p:ext uri="{BB962C8B-B14F-4D97-AF65-F5344CB8AC3E}">
        <p14:creationId xmlns:p14="http://schemas.microsoft.com/office/powerpoint/2010/main" val="1467495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1048808" name="Title 1"/>
          <p:cNvSpPr>
            <a:spLocks noGrp="1"/>
          </p:cNvSpPr>
          <p:nvPr>
            <p:ph type="title"/>
          </p:nvPr>
        </p:nvSpPr>
        <p:spPr>
          <a:xfrm>
            <a:off x="762000" y="533400"/>
            <a:ext cx="7696200" cy="1143000"/>
          </a:xfrm>
        </p:spPr>
        <p:txBody>
          <a:bodyPr/>
          <a:lstStyle/>
          <a:p>
            <a:r>
              <a:rPr lang="en-US"/>
              <a:t>Click to edit Master title style</a:t>
            </a:r>
            <a:endParaRPr lang="en-GB"/>
          </a:p>
        </p:txBody>
      </p:sp>
      <p:sp>
        <p:nvSpPr>
          <p:cNvPr id="1048809" name="Text Placeholder 2"/>
          <p:cNvSpPr>
            <a:spLocks noGrp="1"/>
          </p:cNvSpPr>
          <p:nvPr>
            <p:ph type="body" sz="half" idx="1"/>
          </p:nvPr>
        </p:nvSpPr>
        <p:spPr>
          <a:xfrm>
            <a:off x="762000" y="1905000"/>
            <a:ext cx="37719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810" name="Content Placeholder 3"/>
          <p:cNvSpPr>
            <a:spLocks noGrp="1"/>
          </p:cNvSpPr>
          <p:nvPr>
            <p:ph sz="half" idx="2"/>
          </p:nvPr>
        </p:nvSpPr>
        <p:spPr>
          <a:xfrm>
            <a:off x="4686300" y="1905000"/>
            <a:ext cx="37719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578" name="Date Placeholder 1048577"/>
          <p:cNvSpPr>
            <a:spLocks noGrp="1"/>
          </p:cNvSpPr>
          <p:nvPr>
            <p:ph type="dt" sz="half" idx="2"/>
          </p:nvPr>
        </p:nvSpPr>
        <p:spPr>
          <a:xfrm>
            <a:off x="762000" y="6391275"/>
            <a:ext cx="20574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algn="ctr"/>
            <a:fld id="{6D2BCD7D-31E5-4779-A952-78A347D7CD63}" type="datetime1">
              <a:rPr lang="en-US" altLang="en-US" sz="1400" smtClean="0">
                <a:solidFill>
                  <a:prstClr val="black"/>
                </a:solidFill>
              </a:rPr>
              <a:t>6/18/2023</a:t>
            </a:fld>
            <a:endParaRPr lang="en-US" altLang="en-US" sz="1400">
              <a:solidFill>
                <a:prstClr val="black"/>
              </a:solidFill>
            </a:endParaRPr>
          </a:p>
        </p:txBody>
      </p:sp>
      <p:sp>
        <p:nvSpPr>
          <p:cNvPr id="1048580" name="Slide Number Placeholder 1048579"/>
          <p:cNvSpPr>
            <a:spLocks noGrp="1"/>
          </p:cNvSpPr>
          <p:nvPr>
            <p:ph type="sldNum" sz="quarter" idx="4"/>
          </p:nvPr>
        </p:nvSpPr>
        <p:spPr>
          <a:xfrm>
            <a:off x="6858000" y="6400800"/>
            <a:ext cx="16002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algn="ctr"/>
            <a:fld id="{566ABCEB-ACFC-4714-9973-3DA970169C29}" type="slidenum">
              <a:rPr lang="en-US" altLang="en-US" sz="1400">
                <a:solidFill>
                  <a:prstClr val="black"/>
                </a:solidFill>
              </a:rPr>
              <a:pPr algn="ctr"/>
              <a:t>‹#›</a:t>
            </a:fld>
            <a:endParaRPr lang="en-US" altLang="en-US" sz="1400">
              <a:solidFill>
                <a:prstClr val="black"/>
              </a:solidFill>
            </a:endParaRPr>
          </a:p>
        </p:txBody>
      </p:sp>
      <p:sp>
        <p:nvSpPr>
          <p:cNvPr id="1048579" name="Footer Placeholder 1048578"/>
          <p:cNvSpPr>
            <a:spLocks noGrp="1"/>
          </p:cNvSpPr>
          <p:nvPr>
            <p:ph type="ftr" sz="quarter" idx="3"/>
          </p:nvPr>
        </p:nvSpPr>
        <p:spPr>
          <a:xfrm>
            <a:off x="3352800" y="6403975"/>
            <a:ext cx="28956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algn="ctr"/>
            <a:endParaRPr lang="en-US" altLang="en-US" sz="1400">
              <a:solidFill>
                <a:prstClr val="black"/>
              </a:solidFill>
            </a:endParaRPr>
          </a:p>
        </p:txBody>
      </p:sp>
    </p:spTree>
    <p:extLst>
      <p:ext uri="{BB962C8B-B14F-4D97-AF65-F5344CB8AC3E}">
        <p14:creationId xmlns:p14="http://schemas.microsoft.com/office/powerpoint/2010/main" val="436903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E437EA-97E7-4D37-BB67-7B05C1386071}" type="datetime1">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04FB7-A50B-4C13-AF52-088CEFEE0F87}" type="slidenum">
              <a:rPr lang="en-US" smtClean="0"/>
              <a:t>‹#›</a:t>
            </a:fld>
            <a:endParaRPr lang="en-US"/>
          </a:p>
        </p:txBody>
      </p:sp>
    </p:spTree>
    <p:extLst>
      <p:ext uri="{BB962C8B-B14F-4D97-AF65-F5344CB8AC3E}">
        <p14:creationId xmlns:p14="http://schemas.microsoft.com/office/powerpoint/2010/main" val="4060113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DB2F568-139E-4151-8B62-545DD24F170F}" type="datetime1">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104FB7-A50B-4C13-AF52-088CEFEE0F87}" type="slidenum">
              <a:rPr lang="en-US" smtClean="0"/>
              <a:t>‹#›</a:t>
            </a:fld>
            <a:endParaRPr lang="en-US"/>
          </a:p>
        </p:txBody>
      </p:sp>
    </p:spTree>
    <p:extLst>
      <p:ext uri="{BB962C8B-B14F-4D97-AF65-F5344CB8AC3E}">
        <p14:creationId xmlns:p14="http://schemas.microsoft.com/office/powerpoint/2010/main" val="863568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9A2D3D-2E26-456F-8E6E-BD305728C250}" type="datetime1">
              <a:rPr lang="en-US" smtClean="0"/>
              <a:t>6/18/2023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104FB7-A50B-4C13-AF52-088CEFEE0F87}" type="slidenum">
              <a:rPr lang="en-US" smtClean="0"/>
              <a:t>‹#›</a:t>
            </a:fld>
            <a:endParaRPr lang="en-US"/>
          </a:p>
        </p:txBody>
      </p:sp>
    </p:spTree>
    <p:extLst>
      <p:ext uri="{BB962C8B-B14F-4D97-AF65-F5344CB8AC3E}">
        <p14:creationId xmlns:p14="http://schemas.microsoft.com/office/powerpoint/2010/main" val="3727383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6C1EF5-75AA-48B1-A7A6-6585DDDC6546}" type="datetime1">
              <a:rPr lang="en-US" smtClean="0"/>
              <a:t>6/18/2023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104FB7-A50B-4C13-AF52-088CEFEE0F87}" type="slidenum">
              <a:rPr lang="en-US" smtClean="0"/>
              <a:t>‹#›</a:t>
            </a:fld>
            <a:endParaRPr lang="en-US"/>
          </a:p>
        </p:txBody>
      </p:sp>
    </p:spTree>
    <p:extLst>
      <p:ext uri="{BB962C8B-B14F-4D97-AF65-F5344CB8AC3E}">
        <p14:creationId xmlns:p14="http://schemas.microsoft.com/office/powerpoint/2010/main" val="3988823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3177C7-3BF8-4787-A566-4FDDCF88BE11}" type="datetime1">
              <a:rPr lang="en-US" smtClean="0"/>
              <a:t>6/18/2023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104FB7-A50B-4C13-AF52-088CEFEE0F87}" type="slidenum">
              <a:rPr lang="en-US" smtClean="0"/>
              <a:t>‹#›</a:t>
            </a:fld>
            <a:endParaRPr lang="en-US"/>
          </a:p>
        </p:txBody>
      </p:sp>
    </p:spTree>
    <p:extLst>
      <p:ext uri="{BB962C8B-B14F-4D97-AF65-F5344CB8AC3E}">
        <p14:creationId xmlns:p14="http://schemas.microsoft.com/office/powerpoint/2010/main" val="3566917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B24F1E-E3EF-4B2E-A90E-12CF6B85011B}" type="datetime1">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104FB7-A50B-4C13-AF52-088CEFEE0F87}" type="slidenum">
              <a:rPr lang="en-US" smtClean="0"/>
              <a:t>‹#›</a:t>
            </a:fld>
            <a:endParaRPr lang="en-US"/>
          </a:p>
        </p:txBody>
      </p:sp>
    </p:spTree>
    <p:extLst>
      <p:ext uri="{BB962C8B-B14F-4D97-AF65-F5344CB8AC3E}">
        <p14:creationId xmlns:p14="http://schemas.microsoft.com/office/powerpoint/2010/main" val="222077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AEF081-DE52-4C9A-A743-34A0558956DD}" type="datetime1">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104FB7-A50B-4C13-AF52-088CEFEE0F87}" type="slidenum">
              <a:rPr lang="en-US" smtClean="0"/>
              <a:t>‹#›</a:t>
            </a:fld>
            <a:endParaRPr lang="en-US"/>
          </a:p>
        </p:txBody>
      </p:sp>
    </p:spTree>
    <p:extLst>
      <p:ext uri="{BB962C8B-B14F-4D97-AF65-F5344CB8AC3E}">
        <p14:creationId xmlns:p14="http://schemas.microsoft.com/office/powerpoint/2010/main" val="774614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FB31EF-2B0F-4998-A64F-386DF33906CF}" type="datetime1">
              <a:rPr lang="en-US" smtClean="0"/>
              <a:t>6/18/2023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104FB7-A50B-4C13-AF52-088CEFEE0F87}" type="slidenum">
              <a:rPr lang="en-US" smtClean="0"/>
              <a:t>‹#›</a:t>
            </a:fld>
            <a:endParaRPr lang="en-US"/>
          </a:p>
        </p:txBody>
      </p:sp>
    </p:spTree>
    <p:extLst>
      <p:ext uri="{BB962C8B-B14F-4D97-AF65-F5344CB8AC3E}">
        <p14:creationId xmlns:p14="http://schemas.microsoft.com/office/powerpoint/2010/main" val="2917351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21FB8E1F-6C88-4945-943E-81DDDCB05DC0}" type="datetime1">
              <a:rPr lang="en-US" smtClean="0">
                <a:solidFill>
                  <a:prstClr val="black">
                    <a:lumMod val="65000"/>
                    <a:lumOff val="35000"/>
                  </a:prstClr>
                </a:solidFill>
              </a:rPr>
              <a:t>6/18/2023</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DE5D1617-11D4-40A7-A98D-DBE94F5C9387}"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0719007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hyperlink" Target="https://www.techonthenet.com/css/selectors/child.php"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tx2"/>
                </a:solidFill>
                <a:latin typeface="Times New Roman" pitchFamily="18" charset="0"/>
                <a:cs typeface="Times New Roman" pitchFamily="18" charset="0"/>
              </a:rPr>
              <a:t>Chapter Three</a:t>
            </a:r>
            <a:br>
              <a:rPr lang="en-US" b="1" dirty="0">
                <a:solidFill>
                  <a:schemeClr val="tx2"/>
                </a:solidFill>
                <a:latin typeface="Times New Roman" pitchFamily="18" charset="0"/>
                <a:cs typeface="Times New Roman" pitchFamily="18" charset="0"/>
              </a:rPr>
            </a:br>
            <a:r>
              <a:rPr lang="en-US" sz="3600" b="1" i="1" dirty="0">
                <a:solidFill>
                  <a:schemeClr val="tx2"/>
                </a:solidFill>
                <a:latin typeface="Times New Roman" pitchFamily="18" charset="0"/>
                <a:cs typeface="Times New Roman" pitchFamily="18" charset="0"/>
              </a:rPr>
              <a:t>CSS </a:t>
            </a:r>
            <a:endParaRPr lang="en-US" dirty="0">
              <a:solidFill>
                <a:schemeClr val="tx2"/>
              </a:solidFill>
            </a:endParaRPr>
          </a:p>
        </p:txBody>
      </p:sp>
      <p:sp>
        <p:nvSpPr>
          <p:cNvPr id="3" name="Subtitle 2"/>
          <p:cNvSpPr>
            <a:spLocks noGrp="1"/>
          </p:cNvSpPr>
          <p:nvPr>
            <p:ph type="subTitle" idx="1"/>
          </p:nvPr>
        </p:nvSpPr>
        <p:spPr>
          <a:xfrm>
            <a:off x="1371600" y="4419600"/>
            <a:ext cx="6858000" cy="1936750"/>
          </a:xfrm>
        </p:spPr>
        <p:txBody>
          <a:bodyPr>
            <a:normAutofit lnSpcReduction="10000"/>
          </a:bodyPr>
          <a:lstStyle/>
          <a:p>
            <a:pPr lvl="1"/>
            <a:endParaRPr lang="en-US" sz="2000" dirty="0">
              <a:solidFill>
                <a:schemeClr val="tx2"/>
              </a:solidFill>
              <a:latin typeface="Times New Roman" pitchFamily="18" charset="0"/>
              <a:cs typeface="Times New Roman" pitchFamily="18" charset="0"/>
            </a:endParaRPr>
          </a:p>
          <a:p>
            <a:pPr lvl="1"/>
            <a:endParaRPr lang="en-US" sz="2000" dirty="0">
              <a:solidFill>
                <a:schemeClr val="tx2"/>
              </a:solidFill>
              <a:latin typeface="Times New Roman" pitchFamily="18" charset="0"/>
              <a:cs typeface="Times New Roman" pitchFamily="18" charset="0"/>
            </a:endParaRPr>
          </a:p>
          <a:p>
            <a:pPr lvl="1"/>
            <a:r>
              <a:rPr lang="en-US" sz="2400" dirty="0">
                <a:solidFill>
                  <a:schemeClr val="tx2"/>
                </a:solidFill>
                <a:latin typeface="Times New Roman" pitchFamily="18" charset="0"/>
                <a:cs typeface="Times New Roman" pitchFamily="18" charset="0"/>
              </a:rPr>
              <a:t>Prepared by: Marta G. (MSc)</a:t>
            </a:r>
          </a:p>
          <a:p>
            <a:pPr algn="r"/>
            <a:endParaRPr lang="en-US" sz="2400" dirty="0">
              <a:solidFill>
                <a:schemeClr val="tx2"/>
              </a:solidFill>
              <a:latin typeface="Times New Roman" pitchFamily="18" charset="0"/>
              <a:cs typeface="Times New Roman" pitchFamily="18" charset="0"/>
            </a:endParaRPr>
          </a:p>
          <a:p>
            <a:pPr algn="r"/>
            <a:r>
              <a:rPr lang="en-US" sz="2400" dirty="0">
                <a:solidFill>
                  <a:schemeClr val="tx2"/>
                </a:solidFill>
                <a:latin typeface="Times New Roman" pitchFamily="18" charset="0"/>
                <a:cs typeface="Times New Roman" pitchFamily="18" charset="0"/>
              </a:rPr>
              <a:t>2015 </a:t>
            </a:r>
            <a:r>
              <a:rPr lang="en-US" sz="2400" dirty="0" err="1">
                <a:solidFill>
                  <a:schemeClr val="tx2"/>
                </a:solidFill>
                <a:latin typeface="Times New Roman" pitchFamily="18" charset="0"/>
                <a:cs typeface="Times New Roman" pitchFamily="18" charset="0"/>
              </a:rPr>
              <a:t>E.c.</a:t>
            </a:r>
            <a:endParaRPr lang="en-US" sz="2400" dirty="0">
              <a:solidFill>
                <a:schemeClr val="tx2"/>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1104FB7-A50B-4C13-AF52-088CEFEE0F87}" type="slidenum">
              <a:rPr lang="en-US" smtClean="0"/>
              <a:t>1</a:t>
            </a:fld>
            <a:endParaRPr lang="en-US"/>
          </a:p>
        </p:txBody>
      </p:sp>
    </p:spTree>
    <p:extLst>
      <p:ext uri="{BB962C8B-B14F-4D97-AF65-F5344CB8AC3E}">
        <p14:creationId xmlns:p14="http://schemas.microsoft.com/office/powerpoint/2010/main" val="640196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85800"/>
          </a:xfrm>
        </p:spPr>
        <p:txBody>
          <a:bodyPr>
            <a:normAutofit fontScale="90000"/>
          </a:bodyPr>
          <a:lstStyle/>
          <a:p>
            <a:r>
              <a:rPr lang="en-US" sz="2400" b="1" dirty="0">
                <a:effectLst/>
                <a:latin typeface="Times New Roman" pitchFamily="18" charset="0"/>
                <a:cs typeface="Times New Roman" pitchFamily="18" charset="0"/>
              </a:rPr>
              <a:t>Attaching the styles to the document</a:t>
            </a:r>
          </a:p>
        </p:txBody>
      </p:sp>
      <p:sp>
        <p:nvSpPr>
          <p:cNvPr id="3" name="Content Placeholder 2"/>
          <p:cNvSpPr>
            <a:spLocks noGrp="1"/>
          </p:cNvSpPr>
          <p:nvPr>
            <p:ph idx="1"/>
          </p:nvPr>
        </p:nvSpPr>
        <p:spPr>
          <a:xfrm>
            <a:off x="457200" y="1295400"/>
            <a:ext cx="8229600" cy="4830763"/>
          </a:xfrm>
        </p:spPr>
        <p:txBody>
          <a:bodyPr/>
          <a:lstStyle/>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There are three way’s that style information can be applied to an HTML document.</a:t>
            </a:r>
          </a:p>
          <a:p>
            <a:pPr marL="1314450" lvl="2" indent="-514350">
              <a:lnSpc>
                <a:spcPct val="150000"/>
              </a:lnSpc>
              <a:buFont typeface="Wingdings" pitchFamily="2" charset="2"/>
              <a:buChar char="§"/>
            </a:pPr>
            <a:r>
              <a:rPr lang="en-US" sz="2000" dirty="0">
                <a:solidFill>
                  <a:schemeClr val="tx1"/>
                </a:solidFill>
                <a:latin typeface="Times New Roman" pitchFamily="18" charset="0"/>
                <a:cs typeface="Times New Roman" pitchFamily="18" charset="0"/>
              </a:rPr>
              <a:t>Inline style sheet </a:t>
            </a:r>
            <a:endParaRPr lang="en-US" sz="3600" dirty="0">
              <a:solidFill>
                <a:schemeClr val="tx1"/>
              </a:solidFill>
              <a:latin typeface="Times New Roman" pitchFamily="18" charset="0"/>
              <a:cs typeface="Times New Roman" pitchFamily="18" charset="0"/>
            </a:endParaRPr>
          </a:p>
          <a:p>
            <a:pPr marL="1314450" lvl="2" indent="-514350">
              <a:lnSpc>
                <a:spcPct val="150000"/>
              </a:lnSpc>
              <a:buFont typeface="Wingdings" pitchFamily="2" charset="2"/>
              <a:buChar char="§"/>
            </a:pPr>
            <a:r>
              <a:rPr lang="en-US" sz="2000" dirty="0">
                <a:solidFill>
                  <a:schemeClr val="tx1"/>
                </a:solidFill>
                <a:latin typeface="Times New Roman" pitchFamily="18" charset="0"/>
                <a:cs typeface="Times New Roman" pitchFamily="18" charset="0"/>
              </a:rPr>
              <a:t>Embedded style  sheet </a:t>
            </a:r>
          </a:p>
          <a:p>
            <a:pPr marL="1314450" lvl="2" indent="-514350">
              <a:lnSpc>
                <a:spcPct val="150000"/>
              </a:lnSpc>
              <a:buFont typeface="Wingdings" pitchFamily="2" charset="2"/>
              <a:buChar char="§"/>
            </a:pPr>
            <a:r>
              <a:rPr lang="en-US" sz="2000" dirty="0">
                <a:solidFill>
                  <a:schemeClr val="tx1"/>
                </a:solidFill>
                <a:latin typeface="Times New Roman" pitchFamily="18" charset="0"/>
                <a:cs typeface="Times New Roman" pitchFamily="18" charset="0"/>
              </a:rPr>
              <a:t>External style sheet </a:t>
            </a:r>
          </a:p>
          <a:p>
            <a:pPr>
              <a:lnSpc>
                <a:spcPct val="150000"/>
              </a:lnSpc>
            </a:pPr>
            <a:endParaRPr lang="en-US" dirty="0">
              <a:solidFill>
                <a:schemeClr val="tx1"/>
              </a:solidFill>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10</a:t>
            </a:fld>
            <a:endParaRPr lang="en-US">
              <a:solidFill>
                <a:prstClr val="black">
                  <a:lumMod val="65000"/>
                  <a:lumOff val="35000"/>
                </a:prstClr>
              </a:solidFill>
            </a:endParaRPr>
          </a:p>
        </p:txBody>
      </p:sp>
    </p:spTree>
    <p:extLst>
      <p:ext uri="{BB962C8B-B14F-4D97-AF65-F5344CB8AC3E}">
        <p14:creationId xmlns:p14="http://schemas.microsoft.com/office/powerpoint/2010/main" val="1480757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pPr lvl="2" algn="ctr" rtl="0">
              <a:spcBef>
                <a:spcPct val="0"/>
              </a:spcBef>
            </a:pPr>
            <a:r>
              <a:rPr lang="en-US" sz="3200" b="1" dirty="0">
                <a:solidFill>
                  <a:schemeClr val="tx2"/>
                </a:solidFill>
                <a:latin typeface="Times New Roman" pitchFamily="18" charset="0"/>
                <a:cs typeface="Times New Roman" pitchFamily="18" charset="0"/>
              </a:rPr>
              <a:t>Inline style sheet </a:t>
            </a:r>
            <a:endParaRPr lang="en-US"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lstStyle/>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Style information can be added to an </a:t>
            </a:r>
            <a:r>
              <a:rPr lang="en-US" b="1" dirty="0">
                <a:solidFill>
                  <a:schemeClr val="tx1"/>
                </a:solidFill>
                <a:latin typeface="Times New Roman" pitchFamily="18" charset="0"/>
                <a:cs typeface="Times New Roman" pitchFamily="18" charset="0"/>
              </a:rPr>
              <a:t>individual element </a:t>
            </a:r>
            <a:r>
              <a:rPr lang="en-US" dirty="0">
                <a:solidFill>
                  <a:schemeClr val="tx1"/>
                </a:solidFill>
                <a:latin typeface="Times New Roman" pitchFamily="18" charset="0"/>
                <a:cs typeface="Times New Roman" pitchFamily="18" charset="0"/>
              </a:rPr>
              <a:t>by adding the STYLE attribute within the HTML tag for that element.</a:t>
            </a: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Inline style sheet has higher precedence </a:t>
            </a:r>
          </a:p>
          <a:p>
            <a:pPr>
              <a:lnSpc>
                <a:spcPct val="150000"/>
              </a:lnSpc>
              <a:buFont typeface="Wingdings" pitchFamily="2" charset="2"/>
              <a:buChar char="§"/>
            </a:pPr>
            <a:r>
              <a:rPr lang="en-US" b="1" dirty="0">
                <a:solidFill>
                  <a:schemeClr val="tx1"/>
                </a:solidFill>
                <a:latin typeface="Times New Roman" pitchFamily="18" charset="0"/>
                <a:cs typeface="Times New Roman" pitchFamily="18" charset="0"/>
              </a:rPr>
              <a:t>Example1:</a:t>
            </a:r>
          </a:p>
          <a:p>
            <a:pPr lvl="1">
              <a:lnSpc>
                <a:spcPct val="150000"/>
              </a:lnSpc>
              <a:buFont typeface="Wingdings" pitchFamily="2" charset="2"/>
              <a:buChar char="§"/>
            </a:pPr>
            <a:r>
              <a:rPr lang="en-US" sz="2000" dirty="0">
                <a:solidFill>
                  <a:schemeClr val="tx1"/>
                </a:solidFill>
                <a:latin typeface="Times New Roman" pitchFamily="18" charset="0"/>
                <a:cs typeface="Times New Roman" pitchFamily="18" charset="0"/>
              </a:rPr>
              <a:t>&lt;H1 STYLE ="color : red"&gt; this heading will be red&lt;/H1&gt; </a:t>
            </a:r>
          </a:p>
          <a:p>
            <a:pPr>
              <a:lnSpc>
                <a:spcPct val="150000"/>
              </a:lnSpc>
              <a:buFont typeface="Wingdings" pitchFamily="2" charset="2"/>
              <a:buChar char="§"/>
            </a:pPr>
            <a:r>
              <a:rPr lang="en-US" b="1" dirty="0">
                <a:solidFill>
                  <a:schemeClr val="tx1"/>
                </a:solidFill>
                <a:latin typeface="Times New Roman" pitchFamily="18" charset="0"/>
                <a:cs typeface="Times New Roman" pitchFamily="18" charset="0"/>
              </a:rPr>
              <a:t>Will result : </a:t>
            </a:r>
            <a:r>
              <a:rPr lang="en-US" b="1" dirty="0">
                <a:solidFill>
                  <a:srgbClr val="FF0000"/>
                </a:solidFill>
                <a:latin typeface="Times New Roman" pitchFamily="18" charset="0"/>
                <a:cs typeface="Times New Roman" pitchFamily="18" charset="0"/>
              </a:rPr>
              <a:t>this heading will be red</a:t>
            </a:r>
            <a:endParaRPr lang="en-US" dirty="0">
              <a:solidFill>
                <a:srgbClr val="FF0000"/>
              </a:solidFill>
              <a:latin typeface="Times New Roman" pitchFamily="18" charset="0"/>
              <a:cs typeface="Times New Roman" pitchFamily="18" charset="0"/>
            </a:endParaRPr>
          </a:p>
          <a:p>
            <a:pPr>
              <a:lnSpc>
                <a:spcPct val="150000"/>
              </a:lnSpc>
              <a:buFont typeface="Wingdings" pitchFamily="2" charset="2"/>
              <a:buChar char="§"/>
            </a:pPr>
            <a:endParaRPr lang="en-US" dirty="0">
              <a:solidFill>
                <a:schemeClr val="tx1"/>
              </a:solidFill>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11</a:t>
            </a:fld>
            <a:endParaRPr lang="en-US">
              <a:solidFill>
                <a:prstClr val="black">
                  <a:lumMod val="65000"/>
                  <a:lumOff val="35000"/>
                </a:prstClr>
              </a:solidFill>
            </a:endParaRPr>
          </a:p>
        </p:txBody>
      </p:sp>
    </p:spTree>
    <p:extLst>
      <p:ext uri="{BB962C8B-B14F-4D97-AF65-F5344CB8AC3E}">
        <p14:creationId xmlns:p14="http://schemas.microsoft.com/office/powerpoint/2010/main" val="4108299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800" b="1" dirty="0">
                <a:effectLst/>
                <a:latin typeface="Times New Roman" pitchFamily="18" charset="0"/>
                <a:cs typeface="Times New Roman" pitchFamily="18" charset="0"/>
              </a:rPr>
              <a:t>Embedded style  sheet</a:t>
            </a:r>
            <a:endParaRPr lang="en-US" sz="2800"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229600" cy="5181600"/>
          </a:xfrm>
        </p:spPr>
        <p:txBody>
          <a:bodyPr>
            <a:normAutofit/>
          </a:bodyPr>
          <a:lstStyle/>
          <a:p>
            <a:pPr algn="just">
              <a:lnSpc>
                <a:spcPct val="150000"/>
              </a:lnSpc>
              <a:buFont typeface="Wingdings" pitchFamily="2" charset="2"/>
              <a:buChar char="§"/>
            </a:pPr>
            <a:r>
              <a:rPr lang="en-US" dirty="0">
                <a:solidFill>
                  <a:schemeClr val="tx1"/>
                </a:solidFill>
                <a:latin typeface="Times New Roman" pitchFamily="18" charset="0"/>
                <a:cs typeface="Times New Roman" pitchFamily="18" charset="0"/>
              </a:rPr>
              <a:t>A more compact method for adding a style sheet is to embed a style block at the top of the HTML document using the &lt;</a:t>
            </a:r>
            <a:r>
              <a:rPr lang="en-US" b="1" dirty="0">
                <a:solidFill>
                  <a:schemeClr val="tx1"/>
                </a:solidFill>
                <a:latin typeface="Times New Roman" pitchFamily="18" charset="0"/>
                <a:cs typeface="Times New Roman" pitchFamily="18" charset="0"/>
              </a:rPr>
              <a:t>STYLE</a:t>
            </a:r>
            <a:r>
              <a:rPr lang="en-US" dirty="0">
                <a:solidFill>
                  <a:schemeClr val="tx1"/>
                </a:solidFill>
                <a:latin typeface="Times New Roman" pitchFamily="18" charset="0"/>
                <a:cs typeface="Times New Roman" pitchFamily="18" charset="0"/>
              </a:rPr>
              <a:t>&gt; tag and this rules </a:t>
            </a:r>
            <a:r>
              <a:rPr lang="en-US" b="1" dirty="0">
                <a:solidFill>
                  <a:schemeClr val="tx1"/>
                </a:solidFill>
                <a:latin typeface="Times New Roman" pitchFamily="18" charset="0"/>
                <a:cs typeface="Times New Roman" pitchFamily="18" charset="0"/>
              </a:rPr>
              <a:t>apply only to that document</a:t>
            </a:r>
            <a:r>
              <a:rPr lang="en-US" dirty="0">
                <a:solidFill>
                  <a:schemeClr val="tx1"/>
                </a:solidFill>
                <a:latin typeface="Times New Roman" pitchFamily="18" charset="0"/>
                <a:cs typeface="Times New Roman" pitchFamily="18" charset="0"/>
              </a:rPr>
              <a:t>.</a:t>
            </a:r>
          </a:p>
          <a:p>
            <a:pPr algn="just">
              <a:lnSpc>
                <a:spcPct val="150000"/>
              </a:lnSpc>
              <a:buFont typeface="Wingdings" pitchFamily="2" charset="2"/>
              <a:buChar char="§"/>
            </a:pPr>
            <a:endParaRPr lang="en-US" dirty="0">
              <a:solidFill>
                <a:schemeClr val="tx1"/>
              </a:solidFill>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12</a:t>
            </a:fld>
            <a:endParaRPr lang="en-US">
              <a:solidFill>
                <a:prstClr val="black">
                  <a:lumMod val="65000"/>
                  <a:lumOff val="35000"/>
                </a:prstClr>
              </a:solidFill>
            </a:endParaRPr>
          </a:p>
        </p:txBody>
      </p:sp>
    </p:spTree>
    <p:extLst>
      <p:ext uri="{BB962C8B-B14F-4D97-AF65-F5344CB8AC3E}">
        <p14:creationId xmlns:p14="http://schemas.microsoft.com/office/powerpoint/2010/main" val="3668437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31837"/>
          </a:xfrm>
        </p:spPr>
        <p:txBody>
          <a:bodyPr/>
          <a:lstStyle/>
          <a:p>
            <a:r>
              <a:rPr lang="en-US" sz="3200" dirty="0"/>
              <a:t>Con…</a:t>
            </a:r>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pPr marL="1085850" lvl="2" indent="-285750">
              <a:buFont typeface="Wingdings" pitchFamily="2" charset="2"/>
              <a:buChar char="§"/>
            </a:pPr>
            <a:r>
              <a:rPr lang="en-US" sz="2200" b="1" dirty="0">
                <a:solidFill>
                  <a:schemeClr val="tx1"/>
                </a:solidFill>
                <a:latin typeface="Times New Roman" pitchFamily="18" charset="0"/>
                <a:cs typeface="Times New Roman" pitchFamily="18" charset="0"/>
              </a:rPr>
              <a:t>Example:</a:t>
            </a:r>
          </a:p>
          <a:p>
            <a:pPr marL="1257300" lvl="3" indent="0">
              <a:buNone/>
            </a:pPr>
            <a:r>
              <a:rPr lang="en-US" sz="2200" dirty="0">
                <a:solidFill>
                  <a:schemeClr val="tx1"/>
                </a:solidFill>
                <a:latin typeface="Times New Roman" pitchFamily="18" charset="0"/>
                <a:cs typeface="Times New Roman" pitchFamily="18" charset="0"/>
              </a:rPr>
              <a:t>&lt;HTML&gt;</a:t>
            </a:r>
          </a:p>
          <a:p>
            <a:pPr marL="1257300" lvl="3" indent="0">
              <a:buNone/>
            </a:pPr>
            <a:r>
              <a:rPr lang="en-US" sz="2200" dirty="0">
                <a:solidFill>
                  <a:schemeClr val="tx1"/>
                </a:solidFill>
                <a:latin typeface="Times New Roman" pitchFamily="18" charset="0"/>
                <a:cs typeface="Times New Roman" pitchFamily="18" charset="0"/>
              </a:rPr>
              <a:t>&lt;HEAD&gt;</a:t>
            </a:r>
          </a:p>
          <a:p>
            <a:pPr marL="1257300" lvl="3" indent="0">
              <a:buNone/>
            </a:pPr>
            <a:r>
              <a:rPr lang="en-US" sz="2200" dirty="0">
                <a:solidFill>
                  <a:schemeClr val="tx1"/>
                </a:solidFill>
                <a:latin typeface="Times New Roman" pitchFamily="18" charset="0"/>
                <a:cs typeface="Times New Roman" pitchFamily="18" charset="0"/>
              </a:rPr>
              <a:t>&lt;STYLE TYPE="text/</a:t>
            </a:r>
            <a:r>
              <a:rPr lang="en-US" sz="2200" dirty="0" err="1">
                <a:solidFill>
                  <a:schemeClr val="tx1"/>
                </a:solidFill>
                <a:latin typeface="Times New Roman" pitchFamily="18" charset="0"/>
                <a:cs typeface="Times New Roman" pitchFamily="18" charset="0"/>
              </a:rPr>
              <a:t>css</a:t>
            </a:r>
            <a:r>
              <a:rPr lang="en-US" sz="2200" dirty="0">
                <a:solidFill>
                  <a:schemeClr val="tx1"/>
                </a:solidFill>
                <a:latin typeface="Times New Roman" pitchFamily="18" charset="0"/>
                <a:cs typeface="Times New Roman" pitchFamily="18" charset="0"/>
              </a:rPr>
              <a:t>"&gt;</a:t>
            </a:r>
          </a:p>
          <a:p>
            <a:pPr marL="1257300" lvl="3" indent="0">
              <a:buNone/>
            </a:pPr>
            <a:r>
              <a:rPr lang="en-US" sz="2200" dirty="0">
                <a:solidFill>
                  <a:schemeClr val="tx1"/>
                </a:solidFill>
                <a:latin typeface="Times New Roman" pitchFamily="18" charset="0"/>
                <a:cs typeface="Times New Roman" pitchFamily="18" charset="0"/>
              </a:rPr>
              <a:t>H1 {</a:t>
            </a:r>
            <a:r>
              <a:rPr lang="en-US" sz="2200" dirty="0" err="1">
                <a:solidFill>
                  <a:schemeClr val="tx1"/>
                </a:solidFill>
                <a:latin typeface="Times New Roman" pitchFamily="18" charset="0"/>
                <a:cs typeface="Times New Roman" pitchFamily="18" charset="0"/>
              </a:rPr>
              <a:t>color:red</a:t>
            </a:r>
            <a:r>
              <a:rPr lang="en-US" sz="2200" dirty="0">
                <a:solidFill>
                  <a:schemeClr val="tx1"/>
                </a:solidFill>
                <a:latin typeface="Times New Roman" pitchFamily="18" charset="0"/>
                <a:cs typeface="Times New Roman" pitchFamily="18" charset="0"/>
              </a:rPr>
              <a:t>;}</a:t>
            </a:r>
          </a:p>
          <a:p>
            <a:pPr marL="1257300" lvl="3" indent="0">
              <a:buNone/>
            </a:pPr>
            <a:r>
              <a:rPr lang="en-US" sz="2200" dirty="0">
                <a:solidFill>
                  <a:schemeClr val="tx1"/>
                </a:solidFill>
                <a:latin typeface="Times New Roman" pitchFamily="18" charset="0"/>
                <a:cs typeface="Times New Roman" pitchFamily="18" charset="0"/>
              </a:rPr>
              <a:t>P {font-size:12pt;</a:t>
            </a:r>
          </a:p>
          <a:p>
            <a:pPr marL="1257300" lvl="3" indent="0">
              <a:buNone/>
            </a:pP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font-family:sans-serif</a:t>
            </a:r>
            <a:r>
              <a:rPr lang="en-US" sz="2200" dirty="0">
                <a:solidFill>
                  <a:schemeClr val="tx1"/>
                </a:solidFill>
                <a:latin typeface="Times New Roman" pitchFamily="18" charset="0"/>
                <a:cs typeface="Times New Roman" pitchFamily="18" charset="0"/>
              </a:rPr>
              <a:t>;</a:t>
            </a:r>
          </a:p>
          <a:p>
            <a:pPr marL="1257300" lvl="3" indent="0">
              <a:buNone/>
            </a:pPr>
            <a:r>
              <a:rPr lang="en-US" sz="2200" dirty="0">
                <a:solidFill>
                  <a:schemeClr val="tx1"/>
                </a:solidFill>
                <a:latin typeface="Times New Roman" pitchFamily="18" charset="0"/>
                <a:cs typeface="Times New Roman" pitchFamily="18" charset="0"/>
              </a:rPr>
              <a:t>    }</a:t>
            </a:r>
          </a:p>
          <a:p>
            <a:pPr marL="1257300" lvl="3" indent="0">
              <a:buNone/>
            </a:pPr>
            <a:r>
              <a:rPr lang="en-US" sz="2200" dirty="0">
                <a:solidFill>
                  <a:schemeClr val="tx1"/>
                </a:solidFill>
                <a:latin typeface="Times New Roman" pitchFamily="18" charset="0"/>
                <a:cs typeface="Times New Roman" pitchFamily="18" charset="0"/>
              </a:rPr>
              <a:t>&lt;/STYLE&gt;</a:t>
            </a:r>
          </a:p>
          <a:p>
            <a:pPr marL="1257300" lvl="3" indent="0">
              <a:buNone/>
            </a:pPr>
            <a:r>
              <a:rPr lang="en-US" sz="2200" dirty="0">
                <a:solidFill>
                  <a:schemeClr val="tx1"/>
                </a:solidFill>
                <a:latin typeface="Times New Roman" pitchFamily="18" charset="0"/>
                <a:cs typeface="Times New Roman" pitchFamily="18" charset="0"/>
              </a:rPr>
              <a:t>&lt;TITLE&gt;title&lt;/TITLE&gt;</a:t>
            </a:r>
          </a:p>
          <a:p>
            <a:pPr marL="1257300" lvl="3" indent="0">
              <a:buNone/>
            </a:pPr>
            <a:r>
              <a:rPr lang="en-US" sz="2200" dirty="0">
                <a:solidFill>
                  <a:schemeClr val="tx1"/>
                </a:solidFill>
                <a:latin typeface="Times New Roman" pitchFamily="18" charset="0"/>
                <a:cs typeface="Times New Roman" pitchFamily="18" charset="0"/>
              </a:rPr>
              <a:t>&lt;h1&gt;red heading &lt;/h1&gt;</a:t>
            </a:r>
          </a:p>
          <a:p>
            <a:pPr marL="1257300" lvl="3" indent="0">
              <a:buNone/>
            </a:pPr>
            <a:r>
              <a:rPr lang="en-US" sz="2200" dirty="0">
                <a:solidFill>
                  <a:schemeClr val="tx1"/>
                </a:solidFill>
                <a:latin typeface="Times New Roman" pitchFamily="18" charset="0"/>
                <a:cs typeface="Times New Roman" pitchFamily="18" charset="0"/>
              </a:rPr>
              <a:t>&lt;p&gt;paragraph 1&lt;/p&gt;</a:t>
            </a:r>
          </a:p>
          <a:p>
            <a:pPr marL="1257300" lvl="3" indent="0">
              <a:buNone/>
            </a:pPr>
            <a:r>
              <a:rPr lang="en-US" sz="2200" dirty="0">
                <a:solidFill>
                  <a:schemeClr val="tx1"/>
                </a:solidFill>
                <a:latin typeface="Times New Roman" pitchFamily="18" charset="0"/>
                <a:cs typeface="Times New Roman" pitchFamily="18" charset="0"/>
              </a:rPr>
              <a:t>&lt;/HEAD&gt;</a:t>
            </a:r>
          </a:p>
          <a:p>
            <a:pPr marL="1257300" lvl="3" indent="0">
              <a:buNone/>
            </a:pPr>
            <a:r>
              <a:rPr lang="en-US" sz="2200" dirty="0">
                <a:solidFill>
                  <a:schemeClr val="tx1"/>
                </a:solidFill>
                <a:latin typeface="Times New Roman" pitchFamily="18" charset="0"/>
                <a:cs typeface="Times New Roman" pitchFamily="18" charset="0"/>
              </a:rPr>
              <a:t>&lt;/HTML&gt;</a:t>
            </a:r>
          </a:p>
          <a:p>
            <a:endParaRPr lang="en-US" dirty="0"/>
          </a:p>
        </p:txBody>
      </p:sp>
      <p:sp>
        <p:nvSpPr>
          <p:cNvPr id="4" name="Slide Number Placeholder 3"/>
          <p:cNvSpPr>
            <a:spLocks noGrp="1"/>
          </p:cNvSpPr>
          <p:nvPr>
            <p:ph type="sldNum" sz="quarter" idx="12"/>
          </p:nvPr>
        </p:nvSpPr>
        <p:spPr/>
        <p:txBody>
          <a:bodyPr/>
          <a:lstStyle/>
          <a:p>
            <a:fld id="{DE5D1617-11D4-40A7-A98D-DBE94F5C9387}" type="slidenum">
              <a:rPr lang="en-US" smtClean="0">
                <a:solidFill>
                  <a:prstClr val="black">
                    <a:lumMod val="65000"/>
                    <a:lumOff val="35000"/>
                  </a:prstClr>
                </a:solidFill>
              </a:rPr>
              <a:pPr/>
              <a:t>13</a:t>
            </a:fld>
            <a:endParaRPr lang="en-US">
              <a:solidFill>
                <a:prstClr val="black">
                  <a:lumMod val="65000"/>
                  <a:lumOff val="35000"/>
                </a:prstClr>
              </a:solidFill>
            </a:endParaRPr>
          </a:p>
        </p:txBody>
      </p:sp>
    </p:spTree>
    <p:extLst>
      <p:ext uri="{BB962C8B-B14F-4D97-AF65-F5344CB8AC3E}">
        <p14:creationId xmlns:p14="http://schemas.microsoft.com/office/powerpoint/2010/main" val="1717474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31837"/>
          </a:xfrm>
        </p:spPr>
        <p:txBody>
          <a:bodyPr/>
          <a:lstStyle/>
          <a:p>
            <a:r>
              <a:rPr lang="en-US" sz="2400" b="1" dirty="0" err="1">
                <a:effectLst/>
                <a:latin typeface="Times New Roman" pitchFamily="18" charset="0"/>
                <a:cs typeface="Times New Roman" pitchFamily="18" charset="0"/>
              </a:rPr>
              <a:t>Cont</a:t>
            </a:r>
            <a:r>
              <a:rPr lang="en-US" sz="2400" b="1" dirty="0">
                <a:effectLst/>
                <a:latin typeface="Times New Roman" pitchFamily="18" charset="0"/>
                <a:cs typeface="Times New Roman" pitchFamily="18" charset="0"/>
              </a:rPr>
              <a:t>…</a:t>
            </a:r>
            <a:endParaRPr lang="en-US" sz="2400"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lstStyle/>
          <a:p>
            <a:pPr>
              <a:buFont typeface="Wingdings" pitchFamily="2" charset="2"/>
              <a:buChar char="§"/>
            </a:pPr>
            <a:r>
              <a:rPr lang="en-US" dirty="0">
                <a:solidFill>
                  <a:schemeClr val="tx1"/>
                </a:solidFill>
                <a:latin typeface="Times New Roman" pitchFamily="18" charset="0"/>
                <a:cs typeface="Times New Roman" pitchFamily="18" charset="0"/>
              </a:rPr>
              <a:t>Will result </a:t>
            </a:r>
          </a:p>
          <a:p>
            <a:endParaRPr lang="en-US" dirty="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pPr marL="0" indent="0">
              <a:buNone/>
            </a:pPr>
            <a:endParaRPr lang="en-US" dirty="0">
              <a:solidFill>
                <a:schemeClr val="tx1"/>
              </a:solidFill>
              <a:latin typeface="Times New Roman" pitchFamily="18" charset="0"/>
              <a:cs typeface="Times New Roman" pitchFamily="18" charset="0"/>
            </a:endParaRPr>
          </a:p>
          <a:p>
            <a:pPr>
              <a:buFont typeface="Wingdings" pitchFamily="2" charset="2"/>
              <a:buChar char="§"/>
            </a:pPr>
            <a:r>
              <a:rPr lang="en-US" dirty="0">
                <a:solidFill>
                  <a:schemeClr val="tx1"/>
                </a:solidFill>
                <a:latin typeface="Times New Roman" pitchFamily="18" charset="0"/>
                <a:cs typeface="Times New Roman" pitchFamily="18" charset="0"/>
              </a:rPr>
              <a:t>Make sure that the &lt;STYLE&gt; tag contains the TYPE="text/</a:t>
            </a:r>
            <a:r>
              <a:rPr lang="en-US" dirty="0" err="1">
                <a:solidFill>
                  <a:schemeClr val="tx1"/>
                </a:solidFill>
                <a:latin typeface="Times New Roman" pitchFamily="18" charset="0"/>
                <a:cs typeface="Times New Roman" pitchFamily="18" charset="0"/>
              </a:rPr>
              <a:t>css</a:t>
            </a:r>
            <a:r>
              <a:rPr lang="en-US" dirty="0">
                <a:solidFill>
                  <a:schemeClr val="tx1"/>
                </a:solidFill>
                <a:latin typeface="Times New Roman" pitchFamily="18" charset="0"/>
                <a:cs typeface="Times New Roman" pitchFamily="18" charset="0"/>
              </a:rPr>
              <a:t>" attribute and it is placed within the &lt;HEAD&gt; of the document.</a:t>
            </a:r>
          </a:p>
          <a:p>
            <a:endParaRPr lang="en-US" dirty="0">
              <a:solidFill>
                <a:schemeClr val="tx1"/>
              </a:solidFill>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209800"/>
            <a:ext cx="271462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7"/>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14</a:t>
            </a:fld>
            <a:endParaRPr lang="en-US">
              <a:solidFill>
                <a:prstClr val="black">
                  <a:lumMod val="65000"/>
                  <a:lumOff val="35000"/>
                </a:prstClr>
              </a:solidFill>
            </a:endParaRPr>
          </a:p>
        </p:txBody>
      </p:sp>
    </p:spTree>
    <p:extLst>
      <p:ext uri="{BB962C8B-B14F-4D97-AF65-F5344CB8AC3E}">
        <p14:creationId xmlns:p14="http://schemas.microsoft.com/office/powerpoint/2010/main" val="136331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219200"/>
          </a:xfrm>
        </p:spPr>
        <p:txBody>
          <a:bodyPr>
            <a:normAutofit/>
          </a:bodyPr>
          <a:lstStyle/>
          <a:p>
            <a:r>
              <a:rPr lang="en-US" sz="2800" b="1" dirty="0">
                <a:latin typeface="Times New Roman" pitchFamily="18" charset="0"/>
                <a:cs typeface="Times New Roman" pitchFamily="18" charset="0"/>
              </a:rPr>
              <a:t>External Style Sheets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410200"/>
          </a:xfrm>
        </p:spPr>
        <p:txBody>
          <a:bodyPr>
            <a:normAutofit fontScale="92500" lnSpcReduction="20000"/>
          </a:bodyPr>
          <a:lstStyle/>
          <a:p>
            <a:pPr>
              <a:lnSpc>
                <a:spcPct val="150000"/>
              </a:lnSpc>
              <a:buFont typeface="Wingdings" pitchFamily="2" charset="2"/>
              <a:buChar char="§"/>
            </a:pPr>
            <a:r>
              <a:rPr lang="en-US" dirty="0">
                <a:solidFill>
                  <a:schemeClr val="tx1"/>
                </a:solidFill>
                <a:latin typeface="Times New Roman" panose="02020603050405020304" pitchFamily="18" charset="0"/>
                <a:cs typeface="Times New Roman" panose="02020603050405020304" pitchFamily="18" charset="0"/>
              </a:rPr>
              <a:t>An external style sheet is a separate, text-only document that contains a number of style rules. It must be named with </a:t>
            </a:r>
            <a:r>
              <a:rPr lang="en-US" b="1" i="1" dirty="0">
                <a:solidFill>
                  <a:schemeClr val="tx1"/>
                </a:solidFill>
                <a:latin typeface="Times New Roman" panose="02020603050405020304" pitchFamily="18" charset="0"/>
                <a:cs typeface="Times New Roman" panose="02020603050405020304" pitchFamily="18" charset="0"/>
              </a:rPr>
              <a:t>.</a:t>
            </a:r>
            <a:r>
              <a:rPr lang="en-US" b="1" i="1" dirty="0" err="1">
                <a:solidFill>
                  <a:schemeClr val="tx1"/>
                </a:solidFill>
                <a:latin typeface="Times New Roman" panose="02020603050405020304" pitchFamily="18" charset="0"/>
                <a:cs typeface="Times New Roman" panose="02020603050405020304" pitchFamily="18" charset="0"/>
              </a:rPr>
              <a:t>css</a:t>
            </a:r>
            <a:r>
              <a:rPr lang="en-US" b="1" i="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itchFamily="18" charset="0"/>
                <a:cs typeface="Times New Roman" pitchFamily="18" charset="0"/>
              </a:rPr>
              <a:t>suffix</a:t>
            </a:r>
            <a:r>
              <a:rPr lang="en-US" dirty="0">
                <a:solidFill>
                  <a:schemeClr val="tx1"/>
                </a:solidFill>
                <a:latin typeface="Times New Roman" pitchFamily="18" charset="0"/>
                <a:cs typeface="Times New Roman" pitchFamily="18" charset="0"/>
              </a:rPr>
              <a:t>.</a:t>
            </a: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If you are </a:t>
            </a:r>
            <a:r>
              <a:rPr lang="en-US" b="1" dirty="0">
                <a:solidFill>
                  <a:schemeClr val="tx1"/>
                </a:solidFill>
                <a:latin typeface="Times New Roman" pitchFamily="18" charset="0"/>
                <a:cs typeface="Times New Roman" pitchFamily="18" charset="0"/>
              </a:rPr>
              <a:t>applying</a:t>
            </a:r>
            <a:r>
              <a:rPr lang="en-US" dirty="0">
                <a:solidFill>
                  <a:schemeClr val="tx1"/>
                </a:solidFill>
                <a:latin typeface="Times New Roman" pitchFamily="18" charset="0"/>
                <a:cs typeface="Times New Roman" pitchFamily="18" charset="0"/>
              </a:rPr>
              <a:t> one set of </a:t>
            </a:r>
            <a:r>
              <a:rPr lang="en-US" b="1" dirty="0">
                <a:solidFill>
                  <a:schemeClr val="tx1"/>
                </a:solidFill>
                <a:latin typeface="Times New Roman" pitchFamily="18" charset="0"/>
                <a:cs typeface="Times New Roman" pitchFamily="18" charset="0"/>
              </a:rPr>
              <a:t>style</a:t>
            </a:r>
            <a:r>
              <a:rPr lang="en-US" dirty="0">
                <a:solidFill>
                  <a:schemeClr val="tx1"/>
                </a:solidFill>
                <a:latin typeface="Times New Roman" pitchFamily="18" charset="0"/>
                <a:cs typeface="Times New Roman" pitchFamily="18" charset="0"/>
              </a:rPr>
              <a:t> instructions to </a:t>
            </a:r>
            <a:r>
              <a:rPr lang="en-US" b="1" dirty="0">
                <a:solidFill>
                  <a:schemeClr val="tx1"/>
                </a:solidFill>
                <a:latin typeface="Times New Roman" pitchFamily="18" charset="0"/>
                <a:cs typeface="Times New Roman" pitchFamily="18" charset="0"/>
              </a:rPr>
              <a:t>a number of pages </a:t>
            </a:r>
            <a:r>
              <a:rPr lang="en-US" dirty="0">
                <a:solidFill>
                  <a:schemeClr val="tx1"/>
                </a:solidFill>
                <a:latin typeface="Times New Roman" pitchFamily="18" charset="0"/>
                <a:cs typeface="Times New Roman" pitchFamily="18" charset="0"/>
              </a:rPr>
              <a:t>in a site, an </a:t>
            </a:r>
            <a:r>
              <a:rPr lang="en-US" b="1" dirty="0">
                <a:solidFill>
                  <a:schemeClr val="tx1"/>
                </a:solidFill>
                <a:latin typeface="Times New Roman" pitchFamily="18" charset="0"/>
                <a:cs typeface="Times New Roman" pitchFamily="18" charset="0"/>
              </a:rPr>
              <a:t>external</a:t>
            </a:r>
            <a:r>
              <a:rPr lang="en-US" dirty="0">
                <a:solidFill>
                  <a:schemeClr val="tx1"/>
                </a:solidFill>
                <a:latin typeface="Times New Roman" pitchFamily="18" charset="0"/>
                <a:cs typeface="Times New Roman" pitchFamily="18" charset="0"/>
              </a:rPr>
              <a:t> style sheet is the </a:t>
            </a:r>
            <a:r>
              <a:rPr lang="en-US" b="1" dirty="0">
                <a:solidFill>
                  <a:schemeClr val="tx1"/>
                </a:solidFill>
                <a:latin typeface="Times New Roman" pitchFamily="18" charset="0"/>
                <a:cs typeface="Times New Roman" pitchFamily="18" charset="0"/>
              </a:rPr>
              <a:t>best</a:t>
            </a:r>
            <a:r>
              <a:rPr lang="en-US" dirty="0">
                <a:solidFill>
                  <a:schemeClr val="tx1"/>
                </a:solidFill>
                <a:latin typeface="Times New Roman" pitchFamily="18" charset="0"/>
                <a:cs typeface="Times New Roman" pitchFamily="18" charset="0"/>
              </a:rPr>
              <a:t> method.</a:t>
            </a: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It is a </a:t>
            </a:r>
            <a:r>
              <a:rPr lang="en-US" b="1" dirty="0">
                <a:solidFill>
                  <a:schemeClr val="tx1"/>
                </a:solidFill>
                <a:latin typeface="Times New Roman" pitchFamily="18" charset="0"/>
                <a:cs typeface="Times New Roman" pitchFamily="18" charset="0"/>
              </a:rPr>
              <a:t>powerful</a:t>
            </a:r>
            <a:r>
              <a:rPr lang="en-US" dirty="0">
                <a:solidFill>
                  <a:schemeClr val="tx1"/>
                </a:solidFill>
                <a:latin typeface="Times New Roman" pitchFamily="18" charset="0"/>
                <a:cs typeface="Times New Roman" pitchFamily="18" charset="0"/>
              </a:rPr>
              <a:t> because you can change the appearance of an entire site by making one change in the external style sheet document.</a:t>
            </a:r>
          </a:p>
          <a:p>
            <a:pPr marL="0" indent="0">
              <a:lnSpc>
                <a:spcPct val="150000"/>
              </a:lnSpc>
              <a:buNone/>
            </a:pPr>
            <a:r>
              <a:rPr lang="en-US" b="1" dirty="0">
                <a:solidFill>
                  <a:schemeClr val="tx1"/>
                </a:solidFill>
                <a:latin typeface="Times New Roman" pitchFamily="18" charset="0"/>
                <a:cs typeface="Times New Roman" pitchFamily="18" charset="0"/>
              </a:rPr>
              <a:t>Steps </a:t>
            </a: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First, put your style sheet rules in a separate document and save with .</a:t>
            </a:r>
            <a:r>
              <a:rPr lang="en-US" dirty="0" err="1">
                <a:solidFill>
                  <a:schemeClr val="tx1"/>
                </a:solidFill>
                <a:latin typeface="Times New Roman" pitchFamily="18" charset="0"/>
                <a:cs typeface="Times New Roman" pitchFamily="18" charset="0"/>
              </a:rPr>
              <a:t>css</a:t>
            </a:r>
            <a:r>
              <a:rPr lang="en-US" dirty="0">
                <a:solidFill>
                  <a:schemeClr val="tx1"/>
                </a:solidFill>
                <a:latin typeface="Times New Roman" pitchFamily="18" charset="0"/>
                <a:cs typeface="Times New Roman" pitchFamily="18" charset="0"/>
              </a:rPr>
              <a:t> suffix.</a:t>
            </a: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Next, create a link to the style sheet document from your web page (or pages) using a &lt;</a:t>
            </a:r>
            <a:r>
              <a:rPr lang="en-US" b="1" dirty="0">
                <a:solidFill>
                  <a:schemeClr val="tx1"/>
                </a:solidFill>
                <a:latin typeface="Times New Roman" pitchFamily="18" charset="0"/>
                <a:cs typeface="Times New Roman" pitchFamily="18" charset="0"/>
              </a:rPr>
              <a:t>LINK</a:t>
            </a:r>
            <a:r>
              <a:rPr lang="en-US" dirty="0">
                <a:solidFill>
                  <a:schemeClr val="tx1"/>
                </a:solidFill>
                <a:latin typeface="Times New Roman" pitchFamily="18" charset="0"/>
                <a:cs typeface="Times New Roman" pitchFamily="18" charset="0"/>
              </a:rPr>
              <a:t>&gt; tag.</a:t>
            </a:r>
          </a:p>
          <a:p>
            <a:pPr>
              <a:lnSpc>
                <a:spcPct val="150000"/>
              </a:lnSpc>
              <a:buFont typeface="Wingdings" pitchFamily="2" charset="2"/>
              <a:buChar char="§"/>
            </a:pPr>
            <a:endParaRPr lang="en-US" sz="2000" dirty="0">
              <a:solidFill>
                <a:schemeClr val="tx1"/>
              </a:solidFill>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15</a:t>
            </a:fld>
            <a:endParaRPr lang="en-US">
              <a:solidFill>
                <a:prstClr val="black">
                  <a:lumMod val="65000"/>
                  <a:lumOff val="35000"/>
                </a:prstClr>
              </a:solidFill>
            </a:endParaRPr>
          </a:p>
        </p:txBody>
      </p:sp>
    </p:spTree>
    <p:extLst>
      <p:ext uri="{BB962C8B-B14F-4D97-AF65-F5344CB8AC3E}">
        <p14:creationId xmlns:p14="http://schemas.microsoft.com/office/powerpoint/2010/main" val="487129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31837"/>
          </a:xfrm>
        </p:spPr>
        <p:txBody>
          <a:bodyPr>
            <a:normAutofit fontScale="90000"/>
          </a:bodyPr>
          <a:lstStyle/>
          <a:p>
            <a:r>
              <a:rPr lang="en-US" sz="2800" b="1" dirty="0"/>
              <a:t>External Style Sheets</a:t>
            </a:r>
          </a:p>
        </p:txBody>
      </p:sp>
      <p:sp>
        <p:nvSpPr>
          <p:cNvPr id="3" name="Content Placeholder 2"/>
          <p:cNvSpPr>
            <a:spLocks noGrp="1"/>
          </p:cNvSpPr>
          <p:nvPr>
            <p:ph idx="1"/>
          </p:nvPr>
        </p:nvSpPr>
        <p:spPr>
          <a:xfrm>
            <a:off x="457200" y="1219200"/>
            <a:ext cx="8382000" cy="5181600"/>
          </a:xfrm>
        </p:spPr>
        <p:txBody>
          <a:bodyPr>
            <a:normAutofit/>
          </a:bodyPr>
          <a:lstStyle/>
          <a:p>
            <a:pPr marL="0" indent="0">
              <a:lnSpc>
                <a:spcPct val="150000"/>
              </a:lnSpc>
              <a:buNone/>
            </a:pPr>
            <a:r>
              <a:rPr lang="en-US" sz="2200" dirty="0">
                <a:solidFill>
                  <a:schemeClr val="tx1"/>
                </a:solidFill>
                <a:latin typeface="Times New Roman" pitchFamily="18" charset="0"/>
                <a:cs typeface="Times New Roman" pitchFamily="18" charset="0"/>
              </a:rPr>
              <a:t>Example:</a:t>
            </a:r>
          </a:p>
          <a:p>
            <a:pPr marL="400050" lvl="1" indent="0">
              <a:lnSpc>
                <a:spcPct val="150000"/>
              </a:lnSpc>
              <a:buNone/>
            </a:pPr>
            <a:r>
              <a:rPr lang="en-US" sz="2200" dirty="0">
                <a:solidFill>
                  <a:schemeClr val="tx1"/>
                </a:solidFill>
                <a:latin typeface="Times New Roman" pitchFamily="18" charset="0"/>
                <a:cs typeface="Times New Roman" pitchFamily="18" charset="0"/>
              </a:rPr>
              <a:t>&lt;HEAD&gt;</a:t>
            </a:r>
          </a:p>
          <a:p>
            <a:pPr marL="400050" lvl="1" indent="0">
              <a:lnSpc>
                <a:spcPct val="150000"/>
              </a:lnSpc>
              <a:buNone/>
            </a:pPr>
            <a:r>
              <a:rPr lang="en-US" b="1" dirty="0">
                <a:solidFill>
                  <a:schemeClr val="tx1"/>
                </a:solidFill>
                <a:latin typeface="Times New Roman" pitchFamily="18" charset="0"/>
                <a:cs typeface="Times New Roman" pitchFamily="18" charset="0"/>
              </a:rPr>
              <a:t>&lt; LINK  REL="STYLESHEET“    HREF="pathname/style.css"       TYPE="text/</a:t>
            </a:r>
            <a:r>
              <a:rPr lang="en-US" b="1" dirty="0" err="1">
                <a:solidFill>
                  <a:schemeClr val="tx1"/>
                </a:solidFill>
                <a:latin typeface="Times New Roman" pitchFamily="18" charset="0"/>
                <a:cs typeface="Times New Roman" pitchFamily="18" charset="0"/>
              </a:rPr>
              <a:t>css</a:t>
            </a:r>
            <a:r>
              <a:rPr lang="en-US" b="1" dirty="0">
                <a:solidFill>
                  <a:schemeClr val="tx1"/>
                </a:solidFill>
                <a:latin typeface="Times New Roman" pitchFamily="18" charset="0"/>
                <a:cs typeface="Times New Roman" pitchFamily="18" charset="0"/>
              </a:rPr>
              <a:t>"&gt;</a:t>
            </a:r>
          </a:p>
          <a:p>
            <a:pPr marL="400050" lvl="1" indent="0">
              <a:lnSpc>
                <a:spcPct val="150000"/>
              </a:lnSpc>
              <a:buNone/>
            </a:pPr>
            <a:r>
              <a:rPr lang="en-US" sz="2200" dirty="0">
                <a:solidFill>
                  <a:schemeClr val="tx1"/>
                </a:solidFill>
                <a:latin typeface="Times New Roman" pitchFamily="18" charset="0"/>
                <a:cs typeface="Times New Roman" pitchFamily="18" charset="0"/>
              </a:rPr>
              <a:t>&lt;/HEAD&gt;</a:t>
            </a:r>
          </a:p>
          <a:p>
            <a:pPr lvl="0">
              <a:lnSpc>
                <a:spcPct val="150000"/>
              </a:lnSpc>
            </a:pPr>
            <a:r>
              <a:rPr lang="en-US" sz="2200" dirty="0">
                <a:solidFill>
                  <a:schemeClr val="tx1"/>
                </a:solidFill>
                <a:latin typeface="Times New Roman" pitchFamily="18" charset="0"/>
                <a:cs typeface="Times New Roman" pitchFamily="18" charset="0"/>
              </a:rPr>
              <a:t>The REL attribute defines the linked document's relation to the document, that is a "Style sheet"</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16</a:t>
            </a:fld>
            <a:endParaRPr lang="en-US">
              <a:solidFill>
                <a:prstClr val="black">
                  <a:lumMod val="65000"/>
                  <a:lumOff val="35000"/>
                </a:prstClr>
              </a:solidFill>
            </a:endParaRPr>
          </a:p>
        </p:txBody>
      </p:sp>
    </p:spTree>
    <p:extLst>
      <p:ext uri="{BB962C8B-B14F-4D97-AF65-F5344CB8AC3E}">
        <p14:creationId xmlns:p14="http://schemas.microsoft.com/office/powerpoint/2010/main" val="3887499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31837"/>
          </a:xfrm>
        </p:spPr>
        <p:txBody>
          <a:bodyPr/>
          <a:lstStyle/>
          <a:p>
            <a:r>
              <a:rPr lang="en-US" sz="3200" b="1" dirty="0">
                <a:effectLst/>
                <a:latin typeface="Times New Roman" pitchFamily="18" charset="0"/>
                <a:cs typeface="Times New Roman" pitchFamily="18" charset="0"/>
              </a:rPr>
              <a:t>Conflicting style </a:t>
            </a:r>
          </a:p>
        </p:txBody>
      </p:sp>
      <p:sp>
        <p:nvSpPr>
          <p:cNvPr id="3" name="Content Placeholder 2"/>
          <p:cNvSpPr>
            <a:spLocks noGrp="1"/>
          </p:cNvSpPr>
          <p:nvPr>
            <p:ph idx="1"/>
          </p:nvPr>
        </p:nvSpPr>
        <p:spPr>
          <a:xfrm>
            <a:off x="457200" y="1219200"/>
            <a:ext cx="8229600" cy="4906963"/>
          </a:xfrm>
        </p:spPr>
        <p:txBody>
          <a:bodyPr>
            <a:normAutofit/>
          </a:bodyPr>
          <a:lstStyle/>
          <a:p>
            <a:pPr algn="just">
              <a:lnSpc>
                <a:spcPct val="150000"/>
              </a:lnSpc>
              <a:buFont typeface="Wingdings" pitchFamily="2" charset="2"/>
              <a:buChar char="§"/>
            </a:pPr>
            <a:r>
              <a:rPr lang="en-US" dirty="0">
                <a:solidFill>
                  <a:schemeClr val="tx1"/>
                </a:solidFill>
                <a:latin typeface="Times New Roman" pitchFamily="18" charset="0"/>
                <a:cs typeface="Times New Roman" pitchFamily="18" charset="0"/>
              </a:rPr>
              <a:t>Style information is passed down until it is overridden by style command with more weight </a:t>
            </a:r>
          </a:p>
          <a:p>
            <a:pPr algn="just">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closer</a:t>
            </a:r>
            <a:r>
              <a:rPr lang="en-US" dirty="0">
                <a:solidFill>
                  <a:schemeClr val="tx1"/>
                </a:solidFill>
                <a:latin typeface="Times New Roman" pitchFamily="18" charset="0"/>
                <a:cs typeface="Times New Roman" pitchFamily="18" charset="0"/>
              </a:rPr>
              <a:t> the </a:t>
            </a:r>
            <a:r>
              <a:rPr lang="en-US" b="1" dirty="0">
                <a:solidFill>
                  <a:schemeClr val="tx1"/>
                </a:solidFill>
                <a:latin typeface="Times New Roman" pitchFamily="18" charset="0"/>
                <a:cs typeface="Times New Roman" pitchFamily="18" charset="0"/>
              </a:rPr>
              <a:t>style</a:t>
            </a:r>
            <a:r>
              <a:rPr lang="en-US" dirty="0">
                <a:solidFill>
                  <a:schemeClr val="tx1"/>
                </a:solidFill>
                <a:latin typeface="Times New Roman" pitchFamily="18" charset="0"/>
                <a:cs typeface="Times New Roman" pitchFamily="18" charset="0"/>
              </a:rPr>
              <a:t> </a:t>
            </a:r>
            <a:r>
              <a:rPr lang="en-US" b="1" dirty="0">
                <a:solidFill>
                  <a:schemeClr val="tx1"/>
                </a:solidFill>
                <a:latin typeface="Times New Roman" pitchFamily="18" charset="0"/>
                <a:cs typeface="Times New Roman" pitchFamily="18" charset="0"/>
              </a:rPr>
              <a:t>sheet</a:t>
            </a:r>
            <a:r>
              <a:rPr lang="en-US" dirty="0">
                <a:solidFill>
                  <a:schemeClr val="tx1"/>
                </a:solidFill>
                <a:latin typeface="Times New Roman" pitchFamily="18" charset="0"/>
                <a:cs typeface="Times New Roman" pitchFamily="18" charset="0"/>
              </a:rPr>
              <a:t> is the content the </a:t>
            </a:r>
            <a:r>
              <a:rPr lang="en-US" b="1" dirty="0">
                <a:solidFill>
                  <a:schemeClr val="tx1"/>
                </a:solidFill>
                <a:latin typeface="Times New Roman" pitchFamily="18" charset="0"/>
                <a:cs typeface="Times New Roman" pitchFamily="18" charset="0"/>
              </a:rPr>
              <a:t>more</a:t>
            </a:r>
            <a:r>
              <a:rPr lang="en-US" dirty="0">
                <a:solidFill>
                  <a:schemeClr val="tx1"/>
                </a:solidFill>
                <a:latin typeface="Times New Roman" pitchFamily="18" charset="0"/>
                <a:cs typeface="Times New Roman" pitchFamily="18" charset="0"/>
              </a:rPr>
              <a:t> </a:t>
            </a:r>
            <a:r>
              <a:rPr lang="en-US" b="1" dirty="0">
                <a:solidFill>
                  <a:schemeClr val="tx1"/>
                </a:solidFill>
                <a:latin typeface="Times New Roman" pitchFamily="18" charset="0"/>
                <a:cs typeface="Times New Roman" pitchFamily="18" charset="0"/>
              </a:rPr>
              <a:t>Weight</a:t>
            </a:r>
            <a:r>
              <a:rPr lang="en-US" dirty="0">
                <a:solidFill>
                  <a:schemeClr val="tx1"/>
                </a:solidFill>
                <a:latin typeface="Times New Roman" pitchFamily="18" charset="0"/>
                <a:cs typeface="Times New Roman" pitchFamily="18" charset="0"/>
              </a:rPr>
              <a:t> it is given </a:t>
            </a:r>
          </a:p>
          <a:p>
            <a:pPr algn="just">
              <a:lnSpc>
                <a:spcPct val="150000"/>
              </a:lnSpc>
              <a:buFont typeface="Wingdings" pitchFamily="2" charset="2"/>
              <a:buChar char="§"/>
            </a:pPr>
            <a:r>
              <a:rPr lang="en-US" dirty="0">
                <a:solidFill>
                  <a:schemeClr val="tx1"/>
                </a:solidFill>
                <a:latin typeface="Times New Roman" pitchFamily="18" charset="0"/>
                <a:cs typeface="Times New Roman" pitchFamily="18" charset="0"/>
              </a:rPr>
              <a:t>To </a:t>
            </a:r>
            <a:r>
              <a:rPr lang="en-US" b="1" dirty="0">
                <a:solidFill>
                  <a:schemeClr val="tx1"/>
                </a:solidFill>
                <a:latin typeface="Times New Roman" pitchFamily="18" charset="0"/>
                <a:cs typeface="Times New Roman" pitchFamily="18" charset="0"/>
              </a:rPr>
              <a:t>prevent</a:t>
            </a:r>
            <a:r>
              <a:rPr lang="en-US" dirty="0">
                <a:solidFill>
                  <a:schemeClr val="tx1"/>
                </a:solidFill>
                <a:latin typeface="Times New Roman" pitchFamily="18" charset="0"/>
                <a:cs typeface="Times New Roman" pitchFamily="18" charset="0"/>
              </a:rPr>
              <a:t> a specific rule from </a:t>
            </a:r>
            <a:r>
              <a:rPr lang="en-US" b="1" dirty="0">
                <a:solidFill>
                  <a:schemeClr val="tx1"/>
                </a:solidFill>
                <a:latin typeface="Times New Roman" pitchFamily="18" charset="0"/>
                <a:cs typeface="Times New Roman" pitchFamily="18" charset="0"/>
              </a:rPr>
              <a:t>being overridden </a:t>
            </a:r>
            <a:r>
              <a:rPr lang="en-US" dirty="0">
                <a:solidFill>
                  <a:schemeClr val="tx1"/>
                </a:solidFill>
                <a:latin typeface="Times New Roman" pitchFamily="18" charset="0"/>
                <a:cs typeface="Times New Roman" pitchFamily="18" charset="0"/>
              </a:rPr>
              <a:t>you can assign it “important” with the !important indicator   </a:t>
            </a:r>
          </a:p>
          <a:p>
            <a:pPr algn="just">
              <a:lnSpc>
                <a:spcPct val="150000"/>
              </a:lnSpc>
              <a:buFont typeface="Wingdings" pitchFamily="2" charset="2"/>
              <a:buChar char="§"/>
            </a:pPr>
            <a:r>
              <a:rPr lang="en-US" dirty="0">
                <a:solidFill>
                  <a:schemeClr val="tx1"/>
                </a:solidFill>
                <a:latin typeface="Times New Roman" pitchFamily="18" charset="0"/>
                <a:cs typeface="Times New Roman" pitchFamily="18" charset="0"/>
              </a:rPr>
              <a:t>Example:  p {color : blue !important}</a:t>
            </a:r>
          </a:p>
          <a:p>
            <a:pPr algn="just">
              <a:lnSpc>
                <a:spcPct val="150000"/>
              </a:lnSpc>
              <a:buFont typeface="Wingdings" pitchFamily="2" charset="2"/>
              <a:buChar char="§"/>
            </a:pPr>
            <a:endParaRPr lang="en-US" dirty="0">
              <a:solidFill>
                <a:schemeClr val="tx1"/>
              </a:solidFill>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17</a:t>
            </a:fld>
            <a:endParaRPr lang="en-US">
              <a:solidFill>
                <a:prstClr val="black">
                  <a:lumMod val="65000"/>
                  <a:lumOff val="35000"/>
                </a:prstClr>
              </a:solidFill>
            </a:endParaRPr>
          </a:p>
        </p:txBody>
      </p:sp>
    </p:spTree>
    <p:extLst>
      <p:ext uri="{BB962C8B-B14F-4D97-AF65-F5344CB8AC3E}">
        <p14:creationId xmlns:p14="http://schemas.microsoft.com/office/powerpoint/2010/main" val="597024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2819399"/>
          </a:xfrm>
        </p:spPr>
        <p:txBody>
          <a:bodyPr/>
          <a:lstStyle/>
          <a:p>
            <a:r>
              <a:rPr lang="en-US" sz="5400" b="1" dirty="0">
                <a:latin typeface="Comic Sans MS" pitchFamily="66" charset="0"/>
              </a:rPr>
              <a:t>CSS Selectors</a:t>
            </a:r>
            <a:endParaRPr lang="en-US" sz="5400" dirty="0"/>
          </a:p>
        </p:txBody>
      </p:sp>
      <p:sp>
        <p:nvSpPr>
          <p:cNvPr id="6" name="Slide Number Placeholder 5"/>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18</a:t>
            </a:fld>
            <a:endParaRPr lang="en-US">
              <a:solidFill>
                <a:prstClr val="black">
                  <a:lumMod val="65000"/>
                  <a:lumOff val="35000"/>
                </a:prstClr>
              </a:solidFill>
            </a:endParaRPr>
          </a:p>
        </p:txBody>
      </p:sp>
    </p:spTree>
    <p:extLst>
      <p:ext uri="{BB962C8B-B14F-4D97-AF65-F5344CB8AC3E}">
        <p14:creationId xmlns:p14="http://schemas.microsoft.com/office/powerpoint/2010/main" val="2529842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3600" b="1" dirty="0">
                <a:solidFill>
                  <a:schemeClr val="tx2"/>
                </a:solidFill>
                <a:latin typeface="Times New Roman" pitchFamily="18" charset="0"/>
                <a:cs typeface="Times New Roman" pitchFamily="18" charset="0"/>
              </a:rPr>
              <a:t>CSS Selectors </a:t>
            </a:r>
            <a:br>
              <a:rPr lang="en-US" dirty="0">
                <a:solidFill>
                  <a:schemeClr val="tx2"/>
                </a:solidFill>
                <a:latin typeface="Times New Roman" pitchFamily="18" charset="0"/>
                <a:cs typeface="Times New Roman" pitchFamily="18" charset="0"/>
              </a:rPr>
            </a:br>
            <a:endParaRPr lang="en-US"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525963"/>
          </a:xfrm>
        </p:spPr>
        <p:txBody>
          <a:bodyPr>
            <a:noAutofit/>
          </a:bodyPr>
          <a:lstStyle/>
          <a:p>
            <a:pPr>
              <a:lnSpc>
                <a:spcPct val="150000"/>
              </a:lnSpc>
              <a:buFont typeface="Wingdings" pitchFamily="2" charset="2"/>
              <a:buChar char="§"/>
            </a:pPr>
            <a:r>
              <a:rPr lang="en-US" sz="3600" dirty="0">
                <a:solidFill>
                  <a:schemeClr val="tx1"/>
                </a:solidFill>
                <a:latin typeface="Times New Roman" pitchFamily="18" charset="0"/>
                <a:cs typeface="Times New Roman" pitchFamily="18" charset="0"/>
              </a:rPr>
              <a:t> Selector type </a:t>
            </a:r>
          </a:p>
          <a:p>
            <a:pPr lvl="1">
              <a:lnSpc>
                <a:spcPct val="150000"/>
              </a:lnSpc>
              <a:buFont typeface="Wingdings" pitchFamily="2" charset="2"/>
              <a:buChar char="§"/>
            </a:pPr>
            <a:r>
              <a:rPr lang="en-US" sz="2400" dirty="0">
                <a:solidFill>
                  <a:schemeClr val="tx1"/>
                </a:solidFill>
                <a:latin typeface="Times New Roman" pitchFamily="18" charset="0"/>
                <a:cs typeface="Times New Roman" pitchFamily="18" charset="0"/>
              </a:rPr>
              <a:t>Element selector</a:t>
            </a:r>
          </a:p>
          <a:p>
            <a:pPr lvl="1">
              <a:lnSpc>
                <a:spcPct val="150000"/>
              </a:lnSpc>
              <a:buFont typeface="Wingdings" pitchFamily="2" charset="2"/>
              <a:buChar char="§"/>
            </a:pPr>
            <a:r>
              <a:rPr lang="en-US" sz="2400" dirty="0">
                <a:solidFill>
                  <a:schemeClr val="tx1"/>
                </a:solidFill>
                <a:latin typeface="Times New Roman" pitchFamily="18" charset="0"/>
                <a:cs typeface="Times New Roman" pitchFamily="18" charset="0"/>
              </a:rPr>
              <a:t>Grouped selectors</a:t>
            </a:r>
          </a:p>
          <a:p>
            <a:pPr lvl="1">
              <a:lnSpc>
                <a:spcPct val="150000"/>
              </a:lnSpc>
              <a:buFont typeface="Wingdings" pitchFamily="2" charset="2"/>
              <a:buChar char="§"/>
            </a:pPr>
            <a:r>
              <a:rPr lang="en-US" sz="2400" dirty="0">
                <a:solidFill>
                  <a:schemeClr val="tx1"/>
                </a:solidFill>
                <a:latin typeface="Times New Roman" pitchFamily="18" charset="0"/>
                <a:cs typeface="Times New Roman" pitchFamily="18" charset="0"/>
              </a:rPr>
              <a:t>Descendant selectors </a:t>
            </a:r>
          </a:p>
          <a:p>
            <a:pPr lvl="1">
              <a:lnSpc>
                <a:spcPct val="150000"/>
              </a:lnSpc>
              <a:buFont typeface="Wingdings" pitchFamily="2" charset="2"/>
              <a:buChar char="§"/>
            </a:pPr>
            <a:r>
              <a:rPr lang="en-US" sz="2400" dirty="0">
                <a:solidFill>
                  <a:schemeClr val="tx1"/>
                </a:solidFill>
                <a:latin typeface="Times New Roman" pitchFamily="18" charset="0"/>
                <a:cs typeface="Times New Roman" pitchFamily="18" charset="0"/>
              </a:rPr>
              <a:t>Id selectors </a:t>
            </a:r>
          </a:p>
          <a:p>
            <a:pPr lvl="1">
              <a:lnSpc>
                <a:spcPct val="150000"/>
              </a:lnSpc>
              <a:buFont typeface="Wingdings" pitchFamily="2" charset="2"/>
              <a:buChar char="§"/>
            </a:pPr>
            <a:r>
              <a:rPr lang="en-US" sz="2400" dirty="0">
                <a:solidFill>
                  <a:schemeClr val="tx1"/>
                </a:solidFill>
                <a:latin typeface="Times New Roman" pitchFamily="18" charset="0"/>
                <a:cs typeface="Times New Roman" pitchFamily="18" charset="0"/>
              </a:rPr>
              <a:t>Class selectors </a:t>
            </a:r>
          </a:p>
          <a:p>
            <a:pPr>
              <a:lnSpc>
                <a:spcPct val="150000"/>
              </a:lnSpc>
            </a:pPr>
            <a:endParaRPr lang="en-US" sz="3600" dirty="0">
              <a:solidFill>
                <a:schemeClr val="tx1"/>
              </a:solidFill>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19</a:t>
            </a:fld>
            <a:endParaRPr lang="en-US">
              <a:solidFill>
                <a:prstClr val="black">
                  <a:lumMod val="65000"/>
                  <a:lumOff val="35000"/>
                </a:prstClr>
              </a:solidFill>
            </a:endParaRPr>
          </a:p>
        </p:txBody>
      </p:sp>
    </p:spTree>
    <p:extLst>
      <p:ext uri="{BB962C8B-B14F-4D97-AF65-F5344CB8AC3E}">
        <p14:creationId xmlns:p14="http://schemas.microsoft.com/office/powerpoint/2010/main" val="4135063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64524-F699-44AF-B38F-4921881D82D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 </a:t>
            </a:r>
          </a:p>
        </p:txBody>
      </p:sp>
      <p:sp>
        <p:nvSpPr>
          <p:cNvPr id="3" name="Content Placeholder 2">
            <a:extLst>
              <a:ext uri="{FF2B5EF4-FFF2-40B4-BE49-F238E27FC236}">
                <a16:creationId xmlns:a16="http://schemas.microsoft.com/office/drawing/2014/main" id="{6339BA98-E5C3-462A-930A-262BC797CB12}"/>
              </a:ext>
            </a:extLst>
          </p:cNvPr>
          <p:cNvSpPr>
            <a:spLocks noGrp="1"/>
          </p:cNvSpPr>
          <p:nvPr>
            <p:ph idx="1"/>
          </p:nvPr>
        </p:nvSpPr>
        <p:spPr/>
        <p:txBody>
          <a:bodyPr>
            <a:norm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CSS basics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Attaching CSS with HTML</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Style sheet rules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Style properties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CSS measuring units  </a:t>
            </a:r>
          </a:p>
        </p:txBody>
      </p:sp>
      <p:sp>
        <p:nvSpPr>
          <p:cNvPr id="4" name="Slide Number Placeholder 3">
            <a:extLst>
              <a:ext uri="{FF2B5EF4-FFF2-40B4-BE49-F238E27FC236}">
                <a16:creationId xmlns:a16="http://schemas.microsoft.com/office/drawing/2014/main" id="{5E6A4F6C-8B85-4B07-93A8-88E6F4A57953}"/>
              </a:ext>
            </a:extLst>
          </p:cNvPr>
          <p:cNvSpPr>
            <a:spLocks noGrp="1"/>
          </p:cNvSpPr>
          <p:nvPr>
            <p:ph type="sldNum" sz="quarter" idx="12"/>
          </p:nvPr>
        </p:nvSpPr>
        <p:spPr/>
        <p:txBody>
          <a:bodyPr/>
          <a:lstStyle/>
          <a:p>
            <a:fld id="{81104FB7-A50B-4C13-AF52-088CEFEE0F87}" type="slidenum">
              <a:rPr lang="en-US" smtClean="0"/>
              <a:t>2</a:t>
            </a:fld>
            <a:endParaRPr lang="en-US"/>
          </a:p>
        </p:txBody>
      </p:sp>
    </p:spTree>
    <p:extLst>
      <p:ext uri="{BB962C8B-B14F-4D97-AF65-F5344CB8AC3E}">
        <p14:creationId xmlns:p14="http://schemas.microsoft.com/office/powerpoint/2010/main" val="2942227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31837"/>
          </a:xfrm>
        </p:spPr>
        <p:txBody>
          <a:bodyPr/>
          <a:lstStyle/>
          <a:p>
            <a:r>
              <a:rPr lang="en-US" sz="3200" b="1" dirty="0">
                <a:effectLst/>
                <a:latin typeface="Times New Roman" pitchFamily="18" charset="0"/>
                <a:cs typeface="Times New Roman" pitchFamily="18" charset="0"/>
              </a:rPr>
              <a:t>Element selector</a:t>
            </a:r>
          </a:p>
        </p:txBody>
      </p:sp>
      <p:sp>
        <p:nvSpPr>
          <p:cNvPr id="3" name="Content Placeholder 2"/>
          <p:cNvSpPr>
            <a:spLocks noGrp="1"/>
          </p:cNvSpPr>
          <p:nvPr>
            <p:ph idx="1"/>
          </p:nvPr>
        </p:nvSpPr>
        <p:spPr>
          <a:xfrm>
            <a:off x="457200" y="914400"/>
            <a:ext cx="8229600" cy="5441950"/>
          </a:xfrm>
        </p:spPr>
        <p:txBody>
          <a:bodyPr>
            <a:normAutofit/>
          </a:bodyPr>
          <a:lstStyle/>
          <a:p>
            <a:pPr>
              <a:lnSpc>
                <a:spcPct val="150000"/>
              </a:lnSpc>
              <a:buFont typeface="Wingdings" pitchFamily="2" charset="2"/>
              <a:buChar char="§"/>
            </a:pPr>
            <a:r>
              <a:rPr lang="en-US" b="1" dirty="0">
                <a:solidFill>
                  <a:schemeClr val="tx1"/>
                </a:solidFill>
                <a:latin typeface="Times New Roman" pitchFamily="18" charset="0"/>
                <a:cs typeface="Times New Roman" pitchFamily="18" charset="0"/>
              </a:rPr>
              <a:t>Single Element selector</a:t>
            </a:r>
            <a:r>
              <a:rPr lang="en-US" dirty="0">
                <a:solidFill>
                  <a:schemeClr val="tx1"/>
                </a:solidFill>
                <a:latin typeface="Times New Roman" pitchFamily="18" charset="0"/>
                <a:cs typeface="Times New Roman" pitchFamily="18" charset="0"/>
              </a:rPr>
              <a:t> </a:t>
            </a:r>
          </a:p>
          <a:p>
            <a:pPr lvl="1">
              <a:lnSpc>
                <a:spcPct val="150000"/>
              </a:lnSpc>
              <a:buFont typeface="Wingdings" pitchFamily="2" charset="2"/>
              <a:buChar char="§"/>
            </a:pPr>
            <a:r>
              <a:rPr lang="en-US" sz="2400" dirty="0">
                <a:solidFill>
                  <a:schemeClr val="tx1"/>
                </a:solidFill>
                <a:latin typeface="Times New Roman" pitchFamily="18" charset="0"/>
                <a:cs typeface="Times New Roman" pitchFamily="18" charset="0"/>
              </a:rPr>
              <a:t>Most basic type of selectors is element type selector.</a:t>
            </a:r>
          </a:p>
          <a:p>
            <a:pPr lvl="1">
              <a:lnSpc>
                <a:spcPct val="150000"/>
              </a:lnSpc>
              <a:buNone/>
            </a:pPr>
            <a:r>
              <a:rPr lang="en-US" sz="2400" dirty="0">
                <a:solidFill>
                  <a:schemeClr val="tx1"/>
                </a:solidFill>
                <a:latin typeface="Times New Roman" pitchFamily="18" charset="0"/>
                <a:cs typeface="Times New Roman" pitchFamily="18" charset="0"/>
              </a:rPr>
              <a:t>P {color: blue;}</a:t>
            </a:r>
            <a:endParaRPr lang="en-US" sz="2000" b="1" dirty="0">
              <a:solidFill>
                <a:schemeClr val="tx1"/>
              </a:solidFill>
              <a:latin typeface="Times New Roman" pitchFamily="18" charset="0"/>
              <a:cs typeface="Times New Roman" pitchFamily="18" charset="0"/>
            </a:endParaRPr>
          </a:p>
          <a:p>
            <a:pPr>
              <a:lnSpc>
                <a:spcPct val="150000"/>
              </a:lnSpc>
              <a:buFont typeface="Wingdings" pitchFamily="2" charset="2"/>
              <a:buChar char="§"/>
            </a:pPr>
            <a:r>
              <a:rPr lang="en-US" b="1" dirty="0">
                <a:solidFill>
                  <a:schemeClr val="tx1"/>
                </a:solidFill>
                <a:latin typeface="Times New Roman" pitchFamily="18" charset="0"/>
                <a:cs typeface="Times New Roman" pitchFamily="18" charset="0"/>
              </a:rPr>
              <a:t>Grouped element selectors </a:t>
            </a:r>
          </a:p>
          <a:p>
            <a:pPr lvl="1">
              <a:lnSpc>
                <a:spcPct val="150000"/>
              </a:lnSpc>
              <a:buFont typeface="Wingdings" pitchFamily="2" charset="2"/>
              <a:buChar char="§"/>
            </a:pPr>
            <a:r>
              <a:rPr lang="en-US" sz="2400" dirty="0">
                <a:solidFill>
                  <a:schemeClr val="tx1"/>
                </a:solidFill>
                <a:latin typeface="Times New Roman" pitchFamily="18" charset="0"/>
                <a:cs typeface="Times New Roman" pitchFamily="18" charset="0"/>
              </a:rPr>
              <a:t>p, ul, td, th {color :cyan;}</a:t>
            </a:r>
          </a:p>
          <a:p>
            <a:pPr lvl="2">
              <a:lnSpc>
                <a:spcPct val="150000"/>
              </a:lnSpc>
              <a:buFont typeface="Wingdings" pitchFamily="2" charset="2"/>
              <a:buChar char="§"/>
            </a:pPr>
            <a:r>
              <a:rPr lang="en-US" sz="2400" dirty="0">
                <a:solidFill>
                  <a:schemeClr val="tx1"/>
                </a:solidFill>
                <a:latin typeface="Times New Roman" pitchFamily="18" charset="0"/>
                <a:cs typeface="Times New Roman" pitchFamily="18" charset="0"/>
              </a:rPr>
              <a:t>The disadvantage of selecting element this way of course, is that the property will apply to every paragraph and other listed elements in the document.</a:t>
            </a:r>
          </a:p>
          <a:p>
            <a:pPr>
              <a:lnSpc>
                <a:spcPct val="150000"/>
              </a:lnSpc>
              <a:buFont typeface="Wingdings" pitchFamily="2" charset="2"/>
              <a:buChar char="§"/>
            </a:pPr>
            <a:endParaRPr lang="en-US" dirty="0">
              <a:solidFill>
                <a:schemeClr val="tx1"/>
              </a:solidFill>
              <a:latin typeface="Times New Roman" pitchFamily="18" charset="0"/>
              <a:cs typeface="Times New Roman" pitchFamily="18" charset="0"/>
            </a:endParaRPr>
          </a:p>
          <a:p>
            <a:pPr>
              <a:lnSpc>
                <a:spcPct val="150000"/>
              </a:lnSpc>
              <a:buFont typeface="Wingdings" pitchFamily="2" charset="2"/>
              <a:buChar char="§"/>
            </a:pPr>
            <a:endParaRPr lang="en-US" dirty="0">
              <a:solidFill>
                <a:schemeClr val="tx1"/>
              </a:solidFill>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20</a:t>
            </a:fld>
            <a:endParaRPr lang="en-US">
              <a:solidFill>
                <a:prstClr val="black">
                  <a:lumMod val="65000"/>
                  <a:lumOff val="35000"/>
                </a:prstClr>
              </a:solidFill>
            </a:endParaRPr>
          </a:p>
        </p:txBody>
      </p:sp>
    </p:spTree>
    <p:extLst>
      <p:ext uri="{BB962C8B-B14F-4D97-AF65-F5344CB8AC3E}">
        <p14:creationId xmlns:p14="http://schemas.microsoft.com/office/powerpoint/2010/main" val="2799952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lstStyle/>
          <a:p>
            <a:r>
              <a:rPr lang="en-US" sz="2800" b="1" dirty="0" err="1">
                <a:effectLst/>
                <a:latin typeface="Times New Roman" pitchFamily="18" charset="0"/>
                <a:cs typeface="Times New Roman" pitchFamily="18" charset="0"/>
              </a:rPr>
              <a:t>Cont</a:t>
            </a:r>
            <a:r>
              <a:rPr lang="en-US" sz="2800" b="1" dirty="0">
                <a:effectLst/>
                <a:latin typeface="Times New Roman" pitchFamily="18" charset="0"/>
                <a:cs typeface="Times New Roman" pitchFamily="18" charset="0"/>
              </a:rPr>
              <a:t>…</a:t>
            </a:r>
          </a:p>
        </p:txBody>
      </p:sp>
      <p:sp>
        <p:nvSpPr>
          <p:cNvPr id="3" name="Content Placeholder 2"/>
          <p:cNvSpPr>
            <a:spLocks noGrp="1"/>
          </p:cNvSpPr>
          <p:nvPr>
            <p:ph idx="1"/>
          </p:nvPr>
        </p:nvSpPr>
        <p:spPr>
          <a:xfrm>
            <a:off x="457200" y="914400"/>
            <a:ext cx="8229600" cy="5211763"/>
          </a:xfrm>
        </p:spPr>
        <p:txBody>
          <a:bodyPr>
            <a:normAutofit fontScale="85000" lnSpcReduction="10000"/>
          </a:bodyPr>
          <a:lstStyle/>
          <a:p>
            <a:pPr marL="0" indent="0">
              <a:lnSpc>
                <a:spcPct val="150000"/>
              </a:lnSpc>
              <a:buNone/>
            </a:pPr>
            <a:r>
              <a:rPr lang="en-US" sz="2800" b="1" dirty="0">
                <a:solidFill>
                  <a:schemeClr val="tx1"/>
                </a:solidFill>
                <a:latin typeface="Times New Roman" panose="02020603050405020304" pitchFamily="18" charset="0"/>
                <a:cs typeface="Times New Roman" pitchFamily="18" charset="0"/>
              </a:rPr>
              <a:t>Descendant selectors </a:t>
            </a:r>
            <a:endParaRPr lang="en-US" sz="2800" dirty="0">
              <a:solidFill>
                <a:schemeClr val="tx1"/>
              </a:solidFill>
              <a:latin typeface="Times New Roman" panose="02020603050405020304" pitchFamily="18" charset="0"/>
              <a:cs typeface="Times New Roman" pitchFamily="18" charset="0"/>
            </a:endParaRPr>
          </a:p>
          <a:p>
            <a:pPr>
              <a:lnSpc>
                <a:spcPct val="150000"/>
              </a:lnSpc>
              <a:buFont typeface="Wingdings" pitchFamily="2" charset="2"/>
              <a:buChar char="§"/>
            </a:pPr>
            <a:r>
              <a:rPr lang="en-US" b="0" i="0" dirty="0">
                <a:solidFill>
                  <a:srgbClr val="333333"/>
                </a:solidFill>
                <a:effectLst/>
                <a:latin typeface="Times New Roman" panose="02020603050405020304" pitchFamily="18" charset="0"/>
                <a:cs typeface="Times New Roman" panose="02020603050405020304" pitchFamily="18" charset="0"/>
              </a:rPr>
              <a:t>The CSS</a:t>
            </a:r>
            <a:r>
              <a:rPr lang="en-US" b="1" i="0" dirty="0">
                <a:solidFill>
                  <a:srgbClr val="333333"/>
                </a:solidFill>
                <a:effectLst/>
                <a:latin typeface="Times New Roman" panose="02020603050405020304" pitchFamily="18" charset="0"/>
                <a:cs typeface="Times New Roman" panose="02020603050405020304" pitchFamily="18" charset="0"/>
              </a:rPr>
              <a:t> descendant selector</a:t>
            </a:r>
            <a:r>
              <a:rPr lang="en-US" b="0" i="0" dirty="0">
                <a:solidFill>
                  <a:srgbClr val="333333"/>
                </a:solidFill>
                <a:effectLst/>
                <a:latin typeface="Times New Roman" panose="02020603050405020304" pitchFamily="18" charset="0"/>
                <a:cs typeface="Times New Roman" panose="02020603050405020304" pitchFamily="18" charset="0"/>
              </a:rPr>
              <a:t> allows you to target an element that is a descendant of an element type.</a:t>
            </a:r>
          </a:p>
          <a:p>
            <a:pPr>
              <a:lnSpc>
                <a:spcPct val="150000"/>
              </a:lnSpc>
              <a:buFont typeface="Wingdings" pitchFamily="2" charset="2"/>
              <a:buChar char="§"/>
            </a:pPr>
            <a:r>
              <a:rPr lang="en-US" b="0" i="0" dirty="0">
                <a:solidFill>
                  <a:srgbClr val="333333"/>
                </a:solidFill>
                <a:effectLst/>
                <a:latin typeface="Times New Roman" panose="02020603050405020304" pitchFamily="18" charset="0"/>
                <a:cs typeface="Times New Roman" panose="02020603050405020304" pitchFamily="18" charset="0"/>
              </a:rPr>
              <a:t> The element does not have to be a </a:t>
            </a:r>
            <a:r>
              <a:rPr lang="en-US" b="0" i="0" strike="noStrike" dirty="0">
                <a:solidFill>
                  <a:srgbClr val="C00000"/>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direct child</a:t>
            </a:r>
            <a:r>
              <a:rPr lang="en-US" b="0" i="0" dirty="0">
                <a:solidFill>
                  <a:srgbClr val="C00000"/>
                </a:solidFill>
                <a:effectLst/>
                <a:latin typeface="Times New Roman" panose="02020603050405020304" pitchFamily="18" charset="0"/>
                <a:cs typeface="Times New Roman" panose="02020603050405020304" pitchFamily="18" charset="0"/>
              </a:rPr>
              <a:t>, </a:t>
            </a:r>
            <a:r>
              <a:rPr lang="en-US" b="0" i="0" dirty="0">
                <a:solidFill>
                  <a:srgbClr val="333333"/>
                </a:solidFill>
                <a:effectLst/>
                <a:latin typeface="Times New Roman" panose="02020603050405020304" pitchFamily="18" charset="0"/>
                <a:cs typeface="Times New Roman" panose="02020603050405020304" pitchFamily="18" charset="0"/>
              </a:rPr>
              <a:t>but rather any descendant down the line.</a:t>
            </a:r>
            <a:endParaRPr lang="en-US" dirty="0">
              <a:solidFill>
                <a:schemeClr val="tx1"/>
              </a:solidFill>
              <a:latin typeface="Times New Roman" pitchFamily="18" charset="0"/>
              <a:cs typeface="Times New Roman" pitchFamily="18" charset="0"/>
            </a:endParaRP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Descendant selectors are indicated in a list separated by a character space   </a:t>
            </a:r>
          </a:p>
          <a:p>
            <a:pPr marL="0" indent="0">
              <a:lnSpc>
                <a:spcPct val="150000"/>
              </a:lnSpc>
              <a:buNone/>
            </a:pPr>
            <a:r>
              <a:rPr lang="en-US" dirty="0">
                <a:solidFill>
                  <a:schemeClr val="tx1"/>
                </a:solidFill>
                <a:latin typeface="Times New Roman" pitchFamily="18" charset="0"/>
                <a:cs typeface="Times New Roman" pitchFamily="18" charset="0"/>
              </a:rPr>
              <a:t>	</a:t>
            </a:r>
            <a:r>
              <a:rPr lang="en-US" sz="2600" dirty="0">
                <a:solidFill>
                  <a:schemeClr val="tx1"/>
                </a:solidFill>
                <a:latin typeface="Times New Roman" panose="02020603050405020304" pitchFamily="18" charset="0"/>
                <a:cs typeface="Times New Roman" pitchFamily="18" charset="0"/>
              </a:rPr>
              <a:t>element1 element2 { </a:t>
            </a:r>
            <a:r>
              <a:rPr lang="en-US" sz="2600" dirty="0" err="1">
                <a:solidFill>
                  <a:schemeClr val="tx1"/>
                </a:solidFill>
                <a:latin typeface="Times New Roman" panose="02020603050405020304" pitchFamily="18" charset="0"/>
                <a:cs typeface="Times New Roman" pitchFamily="18" charset="0"/>
              </a:rPr>
              <a:t>style_properties</a:t>
            </a:r>
            <a:r>
              <a:rPr lang="en-US" sz="2600" dirty="0">
                <a:solidFill>
                  <a:schemeClr val="tx1"/>
                </a:solidFill>
                <a:latin typeface="Times New Roman" panose="02020603050405020304" pitchFamily="18" charset="0"/>
                <a:cs typeface="Times New Roman" pitchFamily="18" charset="0"/>
              </a:rPr>
              <a:t> }</a:t>
            </a:r>
            <a:endParaRPr lang="en-US" dirty="0">
              <a:solidFill>
                <a:schemeClr val="tx1"/>
              </a:solidFill>
              <a:latin typeface="Times New Roman" panose="02020603050405020304" pitchFamily="18" charset="0"/>
              <a:cs typeface="Times New Roman" pitchFamily="18" charset="0"/>
            </a:endParaRPr>
          </a:p>
          <a:p>
            <a:pPr marL="400050" lvl="1" indent="0">
              <a:lnSpc>
                <a:spcPct val="150000"/>
              </a:lnSpc>
              <a:buNone/>
            </a:pPr>
            <a:r>
              <a:rPr lang="en-US" sz="2200" b="1" dirty="0">
                <a:solidFill>
                  <a:schemeClr val="tx1"/>
                </a:solidFill>
                <a:latin typeface="Times New Roman" panose="02020603050405020304" pitchFamily="18" charset="0"/>
                <a:cs typeface="Times New Roman" pitchFamily="18" charset="0"/>
              </a:rPr>
              <a:t>E.g. 1:</a:t>
            </a:r>
          </a:p>
          <a:p>
            <a:pPr marL="800100" lvl="2" indent="0">
              <a:lnSpc>
                <a:spcPct val="150000"/>
              </a:lnSpc>
              <a:buNone/>
            </a:pPr>
            <a:r>
              <a:rPr lang="en-US" sz="1900" dirty="0">
                <a:solidFill>
                  <a:schemeClr val="tx1"/>
                </a:solidFill>
                <a:latin typeface="Times New Roman" pitchFamily="18" charset="0"/>
                <a:cs typeface="Times New Roman" pitchFamily="18" charset="0"/>
              </a:rPr>
              <a:t> </a:t>
            </a:r>
            <a:r>
              <a:rPr lang="en-US" sz="1900" dirty="0" err="1">
                <a:solidFill>
                  <a:schemeClr val="tx1"/>
                </a:solidFill>
                <a:latin typeface="Times New Roman" pitchFamily="18" charset="0"/>
                <a:cs typeface="Times New Roman" pitchFamily="18" charset="0"/>
              </a:rPr>
              <a:t>ol</a:t>
            </a:r>
            <a:r>
              <a:rPr lang="en-US" sz="1900" dirty="0">
                <a:solidFill>
                  <a:schemeClr val="tx1"/>
                </a:solidFill>
                <a:latin typeface="Times New Roman" pitchFamily="18" charset="0"/>
                <a:cs typeface="Times New Roman" pitchFamily="18" charset="0"/>
              </a:rPr>
              <a:t> li {color: red} </a:t>
            </a:r>
          </a:p>
          <a:p>
            <a:pPr marL="800100" lvl="2" indent="0">
              <a:lnSpc>
                <a:spcPct val="150000"/>
              </a:lnSpc>
              <a:buNone/>
            </a:pPr>
            <a:r>
              <a:rPr lang="en-US" sz="1900" dirty="0">
                <a:solidFill>
                  <a:schemeClr val="tx1"/>
                </a:solidFill>
                <a:latin typeface="Times New Roman" pitchFamily="18" charset="0"/>
                <a:cs typeface="Times New Roman" pitchFamily="18" charset="0"/>
              </a:rPr>
              <a:t>This example target list elements that appear in ordered list item (li)</a:t>
            </a:r>
          </a:p>
          <a:p>
            <a:pPr marL="0" indent="0">
              <a:lnSpc>
                <a:spcPct val="150000"/>
              </a:lnSpc>
              <a:buNone/>
            </a:pPr>
            <a:r>
              <a:rPr lang="en-US" sz="1800" dirty="0">
                <a:solidFill>
                  <a:schemeClr val="tx1"/>
                </a:solidFill>
                <a:latin typeface="Times New Roman" pitchFamily="18" charset="0"/>
                <a:cs typeface="Times New Roman" pitchFamily="18" charset="0"/>
              </a:rPr>
              <a:t> </a:t>
            </a:r>
          </a:p>
          <a:p>
            <a:pPr>
              <a:lnSpc>
                <a:spcPct val="150000"/>
              </a:lnSpc>
              <a:buFont typeface="Wingdings" pitchFamily="2" charset="2"/>
              <a:buChar char="§"/>
            </a:pPr>
            <a:endParaRPr lang="en-US" sz="1800" dirty="0">
              <a:solidFill>
                <a:schemeClr val="tx1"/>
              </a:solidFill>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21</a:t>
            </a:fld>
            <a:endParaRPr lang="en-US">
              <a:solidFill>
                <a:prstClr val="black">
                  <a:lumMod val="65000"/>
                  <a:lumOff val="35000"/>
                </a:prstClr>
              </a:solidFill>
            </a:endParaRPr>
          </a:p>
        </p:txBody>
      </p:sp>
    </p:spTree>
    <p:extLst>
      <p:ext uri="{BB962C8B-B14F-4D97-AF65-F5344CB8AC3E}">
        <p14:creationId xmlns:p14="http://schemas.microsoft.com/office/powerpoint/2010/main" val="3389926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lstStyle/>
          <a:p>
            <a:r>
              <a:rPr lang="en-US" sz="2800" b="1" dirty="0" err="1">
                <a:effectLst/>
                <a:latin typeface="Times New Roman" pitchFamily="18" charset="0"/>
                <a:cs typeface="Times New Roman" pitchFamily="18" charset="0"/>
              </a:rPr>
              <a:t>Cont</a:t>
            </a:r>
            <a:r>
              <a:rPr lang="en-US" sz="2800" b="1" dirty="0">
                <a:effectLst/>
                <a:latin typeface="Times New Roman" pitchFamily="18" charset="0"/>
                <a:cs typeface="Times New Roman" pitchFamily="18" charset="0"/>
              </a:rPr>
              <a:t>…</a:t>
            </a:r>
          </a:p>
        </p:txBody>
      </p:sp>
      <p:sp>
        <p:nvSpPr>
          <p:cNvPr id="3" name="Content Placeholder 2"/>
          <p:cNvSpPr>
            <a:spLocks noGrp="1"/>
          </p:cNvSpPr>
          <p:nvPr>
            <p:ph idx="1"/>
          </p:nvPr>
        </p:nvSpPr>
        <p:spPr>
          <a:xfrm>
            <a:off x="457200" y="762000"/>
            <a:ext cx="8229600" cy="5364163"/>
          </a:xfrm>
        </p:spPr>
        <p:txBody>
          <a:bodyPr>
            <a:normAutofit/>
          </a:bodyPr>
          <a:lstStyle/>
          <a:p>
            <a:pPr marL="0" indent="0">
              <a:lnSpc>
                <a:spcPct val="150000"/>
              </a:lnSpc>
              <a:buNone/>
            </a:pPr>
            <a:r>
              <a:rPr lang="en-US" b="1" dirty="0">
                <a:solidFill>
                  <a:schemeClr val="tx1"/>
                </a:solidFill>
                <a:latin typeface="Times New Roman" pitchFamily="18" charset="0"/>
                <a:cs typeface="Times New Roman" pitchFamily="18" charset="0"/>
              </a:rPr>
              <a:t> </a:t>
            </a:r>
            <a:r>
              <a:rPr lang="en-US" sz="2200" b="1" dirty="0">
                <a:solidFill>
                  <a:schemeClr val="tx1"/>
                </a:solidFill>
                <a:latin typeface="Times New Roman" pitchFamily="18" charset="0"/>
                <a:cs typeface="Times New Roman" pitchFamily="18" charset="0"/>
              </a:rPr>
              <a:t>E.g. 2:</a:t>
            </a:r>
          </a:p>
          <a:p>
            <a:pPr lvl="1">
              <a:lnSpc>
                <a:spcPct val="150000"/>
              </a:lnSpc>
              <a:buNone/>
            </a:pPr>
            <a:r>
              <a:rPr lang="en-US" sz="1900" dirty="0">
                <a:solidFill>
                  <a:schemeClr val="tx1"/>
                </a:solidFill>
                <a:latin typeface="Times New Roman" pitchFamily="18" charset="0"/>
                <a:cs typeface="Times New Roman" pitchFamily="18" charset="0"/>
              </a:rPr>
              <a:t>H1 b,h2 b,h3 b (color : red)</a:t>
            </a:r>
            <a:endParaRPr lang="en-US" dirty="0">
              <a:solidFill>
                <a:schemeClr val="tx1"/>
              </a:solidFill>
              <a:latin typeface="Times New Roman" pitchFamily="18" charset="0"/>
              <a:cs typeface="Times New Roman" pitchFamily="18" charset="0"/>
            </a:endParaRP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This rule target bold element that </a:t>
            </a:r>
            <a:r>
              <a:rPr lang="en-US" b="1" dirty="0">
                <a:solidFill>
                  <a:schemeClr val="tx1"/>
                </a:solidFill>
                <a:latin typeface="Times New Roman" pitchFamily="18" charset="0"/>
                <a:cs typeface="Times New Roman" pitchFamily="18" charset="0"/>
              </a:rPr>
              <a:t>only appear </a:t>
            </a:r>
            <a:r>
              <a:rPr lang="en-US" dirty="0">
                <a:solidFill>
                  <a:schemeClr val="tx1"/>
                </a:solidFill>
                <a:latin typeface="Times New Roman" pitchFamily="18" charset="0"/>
                <a:cs typeface="Times New Roman" pitchFamily="18" charset="0"/>
              </a:rPr>
              <a:t>in h1 h2 and h3 heading</a:t>
            </a: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It is also possible to nest descendant selector to nest several layer deep.</a:t>
            </a:r>
          </a:p>
          <a:p>
            <a:pPr>
              <a:lnSpc>
                <a:spcPct val="150000"/>
              </a:lnSpc>
              <a:buNone/>
            </a:pPr>
            <a:r>
              <a:rPr lang="en-US"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E.g</a:t>
            </a:r>
            <a:r>
              <a:rPr lang="en-US" b="1" dirty="0">
                <a:solidFill>
                  <a:schemeClr val="tx1"/>
                </a:solidFill>
                <a:latin typeface="Times New Roman" pitchFamily="18" charset="0"/>
                <a:cs typeface="Times New Roman" pitchFamily="18" charset="0"/>
              </a:rPr>
              <a:t> 3 </a:t>
            </a:r>
          </a:p>
          <a:p>
            <a:pPr>
              <a:lnSpc>
                <a:spcPct val="150000"/>
              </a:lnSpc>
              <a:buNone/>
            </a:pP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ol</a:t>
            </a:r>
            <a:r>
              <a:rPr lang="en-US" dirty="0">
                <a:solidFill>
                  <a:schemeClr val="tx1"/>
                </a:solidFill>
                <a:latin typeface="Times New Roman" pitchFamily="18" charset="0"/>
                <a:cs typeface="Times New Roman" pitchFamily="18" charset="0"/>
              </a:rPr>
              <a:t> a </a:t>
            </a:r>
            <a:r>
              <a:rPr lang="en-US" dirty="0" err="1">
                <a:solidFill>
                  <a:schemeClr val="tx1"/>
                </a:solidFill>
                <a:latin typeface="Times New Roman" pitchFamily="18" charset="0"/>
                <a:cs typeface="Times New Roman" pitchFamily="18" charset="0"/>
              </a:rPr>
              <a:t>i</a:t>
            </a:r>
            <a:r>
              <a:rPr lang="en-US" dirty="0">
                <a:solidFill>
                  <a:schemeClr val="tx1"/>
                </a:solidFill>
                <a:latin typeface="Times New Roman" pitchFamily="18" charset="0"/>
                <a:cs typeface="Times New Roman" pitchFamily="18" charset="0"/>
              </a:rPr>
              <a:t> {color : red}  </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22</a:t>
            </a:fld>
            <a:endParaRPr lang="en-US">
              <a:solidFill>
                <a:prstClr val="black">
                  <a:lumMod val="65000"/>
                  <a:lumOff val="35000"/>
                </a:prstClr>
              </a:solidFill>
            </a:endParaRPr>
          </a:p>
        </p:txBody>
      </p:sp>
    </p:spTree>
    <p:extLst>
      <p:ext uri="{BB962C8B-B14F-4D97-AF65-F5344CB8AC3E}">
        <p14:creationId xmlns:p14="http://schemas.microsoft.com/office/powerpoint/2010/main" val="4021943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31837"/>
          </a:xfrm>
        </p:spPr>
        <p:txBody>
          <a:bodyPr/>
          <a:lstStyle/>
          <a:p>
            <a:r>
              <a:rPr lang="en-US" sz="2800" b="1" dirty="0">
                <a:effectLst/>
                <a:latin typeface="Times New Roman" pitchFamily="18" charset="0"/>
                <a:cs typeface="Times New Roman" pitchFamily="18" charset="0"/>
              </a:rPr>
              <a:t>ID selector </a:t>
            </a:r>
          </a:p>
        </p:txBody>
      </p:sp>
      <p:sp>
        <p:nvSpPr>
          <p:cNvPr id="3" name="Content Placeholder 2"/>
          <p:cNvSpPr>
            <a:spLocks noGrp="1"/>
          </p:cNvSpPr>
          <p:nvPr>
            <p:ph idx="1"/>
          </p:nvPr>
        </p:nvSpPr>
        <p:spPr>
          <a:xfrm>
            <a:off x="457200" y="1001486"/>
            <a:ext cx="8229600" cy="5124677"/>
          </a:xfrm>
        </p:spPr>
        <p:txBody>
          <a:bodyPr>
            <a:normAutofit/>
          </a:bodyPr>
          <a:lstStyle/>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The CSS ID selector matches an element </a:t>
            </a:r>
            <a:r>
              <a:rPr lang="en-US" b="1" dirty="0">
                <a:solidFill>
                  <a:schemeClr val="tx1"/>
                </a:solidFill>
                <a:latin typeface="Times New Roman" pitchFamily="18" charset="0"/>
                <a:cs typeface="Times New Roman" pitchFamily="18" charset="0"/>
              </a:rPr>
              <a:t>based on </a:t>
            </a:r>
            <a:r>
              <a:rPr lang="en-US" dirty="0">
                <a:solidFill>
                  <a:schemeClr val="tx1"/>
                </a:solidFill>
                <a:latin typeface="Times New Roman" pitchFamily="18" charset="0"/>
                <a:cs typeface="Times New Roman" pitchFamily="18" charset="0"/>
              </a:rPr>
              <a:t>the value of the </a:t>
            </a:r>
            <a:r>
              <a:rPr lang="en-US" b="1" dirty="0">
                <a:solidFill>
                  <a:schemeClr val="tx1"/>
                </a:solidFill>
                <a:latin typeface="Times New Roman" pitchFamily="18" charset="0"/>
                <a:cs typeface="Times New Roman" pitchFamily="18" charset="0"/>
              </a:rPr>
              <a:t>element's id attribute</a:t>
            </a:r>
            <a:r>
              <a:rPr lang="en-US" dirty="0">
                <a:solidFill>
                  <a:schemeClr val="tx1"/>
                </a:solidFill>
                <a:latin typeface="Times New Roman" pitchFamily="18" charset="0"/>
                <a:cs typeface="Times New Roman" pitchFamily="18" charset="0"/>
              </a:rPr>
              <a:t>. </a:t>
            </a: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In order for the element to be selected, its id attribute must match exactly the value given in the selector.</a:t>
            </a: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The symbol that identifies ID selector is the  </a:t>
            </a:r>
            <a:r>
              <a:rPr lang="en-US" b="1" dirty="0">
                <a:solidFill>
                  <a:schemeClr val="tx1"/>
                </a:solidFill>
                <a:latin typeface="Times New Roman" pitchFamily="18" charset="0"/>
                <a:cs typeface="Times New Roman" pitchFamily="18" charset="0"/>
              </a:rPr>
              <a:t># (hash) </a:t>
            </a:r>
            <a:r>
              <a:rPr lang="en-US" dirty="0">
                <a:solidFill>
                  <a:schemeClr val="tx1"/>
                </a:solidFill>
                <a:latin typeface="Times New Roman" pitchFamily="18" charset="0"/>
                <a:cs typeface="Times New Roman" pitchFamily="18" charset="0"/>
              </a:rPr>
              <a:t>symbol</a:t>
            </a:r>
          </a:p>
          <a:p>
            <a:pPr marL="0" indent="0">
              <a:lnSpc>
                <a:spcPct val="150000"/>
              </a:lnSpc>
              <a:buNone/>
            </a:pPr>
            <a:r>
              <a:rPr lang="en-US" dirty="0">
                <a:solidFill>
                  <a:schemeClr val="tx1"/>
                </a:solidFill>
                <a:latin typeface="Times New Roman" pitchFamily="18" charset="0"/>
                <a:cs typeface="Times New Roman" pitchFamily="18" charset="0"/>
              </a:rPr>
              <a:t>	  #id_value { style properties }</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23</a:t>
            </a:fld>
            <a:endParaRPr lang="en-US">
              <a:solidFill>
                <a:prstClr val="black">
                  <a:lumMod val="65000"/>
                  <a:lumOff val="35000"/>
                </a:prstClr>
              </a:solidFill>
            </a:endParaRPr>
          </a:p>
        </p:txBody>
      </p:sp>
    </p:spTree>
    <p:extLst>
      <p:ext uri="{BB962C8B-B14F-4D97-AF65-F5344CB8AC3E}">
        <p14:creationId xmlns:p14="http://schemas.microsoft.com/office/powerpoint/2010/main" val="560615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1582-0F5A-4A1B-9F47-EB2E62296815}"/>
              </a:ext>
            </a:extLst>
          </p:cNvPr>
          <p:cNvSpPr>
            <a:spLocks noGrp="1"/>
          </p:cNvSpPr>
          <p:nvPr>
            <p:ph type="title"/>
          </p:nvPr>
        </p:nvSpPr>
        <p:spPr>
          <a:xfrm>
            <a:off x="457200" y="0"/>
            <a:ext cx="8229600" cy="457200"/>
          </a:xfrm>
        </p:spPr>
        <p:txBody>
          <a:bodyPr/>
          <a:lstStyle/>
          <a:p>
            <a:r>
              <a:rPr lang="en-US" sz="2800" b="1" dirty="0" err="1"/>
              <a:t>Cont</a:t>
            </a:r>
            <a:r>
              <a:rPr lang="en-US" sz="2800" b="1" dirty="0"/>
              <a:t>…</a:t>
            </a:r>
          </a:p>
        </p:txBody>
      </p:sp>
      <p:sp>
        <p:nvSpPr>
          <p:cNvPr id="3" name="Content Placeholder 2">
            <a:extLst>
              <a:ext uri="{FF2B5EF4-FFF2-40B4-BE49-F238E27FC236}">
                <a16:creationId xmlns:a16="http://schemas.microsoft.com/office/drawing/2014/main" id="{5684E968-AF6E-48B4-993D-05AF9FBEBEA2}"/>
              </a:ext>
            </a:extLst>
          </p:cNvPr>
          <p:cNvSpPr>
            <a:spLocks noGrp="1"/>
          </p:cNvSpPr>
          <p:nvPr>
            <p:ph idx="1"/>
          </p:nvPr>
        </p:nvSpPr>
        <p:spPr>
          <a:xfrm>
            <a:off x="457200" y="609600"/>
            <a:ext cx="8229600" cy="5516563"/>
          </a:xfrm>
        </p:spPr>
        <p:txBody>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Lets say you create 2 files Doc.html and style.css</a:t>
            </a:r>
          </a:p>
          <a:p>
            <a:pPr marL="0" indent="0">
              <a:buNone/>
            </a:pPr>
            <a:r>
              <a:rPr lang="en-US" dirty="0">
                <a:solidFill>
                  <a:schemeClr val="tx1"/>
                </a:solidFill>
                <a:latin typeface="Times New Roman" panose="02020603050405020304" pitchFamily="18" charset="0"/>
                <a:cs typeface="Times New Roman" panose="02020603050405020304" pitchFamily="18" charset="0"/>
              </a:rPr>
              <a:t>Doc.html</a:t>
            </a:r>
          </a:p>
          <a:p>
            <a:pPr marL="400050" lvl="1" indent="0">
              <a:buNone/>
            </a:pPr>
            <a:r>
              <a:rPr lang="en-US" sz="2400" dirty="0">
                <a:solidFill>
                  <a:schemeClr val="tx1"/>
                </a:solidFill>
                <a:latin typeface="Times New Roman" panose="02020603050405020304" pitchFamily="18" charset="0"/>
                <a:cs typeface="Times New Roman" panose="02020603050405020304" pitchFamily="18" charset="0"/>
              </a:rPr>
              <a:t>&lt;div id="identified"&gt;This div has a special ID on it!&lt;/div&gt;</a:t>
            </a:r>
          </a:p>
          <a:p>
            <a:pPr marL="400050" lvl="1" indent="0">
              <a:buNone/>
            </a:pPr>
            <a:r>
              <a:rPr lang="en-US" sz="2400" dirty="0">
                <a:solidFill>
                  <a:schemeClr val="tx1"/>
                </a:solidFill>
                <a:latin typeface="Times New Roman" panose="02020603050405020304" pitchFamily="18" charset="0"/>
                <a:cs typeface="Times New Roman" panose="02020603050405020304" pitchFamily="18" charset="0"/>
              </a:rPr>
              <a:t>&lt;div&gt;This is just a regular div.&lt;/div&gt;</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Style.css</a:t>
            </a:r>
          </a:p>
          <a:p>
            <a:pPr marL="400050" lvl="1" indent="0">
              <a:buNone/>
            </a:pPr>
            <a:r>
              <a:rPr lang="en-US" sz="2400" dirty="0">
                <a:solidFill>
                  <a:schemeClr val="tx1"/>
                </a:solidFill>
                <a:latin typeface="Times New Roman" panose="02020603050405020304" pitchFamily="18" charset="0"/>
                <a:cs typeface="Times New Roman" panose="02020603050405020304" pitchFamily="18" charset="0"/>
              </a:rPr>
              <a:t>#identified {</a:t>
            </a:r>
          </a:p>
          <a:p>
            <a:pPr marL="400050" lvl="1" indent="0">
              <a:buNone/>
            </a:pPr>
            <a:r>
              <a:rPr lang="en-US" sz="2400" dirty="0">
                <a:solidFill>
                  <a:schemeClr val="tx1"/>
                </a:solidFill>
                <a:latin typeface="Times New Roman" panose="02020603050405020304" pitchFamily="18" charset="0"/>
                <a:cs typeface="Times New Roman" panose="02020603050405020304" pitchFamily="18" charset="0"/>
              </a:rPr>
              <a:t>  background-color: </a:t>
            </a:r>
            <a:r>
              <a:rPr lang="en-US" sz="2400" dirty="0" err="1">
                <a:solidFill>
                  <a:schemeClr val="tx1"/>
                </a:solidFill>
                <a:latin typeface="Times New Roman" panose="02020603050405020304" pitchFamily="18" charset="0"/>
                <a:cs typeface="Times New Roman" panose="02020603050405020304" pitchFamily="18" charset="0"/>
              </a:rPr>
              <a:t>skyblue</a:t>
            </a:r>
            <a:r>
              <a:rPr lang="en-US" sz="24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en-US" sz="24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en-US" sz="2400" dirty="0">
                <a:solidFill>
                  <a:schemeClr val="tx1"/>
                </a:solidFill>
                <a:latin typeface="Times New Roman" panose="02020603050405020304" pitchFamily="18" charset="0"/>
                <a:cs typeface="Times New Roman" panose="02020603050405020304" pitchFamily="18" charset="0"/>
              </a:rPr>
              <a:t>Result </a:t>
            </a:r>
          </a:p>
          <a:p>
            <a:pPr marL="400050" lvl="1" indent="0">
              <a:buNone/>
            </a:pP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30E8441-2CD3-499D-9BF8-DF25249FF925}"/>
              </a:ext>
            </a:extLst>
          </p:cNvPr>
          <p:cNvSpPr>
            <a:spLocks noGrp="1"/>
          </p:cNvSpPr>
          <p:nvPr>
            <p:ph type="sldNum" sz="quarter" idx="12"/>
          </p:nvPr>
        </p:nvSpPr>
        <p:spPr/>
        <p:txBody>
          <a:bodyPr/>
          <a:lstStyle/>
          <a:p>
            <a:fld id="{DE5D1617-11D4-40A7-A98D-DBE94F5C9387}" type="slidenum">
              <a:rPr lang="en-US" smtClean="0">
                <a:solidFill>
                  <a:prstClr val="black">
                    <a:lumMod val="65000"/>
                    <a:lumOff val="35000"/>
                  </a:prstClr>
                </a:solidFill>
              </a:rPr>
              <a:pPr/>
              <a:t>24</a:t>
            </a:fld>
            <a:endParaRPr lang="en-US">
              <a:solidFill>
                <a:prstClr val="black">
                  <a:lumMod val="65000"/>
                  <a:lumOff val="35000"/>
                </a:prstClr>
              </a:solidFill>
            </a:endParaRPr>
          </a:p>
        </p:txBody>
      </p:sp>
      <p:pic>
        <p:nvPicPr>
          <p:cNvPr id="8" name="Picture 7">
            <a:extLst>
              <a:ext uri="{FF2B5EF4-FFF2-40B4-BE49-F238E27FC236}">
                <a16:creationId xmlns:a16="http://schemas.microsoft.com/office/drawing/2014/main" id="{40122879-FA3F-4A24-9B62-EFD5C5214CCF}"/>
              </a:ext>
            </a:extLst>
          </p:cNvPr>
          <p:cNvPicPr>
            <a:picLocks noChangeAspect="1"/>
          </p:cNvPicPr>
          <p:nvPr/>
        </p:nvPicPr>
        <p:blipFill>
          <a:blip r:embed="rId2"/>
          <a:stretch>
            <a:fillRect/>
          </a:stretch>
        </p:blipFill>
        <p:spPr>
          <a:xfrm>
            <a:off x="2362200" y="5441156"/>
            <a:ext cx="4051014" cy="1112043"/>
          </a:xfrm>
          <a:prstGeom prst="rect">
            <a:avLst/>
          </a:prstGeom>
        </p:spPr>
      </p:pic>
    </p:spTree>
    <p:extLst>
      <p:ext uri="{BB962C8B-B14F-4D97-AF65-F5344CB8AC3E}">
        <p14:creationId xmlns:p14="http://schemas.microsoft.com/office/powerpoint/2010/main" val="2912154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sz="2800" b="1" dirty="0" err="1">
                <a:effectLst/>
                <a:latin typeface="Times New Roman" pitchFamily="18" charset="0"/>
                <a:cs typeface="Times New Roman" pitchFamily="18" charset="0"/>
              </a:rPr>
              <a:t>Cont</a:t>
            </a:r>
            <a:r>
              <a:rPr lang="en-US" sz="2800" b="1" dirty="0">
                <a:effectLst/>
                <a:latin typeface="Times New Roman" pitchFamily="18" charset="0"/>
                <a:cs typeface="Times New Roman" pitchFamily="18" charset="0"/>
              </a:rPr>
              <a:t>…</a:t>
            </a:r>
          </a:p>
        </p:txBody>
      </p:sp>
      <p:sp>
        <p:nvSpPr>
          <p:cNvPr id="3" name="Content Placeholder 2"/>
          <p:cNvSpPr>
            <a:spLocks noGrp="1"/>
          </p:cNvSpPr>
          <p:nvPr>
            <p:ph idx="1"/>
          </p:nvPr>
        </p:nvSpPr>
        <p:spPr>
          <a:xfrm>
            <a:off x="457200" y="1143000"/>
            <a:ext cx="8229600" cy="4983163"/>
          </a:xfrm>
        </p:spPr>
        <p:txBody>
          <a:bodyPr/>
          <a:lstStyle/>
          <a:p>
            <a:pPr marL="0" indent="0">
              <a:buNone/>
            </a:pPr>
            <a:r>
              <a:rPr lang="en-US" b="1" dirty="0">
                <a:solidFill>
                  <a:schemeClr val="tx1"/>
                </a:solidFill>
                <a:latin typeface="Times New Roman" pitchFamily="18" charset="0"/>
                <a:cs typeface="Times New Roman" pitchFamily="18" charset="0"/>
              </a:rPr>
              <a:t>E.g.  </a:t>
            </a:r>
          </a:p>
          <a:p>
            <a:pPr>
              <a:buNone/>
            </a:pPr>
            <a:r>
              <a:rPr lang="en-US" dirty="0">
                <a:solidFill>
                  <a:schemeClr val="tx1"/>
                </a:solidFill>
                <a:latin typeface="Times New Roman" pitchFamily="18" charset="0"/>
                <a:cs typeface="Times New Roman" pitchFamily="18" charset="0"/>
              </a:rPr>
              <a:t>&lt;li id=“list1”&gt;computer science&lt;/li&gt; </a:t>
            </a:r>
          </a:p>
          <a:p>
            <a:pPr>
              <a:buNone/>
            </a:pPr>
            <a:r>
              <a:rPr lang="en-US" dirty="0">
                <a:solidFill>
                  <a:schemeClr val="tx1"/>
                </a:solidFill>
                <a:latin typeface="Times New Roman" pitchFamily="18" charset="0"/>
                <a:cs typeface="Times New Roman" pitchFamily="18" charset="0"/>
              </a:rPr>
              <a:t>CSS rule </a:t>
            </a:r>
          </a:p>
          <a:p>
            <a:pPr>
              <a:buNone/>
            </a:pPr>
            <a:endParaRPr lang="en-US" dirty="0">
              <a:solidFill>
                <a:schemeClr val="tx1"/>
              </a:solidFill>
              <a:latin typeface="Times New Roman" pitchFamily="18" charset="0"/>
              <a:cs typeface="Times New Roman" pitchFamily="18" charset="0"/>
            </a:endParaRPr>
          </a:p>
          <a:p>
            <a:pPr lvl="1">
              <a:buNone/>
            </a:pPr>
            <a:r>
              <a:rPr lang="en-US" dirty="0">
                <a:solidFill>
                  <a:schemeClr val="tx1"/>
                </a:solidFill>
                <a:latin typeface="Times New Roman" pitchFamily="18" charset="0"/>
                <a:cs typeface="Times New Roman" pitchFamily="18" charset="0"/>
              </a:rPr>
              <a:t>  </a:t>
            </a:r>
            <a:r>
              <a:rPr lang="en-US" sz="3200" dirty="0">
                <a:solidFill>
                  <a:schemeClr val="tx1"/>
                </a:solidFill>
                <a:latin typeface="Times New Roman" pitchFamily="18" charset="0"/>
                <a:cs typeface="Times New Roman" pitchFamily="18" charset="0"/>
              </a:rPr>
              <a:t>#list1 {color  : red}</a:t>
            </a:r>
          </a:p>
          <a:p>
            <a:pPr lvl="1">
              <a:buNone/>
            </a:pPr>
            <a:r>
              <a:rPr lang="en-US" sz="3200" dirty="0">
                <a:solidFill>
                  <a:schemeClr val="tx1"/>
                </a:solidFill>
                <a:latin typeface="Times New Roman" pitchFamily="18" charset="0"/>
                <a:cs typeface="Times New Roman" pitchFamily="18" charset="0"/>
              </a:rPr>
              <a:t>Or </a:t>
            </a:r>
          </a:p>
          <a:p>
            <a:pPr lvl="1">
              <a:buNone/>
            </a:pPr>
            <a:r>
              <a:rPr lang="en-US" sz="3200" dirty="0">
                <a:solidFill>
                  <a:schemeClr val="tx1"/>
                </a:solidFill>
                <a:latin typeface="Times New Roman" pitchFamily="18" charset="0"/>
                <a:cs typeface="Times New Roman" pitchFamily="18" charset="0"/>
              </a:rPr>
              <a:t>Li# list1 {color  : red}</a:t>
            </a:r>
            <a:endParaRPr lang="en-US" dirty="0">
              <a:solidFill>
                <a:schemeClr val="tx1"/>
              </a:solidFill>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25</a:t>
            </a:fld>
            <a:endParaRPr lang="en-US">
              <a:solidFill>
                <a:prstClr val="black">
                  <a:lumMod val="65000"/>
                  <a:lumOff val="35000"/>
                </a:prstClr>
              </a:solidFill>
            </a:endParaRPr>
          </a:p>
        </p:txBody>
      </p:sp>
    </p:spTree>
    <p:extLst>
      <p:ext uri="{BB962C8B-B14F-4D97-AF65-F5344CB8AC3E}">
        <p14:creationId xmlns:p14="http://schemas.microsoft.com/office/powerpoint/2010/main" val="2221684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31837"/>
          </a:xfrm>
        </p:spPr>
        <p:txBody>
          <a:bodyPr/>
          <a:lstStyle/>
          <a:p>
            <a:r>
              <a:rPr lang="en-US" sz="2800" b="1" dirty="0">
                <a:effectLst/>
                <a:latin typeface="Times New Roman" pitchFamily="18" charset="0"/>
                <a:cs typeface="Times New Roman" pitchFamily="18" charset="0"/>
              </a:rPr>
              <a:t>Class selector</a:t>
            </a:r>
          </a:p>
        </p:txBody>
      </p:sp>
      <p:sp>
        <p:nvSpPr>
          <p:cNvPr id="3" name="Content Placeholder 2"/>
          <p:cNvSpPr>
            <a:spLocks noGrp="1"/>
          </p:cNvSpPr>
          <p:nvPr>
            <p:ph idx="1"/>
          </p:nvPr>
        </p:nvSpPr>
        <p:spPr>
          <a:xfrm>
            <a:off x="457200" y="731837"/>
            <a:ext cx="8229600" cy="5989637"/>
          </a:xfrm>
        </p:spPr>
        <p:txBody>
          <a:bodyPr>
            <a:normAutofit/>
          </a:bodyPr>
          <a:lstStyle/>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.class </a:t>
            </a:r>
            <a:r>
              <a:rPr lang="en-US" dirty="0">
                <a:solidFill>
                  <a:schemeClr val="tx1"/>
                </a:solidFill>
                <a:latin typeface="Times New Roman" pitchFamily="18" charset="0"/>
                <a:cs typeface="Times New Roman" pitchFamily="18" charset="0"/>
              </a:rPr>
              <a:t>selector selects elements with a </a:t>
            </a:r>
            <a:r>
              <a:rPr lang="en-US" b="1" dirty="0">
                <a:solidFill>
                  <a:schemeClr val="tx1"/>
                </a:solidFill>
                <a:latin typeface="Times New Roman" pitchFamily="18" charset="0"/>
                <a:cs typeface="Times New Roman" pitchFamily="18" charset="0"/>
              </a:rPr>
              <a:t>specific class attribute.</a:t>
            </a: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To select elements with a specific class, write a period (.) character, followed by the name of the class.</a:t>
            </a:r>
          </a:p>
          <a:p>
            <a:pPr>
              <a:lnSpc>
                <a:spcPct val="150000"/>
              </a:lnSpc>
              <a:buFont typeface="Wingdings" pitchFamily="2" charset="2"/>
              <a:buChar char="§"/>
            </a:pPr>
            <a:r>
              <a:rPr lang="en-US" b="0" i="0" dirty="0">
                <a:solidFill>
                  <a:srgbClr val="000000"/>
                </a:solidFill>
                <a:effectLst/>
                <a:latin typeface="Times New Roman" panose="02020603050405020304" pitchFamily="18" charset="0"/>
                <a:cs typeface="Times New Roman" panose="02020603050405020304" pitchFamily="18" charset="0"/>
              </a:rPr>
              <a:t>HTML elements can also refer to </a:t>
            </a:r>
            <a:r>
              <a:rPr lang="en-US" b="1" i="0" dirty="0">
                <a:solidFill>
                  <a:srgbClr val="000000"/>
                </a:solidFill>
                <a:effectLst/>
                <a:latin typeface="Times New Roman" panose="02020603050405020304" pitchFamily="18" charset="0"/>
                <a:cs typeface="Times New Roman" panose="02020603050405020304" pitchFamily="18" charset="0"/>
              </a:rPr>
              <a:t>more than one class</a:t>
            </a: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Syntax </a:t>
            </a:r>
          </a:p>
          <a:p>
            <a:pPr marL="800100" lvl="2" indent="0">
              <a:lnSpc>
                <a:spcPct val="150000"/>
              </a:lnSpc>
              <a:buNone/>
            </a:pPr>
            <a:r>
              <a:rPr lang="en-US" sz="2900" dirty="0">
                <a:solidFill>
                  <a:schemeClr val="tx1"/>
                </a:solidFill>
                <a:latin typeface="Times New Roman" pitchFamily="18" charset="0"/>
                <a:cs typeface="Times New Roman" pitchFamily="18" charset="0"/>
              </a:rPr>
              <a:t>.class {</a:t>
            </a:r>
          </a:p>
          <a:p>
            <a:pPr marL="800100" lvl="2" indent="0">
              <a:lnSpc>
                <a:spcPct val="150000"/>
              </a:lnSpc>
              <a:buNone/>
            </a:pPr>
            <a:r>
              <a:rPr lang="en-US" sz="2900" dirty="0">
                <a:solidFill>
                  <a:schemeClr val="tx1"/>
                </a:solidFill>
                <a:latin typeface="Times New Roman" pitchFamily="18" charset="0"/>
                <a:cs typeface="Times New Roman" pitchFamily="18" charset="0"/>
              </a:rPr>
              <a:t>  </a:t>
            </a:r>
            <a:r>
              <a:rPr lang="en-US" sz="2900" dirty="0" err="1">
                <a:solidFill>
                  <a:schemeClr val="tx1"/>
                </a:solidFill>
                <a:latin typeface="Times New Roman" pitchFamily="18" charset="0"/>
                <a:cs typeface="Times New Roman" pitchFamily="18" charset="0"/>
              </a:rPr>
              <a:t>css</a:t>
            </a:r>
            <a:r>
              <a:rPr lang="en-US" sz="2900" dirty="0">
                <a:solidFill>
                  <a:schemeClr val="tx1"/>
                </a:solidFill>
                <a:latin typeface="Times New Roman" pitchFamily="18" charset="0"/>
                <a:cs typeface="Times New Roman" pitchFamily="18" charset="0"/>
              </a:rPr>
              <a:t> declarations;</a:t>
            </a:r>
          </a:p>
          <a:p>
            <a:pPr marL="800100" lvl="2" indent="0">
              <a:lnSpc>
                <a:spcPct val="150000"/>
              </a:lnSpc>
              <a:buNone/>
            </a:pPr>
            <a:r>
              <a:rPr lang="en-US" sz="2900" dirty="0">
                <a:solidFill>
                  <a:schemeClr val="tx1"/>
                </a:solidFill>
                <a:latin typeface="Times New Roman" pitchFamily="18" charset="0"/>
                <a:cs typeface="Times New Roman" pitchFamily="18" charset="0"/>
              </a:rPr>
              <a:t>}</a:t>
            </a:r>
          </a:p>
          <a:p>
            <a:pPr>
              <a:lnSpc>
                <a:spcPct val="150000"/>
              </a:lnSpc>
              <a:buFont typeface="Wingdings" pitchFamily="2" charset="2"/>
              <a:buChar char="§"/>
            </a:pPr>
            <a:endParaRPr lang="en-US" dirty="0">
              <a:solidFill>
                <a:schemeClr val="tx1"/>
              </a:solidFill>
              <a:latin typeface="Times New Roman" panose="02020603050405020304"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26</a:t>
            </a:fld>
            <a:endParaRPr lang="en-US">
              <a:solidFill>
                <a:prstClr val="black">
                  <a:lumMod val="65000"/>
                  <a:lumOff val="35000"/>
                </a:prstClr>
              </a:solidFill>
            </a:endParaRPr>
          </a:p>
        </p:txBody>
      </p:sp>
    </p:spTree>
    <p:extLst>
      <p:ext uri="{BB962C8B-B14F-4D97-AF65-F5344CB8AC3E}">
        <p14:creationId xmlns:p14="http://schemas.microsoft.com/office/powerpoint/2010/main" val="529752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5018-D2A2-4B35-B936-5CF6241B1972}"/>
              </a:ext>
            </a:extLst>
          </p:cNvPr>
          <p:cNvSpPr>
            <a:spLocks noGrp="1"/>
          </p:cNvSpPr>
          <p:nvPr>
            <p:ph type="title"/>
          </p:nvPr>
        </p:nvSpPr>
        <p:spPr>
          <a:xfrm>
            <a:off x="457200" y="0"/>
            <a:ext cx="8229600" cy="731837"/>
          </a:xfrm>
        </p:spPr>
        <p:txBody>
          <a:bodyPr/>
          <a:lstStyle/>
          <a:p>
            <a:r>
              <a:rPr lang="en-US" sz="2800" b="1" dirty="0" err="1"/>
              <a:t>Cont</a:t>
            </a:r>
            <a:r>
              <a:rPr lang="en-US" sz="2800" b="1" dirty="0"/>
              <a:t>…</a:t>
            </a:r>
          </a:p>
        </p:txBody>
      </p:sp>
      <p:sp>
        <p:nvSpPr>
          <p:cNvPr id="3" name="Content Placeholder 2">
            <a:extLst>
              <a:ext uri="{FF2B5EF4-FFF2-40B4-BE49-F238E27FC236}">
                <a16:creationId xmlns:a16="http://schemas.microsoft.com/office/drawing/2014/main" id="{4C73A697-0E33-443D-8363-44C3B395CA0B}"/>
              </a:ext>
            </a:extLst>
          </p:cNvPr>
          <p:cNvSpPr>
            <a:spLocks noGrp="1"/>
          </p:cNvSpPr>
          <p:nvPr>
            <p:ph idx="1"/>
          </p:nvPr>
        </p:nvSpPr>
        <p:spPr>
          <a:xfrm>
            <a:off x="457200" y="1066800"/>
            <a:ext cx="8458200" cy="5654675"/>
          </a:xfrm>
        </p:spPr>
        <p:txBody>
          <a:bodyPr/>
          <a:lstStyle/>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Class name are indicated with a period (.)</a:t>
            </a:r>
          </a:p>
          <a:p>
            <a:pPr marL="457200" lvl="1" indent="0">
              <a:lnSpc>
                <a:spcPct val="150000"/>
              </a:lnSpc>
              <a:buNone/>
            </a:pPr>
            <a:r>
              <a:rPr lang="en-US" sz="2200" b="1" dirty="0">
                <a:solidFill>
                  <a:schemeClr val="tx1"/>
                </a:solidFill>
                <a:latin typeface="Times New Roman" panose="02020603050405020304" pitchFamily="18" charset="0"/>
                <a:cs typeface="Times New Roman" pitchFamily="18" charset="0"/>
              </a:rPr>
              <a:t>Example:  </a:t>
            </a:r>
            <a:r>
              <a:rPr lang="en-US" sz="2200" dirty="0" err="1">
                <a:solidFill>
                  <a:schemeClr val="tx1"/>
                </a:solidFill>
                <a:latin typeface="Times New Roman" panose="02020603050405020304" pitchFamily="18" charset="0"/>
                <a:cs typeface="Times New Roman" pitchFamily="18" charset="0"/>
              </a:rPr>
              <a:t>p.special</a:t>
            </a:r>
            <a:r>
              <a:rPr lang="en-US" sz="2200" dirty="0">
                <a:solidFill>
                  <a:schemeClr val="tx1"/>
                </a:solidFill>
                <a:latin typeface="Times New Roman" panose="02020603050405020304" pitchFamily="18" charset="0"/>
                <a:cs typeface="Times New Roman" pitchFamily="18" charset="0"/>
              </a:rPr>
              <a:t> {color : orange}</a:t>
            </a: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To Apply a property to all elements of the same class, </a:t>
            </a:r>
            <a:r>
              <a:rPr lang="en-US" b="1" dirty="0">
                <a:solidFill>
                  <a:schemeClr val="tx1"/>
                </a:solidFill>
                <a:latin typeface="Times New Roman" pitchFamily="18" charset="0"/>
                <a:cs typeface="Times New Roman" pitchFamily="18" charset="0"/>
              </a:rPr>
              <a:t>omit the element name </a:t>
            </a:r>
            <a:r>
              <a:rPr lang="en-US" dirty="0">
                <a:solidFill>
                  <a:schemeClr val="tx1"/>
                </a:solidFill>
                <a:latin typeface="Times New Roman" pitchFamily="18" charset="0"/>
                <a:cs typeface="Times New Roman" pitchFamily="18" charset="0"/>
              </a:rPr>
              <a:t>in the selector </a:t>
            </a:r>
          </a:p>
          <a:p>
            <a:pPr marL="457200" lvl="1" indent="0">
              <a:lnSpc>
                <a:spcPct val="150000"/>
              </a:lnSpc>
              <a:buNone/>
            </a:pPr>
            <a:r>
              <a:rPr lang="en-US" dirty="0">
                <a:solidFill>
                  <a:schemeClr val="tx1"/>
                </a:solidFill>
                <a:latin typeface="Times New Roman" pitchFamily="18" charset="0"/>
                <a:cs typeface="Times New Roman" pitchFamily="18" charset="0"/>
              </a:rPr>
              <a:t> </a:t>
            </a:r>
            <a:r>
              <a:rPr lang="en-US" sz="2200" dirty="0">
                <a:solidFill>
                  <a:schemeClr val="tx1"/>
                </a:solidFill>
                <a:latin typeface="Times New Roman" panose="02020603050405020304" pitchFamily="18" charset="0"/>
                <a:cs typeface="Times New Roman" pitchFamily="18" charset="0"/>
              </a:rPr>
              <a:t>.special{</a:t>
            </a:r>
            <a:r>
              <a:rPr lang="en-US" sz="2200" dirty="0" err="1">
                <a:solidFill>
                  <a:schemeClr val="tx1"/>
                </a:solidFill>
                <a:latin typeface="Times New Roman" panose="02020603050405020304" pitchFamily="18" charset="0"/>
                <a:cs typeface="Times New Roman" pitchFamily="18" charset="0"/>
              </a:rPr>
              <a:t>color:red</a:t>
            </a:r>
            <a:r>
              <a:rPr lang="en-US" sz="2200" dirty="0">
                <a:solidFill>
                  <a:schemeClr val="tx1"/>
                </a:solidFill>
                <a:latin typeface="Times New Roman" panose="02020603050405020304" pitchFamily="18" charset="0"/>
                <a:cs typeface="Times New Roman" pitchFamily="18" charset="0"/>
              </a:rPr>
              <a:t>}</a:t>
            </a:r>
          </a:p>
          <a:p>
            <a:endParaRPr lang="en-US" dirty="0"/>
          </a:p>
        </p:txBody>
      </p:sp>
      <p:sp>
        <p:nvSpPr>
          <p:cNvPr id="4" name="Slide Number Placeholder 3">
            <a:extLst>
              <a:ext uri="{FF2B5EF4-FFF2-40B4-BE49-F238E27FC236}">
                <a16:creationId xmlns:a16="http://schemas.microsoft.com/office/drawing/2014/main" id="{71A5032C-3931-409C-82B2-EB3CC823185D}"/>
              </a:ext>
            </a:extLst>
          </p:cNvPr>
          <p:cNvSpPr>
            <a:spLocks noGrp="1"/>
          </p:cNvSpPr>
          <p:nvPr>
            <p:ph type="sldNum" sz="quarter" idx="12"/>
          </p:nvPr>
        </p:nvSpPr>
        <p:spPr/>
        <p:txBody>
          <a:bodyPr/>
          <a:lstStyle/>
          <a:p>
            <a:fld id="{DE5D1617-11D4-40A7-A98D-DBE94F5C9387}" type="slidenum">
              <a:rPr lang="en-US" smtClean="0">
                <a:solidFill>
                  <a:prstClr val="black">
                    <a:lumMod val="65000"/>
                    <a:lumOff val="35000"/>
                  </a:prstClr>
                </a:solidFill>
              </a:rPr>
              <a:pPr/>
              <a:t>27</a:t>
            </a:fld>
            <a:endParaRPr lang="en-US">
              <a:solidFill>
                <a:prstClr val="black">
                  <a:lumMod val="65000"/>
                  <a:lumOff val="35000"/>
                </a:prstClr>
              </a:solidFill>
            </a:endParaRPr>
          </a:p>
        </p:txBody>
      </p:sp>
    </p:spTree>
    <p:extLst>
      <p:ext uri="{BB962C8B-B14F-4D97-AF65-F5344CB8AC3E}">
        <p14:creationId xmlns:p14="http://schemas.microsoft.com/office/powerpoint/2010/main" val="900033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3200399"/>
          </a:xfrm>
        </p:spPr>
        <p:txBody>
          <a:bodyPr/>
          <a:lstStyle/>
          <a:p>
            <a:r>
              <a:rPr lang="en-US" sz="6000" dirty="0">
                <a:latin typeface="Comic Sans MS" pitchFamily="66" charset="0"/>
              </a:rPr>
              <a:t>Style Properties</a:t>
            </a:r>
            <a:endParaRPr lang="en-US" sz="6000" dirty="0"/>
          </a:p>
        </p:txBody>
      </p:sp>
      <p:sp>
        <p:nvSpPr>
          <p:cNvPr id="6" name="Slide Number Placeholder 5"/>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28</a:t>
            </a:fld>
            <a:endParaRPr lang="en-US">
              <a:solidFill>
                <a:prstClr val="black">
                  <a:lumMod val="65000"/>
                  <a:lumOff val="35000"/>
                </a:prstClr>
              </a:solidFill>
            </a:endParaRPr>
          </a:p>
        </p:txBody>
      </p:sp>
    </p:spTree>
    <p:extLst>
      <p:ext uri="{BB962C8B-B14F-4D97-AF65-F5344CB8AC3E}">
        <p14:creationId xmlns:p14="http://schemas.microsoft.com/office/powerpoint/2010/main" val="3094015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effectLst/>
                <a:latin typeface="Times New Roman" pitchFamily="18" charset="0"/>
                <a:cs typeface="Times New Roman" pitchFamily="18" charset="0"/>
              </a:rPr>
              <a:t>1. Setting Backgrounds using CSS</a:t>
            </a:r>
          </a:p>
        </p:txBody>
      </p:sp>
      <p:sp>
        <p:nvSpPr>
          <p:cNvPr id="3" name="Content Placeholder 2"/>
          <p:cNvSpPr>
            <a:spLocks noGrp="1"/>
          </p:cNvSpPr>
          <p:nvPr>
            <p:ph idx="1"/>
          </p:nvPr>
        </p:nvSpPr>
        <p:spPr>
          <a:xfrm>
            <a:off x="228600" y="1752600"/>
            <a:ext cx="8686800" cy="4800600"/>
          </a:xfrm>
        </p:spPr>
        <p:txBody>
          <a:bodyPr>
            <a:normAutofit/>
          </a:bodyPr>
          <a:lstStyle/>
          <a:p>
            <a:pPr algn="just">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background-color</a:t>
            </a:r>
            <a:r>
              <a:rPr lang="en-US" dirty="0">
                <a:solidFill>
                  <a:schemeClr val="tx1"/>
                </a:solidFill>
                <a:latin typeface="Times New Roman" pitchFamily="18" charset="0"/>
                <a:cs typeface="Times New Roman" pitchFamily="18" charset="0"/>
              </a:rPr>
              <a:t> property is used to set the background color of an element.</a:t>
            </a:r>
          </a:p>
          <a:p>
            <a:pPr algn="just">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background-image</a:t>
            </a:r>
            <a:r>
              <a:rPr lang="en-US" dirty="0">
                <a:solidFill>
                  <a:schemeClr val="tx1"/>
                </a:solidFill>
                <a:latin typeface="Times New Roman" pitchFamily="18" charset="0"/>
                <a:cs typeface="Times New Roman" pitchFamily="18" charset="0"/>
              </a:rPr>
              <a:t> property is used to set the background image of an element.</a:t>
            </a:r>
          </a:p>
          <a:p>
            <a:pPr algn="just">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background-repeat</a:t>
            </a:r>
            <a:r>
              <a:rPr lang="en-US" dirty="0">
                <a:solidFill>
                  <a:schemeClr val="tx1"/>
                </a:solidFill>
                <a:latin typeface="Times New Roman" pitchFamily="18" charset="0"/>
                <a:cs typeface="Times New Roman" pitchFamily="18" charset="0"/>
              </a:rPr>
              <a:t> property is used to control the repetition of an image in the background.</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29</a:t>
            </a:fld>
            <a:endParaRPr lang="en-US">
              <a:solidFill>
                <a:prstClr val="black">
                  <a:lumMod val="65000"/>
                  <a:lumOff val="35000"/>
                </a:prstClr>
              </a:solidFill>
            </a:endParaRPr>
          </a:p>
        </p:txBody>
      </p:sp>
    </p:spTree>
    <p:extLst>
      <p:ext uri="{BB962C8B-B14F-4D97-AF65-F5344CB8AC3E}">
        <p14:creationId xmlns:p14="http://schemas.microsoft.com/office/powerpoint/2010/main" val="2252659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sz="3600" b="1" dirty="0">
                <a:effectLst/>
                <a:latin typeface="Times New Roman" pitchFamily="18" charset="0"/>
                <a:cs typeface="Times New Roman" pitchFamily="18" charset="0"/>
              </a:rPr>
              <a:t>CSS </a:t>
            </a:r>
            <a:r>
              <a:rPr lang="en-US" sz="3600" dirty="0">
                <a:effectLst/>
                <a:latin typeface="Times New Roman" pitchFamily="18" charset="0"/>
                <a:cs typeface="Times New Roman" pitchFamily="18" charset="0"/>
              </a:rPr>
              <a:t>(cascading style sheets)</a:t>
            </a:r>
          </a:p>
        </p:txBody>
      </p:sp>
      <p:sp>
        <p:nvSpPr>
          <p:cNvPr id="3" name="Content Placeholder 2"/>
          <p:cNvSpPr>
            <a:spLocks noGrp="1"/>
          </p:cNvSpPr>
          <p:nvPr>
            <p:ph idx="1"/>
          </p:nvPr>
        </p:nvSpPr>
        <p:spPr>
          <a:xfrm>
            <a:off x="457200" y="1295400"/>
            <a:ext cx="8534400" cy="5257800"/>
          </a:xfrm>
        </p:spPr>
        <p:txBody>
          <a:bodyPr>
            <a:normAutofit/>
          </a:bodyPr>
          <a:lstStyle/>
          <a:p>
            <a:pPr lvl="0">
              <a:lnSpc>
                <a:spcPct val="150000"/>
              </a:lnSpc>
              <a:buFont typeface="Wingdings" pitchFamily="2" charset="2"/>
              <a:buChar char="§"/>
            </a:pPr>
            <a:r>
              <a:rPr lang="en-US" dirty="0">
                <a:solidFill>
                  <a:schemeClr val="tx1"/>
                </a:solidFill>
                <a:latin typeface="Times New Roman" panose="02020603050405020304" pitchFamily="18" charset="0"/>
                <a:cs typeface="Times New Roman" pitchFamily="18" charset="0"/>
              </a:rPr>
              <a:t>A style sheet is a set of instructions that controls the </a:t>
            </a:r>
            <a:r>
              <a:rPr lang="en-US" b="1" dirty="0">
                <a:solidFill>
                  <a:schemeClr val="tx1"/>
                </a:solidFill>
                <a:latin typeface="Times New Roman" panose="02020603050405020304" pitchFamily="18" charset="0"/>
                <a:cs typeface="Times New Roman" pitchFamily="18" charset="0"/>
              </a:rPr>
              <a:t>appearance of a web page.</a:t>
            </a:r>
          </a:p>
          <a:p>
            <a:pPr>
              <a:lnSpc>
                <a:spcPct val="150000"/>
              </a:lnSpc>
              <a:buFont typeface="Wingdings" pitchFamily="2" charset="2"/>
              <a:buChar char="§"/>
            </a:pPr>
            <a:r>
              <a:rPr lang="en-US" b="0" i="0" dirty="0">
                <a:solidFill>
                  <a:srgbClr val="000000"/>
                </a:solidFill>
                <a:effectLst/>
                <a:latin typeface="Times New Roman" panose="02020603050405020304" pitchFamily="18" charset="0"/>
                <a:cs typeface="Times New Roman" panose="02020603050405020304" pitchFamily="18" charset="0"/>
              </a:rPr>
              <a:t>CSS is a simple design language intended to simplify the process of making web pages presentable.</a:t>
            </a:r>
          </a:p>
          <a:p>
            <a:pPr lvl="0">
              <a:lnSpc>
                <a:spcPct val="150000"/>
              </a:lnSpc>
              <a:buFont typeface="Wingdings" pitchFamily="2" charset="2"/>
              <a:buChar char="§"/>
            </a:pPr>
            <a:r>
              <a:rPr lang="en-US" dirty="0">
                <a:solidFill>
                  <a:schemeClr val="tx1"/>
                </a:solidFill>
                <a:latin typeface="Times New Roman" panose="02020603050405020304" pitchFamily="18" charset="0"/>
                <a:cs typeface="Times New Roman" pitchFamily="18" charset="0"/>
              </a:rPr>
              <a:t>CSS is </a:t>
            </a:r>
            <a:r>
              <a:rPr lang="en-US" b="0" i="0" dirty="0">
                <a:solidFill>
                  <a:srgbClr val="000000"/>
                </a:solidFill>
                <a:effectLst/>
                <a:latin typeface="Times New Roman" panose="02020603050405020304" pitchFamily="18" charset="0"/>
                <a:cs typeface="Times New Roman" panose="02020603050405020304" pitchFamily="18" charset="0"/>
              </a:rPr>
              <a:t>a simple design </a:t>
            </a:r>
            <a:r>
              <a:rPr lang="en-US" dirty="0">
                <a:solidFill>
                  <a:schemeClr val="tx1"/>
                </a:solidFill>
                <a:latin typeface="Times New Roman" pitchFamily="18" charset="0"/>
                <a:cs typeface="Times New Roman" pitchFamily="18" charset="0"/>
              </a:rPr>
              <a:t>language for describing the presentation of a web page.</a:t>
            </a: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CSS works with HTML, but it’s not HTML. </a:t>
            </a:r>
          </a:p>
          <a:p>
            <a:pPr lvl="0">
              <a:lnSpc>
                <a:spcPct val="150000"/>
              </a:lnSpc>
              <a:buFont typeface="Wingdings" pitchFamily="2" charset="2"/>
              <a:buChar char="§"/>
            </a:pPr>
            <a:r>
              <a:rPr lang="en-US" dirty="0">
                <a:solidFill>
                  <a:schemeClr val="tx1"/>
                </a:solidFill>
                <a:latin typeface="Times New Roman" pitchFamily="18" charset="0"/>
                <a:cs typeface="Times New Roman" pitchFamily="18" charset="0"/>
              </a:rPr>
              <a:t>It uses rules to say how a document should appear</a:t>
            </a:r>
          </a:p>
          <a:p>
            <a:pPr>
              <a:lnSpc>
                <a:spcPct val="150000"/>
              </a:lnSpc>
              <a:buFont typeface="Wingdings" pitchFamily="2" charset="2"/>
              <a:buChar char="§"/>
            </a:pPr>
            <a:endParaRPr lang="en-US" dirty="0">
              <a:solidFill>
                <a:schemeClr val="tx1"/>
              </a:solidFill>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3</a:t>
            </a:fld>
            <a:endParaRPr lang="en-US">
              <a:solidFill>
                <a:prstClr val="black">
                  <a:lumMod val="65000"/>
                  <a:lumOff val="35000"/>
                </a:prstClr>
              </a:solidFill>
            </a:endParaRPr>
          </a:p>
        </p:txBody>
      </p:sp>
    </p:spTree>
    <p:extLst>
      <p:ext uri="{BB962C8B-B14F-4D97-AF65-F5344CB8AC3E}">
        <p14:creationId xmlns:p14="http://schemas.microsoft.com/office/powerpoint/2010/main" val="768428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err="1"/>
              <a:t>Cont</a:t>
            </a:r>
            <a:r>
              <a:rPr lang="en-US" sz="4800" dirty="0"/>
              <a:t>…</a:t>
            </a:r>
          </a:p>
        </p:txBody>
      </p:sp>
      <p:sp>
        <p:nvSpPr>
          <p:cNvPr id="3" name="Content Placeholder 2"/>
          <p:cNvSpPr>
            <a:spLocks noGrp="1"/>
          </p:cNvSpPr>
          <p:nvPr>
            <p:ph idx="1"/>
          </p:nvPr>
        </p:nvSpPr>
        <p:spPr/>
        <p:txBody>
          <a:bodyPr/>
          <a:lstStyle/>
          <a:p>
            <a:pPr algn="just">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background-position</a:t>
            </a:r>
            <a:r>
              <a:rPr lang="en-US" dirty="0">
                <a:solidFill>
                  <a:schemeClr val="tx1"/>
                </a:solidFill>
                <a:latin typeface="Times New Roman" pitchFamily="18" charset="0"/>
                <a:cs typeface="Times New Roman" pitchFamily="18" charset="0"/>
              </a:rPr>
              <a:t> property is used to control the position of an image in the background.</a:t>
            </a:r>
          </a:p>
          <a:p>
            <a:pPr algn="just">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background-attachment</a:t>
            </a:r>
            <a:r>
              <a:rPr lang="en-US" dirty="0">
                <a:solidFill>
                  <a:schemeClr val="tx1"/>
                </a:solidFill>
                <a:latin typeface="Times New Roman" pitchFamily="18" charset="0"/>
                <a:cs typeface="Times New Roman" pitchFamily="18" charset="0"/>
              </a:rPr>
              <a:t> property is used to control the scrolling of an image in the background.</a:t>
            </a:r>
          </a:p>
          <a:p>
            <a:pPr algn="just">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background</a:t>
            </a:r>
            <a:r>
              <a:rPr lang="en-US" dirty="0">
                <a:solidFill>
                  <a:schemeClr val="tx1"/>
                </a:solidFill>
                <a:latin typeface="Times New Roman" pitchFamily="18" charset="0"/>
                <a:cs typeface="Times New Roman" pitchFamily="18" charset="0"/>
              </a:rPr>
              <a:t> property is used as shorthand to specify a number of other background properties.</a:t>
            </a:r>
          </a:p>
          <a:p>
            <a:pPr>
              <a:lnSpc>
                <a:spcPct val="150000"/>
              </a:lnSpc>
              <a:buFont typeface="Wingdings" pitchFamily="2" charset="2"/>
              <a:buChar char="§"/>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DE5D1617-11D4-40A7-A98D-DBE94F5C9387}" type="slidenum">
              <a:rPr lang="en-US" smtClean="0">
                <a:solidFill>
                  <a:prstClr val="black">
                    <a:lumMod val="65000"/>
                    <a:lumOff val="35000"/>
                  </a:prstClr>
                </a:solidFill>
              </a:rPr>
              <a:pPr/>
              <a:t>30</a:t>
            </a:fld>
            <a:endParaRPr lang="en-US">
              <a:solidFill>
                <a:prstClr val="black">
                  <a:lumMod val="65000"/>
                  <a:lumOff val="35000"/>
                </a:prstClr>
              </a:solidFill>
            </a:endParaRPr>
          </a:p>
        </p:txBody>
      </p:sp>
    </p:spTree>
    <p:extLst>
      <p:ext uri="{BB962C8B-B14F-4D97-AF65-F5344CB8AC3E}">
        <p14:creationId xmlns:p14="http://schemas.microsoft.com/office/powerpoint/2010/main" val="3810808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effectLst/>
              </a:rPr>
              <a:t>Set background color:</a:t>
            </a:r>
          </a:p>
        </p:txBody>
      </p:sp>
      <p:sp>
        <p:nvSpPr>
          <p:cNvPr id="3" name="Content Placeholder 2"/>
          <p:cNvSpPr>
            <a:spLocks noGrp="1"/>
          </p:cNvSpPr>
          <p:nvPr>
            <p:ph idx="1"/>
          </p:nvPr>
        </p:nvSpPr>
        <p:spPr>
          <a:xfrm>
            <a:off x="457200" y="1828800"/>
            <a:ext cx="8229600" cy="4297363"/>
          </a:xfrm>
        </p:spPr>
        <p:txBody>
          <a:bodyPr>
            <a:normAutofit/>
          </a:bodyPr>
          <a:lstStyle/>
          <a:p>
            <a:pPr marL="450850">
              <a:lnSpc>
                <a:spcPct val="97000"/>
              </a:lnSpc>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solidFill>
                  <a:schemeClr val="tx1"/>
                </a:solidFill>
                <a:latin typeface="Times New Roman" pitchFamily="18" charset="0"/>
                <a:cs typeface="Times New Roman" pitchFamily="18" charset="0"/>
              </a:rPr>
              <a:t>&lt;p </a:t>
            </a:r>
            <a:r>
              <a:rPr lang="en-US" b="1" dirty="0">
                <a:solidFill>
                  <a:schemeClr val="tx1"/>
                </a:solidFill>
                <a:latin typeface="Times New Roman" pitchFamily="18" charset="0"/>
                <a:cs typeface="Times New Roman" pitchFamily="18" charset="0"/>
              </a:rPr>
              <a:t>style="</a:t>
            </a:r>
            <a:r>
              <a:rPr lang="en-US" b="1" dirty="0" err="1">
                <a:solidFill>
                  <a:schemeClr val="tx1"/>
                </a:solidFill>
                <a:latin typeface="Times New Roman" pitchFamily="18" charset="0"/>
                <a:cs typeface="Times New Roman" pitchFamily="18" charset="0"/>
              </a:rPr>
              <a:t>background-color:yellow</a:t>
            </a:r>
            <a:r>
              <a:rPr lang="en-US" b="1" dirty="0">
                <a:solidFill>
                  <a:schemeClr val="tx1"/>
                </a:solidFill>
                <a:latin typeface="Times New Roman" pitchFamily="18" charset="0"/>
                <a:cs typeface="Times New Roman" pitchFamily="18" charset="0"/>
              </a:rPr>
              <a:t>;"</a:t>
            </a:r>
            <a:r>
              <a:rPr lang="en-US" dirty="0">
                <a:solidFill>
                  <a:schemeClr val="tx1"/>
                </a:solidFill>
                <a:latin typeface="Times New Roman" pitchFamily="18" charset="0"/>
                <a:cs typeface="Times New Roman" pitchFamily="18" charset="0"/>
              </a:rPr>
              <a:t>&gt; This text has a yellow background color. &lt;/p&gt;</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31</a:t>
            </a:fld>
            <a:endParaRPr lang="en-US">
              <a:solidFill>
                <a:prstClr val="black">
                  <a:lumMod val="65000"/>
                  <a:lumOff val="35000"/>
                </a:prst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343275"/>
            <a:ext cx="845123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770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Set the background image:</a:t>
            </a:r>
          </a:p>
        </p:txBody>
      </p:sp>
      <p:sp>
        <p:nvSpPr>
          <p:cNvPr id="3" name="Content Placeholder 2"/>
          <p:cNvSpPr>
            <a:spLocks noGrp="1"/>
          </p:cNvSpPr>
          <p:nvPr>
            <p:ph idx="1"/>
          </p:nvPr>
        </p:nvSpPr>
        <p:spPr/>
        <p:txBody>
          <a:bodyPr>
            <a:normAutofit/>
          </a:bodyPr>
          <a:lstStyle/>
          <a:p>
            <a:pPr marL="0" indent="0">
              <a:lnSpc>
                <a:spcPct val="200000"/>
              </a:lnSpc>
              <a:buNone/>
            </a:pPr>
            <a:r>
              <a:rPr lang="en-US" sz="2000" dirty="0">
                <a:solidFill>
                  <a:schemeClr val="tx1"/>
                </a:solidFill>
              </a:rPr>
              <a:t>&lt;table </a:t>
            </a:r>
            <a:r>
              <a:rPr lang="en-US" sz="2000" b="1" dirty="0">
                <a:solidFill>
                  <a:schemeClr val="tx1"/>
                </a:solidFill>
              </a:rPr>
              <a:t>style="background-image: </a:t>
            </a:r>
            <a:r>
              <a:rPr lang="en-US" sz="2000" b="1" dirty="0" err="1">
                <a:solidFill>
                  <a:schemeClr val="tx1"/>
                </a:solidFill>
              </a:rPr>
              <a:t>url</a:t>
            </a:r>
            <a:r>
              <a:rPr lang="en-US" sz="2000" b="1" dirty="0">
                <a:solidFill>
                  <a:schemeClr val="tx1"/>
                </a:solidFill>
              </a:rPr>
              <a:t>(/images/pattern1.gif);"</a:t>
            </a:r>
            <a:r>
              <a:rPr lang="en-US" sz="2000" dirty="0">
                <a:solidFill>
                  <a:schemeClr val="tx1"/>
                </a:solidFill>
              </a:rPr>
              <a:t>&gt;</a:t>
            </a:r>
          </a:p>
          <a:p>
            <a:pPr marL="0" indent="0">
              <a:lnSpc>
                <a:spcPct val="200000"/>
              </a:lnSpc>
              <a:buNone/>
            </a:pPr>
            <a:r>
              <a:rPr lang="en-US" sz="2000" dirty="0">
                <a:solidFill>
                  <a:schemeClr val="tx1"/>
                </a:solidFill>
              </a:rPr>
              <a:t> &lt;</a:t>
            </a:r>
            <a:r>
              <a:rPr lang="en-US" sz="2000" dirty="0" err="1">
                <a:solidFill>
                  <a:schemeClr val="tx1"/>
                </a:solidFill>
              </a:rPr>
              <a:t>tr</a:t>
            </a:r>
            <a:r>
              <a:rPr lang="en-US" sz="2000" dirty="0">
                <a:solidFill>
                  <a:schemeClr val="tx1"/>
                </a:solidFill>
              </a:rPr>
              <a:t>&gt;&lt;td&gt; This table has background image set. &lt;/td&gt;&lt;/</a:t>
            </a:r>
            <a:r>
              <a:rPr lang="en-US" sz="2000" dirty="0" err="1">
                <a:solidFill>
                  <a:schemeClr val="tx1"/>
                </a:solidFill>
              </a:rPr>
              <a:t>tr</a:t>
            </a:r>
            <a:r>
              <a:rPr lang="en-US" sz="2000" dirty="0">
                <a:solidFill>
                  <a:schemeClr val="tx1"/>
                </a:solidFill>
              </a:rPr>
              <a:t>&gt; &lt;/table&gt;</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32</a:t>
            </a:fld>
            <a:endParaRPr lang="en-US">
              <a:solidFill>
                <a:prstClr val="black">
                  <a:lumMod val="65000"/>
                  <a:lumOff val="35000"/>
                </a:prstClr>
              </a:solidFill>
            </a:endParaRPr>
          </a:p>
        </p:txBody>
      </p:sp>
    </p:spTree>
    <p:extLst>
      <p:ext uri="{BB962C8B-B14F-4D97-AF65-F5344CB8AC3E}">
        <p14:creationId xmlns:p14="http://schemas.microsoft.com/office/powerpoint/2010/main" val="4173084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4000" b="1" dirty="0">
                <a:effectLst/>
              </a:rPr>
              <a:t>Repeat the background image:</a:t>
            </a:r>
          </a:p>
        </p:txBody>
      </p:sp>
      <p:sp>
        <p:nvSpPr>
          <p:cNvPr id="3" name="Content Placeholder 2"/>
          <p:cNvSpPr>
            <a:spLocks noGrp="1"/>
          </p:cNvSpPr>
          <p:nvPr>
            <p:ph idx="1"/>
          </p:nvPr>
        </p:nvSpPr>
        <p:spPr>
          <a:xfrm>
            <a:off x="457200" y="1524000"/>
            <a:ext cx="8229600" cy="4724400"/>
          </a:xfrm>
        </p:spPr>
        <p:txBody>
          <a:bodyPr>
            <a:normAutofit/>
          </a:bodyPr>
          <a:lstStyle/>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You can use </a:t>
            </a:r>
            <a:r>
              <a:rPr lang="en-US" i="1" dirty="0">
                <a:solidFill>
                  <a:schemeClr val="tx1"/>
                </a:solidFill>
                <a:latin typeface="Times New Roman" pitchFamily="18" charset="0"/>
                <a:cs typeface="Times New Roman" pitchFamily="18" charset="0"/>
              </a:rPr>
              <a:t>no-repeat</a:t>
            </a:r>
            <a:r>
              <a:rPr lang="en-US" dirty="0">
                <a:solidFill>
                  <a:schemeClr val="tx1"/>
                </a:solidFill>
                <a:latin typeface="Times New Roman" pitchFamily="18" charset="0"/>
                <a:cs typeface="Times New Roman" pitchFamily="18" charset="0"/>
              </a:rPr>
              <a:t> value for </a:t>
            </a:r>
            <a:r>
              <a:rPr lang="en-US" i="1" dirty="0">
                <a:solidFill>
                  <a:schemeClr val="tx1"/>
                </a:solidFill>
                <a:latin typeface="Times New Roman" pitchFamily="18" charset="0"/>
                <a:cs typeface="Times New Roman" pitchFamily="18" charset="0"/>
              </a:rPr>
              <a:t>background-repeat</a:t>
            </a:r>
            <a:r>
              <a:rPr lang="en-US" dirty="0">
                <a:solidFill>
                  <a:schemeClr val="tx1"/>
                </a:solidFill>
                <a:latin typeface="Times New Roman" pitchFamily="18" charset="0"/>
                <a:cs typeface="Times New Roman" pitchFamily="18" charset="0"/>
              </a:rPr>
              <a:t> property if you don't want to repeat an image, in this case image will display only once.</a:t>
            </a: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By default </a:t>
            </a:r>
            <a:r>
              <a:rPr lang="en-US" i="1" dirty="0">
                <a:solidFill>
                  <a:schemeClr val="tx1"/>
                </a:solidFill>
                <a:latin typeface="Times New Roman" pitchFamily="18" charset="0"/>
                <a:cs typeface="Times New Roman" pitchFamily="18" charset="0"/>
              </a:rPr>
              <a:t>background-repeat</a:t>
            </a:r>
            <a:r>
              <a:rPr lang="en-US" dirty="0">
                <a:solidFill>
                  <a:schemeClr val="tx1"/>
                </a:solidFill>
                <a:latin typeface="Times New Roman" pitchFamily="18" charset="0"/>
                <a:cs typeface="Times New Roman" pitchFamily="18" charset="0"/>
              </a:rPr>
              <a:t> property will have </a:t>
            </a:r>
            <a:r>
              <a:rPr lang="en-US" i="1" dirty="0">
                <a:solidFill>
                  <a:schemeClr val="tx1"/>
                </a:solidFill>
                <a:latin typeface="Times New Roman" pitchFamily="18" charset="0"/>
                <a:cs typeface="Times New Roman" pitchFamily="18" charset="0"/>
              </a:rPr>
              <a:t>repeat</a:t>
            </a:r>
            <a:r>
              <a:rPr lang="en-US" dirty="0">
                <a:solidFill>
                  <a:schemeClr val="tx1"/>
                </a:solidFill>
                <a:latin typeface="Times New Roman" pitchFamily="18" charset="0"/>
                <a:cs typeface="Times New Roman" pitchFamily="18" charset="0"/>
              </a:rPr>
              <a:t> value.</a:t>
            </a:r>
          </a:p>
          <a:p>
            <a:pPr marL="1085850" lvl="2" indent="-285750">
              <a:lnSpc>
                <a:spcPct val="150000"/>
              </a:lnSpc>
              <a:buFont typeface="Wingdings" pitchFamily="2" charset="2"/>
              <a:buChar char="§"/>
            </a:pPr>
            <a:r>
              <a:rPr lang="en-US" dirty="0">
                <a:solidFill>
                  <a:schemeClr val="tx1"/>
                </a:solidFill>
                <a:latin typeface="Times New Roman" pitchFamily="18" charset="0"/>
                <a:cs typeface="Times New Roman" pitchFamily="18" charset="0"/>
              </a:rPr>
              <a:t>&lt;table </a:t>
            </a:r>
            <a:r>
              <a:rPr lang="en-US" b="1" dirty="0">
                <a:solidFill>
                  <a:schemeClr val="tx1"/>
                </a:solidFill>
                <a:latin typeface="Times New Roman" pitchFamily="18" charset="0"/>
                <a:cs typeface="Times New Roman" pitchFamily="18" charset="0"/>
              </a:rPr>
              <a:t>style="</a:t>
            </a:r>
            <a:r>
              <a:rPr lang="en-US" b="1" dirty="0" err="1">
                <a:solidFill>
                  <a:schemeClr val="tx1"/>
                </a:solidFill>
                <a:latin typeface="Times New Roman" pitchFamily="18" charset="0"/>
                <a:cs typeface="Times New Roman" pitchFamily="18" charset="0"/>
              </a:rPr>
              <a:t>background-image:url</a:t>
            </a:r>
            <a:r>
              <a:rPr lang="en-US" b="1" dirty="0">
                <a:solidFill>
                  <a:schemeClr val="tx1"/>
                </a:solidFill>
                <a:latin typeface="Times New Roman" pitchFamily="18" charset="0"/>
                <a:cs typeface="Times New Roman" pitchFamily="18" charset="0"/>
              </a:rPr>
              <a:t>(/images/pattern1.gif); background-repeat: repeat;"</a:t>
            </a:r>
            <a:r>
              <a:rPr lang="en-US" dirty="0">
                <a:solidFill>
                  <a:schemeClr val="tx1"/>
                </a:solidFill>
                <a:latin typeface="Times New Roman" pitchFamily="18" charset="0"/>
                <a:cs typeface="Times New Roman" pitchFamily="18" charset="0"/>
              </a:rPr>
              <a:t>&gt; &lt;</a:t>
            </a:r>
            <a:r>
              <a:rPr lang="en-US" dirty="0" err="1">
                <a:solidFill>
                  <a:schemeClr val="tx1"/>
                </a:solidFill>
                <a:latin typeface="Times New Roman" pitchFamily="18" charset="0"/>
                <a:cs typeface="Times New Roman" pitchFamily="18" charset="0"/>
              </a:rPr>
              <a:t>tr</a:t>
            </a:r>
            <a:r>
              <a:rPr lang="en-US" dirty="0">
                <a:solidFill>
                  <a:schemeClr val="tx1"/>
                </a:solidFill>
                <a:latin typeface="Times New Roman" pitchFamily="18" charset="0"/>
                <a:cs typeface="Times New Roman" pitchFamily="18" charset="0"/>
              </a:rPr>
              <a:t>&gt;&lt;td&gt; This table has background image which repeats multiple times. &lt;/td&gt;&lt;/tr&gt; &lt;/table&gt;</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33</a:t>
            </a:fld>
            <a:endParaRPr lang="en-US">
              <a:solidFill>
                <a:prstClr val="black">
                  <a:lumMod val="65000"/>
                  <a:lumOff val="35000"/>
                </a:prstClr>
              </a:solidFill>
            </a:endParaRPr>
          </a:p>
        </p:txBody>
      </p:sp>
    </p:spTree>
    <p:extLst>
      <p:ext uri="{BB962C8B-B14F-4D97-AF65-F5344CB8AC3E}">
        <p14:creationId xmlns:p14="http://schemas.microsoft.com/office/powerpoint/2010/main" val="1704838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effectLst/>
              </a:rPr>
              <a:t>Set the background image position:</a:t>
            </a:r>
          </a:p>
        </p:txBody>
      </p:sp>
      <p:sp>
        <p:nvSpPr>
          <p:cNvPr id="3" name="Content Placeholder 2"/>
          <p:cNvSpPr>
            <a:spLocks noGrp="1"/>
          </p:cNvSpPr>
          <p:nvPr>
            <p:ph idx="1"/>
          </p:nvPr>
        </p:nvSpPr>
        <p:spPr>
          <a:xfrm>
            <a:off x="457200" y="1752600"/>
            <a:ext cx="8229600" cy="4373563"/>
          </a:xfrm>
        </p:spPr>
        <p:txBody>
          <a:bodyPr>
            <a:normAutofit/>
          </a:bodyPr>
          <a:lstStyle/>
          <a:p>
            <a:pPr>
              <a:lnSpc>
                <a:spcPct val="150000"/>
              </a:lnSpc>
              <a:buNone/>
            </a:pPr>
            <a:r>
              <a:rPr lang="en-US" dirty="0">
                <a:solidFill>
                  <a:schemeClr val="tx1"/>
                </a:solidFill>
                <a:latin typeface="Times New Roman" pitchFamily="18" charset="0"/>
                <a:cs typeface="Times New Roman" pitchFamily="18" charset="0"/>
              </a:rPr>
              <a:t>&lt;table </a:t>
            </a:r>
            <a:r>
              <a:rPr lang="en-US" b="1" dirty="0">
                <a:solidFill>
                  <a:schemeClr val="tx1"/>
                </a:solidFill>
                <a:latin typeface="Times New Roman" pitchFamily="18" charset="0"/>
                <a:cs typeface="Times New Roman" pitchFamily="18" charset="0"/>
              </a:rPr>
              <a:t>style="</a:t>
            </a:r>
            <a:r>
              <a:rPr lang="en-US" b="1" dirty="0" err="1">
                <a:solidFill>
                  <a:schemeClr val="tx1"/>
                </a:solidFill>
                <a:latin typeface="Times New Roman" pitchFamily="18" charset="0"/>
                <a:cs typeface="Times New Roman" pitchFamily="18" charset="0"/>
              </a:rPr>
              <a:t>background-image:url</a:t>
            </a:r>
            <a:r>
              <a:rPr lang="en-US" b="1" dirty="0">
                <a:solidFill>
                  <a:schemeClr val="tx1"/>
                </a:solidFill>
                <a:latin typeface="Times New Roman" pitchFamily="18" charset="0"/>
                <a:cs typeface="Times New Roman" pitchFamily="18" charset="0"/>
              </a:rPr>
              <a:t>(/images/pattern1.gif); background-position:100px;"</a:t>
            </a:r>
            <a:r>
              <a:rPr lang="en-US" dirty="0">
                <a:solidFill>
                  <a:schemeClr val="tx1"/>
                </a:solidFill>
                <a:latin typeface="Times New Roman" pitchFamily="18" charset="0"/>
                <a:cs typeface="Times New Roman" pitchFamily="18" charset="0"/>
              </a:rPr>
              <a:t>&gt; &lt;</a:t>
            </a:r>
            <a:r>
              <a:rPr lang="en-US" dirty="0" err="1">
                <a:solidFill>
                  <a:schemeClr val="tx1"/>
                </a:solidFill>
                <a:latin typeface="Times New Roman" pitchFamily="18" charset="0"/>
                <a:cs typeface="Times New Roman" pitchFamily="18" charset="0"/>
              </a:rPr>
              <a:t>tr</a:t>
            </a:r>
            <a:r>
              <a:rPr lang="en-US" dirty="0">
                <a:solidFill>
                  <a:schemeClr val="tx1"/>
                </a:solidFill>
                <a:latin typeface="Times New Roman" pitchFamily="18" charset="0"/>
                <a:cs typeface="Times New Roman" pitchFamily="18" charset="0"/>
              </a:rPr>
              <a:t>&gt;&lt;td&gt; Background image positioned 100 pixels away from the left. &lt;/td&gt;&lt;/</a:t>
            </a:r>
            <a:r>
              <a:rPr lang="en-US" dirty="0" err="1">
                <a:solidFill>
                  <a:schemeClr val="tx1"/>
                </a:solidFill>
                <a:latin typeface="Times New Roman" pitchFamily="18" charset="0"/>
                <a:cs typeface="Times New Roman" pitchFamily="18" charset="0"/>
              </a:rPr>
              <a:t>tr</a:t>
            </a:r>
            <a:r>
              <a:rPr lang="en-US" dirty="0">
                <a:solidFill>
                  <a:schemeClr val="tx1"/>
                </a:solidFill>
                <a:latin typeface="Times New Roman" pitchFamily="18" charset="0"/>
                <a:cs typeface="Times New Roman" pitchFamily="18" charset="0"/>
              </a:rPr>
              <a:t>&gt; &lt;/table&gt;</a:t>
            </a:r>
          </a:p>
          <a:p>
            <a:pPr>
              <a:lnSpc>
                <a:spcPct val="150000"/>
              </a:lnSpc>
              <a:buNone/>
            </a:pPr>
            <a:r>
              <a:rPr lang="en-US" b="1" dirty="0">
                <a:solidFill>
                  <a:schemeClr val="tx1"/>
                </a:solidFill>
                <a:latin typeface="Times New Roman" pitchFamily="18" charset="0"/>
                <a:cs typeface="Times New Roman" pitchFamily="18" charset="0"/>
              </a:rPr>
              <a:t>background-position:100px 200px;</a:t>
            </a:r>
            <a:endParaRPr lang="en-US" dirty="0">
              <a:solidFill>
                <a:schemeClr val="tx1"/>
              </a:solidFill>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34</a:t>
            </a:fld>
            <a:endParaRPr lang="en-US">
              <a:solidFill>
                <a:prstClr val="black">
                  <a:lumMod val="65000"/>
                  <a:lumOff val="35000"/>
                </a:prstClr>
              </a:solidFill>
            </a:endParaRPr>
          </a:p>
        </p:txBody>
      </p:sp>
    </p:spTree>
    <p:extLst>
      <p:ext uri="{BB962C8B-B14F-4D97-AF65-F5344CB8AC3E}">
        <p14:creationId xmlns:p14="http://schemas.microsoft.com/office/powerpoint/2010/main" val="879534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Set the background attachment:</a:t>
            </a:r>
          </a:p>
        </p:txBody>
      </p:sp>
      <p:sp>
        <p:nvSpPr>
          <p:cNvPr id="3" name="Content Placeholder 2"/>
          <p:cNvSpPr>
            <a:spLocks noGrp="1"/>
          </p:cNvSpPr>
          <p:nvPr>
            <p:ph idx="1"/>
          </p:nvPr>
        </p:nvSpPr>
        <p:spPr/>
        <p:txBody>
          <a:bodyPr>
            <a:normAutofit fontScale="92500"/>
          </a:bodyPr>
          <a:lstStyle/>
          <a:p>
            <a:pPr>
              <a:lnSpc>
                <a:spcPct val="150000"/>
              </a:lnSpc>
              <a:buFont typeface="Wingdings" pitchFamily="2" charset="2"/>
              <a:buChar char="§"/>
            </a:pPr>
            <a:r>
              <a:rPr lang="en-US" sz="2800" dirty="0">
                <a:solidFill>
                  <a:schemeClr val="tx1"/>
                </a:solidFill>
                <a:latin typeface="Times New Roman" pitchFamily="18" charset="0"/>
                <a:cs typeface="Times New Roman" pitchFamily="18" charset="0"/>
              </a:rPr>
              <a:t>Background attachment determines whether a background image is fixed or scrolls with the rest of the page.</a:t>
            </a:r>
          </a:p>
          <a:p>
            <a:pPr>
              <a:lnSpc>
                <a:spcPct val="150000"/>
              </a:lnSpc>
              <a:buFont typeface="Wingdings" pitchFamily="2" charset="2"/>
              <a:buChar char="§"/>
            </a:pPr>
            <a:r>
              <a:rPr lang="en-US" sz="2800" dirty="0">
                <a:solidFill>
                  <a:schemeClr val="tx1"/>
                </a:solidFill>
                <a:latin typeface="Times New Roman" pitchFamily="18" charset="0"/>
                <a:cs typeface="Times New Roman" pitchFamily="18" charset="0"/>
              </a:rPr>
              <a:t>Following is the example which demonstrates how to set the fixed background image.</a:t>
            </a:r>
          </a:p>
          <a:p>
            <a:pPr lvl="1" indent="-342900">
              <a:lnSpc>
                <a:spcPct val="150000"/>
              </a:lnSpc>
              <a:buFont typeface="Wingdings" pitchFamily="2" charset="2"/>
              <a:buChar char="§"/>
            </a:pPr>
            <a:r>
              <a:rPr lang="en-US" sz="2400" dirty="0">
                <a:solidFill>
                  <a:schemeClr val="tx1"/>
                </a:solidFill>
                <a:latin typeface="Times New Roman" pitchFamily="18" charset="0"/>
                <a:cs typeface="Times New Roman" pitchFamily="18" charset="0"/>
              </a:rPr>
              <a:t>&lt;p </a:t>
            </a:r>
            <a:r>
              <a:rPr lang="en-US" sz="2400" b="1" dirty="0">
                <a:solidFill>
                  <a:schemeClr val="tx1"/>
                </a:solidFill>
                <a:latin typeface="Times New Roman" pitchFamily="18" charset="0"/>
                <a:cs typeface="Times New Roman" pitchFamily="18" charset="0"/>
              </a:rPr>
              <a:t>style="</a:t>
            </a:r>
            <a:r>
              <a:rPr lang="en-US" sz="2400" b="1" dirty="0" err="1">
                <a:solidFill>
                  <a:schemeClr val="tx1"/>
                </a:solidFill>
                <a:latin typeface="Times New Roman" pitchFamily="18" charset="0"/>
                <a:cs typeface="Times New Roman" pitchFamily="18" charset="0"/>
              </a:rPr>
              <a:t>background-image:url</a:t>
            </a:r>
            <a:r>
              <a:rPr lang="en-US" sz="2400" b="1" dirty="0">
                <a:solidFill>
                  <a:schemeClr val="tx1"/>
                </a:solidFill>
                <a:latin typeface="Times New Roman" pitchFamily="18" charset="0"/>
                <a:cs typeface="Times New Roman" pitchFamily="18" charset="0"/>
              </a:rPr>
              <a:t>(/images/pattern1.gif); </a:t>
            </a:r>
            <a:r>
              <a:rPr lang="en-US" sz="2400" b="1" dirty="0" err="1">
                <a:solidFill>
                  <a:schemeClr val="tx1"/>
                </a:solidFill>
                <a:latin typeface="Times New Roman" pitchFamily="18" charset="0"/>
                <a:cs typeface="Times New Roman" pitchFamily="18" charset="0"/>
              </a:rPr>
              <a:t>background-attachment:fixed</a:t>
            </a:r>
            <a:r>
              <a:rPr lang="en-US" sz="2400" b="1" dirty="0">
                <a:solidFill>
                  <a:schemeClr val="tx1"/>
                </a:solidFill>
                <a:latin typeface="Times New Roman" pitchFamily="18" charset="0"/>
                <a:cs typeface="Times New Roman" pitchFamily="18" charset="0"/>
              </a:rPr>
              <a:t>;"</a:t>
            </a:r>
            <a:r>
              <a:rPr lang="en-US" sz="2400" dirty="0">
                <a:solidFill>
                  <a:schemeClr val="tx1"/>
                </a:solidFill>
                <a:latin typeface="Times New Roman" pitchFamily="18" charset="0"/>
                <a:cs typeface="Times New Roman" pitchFamily="18" charset="0"/>
              </a:rPr>
              <a:t>&gt; This </a:t>
            </a:r>
            <a:r>
              <a:rPr lang="en-US" sz="2400" dirty="0" err="1">
                <a:solidFill>
                  <a:schemeClr val="tx1"/>
                </a:solidFill>
                <a:latin typeface="Times New Roman" pitchFamily="18" charset="0"/>
                <a:cs typeface="Times New Roman" pitchFamily="18" charset="0"/>
              </a:rPr>
              <a:t>parapgraph</a:t>
            </a:r>
            <a:r>
              <a:rPr lang="en-US" sz="2400" dirty="0">
                <a:solidFill>
                  <a:schemeClr val="tx1"/>
                </a:solidFill>
                <a:latin typeface="Times New Roman" pitchFamily="18" charset="0"/>
                <a:cs typeface="Times New Roman" pitchFamily="18" charset="0"/>
              </a:rPr>
              <a:t> has fixed background image. &lt;/p&gt;</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35</a:t>
            </a:fld>
            <a:endParaRPr lang="en-US">
              <a:solidFill>
                <a:prstClr val="black">
                  <a:lumMod val="65000"/>
                  <a:lumOff val="35000"/>
                </a:prstClr>
              </a:solidFill>
            </a:endParaRPr>
          </a:p>
        </p:txBody>
      </p:sp>
    </p:spTree>
    <p:extLst>
      <p:ext uri="{BB962C8B-B14F-4D97-AF65-F5344CB8AC3E}">
        <p14:creationId xmlns:p14="http://schemas.microsoft.com/office/powerpoint/2010/main" val="1607142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latin typeface="Times New Roman" pitchFamily="18" charset="0"/>
                <a:cs typeface="Times New Roman" pitchFamily="18" charset="0"/>
              </a:rPr>
              <a:t>Shorthand property :</a:t>
            </a:r>
          </a:p>
        </p:txBody>
      </p:sp>
      <p:sp>
        <p:nvSpPr>
          <p:cNvPr id="3" name="Content Placeholder 2"/>
          <p:cNvSpPr>
            <a:spLocks noGrp="1"/>
          </p:cNvSpPr>
          <p:nvPr>
            <p:ph idx="1"/>
          </p:nvPr>
        </p:nvSpPr>
        <p:spPr/>
        <p:txBody>
          <a:bodyPr/>
          <a:lstStyle/>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You can use the </a:t>
            </a:r>
            <a:r>
              <a:rPr lang="en-US" i="1" dirty="0">
                <a:solidFill>
                  <a:schemeClr val="tx1"/>
                </a:solidFill>
                <a:latin typeface="Times New Roman" pitchFamily="18" charset="0"/>
                <a:cs typeface="Times New Roman" pitchFamily="18" charset="0"/>
              </a:rPr>
              <a:t>background</a:t>
            </a:r>
            <a:r>
              <a:rPr lang="en-US" dirty="0">
                <a:solidFill>
                  <a:schemeClr val="tx1"/>
                </a:solidFill>
                <a:latin typeface="Times New Roman" pitchFamily="18" charset="0"/>
                <a:cs typeface="Times New Roman" pitchFamily="18" charset="0"/>
              </a:rPr>
              <a:t> property to set all the background properties at once. For example:</a:t>
            </a: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&lt;p </a:t>
            </a:r>
            <a:r>
              <a:rPr lang="en-US" b="1" dirty="0">
                <a:solidFill>
                  <a:schemeClr val="tx1"/>
                </a:solidFill>
                <a:latin typeface="Times New Roman" pitchFamily="18" charset="0"/>
                <a:cs typeface="Times New Roman" pitchFamily="18" charset="0"/>
              </a:rPr>
              <a:t>style="background: </a:t>
            </a:r>
            <a:r>
              <a:rPr lang="en-US" b="1" dirty="0" err="1">
                <a:solidFill>
                  <a:schemeClr val="tx1"/>
                </a:solidFill>
                <a:latin typeface="Times New Roman" pitchFamily="18" charset="0"/>
                <a:cs typeface="Times New Roman" pitchFamily="18" charset="0"/>
              </a:rPr>
              <a:t>url</a:t>
            </a:r>
            <a:r>
              <a:rPr lang="en-US" b="1" dirty="0">
                <a:solidFill>
                  <a:schemeClr val="tx1"/>
                </a:solidFill>
                <a:latin typeface="Times New Roman" pitchFamily="18" charset="0"/>
                <a:cs typeface="Times New Roman" pitchFamily="18" charset="0"/>
              </a:rPr>
              <a:t>(/images/pattern1.gif) repeat fixed;"</a:t>
            </a:r>
            <a:r>
              <a:rPr lang="en-US" dirty="0">
                <a:solidFill>
                  <a:schemeClr val="tx1"/>
                </a:solidFill>
                <a:latin typeface="Times New Roman" pitchFamily="18" charset="0"/>
                <a:cs typeface="Times New Roman" pitchFamily="18" charset="0"/>
              </a:rPr>
              <a:t>&gt; This </a:t>
            </a:r>
            <a:r>
              <a:rPr lang="en-US" dirty="0" err="1">
                <a:solidFill>
                  <a:schemeClr val="tx1"/>
                </a:solidFill>
                <a:latin typeface="Times New Roman" pitchFamily="18" charset="0"/>
                <a:cs typeface="Times New Roman" pitchFamily="18" charset="0"/>
              </a:rPr>
              <a:t>parapgraph</a:t>
            </a:r>
            <a:r>
              <a:rPr lang="en-US" dirty="0">
                <a:solidFill>
                  <a:schemeClr val="tx1"/>
                </a:solidFill>
                <a:latin typeface="Times New Roman" pitchFamily="18" charset="0"/>
                <a:cs typeface="Times New Roman" pitchFamily="18" charset="0"/>
              </a:rPr>
              <a:t> has fixed repeated background image. &lt;/p&gt;</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36</a:t>
            </a:fld>
            <a:endParaRPr lang="en-US">
              <a:solidFill>
                <a:prstClr val="black">
                  <a:lumMod val="65000"/>
                  <a:lumOff val="35000"/>
                </a:prstClr>
              </a:solidFill>
            </a:endParaRPr>
          </a:p>
        </p:txBody>
      </p:sp>
    </p:spTree>
    <p:extLst>
      <p:ext uri="{BB962C8B-B14F-4D97-AF65-F5344CB8AC3E}">
        <p14:creationId xmlns:p14="http://schemas.microsoft.com/office/powerpoint/2010/main" val="225336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750D-857C-4313-BF48-B5A1D68C80D8}"/>
              </a:ext>
            </a:extLst>
          </p:cNvPr>
          <p:cNvSpPr>
            <a:spLocks noGrp="1"/>
          </p:cNvSpPr>
          <p:nvPr>
            <p:ph type="title"/>
          </p:nvPr>
        </p:nvSpPr>
        <p:spPr/>
        <p:txBody>
          <a:bodyPr/>
          <a:lstStyle/>
          <a:p>
            <a:r>
              <a:rPr lang="en-US" dirty="0"/>
              <a:t>Other Properties</a:t>
            </a:r>
          </a:p>
        </p:txBody>
      </p:sp>
      <p:sp>
        <p:nvSpPr>
          <p:cNvPr id="3" name="Content Placeholder 2">
            <a:extLst>
              <a:ext uri="{FF2B5EF4-FFF2-40B4-BE49-F238E27FC236}">
                <a16:creationId xmlns:a16="http://schemas.microsoft.com/office/drawing/2014/main" id="{FD8B8E2C-EA98-4680-997E-2228D8A0B2FB}"/>
              </a:ext>
            </a:extLst>
          </p:cNvPr>
          <p:cNvSpPr>
            <a:spLocks noGrp="1"/>
          </p:cNvSpPr>
          <p:nvPr>
            <p:ph idx="1"/>
          </p:nvPr>
        </p:nvSpPr>
        <p:spPr/>
        <p:txBody>
          <a:bodyPr/>
          <a:lstStyle/>
          <a:p>
            <a:r>
              <a:rPr lang="en-US" i="0" dirty="0">
                <a:solidFill>
                  <a:schemeClr val="tx1"/>
                </a:solidFill>
                <a:effectLst/>
                <a:latin typeface="Times New Roman" panose="02020603050405020304" pitchFamily="18" charset="0"/>
                <a:cs typeface="Times New Roman" panose="02020603050405020304" pitchFamily="18" charset="0"/>
              </a:rPr>
              <a:t>The backdrop-filter Property</a:t>
            </a:r>
          </a:p>
          <a:p>
            <a:r>
              <a:rPr lang="en-US" i="0" dirty="0">
                <a:solidFill>
                  <a:schemeClr val="tx1"/>
                </a:solidFill>
                <a:effectLst/>
                <a:latin typeface="Times New Roman" panose="02020603050405020304" pitchFamily="18" charset="0"/>
                <a:cs typeface="Times New Roman" panose="02020603050405020304" pitchFamily="18" charset="0"/>
              </a:rPr>
              <a:t>Animation of background-color</a:t>
            </a:r>
          </a:p>
          <a:p>
            <a:r>
              <a:rPr lang="en-US" i="0" dirty="0">
                <a:solidFill>
                  <a:schemeClr val="tx1"/>
                </a:solidFill>
                <a:effectLst/>
                <a:latin typeface="Times New Roman" panose="02020603050405020304" pitchFamily="18" charset="0"/>
                <a:cs typeface="Times New Roman" panose="02020603050405020304" pitchFamily="18" charset="0"/>
              </a:rPr>
              <a:t>The background-blend-mode Property</a:t>
            </a:r>
          </a:p>
          <a:p>
            <a:r>
              <a:rPr lang="en-US" dirty="0" err="1">
                <a:solidFill>
                  <a:schemeClr val="tx1"/>
                </a:solidFill>
                <a:latin typeface="Times New Roman" panose="02020603050405020304" pitchFamily="18" charset="0"/>
                <a:cs typeface="Times New Roman" panose="02020603050405020304" pitchFamily="18" charset="0"/>
              </a:rPr>
              <a:t>E.t.c</a:t>
            </a:r>
            <a:r>
              <a:rPr lang="en-US" dirty="0">
                <a:solidFill>
                  <a:schemeClr val="tx1"/>
                </a:solidFill>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1C9565ED-7114-40F8-8999-6C0BB4E35544}"/>
              </a:ext>
            </a:extLst>
          </p:cNvPr>
          <p:cNvSpPr>
            <a:spLocks noGrp="1"/>
          </p:cNvSpPr>
          <p:nvPr>
            <p:ph type="sldNum" sz="quarter" idx="12"/>
          </p:nvPr>
        </p:nvSpPr>
        <p:spPr/>
        <p:txBody>
          <a:bodyPr/>
          <a:lstStyle/>
          <a:p>
            <a:fld id="{DE5D1617-11D4-40A7-A98D-DBE94F5C9387}" type="slidenum">
              <a:rPr lang="en-US" smtClean="0">
                <a:solidFill>
                  <a:prstClr val="black">
                    <a:lumMod val="65000"/>
                    <a:lumOff val="35000"/>
                  </a:prstClr>
                </a:solidFill>
              </a:rPr>
              <a:pPr/>
              <a:t>37</a:t>
            </a:fld>
            <a:endParaRPr lang="en-US">
              <a:solidFill>
                <a:prstClr val="black">
                  <a:lumMod val="65000"/>
                  <a:lumOff val="35000"/>
                </a:prstClr>
              </a:solidFill>
            </a:endParaRPr>
          </a:p>
        </p:txBody>
      </p:sp>
    </p:spTree>
    <p:extLst>
      <p:ext uri="{BB962C8B-B14F-4D97-AF65-F5344CB8AC3E}">
        <p14:creationId xmlns:p14="http://schemas.microsoft.com/office/powerpoint/2010/main" val="38552024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effectLst/>
                <a:latin typeface="Times New Roman" pitchFamily="18" charset="0"/>
                <a:cs typeface="Times New Roman" pitchFamily="18" charset="0"/>
              </a:rPr>
              <a:t>2. Setting Fonts using CSS</a:t>
            </a:r>
          </a:p>
        </p:txBody>
      </p:sp>
      <p:sp>
        <p:nvSpPr>
          <p:cNvPr id="3" name="Content Placeholder 2"/>
          <p:cNvSpPr>
            <a:spLocks noGrp="1"/>
          </p:cNvSpPr>
          <p:nvPr>
            <p:ph idx="1"/>
          </p:nvPr>
        </p:nvSpPr>
        <p:spPr>
          <a:xfrm>
            <a:off x="304800" y="1828800"/>
            <a:ext cx="8382000" cy="4648200"/>
          </a:xfrm>
        </p:spPr>
        <p:txBody>
          <a:bodyPr>
            <a:noAutofit/>
          </a:bodyPr>
          <a:lstStyle/>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font-family</a:t>
            </a:r>
            <a:r>
              <a:rPr lang="en-US" dirty="0">
                <a:solidFill>
                  <a:schemeClr val="tx1"/>
                </a:solidFill>
                <a:latin typeface="Times New Roman" pitchFamily="18" charset="0"/>
                <a:cs typeface="Times New Roman" pitchFamily="18" charset="0"/>
              </a:rPr>
              <a:t> property is used to change the face of a font.</a:t>
            </a: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font-style</a:t>
            </a:r>
            <a:r>
              <a:rPr lang="en-US" dirty="0">
                <a:solidFill>
                  <a:schemeClr val="tx1"/>
                </a:solidFill>
                <a:latin typeface="Times New Roman" pitchFamily="18" charset="0"/>
                <a:cs typeface="Times New Roman" pitchFamily="18" charset="0"/>
              </a:rPr>
              <a:t> property is used to make a font italic or oblique.</a:t>
            </a: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font-variant</a:t>
            </a:r>
            <a:r>
              <a:rPr lang="en-US" dirty="0">
                <a:solidFill>
                  <a:schemeClr val="tx1"/>
                </a:solidFill>
                <a:latin typeface="Times New Roman" pitchFamily="18" charset="0"/>
                <a:cs typeface="Times New Roman" pitchFamily="18" charset="0"/>
              </a:rPr>
              <a:t> property is used to create a small-caps effect.</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38</a:t>
            </a:fld>
            <a:endParaRPr lang="en-US">
              <a:solidFill>
                <a:prstClr val="black">
                  <a:lumMod val="65000"/>
                  <a:lumOff val="35000"/>
                </a:prstClr>
              </a:solidFill>
            </a:endParaRPr>
          </a:p>
        </p:txBody>
      </p:sp>
    </p:spTree>
    <p:extLst>
      <p:ext uri="{BB962C8B-B14F-4D97-AF65-F5344CB8AC3E}">
        <p14:creationId xmlns:p14="http://schemas.microsoft.com/office/powerpoint/2010/main" val="1049117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err="1"/>
              <a:t>Cont</a:t>
            </a:r>
            <a:r>
              <a:rPr lang="en-US" sz="4800" dirty="0"/>
              <a:t>…</a:t>
            </a:r>
          </a:p>
        </p:txBody>
      </p:sp>
      <p:sp>
        <p:nvSpPr>
          <p:cNvPr id="3" name="Content Placeholder 2"/>
          <p:cNvSpPr>
            <a:spLocks noGrp="1"/>
          </p:cNvSpPr>
          <p:nvPr>
            <p:ph idx="1"/>
          </p:nvPr>
        </p:nvSpPr>
        <p:spPr/>
        <p:txBody>
          <a:bodyPr/>
          <a:lstStyle/>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font-weight</a:t>
            </a:r>
            <a:r>
              <a:rPr lang="en-US" dirty="0">
                <a:solidFill>
                  <a:schemeClr val="tx1"/>
                </a:solidFill>
                <a:latin typeface="Times New Roman" pitchFamily="18" charset="0"/>
                <a:cs typeface="Times New Roman" pitchFamily="18" charset="0"/>
              </a:rPr>
              <a:t> property is used to increase or decrease how bold or light a font appears.</a:t>
            </a: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font-size</a:t>
            </a:r>
            <a:r>
              <a:rPr lang="en-US" dirty="0">
                <a:solidFill>
                  <a:schemeClr val="tx1"/>
                </a:solidFill>
                <a:latin typeface="Times New Roman" pitchFamily="18" charset="0"/>
                <a:cs typeface="Times New Roman" pitchFamily="18" charset="0"/>
              </a:rPr>
              <a:t> property is used to increase or decrease the size of a font.</a:t>
            </a: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font</a:t>
            </a:r>
            <a:r>
              <a:rPr lang="en-US" dirty="0">
                <a:solidFill>
                  <a:schemeClr val="tx1"/>
                </a:solidFill>
                <a:latin typeface="Times New Roman" pitchFamily="18" charset="0"/>
                <a:cs typeface="Times New Roman" pitchFamily="18" charset="0"/>
              </a:rPr>
              <a:t> property is used as shorthand to specify a number of other font properties.</a:t>
            </a:r>
          </a:p>
          <a:p>
            <a:endParaRPr lang="en-US" dirty="0"/>
          </a:p>
        </p:txBody>
      </p:sp>
      <p:sp>
        <p:nvSpPr>
          <p:cNvPr id="4" name="Slide Number Placeholder 3"/>
          <p:cNvSpPr>
            <a:spLocks noGrp="1"/>
          </p:cNvSpPr>
          <p:nvPr>
            <p:ph type="sldNum" sz="quarter" idx="12"/>
          </p:nvPr>
        </p:nvSpPr>
        <p:spPr/>
        <p:txBody>
          <a:bodyPr/>
          <a:lstStyle/>
          <a:p>
            <a:fld id="{DE5D1617-11D4-40A7-A98D-DBE94F5C9387}" type="slidenum">
              <a:rPr lang="en-US" smtClean="0">
                <a:solidFill>
                  <a:prstClr val="black">
                    <a:lumMod val="65000"/>
                    <a:lumOff val="35000"/>
                  </a:prstClr>
                </a:solidFill>
              </a:rPr>
              <a:pPr/>
              <a:t>39</a:t>
            </a:fld>
            <a:endParaRPr lang="en-US">
              <a:solidFill>
                <a:prstClr val="black">
                  <a:lumMod val="65000"/>
                  <a:lumOff val="35000"/>
                </a:prstClr>
              </a:solidFill>
            </a:endParaRPr>
          </a:p>
        </p:txBody>
      </p:sp>
    </p:spTree>
    <p:extLst>
      <p:ext uri="{BB962C8B-B14F-4D97-AF65-F5344CB8AC3E}">
        <p14:creationId xmlns:p14="http://schemas.microsoft.com/office/powerpoint/2010/main" val="4277242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pPr lvl="0">
              <a:lnSpc>
                <a:spcPct val="150000"/>
              </a:lnSpc>
              <a:buFont typeface="Wingdings" pitchFamily="2" charset="2"/>
              <a:buChar char="§"/>
            </a:pPr>
            <a:r>
              <a:rPr lang="en-US" dirty="0">
                <a:solidFill>
                  <a:schemeClr val="tx1"/>
                </a:solidFill>
                <a:latin typeface="Times New Roman" panose="02020603050405020304" pitchFamily="18" charset="0"/>
                <a:cs typeface="Times New Roman" pitchFamily="18" charset="0"/>
              </a:rPr>
              <a:t>While HTML provides structure to a document by organizing information into headers,  paragraphs, bulleted lists, and so on, </a:t>
            </a:r>
            <a:r>
              <a:rPr lang="en-US" b="1" dirty="0">
                <a:solidFill>
                  <a:schemeClr val="tx1"/>
                </a:solidFill>
                <a:latin typeface="Times New Roman" panose="02020603050405020304" pitchFamily="18" charset="0"/>
                <a:cs typeface="Times New Roman" pitchFamily="18" charset="0"/>
              </a:rPr>
              <a:t>CSS</a:t>
            </a:r>
            <a:r>
              <a:rPr lang="en-US" dirty="0">
                <a:solidFill>
                  <a:schemeClr val="tx1"/>
                </a:solidFill>
                <a:latin typeface="Times New Roman" panose="02020603050405020304" pitchFamily="18" charset="0"/>
                <a:cs typeface="Times New Roman" pitchFamily="18" charset="0"/>
              </a:rPr>
              <a:t> works hand-in-hand with the web browser </a:t>
            </a:r>
            <a:r>
              <a:rPr lang="en-US" b="1" dirty="0">
                <a:solidFill>
                  <a:schemeClr val="tx1"/>
                </a:solidFill>
                <a:latin typeface="Times New Roman" panose="02020603050405020304" pitchFamily="18" charset="0"/>
                <a:cs typeface="Times New Roman" pitchFamily="18" charset="0"/>
              </a:rPr>
              <a:t>to make HTML </a:t>
            </a:r>
            <a:r>
              <a:rPr lang="en-US" b="1" i="1" dirty="0">
                <a:solidFill>
                  <a:schemeClr val="tx1"/>
                </a:solidFill>
                <a:latin typeface="Times New Roman" pitchFamily="18" charset="0"/>
                <a:cs typeface="Times New Roman" pitchFamily="18" charset="0"/>
              </a:rPr>
              <a:t>look </a:t>
            </a:r>
            <a:r>
              <a:rPr lang="en-US" b="1" dirty="0">
                <a:solidFill>
                  <a:schemeClr val="tx1"/>
                </a:solidFill>
                <a:latin typeface="Times New Roman" pitchFamily="18" charset="0"/>
                <a:cs typeface="Times New Roman" pitchFamily="18" charset="0"/>
              </a:rPr>
              <a:t>good</a:t>
            </a:r>
          </a:p>
          <a:p>
            <a:pPr>
              <a:lnSpc>
                <a:spcPct val="150000"/>
              </a:lnSpc>
            </a:pPr>
            <a:endParaRPr lang="en-US" dirty="0"/>
          </a:p>
        </p:txBody>
      </p:sp>
      <p:sp>
        <p:nvSpPr>
          <p:cNvPr id="4" name="Slide Number Placeholder 3"/>
          <p:cNvSpPr>
            <a:spLocks noGrp="1"/>
          </p:cNvSpPr>
          <p:nvPr>
            <p:ph type="sldNum" sz="quarter" idx="12"/>
          </p:nvPr>
        </p:nvSpPr>
        <p:spPr/>
        <p:txBody>
          <a:bodyPr/>
          <a:lstStyle/>
          <a:p>
            <a:fld id="{DE5D1617-11D4-40A7-A98D-DBE94F5C9387}" type="slidenum">
              <a:rPr lang="en-US" smtClean="0">
                <a:solidFill>
                  <a:prstClr val="black">
                    <a:lumMod val="65000"/>
                    <a:lumOff val="35000"/>
                  </a:prstClr>
                </a:solidFill>
              </a:rPr>
              <a:pPr/>
              <a:t>4</a:t>
            </a:fld>
            <a:endParaRPr lang="en-US">
              <a:solidFill>
                <a:prstClr val="black">
                  <a:lumMod val="65000"/>
                  <a:lumOff val="35000"/>
                </a:prstClr>
              </a:solidFill>
            </a:endParaRPr>
          </a:p>
        </p:txBody>
      </p:sp>
    </p:spTree>
    <p:extLst>
      <p:ext uri="{BB962C8B-B14F-4D97-AF65-F5344CB8AC3E}">
        <p14:creationId xmlns:p14="http://schemas.microsoft.com/office/powerpoint/2010/main" val="9923379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Set the font family:</a:t>
            </a:r>
          </a:p>
        </p:txBody>
      </p:sp>
      <p:sp>
        <p:nvSpPr>
          <p:cNvPr id="3" name="Content Placeholder 2"/>
          <p:cNvSpPr>
            <a:spLocks noGrp="1"/>
          </p:cNvSpPr>
          <p:nvPr>
            <p:ph idx="1"/>
          </p:nvPr>
        </p:nvSpPr>
        <p:spPr>
          <a:xfrm>
            <a:off x="457200" y="1722437"/>
            <a:ext cx="8229600" cy="4525963"/>
          </a:xfrm>
        </p:spPr>
        <p:txBody>
          <a:bodyPr/>
          <a:lstStyle/>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&lt;p </a:t>
            </a:r>
            <a:r>
              <a:rPr lang="en-US" b="1" dirty="0">
                <a:solidFill>
                  <a:schemeClr val="tx1"/>
                </a:solidFill>
                <a:latin typeface="Times New Roman" pitchFamily="18" charset="0"/>
                <a:cs typeface="Times New Roman" pitchFamily="18" charset="0"/>
              </a:rPr>
              <a:t>style="</a:t>
            </a:r>
            <a:r>
              <a:rPr lang="en-US" b="1" dirty="0" err="1">
                <a:solidFill>
                  <a:schemeClr val="tx1"/>
                </a:solidFill>
                <a:latin typeface="Times New Roman" pitchFamily="18" charset="0"/>
                <a:cs typeface="Times New Roman" pitchFamily="18" charset="0"/>
              </a:rPr>
              <a:t>font-family:georgia,garamond,serif</a:t>
            </a:r>
            <a:r>
              <a:rPr lang="en-US" b="1" dirty="0">
                <a:solidFill>
                  <a:schemeClr val="tx1"/>
                </a:solidFill>
                <a:latin typeface="Times New Roman" pitchFamily="18" charset="0"/>
                <a:cs typeface="Times New Roman" pitchFamily="18" charset="0"/>
              </a:rPr>
              <a:t>;"</a:t>
            </a:r>
            <a:r>
              <a:rPr lang="en-US" dirty="0">
                <a:solidFill>
                  <a:schemeClr val="tx1"/>
                </a:solidFill>
                <a:latin typeface="Times New Roman" pitchFamily="18" charset="0"/>
                <a:cs typeface="Times New Roman" pitchFamily="18" charset="0"/>
              </a:rPr>
              <a:t>&gt; This text is rendered in either </a:t>
            </a:r>
            <a:r>
              <a:rPr lang="en-US" dirty="0" err="1">
                <a:solidFill>
                  <a:schemeClr val="tx1"/>
                </a:solidFill>
                <a:latin typeface="Times New Roman" pitchFamily="18" charset="0"/>
                <a:cs typeface="Times New Roman" pitchFamily="18" charset="0"/>
              </a:rPr>
              <a:t>georgia</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garamond</a:t>
            </a:r>
            <a:r>
              <a:rPr lang="en-US" dirty="0">
                <a:solidFill>
                  <a:schemeClr val="tx1"/>
                </a:solidFill>
                <a:latin typeface="Times New Roman" pitchFamily="18" charset="0"/>
                <a:cs typeface="Times New Roman" pitchFamily="18" charset="0"/>
              </a:rPr>
              <a:t>, or the default serif font depending on which font you have at your system. &lt;/p&gt;</a:t>
            </a:r>
          </a:p>
        </p:txBody>
      </p:sp>
      <p:sp>
        <p:nvSpPr>
          <p:cNvPr id="8" name="Slide Number Placeholder 7"/>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40</a:t>
            </a:fld>
            <a:endParaRPr lang="en-US">
              <a:solidFill>
                <a:prstClr val="black">
                  <a:lumMod val="65000"/>
                  <a:lumOff val="35000"/>
                </a:prstClr>
              </a:solidFill>
            </a:endParaRPr>
          </a:p>
        </p:txBody>
      </p:sp>
    </p:spTree>
    <p:extLst>
      <p:ext uri="{BB962C8B-B14F-4D97-AF65-F5344CB8AC3E}">
        <p14:creationId xmlns:p14="http://schemas.microsoft.com/office/powerpoint/2010/main" val="38329772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Cont</a:t>
            </a:r>
            <a:r>
              <a:rPr lang="en-US" sz="4000" dirty="0"/>
              <a:t>…</a:t>
            </a:r>
          </a:p>
        </p:txBody>
      </p:sp>
      <p:sp>
        <p:nvSpPr>
          <p:cNvPr id="3" name="Content Placeholder 2"/>
          <p:cNvSpPr>
            <a:spLocks noGrp="1"/>
          </p:cNvSpPr>
          <p:nvPr>
            <p:ph idx="1"/>
          </p:nvPr>
        </p:nvSpPr>
        <p:spPr/>
        <p:txBody>
          <a:bodyPr>
            <a:normAutofit/>
          </a:bodyPr>
          <a:lstStyle/>
          <a:p>
            <a:pPr marL="0" indent="0">
              <a:lnSpc>
                <a:spcPct val="150000"/>
              </a:lnSpc>
              <a:buNone/>
            </a:pPr>
            <a:r>
              <a:rPr lang="en-US" sz="2800" dirty="0">
                <a:solidFill>
                  <a:schemeClr val="tx1"/>
                </a:solidFill>
                <a:latin typeface="Times New Roman" pitchFamily="18" charset="0"/>
                <a:cs typeface="Times New Roman" pitchFamily="18" charset="0"/>
              </a:rPr>
              <a:t>&lt;p </a:t>
            </a:r>
            <a:r>
              <a:rPr lang="en-US" sz="2800" b="1" dirty="0">
                <a:solidFill>
                  <a:schemeClr val="tx1"/>
                </a:solidFill>
                <a:latin typeface="Times New Roman" pitchFamily="18" charset="0"/>
                <a:cs typeface="Times New Roman" pitchFamily="18" charset="0"/>
              </a:rPr>
              <a:t>style="</a:t>
            </a:r>
            <a:r>
              <a:rPr lang="en-US" sz="2800" b="1" dirty="0" err="1">
                <a:solidFill>
                  <a:schemeClr val="tx1"/>
                </a:solidFill>
                <a:latin typeface="Times New Roman" pitchFamily="18" charset="0"/>
                <a:cs typeface="Times New Roman" pitchFamily="18" charset="0"/>
              </a:rPr>
              <a:t>font-style:italic</a:t>
            </a:r>
            <a:r>
              <a:rPr lang="en-US" sz="2800" b="1" dirty="0">
                <a:solidFill>
                  <a:schemeClr val="tx1"/>
                </a:solidFill>
                <a:latin typeface="Times New Roman" pitchFamily="18" charset="0"/>
                <a:cs typeface="Times New Roman" pitchFamily="18" charset="0"/>
              </a:rPr>
              <a:t>;"</a:t>
            </a:r>
            <a:r>
              <a:rPr lang="en-US" sz="2800" dirty="0">
                <a:solidFill>
                  <a:schemeClr val="tx1"/>
                </a:solidFill>
                <a:latin typeface="Times New Roman" pitchFamily="18" charset="0"/>
                <a:cs typeface="Times New Roman" pitchFamily="18" charset="0"/>
              </a:rPr>
              <a:t>&gt; This text will be rendered in italic style &lt;/p&gt;</a:t>
            </a:r>
          </a:p>
          <a:p>
            <a:pPr marL="0" indent="0">
              <a:lnSpc>
                <a:spcPct val="150000"/>
              </a:lnSpc>
              <a:buNone/>
            </a:pPr>
            <a:endParaRPr lang="en-US" sz="2800" dirty="0">
              <a:solidFill>
                <a:schemeClr val="tx1"/>
              </a:solidFill>
              <a:latin typeface="Times New Roman" pitchFamily="18" charset="0"/>
              <a:cs typeface="Times New Roman" pitchFamily="18" charset="0"/>
            </a:endParaRPr>
          </a:p>
          <a:p>
            <a:pPr marL="0" indent="0">
              <a:lnSpc>
                <a:spcPct val="150000"/>
              </a:lnSpc>
              <a:buNone/>
            </a:pPr>
            <a:r>
              <a:rPr lang="en-US" dirty="0">
                <a:solidFill>
                  <a:schemeClr val="tx1"/>
                </a:solidFill>
                <a:latin typeface="Times New Roman" pitchFamily="18" charset="0"/>
                <a:cs typeface="Times New Roman" pitchFamily="18" charset="0"/>
              </a:rPr>
              <a:t>&lt;p style="</a:t>
            </a:r>
            <a:r>
              <a:rPr lang="en-US" dirty="0" err="1">
                <a:solidFill>
                  <a:schemeClr val="tx1"/>
                </a:solidFill>
                <a:latin typeface="Times New Roman" pitchFamily="18" charset="0"/>
                <a:cs typeface="Times New Roman" pitchFamily="18" charset="0"/>
              </a:rPr>
              <a:t>font-style:oblique</a:t>
            </a:r>
            <a:r>
              <a:rPr lang="en-US" dirty="0">
                <a:solidFill>
                  <a:schemeClr val="tx1"/>
                </a:solidFill>
                <a:latin typeface="Times New Roman" pitchFamily="18" charset="0"/>
                <a:cs typeface="Times New Roman" pitchFamily="18" charset="0"/>
              </a:rPr>
              <a:t>;"&gt;</a:t>
            </a:r>
          </a:p>
          <a:p>
            <a:pPr marL="0" indent="0">
              <a:lnSpc>
                <a:spcPct val="150000"/>
              </a:lnSpc>
              <a:buNone/>
            </a:pPr>
            <a:r>
              <a:rPr lang="en-US" dirty="0">
                <a:solidFill>
                  <a:schemeClr val="tx1"/>
                </a:solidFill>
                <a:latin typeface="Times New Roman" pitchFamily="18" charset="0"/>
                <a:cs typeface="Times New Roman" pitchFamily="18" charset="0"/>
              </a:rPr>
              <a:t>This text will be rendered in oblique style</a:t>
            </a:r>
          </a:p>
          <a:p>
            <a:pPr marL="0" indent="0">
              <a:lnSpc>
                <a:spcPct val="150000"/>
              </a:lnSpc>
              <a:buNone/>
            </a:pPr>
            <a:r>
              <a:rPr lang="en-US" dirty="0">
                <a:solidFill>
                  <a:schemeClr val="tx1"/>
                </a:solidFill>
                <a:latin typeface="Times New Roman" pitchFamily="18" charset="0"/>
                <a:cs typeface="Times New Roman" pitchFamily="18" charset="0"/>
              </a:rPr>
              <a:t>&lt;/p&gt;</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41</a:t>
            </a:fld>
            <a:endParaRPr lang="en-US">
              <a:solidFill>
                <a:prstClr val="black">
                  <a:lumMod val="65000"/>
                  <a:lumOff val="35000"/>
                </a:prstClr>
              </a:solidFill>
            </a:endParaRPr>
          </a:p>
        </p:txBody>
      </p:sp>
    </p:spTree>
    <p:extLst>
      <p:ext uri="{BB962C8B-B14F-4D97-AF65-F5344CB8AC3E}">
        <p14:creationId xmlns:p14="http://schemas.microsoft.com/office/powerpoint/2010/main" val="7329854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Set the font variant:</a:t>
            </a:r>
          </a:p>
        </p:txBody>
      </p:sp>
      <p:sp>
        <p:nvSpPr>
          <p:cNvPr id="3" name="Content Placeholder 2"/>
          <p:cNvSpPr>
            <a:spLocks noGrp="1"/>
          </p:cNvSpPr>
          <p:nvPr>
            <p:ph idx="1"/>
          </p:nvPr>
        </p:nvSpPr>
        <p:spPr>
          <a:xfrm>
            <a:off x="457200" y="1600200"/>
            <a:ext cx="8382000" cy="4525963"/>
          </a:xfrm>
        </p:spPr>
        <p:txBody>
          <a:bodyPr>
            <a:normAutofit/>
          </a:bodyPr>
          <a:lstStyle/>
          <a:p>
            <a:pPr>
              <a:buFont typeface="Wingdings" pitchFamily="2" charset="2"/>
              <a:buChar char="§"/>
            </a:pPr>
            <a:r>
              <a:rPr lang="en-US" sz="2800" dirty="0">
                <a:solidFill>
                  <a:schemeClr val="tx1"/>
                </a:solidFill>
                <a:latin typeface="Times New Roman" pitchFamily="18" charset="0"/>
                <a:cs typeface="Times New Roman" pitchFamily="18" charset="0"/>
              </a:rPr>
              <a:t>Possible values are </a:t>
            </a:r>
            <a:r>
              <a:rPr lang="en-US" sz="2800" i="1" dirty="0">
                <a:solidFill>
                  <a:schemeClr val="tx1"/>
                </a:solidFill>
                <a:latin typeface="Times New Roman" pitchFamily="18" charset="0"/>
                <a:cs typeface="Times New Roman" pitchFamily="18" charset="0"/>
              </a:rPr>
              <a:t>normal, inherit, initial small-caps</a:t>
            </a:r>
            <a:r>
              <a:rPr lang="en-US" sz="2800" dirty="0">
                <a:solidFill>
                  <a:schemeClr val="tx1"/>
                </a:solidFill>
                <a:latin typeface="Times New Roman" pitchFamily="18" charset="0"/>
                <a:cs typeface="Times New Roman" pitchFamily="18" charset="0"/>
              </a:rPr>
              <a:t>.</a:t>
            </a:r>
          </a:p>
          <a:p>
            <a:pPr>
              <a:buFont typeface="Wingdings" pitchFamily="2" charset="2"/>
              <a:buChar char="§"/>
            </a:pPr>
            <a:endParaRPr lang="en-US" sz="2800" dirty="0">
              <a:solidFill>
                <a:schemeClr val="tx1"/>
              </a:solidFill>
              <a:latin typeface="Times New Roman" pitchFamily="18" charset="0"/>
              <a:cs typeface="Times New Roman" pitchFamily="18" charset="0"/>
            </a:endParaRPr>
          </a:p>
          <a:p>
            <a:pPr marL="0" indent="0">
              <a:buNone/>
            </a:pPr>
            <a:r>
              <a:rPr lang="en-US" sz="2800" dirty="0">
                <a:solidFill>
                  <a:schemeClr val="tx1"/>
                </a:solidFill>
                <a:latin typeface="Times New Roman" pitchFamily="18" charset="0"/>
                <a:cs typeface="Times New Roman" pitchFamily="18" charset="0"/>
              </a:rPr>
              <a:t>&lt;p </a:t>
            </a:r>
            <a:r>
              <a:rPr lang="en-US" sz="2800" b="1" dirty="0">
                <a:solidFill>
                  <a:schemeClr val="tx1"/>
                </a:solidFill>
                <a:latin typeface="Times New Roman" pitchFamily="18" charset="0"/>
                <a:cs typeface="Times New Roman" pitchFamily="18" charset="0"/>
              </a:rPr>
              <a:t>style="</a:t>
            </a:r>
            <a:r>
              <a:rPr lang="en-US" sz="2800" b="1" dirty="0" err="1">
                <a:solidFill>
                  <a:schemeClr val="tx1"/>
                </a:solidFill>
                <a:latin typeface="Times New Roman" pitchFamily="18" charset="0"/>
                <a:cs typeface="Times New Roman" pitchFamily="18" charset="0"/>
              </a:rPr>
              <a:t>font-variant:small-caps</a:t>
            </a:r>
            <a:r>
              <a:rPr lang="en-US" sz="2800" b="1" dirty="0">
                <a:solidFill>
                  <a:schemeClr val="tx1"/>
                </a:solidFill>
                <a:latin typeface="Times New Roman" pitchFamily="18" charset="0"/>
                <a:cs typeface="Times New Roman" pitchFamily="18" charset="0"/>
              </a:rPr>
              <a:t>;"</a:t>
            </a:r>
            <a:r>
              <a:rPr lang="en-US" sz="2800" dirty="0">
                <a:solidFill>
                  <a:schemeClr val="tx1"/>
                </a:solidFill>
                <a:latin typeface="Times New Roman" pitchFamily="18" charset="0"/>
                <a:cs typeface="Times New Roman" pitchFamily="18" charset="0"/>
              </a:rPr>
              <a:t>&gt; This text will be rendered as small caps &lt;/p&gt;</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42</a:t>
            </a:fld>
            <a:endParaRPr lang="en-US">
              <a:solidFill>
                <a:prstClr val="black">
                  <a:lumMod val="65000"/>
                  <a:lumOff val="35000"/>
                </a:prstClr>
              </a:solidFill>
            </a:endParaRPr>
          </a:p>
        </p:txBody>
      </p:sp>
    </p:spTree>
    <p:extLst>
      <p:ext uri="{BB962C8B-B14F-4D97-AF65-F5344CB8AC3E}">
        <p14:creationId xmlns:p14="http://schemas.microsoft.com/office/powerpoint/2010/main" val="27682938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Set the font weight:</a:t>
            </a:r>
          </a:p>
        </p:txBody>
      </p:sp>
      <p:sp>
        <p:nvSpPr>
          <p:cNvPr id="3" name="Content Placeholder 2"/>
          <p:cNvSpPr>
            <a:spLocks noGrp="1"/>
          </p:cNvSpPr>
          <p:nvPr>
            <p:ph idx="1"/>
          </p:nvPr>
        </p:nvSpPr>
        <p:spPr>
          <a:xfrm>
            <a:off x="152400" y="1600200"/>
            <a:ext cx="8839200" cy="4525963"/>
          </a:xfrm>
        </p:spPr>
        <p:txBody>
          <a:bodyPr>
            <a:normAutofit/>
          </a:bodyPr>
          <a:lstStyle/>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The font-weight property provides the functionality to specify how bold a font is? Possible values could be </a:t>
            </a:r>
            <a:r>
              <a:rPr lang="en-US" i="1" dirty="0">
                <a:solidFill>
                  <a:schemeClr val="tx1"/>
                </a:solidFill>
                <a:latin typeface="Times New Roman" pitchFamily="18" charset="0"/>
                <a:cs typeface="Times New Roman" pitchFamily="18" charset="0"/>
              </a:rPr>
              <a:t>normal, bold, bolder, lighter, 100 - 900</a:t>
            </a:r>
            <a:r>
              <a:rPr lang="en-US" dirty="0">
                <a:solidFill>
                  <a:schemeClr val="tx1"/>
                </a:solidFill>
                <a:latin typeface="Times New Roman" pitchFamily="18" charset="0"/>
                <a:cs typeface="Times New Roman" pitchFamily="18" charset="0"/>
              </a:rPr>
              <a:t>.</a:t>
            </a:r>
          </a:p>
          <a:p>
            <a:pPr marL="0" indent="0">
              <a:lnSpc>
                <a:spcPct val="150000"/>
              </a:lnSpc>
              <a:buNone/>
            </a:pPr>
            <a:r>
              <a:rPr lang="en-US" sz="2400" dirty="0">
                <a:solidFill>
                  <a:schemeClr val="tx1"/>
                </a:solidFill>
                <a:latin typeface="Times New Roman" pitchFamily="18" charset="0"/>
                <a:cs typeface="Times New Roman" pitchFamily="18" charset="0"/>
              </a:rPr>
              <a:t>	&lt;p </a:t>
            </a:r>
            <a:r>
              <a:rPr lang="en-US" sz="2400" b="1" dirty="0">
                <a:solidFill>
                  <a:schemeClr val="tx1"/>
                </a:solidFill>
                <a:latin typeface="Times New Roman" pitchFamily="18" charset="0"/>
                <a:cs typeface="Times New Roman" pitchFamily="18" charset="0"/>
              </a:rPr>
              <a:t>style="</a:t>
            </a:r>
            <a:r>
              <a:rPr lang="en-US" sz="2400" b="1" dirty="0" err="1">
                <a:solidFill>
                  <a:schemeClr val="tx1"/>
                </a:solidFill>
                <a:latin typeface="Times New Roman" pitchFamily="18" charset="0"/>
                <a:cs typeface="Times New Roman" pitchFamily="18" charset="0"/>
              </a:rPr>
              <a:t>font-weight:bold</a:t>
            </a:r>
            <a:r>
              <a:rPr lang="en-US" sz="2400" b="1" dirty="0">
                <a:solidFill>
                  <a:schemeClr val="tx1"/>
                </a:solidFill>
                <a:latin typeface="Times New Roman" pitchFamily="18" charset="0"/>
                <a:cs typeface="Times New Roman" pitchFamily="18" charset="0"/>
              </a:rPr>
              <a:t>;"</a:t>
            </a:r>
            <a:r>
              <a:rPr lang="en-US" sz="2400" dirty="0">
                <a:solidFill>
                  <a:schemeClr val="tx1"/>
                </a:solidFill>
                <a:latin typeface="Times New Roman" pitchFamily="18" charset="0"/>
                <a:cs typeface="Times New Roman" pitchFamily="18" charset="0"/>
              </a:rPr>
              <a:t>&gt; This font is bold. &lt;/p&gt; </a:t>
            </a:r>
          </a:p>
          <a:p>
            <a:pPr marL="0" indent="0">
              <a:lnSpc>
                <a:spcPct val="150000"/>
              </a:lnSpc>
              <a:buNone/>
            </a:pPr>
            <a:r>
              <a:rPr lang="en-US" sz="2400" dirty="0">
                <a:solidFill>
                  <a:schemeClr val="tx1"/>
                </a:solidFill>
                <a:latin typeface="Times New Roman" pitchFamily="18" charset="0"/>
                <a:cs typeface="Times New Roman" pitchFamily="18" charset="0"/>
              </a:rPr>
              <a:t>	&lt;p </a:t>
            </a:r>
            <a:r>
              <a:rPr lang="en-US" sz="2400" b="1" dirty="0">
                <a:solidFill>
                  <a:schemeClr val="tx1"/>
                </a:solidFill>
                <a:latin typeface="Times New Roman" pitchFamily="18" charset="0"/>
                <a:cs typeface="Times New Roman" pitchFamily="18" charset="0"/>
              </a:rPr>
              <a:t>style="</a:t>
            </a:r>
            <a:r>
              <a:rPr lang="en-US" sz="2400" b="1" dirty="0" err="1">
                <a:solidFill>
                  <a:schemeClr val="tx1"/>
                </a:solidFill>
                <a:latin typeface="Times New Roman" pitchFamily="18" charset="0"/>
                <a:cs typeface="Times New Roman" pitchFamily="18" charset="0"/>
              </a:rPr>
              <a:t>font-weight:bolder</a:t>
            </a:r>
            <a:r>
              <a:rPr lang="en-US" sz="2400" b="1" dirty="0">
                <a:solidFill>
                  <a:schemeClr val="tx1"/>
                </a:solidFill>
                <a:latin typeface="Times New Roman" pitchFamily="18" charset="0"/>
                <a:cs typeface="Times New Roman" pitchFamily="18" charset="0"/>
              </a:rPr>
              <a:t>;"</a:t>
            </a:r>
            <a:r>
              <a:rPr lang="en-US" sz="2400" dirty="0">
                <a:solidFill>
                  <a:schemeClr val="tx1"/>
                </a:solidFill>
                <a:latin typeface="Times New Roman" pitchFamily="18" charset="0"/>
                <a:cs typeface="Times New Roman" pitchFamily="18" charset="0"/>
              </a:rPr>
              <a:t>&gt; This font is bolder. &lt;/p&gt; </a:t>
            </a:r>
          </a:p>
          <a:p>
            <a:pPr marL="0" indent="0">
              <a:lnSpc>
                <a:spcPct val="150000"/>
              </a:lnSpc>
              <a:buNone/>
            </a:pPr>
            <a:r>
              <a:rPr lang="en-US" sz="2400" dirty="0">
                <a:solidFill>
                  <a:schemeClr val="tx1"/>
                </a:solidFill>
                <a:latin typeface="Times New Roman" pitchFamily="18" charset="0"/>
                <a:cs typeface="Times New Roman" pitchFamily="18" charset="0"/>
              </a:rPr>
              <a:t>	&lt;p </a:t>
            </a:r>
            <a:r>
              <a:rPr lang="en-US" sz="2400" b="1" dirty="0">
                <a:solidFill>
                  <a:schemeClr val="tx1"/>
                </a:solidFill>
                <a:latin typeface="Times New Roman" pitchFamily="18" charset="0"/>
                <a:cs typeface="Times New Roman" pitchFamily="18" charset="0"/>
              </a:rPr>
              <a:t>style="font-weight:900;"</a:t>
            </a:r>
            <a:r>
              <a:rPr lang="en-US" sz="2400" dirty="0">
                <a:solidFill>
                  <a:schemeClr val="tx1"/>
                </a:solidFill>
                <a:latin typeface="Times New Roman" pitchFamily="18" charset="0"/>
                <a:cs typeface="Times New Roman" pitchFamily="18" charset="0"/>
              </a:rPr>
              <a:t>&gt; This font is 900 weight. &lt;/p&gt;</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43</a:t>
            </a:fld>
            <a:endParaRPr lang="en-US">
              <a:solidFill>
                <a:prstClr val="black">
                  <a:lumMod val="65000"/>
                  <a:lumOff val="35000"/>
                </a:prstClr>
              </a:solidFill>
            </a:endParaRPr>
          </a:p>
        </p:txBody>
      </p:sp>
    </p:spTree>
    <p:extLst>
      <p:ext uri="{BB962C8B-B14F-4D97-AF65-F5344CB8AC3E}">
        <p14:creationId xmlns:p14="http://schemas.microsoft.com/office/powerpoint/2010/main" val="30687946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Set the font size:</a:t>
            </a:r>
          </a:p>
        </p:txBody>
      </p:sp>
      <p:sp>
        <p:nvSpPr>
          <p:cNvPr id="3" name="Content Placeholder 2"/>
          <p:cNvSpPr>
            <a:spLocks noGrp="1"/>
          </p:cNvSpPr>
          <p:nvPr>
            <p:ph idx="1"/>
          </p:nvPr>
        </p:nvSpPr>
        <p:spPr>
          <a:xfrm>
            <a:off x="152400" y="1600200"/>
            <a:ext cx="8534400" cy="4525963"/>
          </a:xfrm>
        </p:spPr>
        <p:txBody>
          <a:bodyPr>
            <a:normAutofit/>
          </a:bodyPr>
          <a:lstStyle/>
          <a:p>
            <a:pPr algn="just">
              <a:lnSpc>
                <a:spcPct val="150000"/>
              </a:lnSpc>
              <a:buFont typeface="Wingdings" pitchFamily="2" charset="2"/>
              <a:buChar char="§"/>
            </a:pPr>
            <a:r>
              <a:rPr lang="en-US" dirty="0">
                <a:solidFill>
                  <a:schemeClr val="tx1"/>
                </a:solidFill>
                <a:latin typeface="Times New Roman" pitchFamily="18" charset="0"/>
                <a:cs typeface="Times New Roman" pitchFamily="18" charset="0"/>
              </a:rPr>
              <a:t>The font-size property is used to control the size of fonts. Possible values could be </a:t>
            </a:r>
            <a:r>
              <a:rPr lang="en-US" i="1" dirty="0">
                <a:solidFill>
                  <a:schemeClr val="tx1"/>
                </a:solidFill>
                <a:latin typeface="Times New Roman" pitchFamily="18" charset="0"/>
                <a:cs typeface="Times New Roman" pitchFamily="18" charset="0"/>
              </a:rPr>
              <a:t>xx-small, x-small, small, medium, large, x-large, xx-large, smaller, larger, size in pixels or in %.</a:t>
            </a:r>
          </a:p>
          <a:p>
            <a:pPr lvl="1" algn="just">
              <a:lnSpc>
                <a:spcPct val="150000"/>
              </a:lnSpc>
              <a:buNone/>
            </a:pPr>
            <a:r>
              <a:rPr lang="en-US" sz="2400" dirty="0">
                <a:solidFill>
                  <a:schemeClr val="tx1"/>
                </a:solidFill>
                <a:latin typeface="Times New Roman" pitchFamily="18" charset="0"/>
                <a:cs typeface="Times New Roman" pitchFamily="18" charset="0"/>
              </a:rPr>
              <a:t>&lt;p </a:t>
            </a:r>
            <a:r>
              <a:rPr lang="en-US" sz="2400" b="1" dirty="0">
                <a:solidFill>
                  <a:schemeClr val="tx1"/>
                </a:solidFill>
                <a:latin typeface="Times New Roman" pitchFamily="18" charset="0"/>
                <a:cs typeface="Times New Roman" pitchFamily="18" charset="0"/>
              </a:rPr>
              <a:t>style="font-size:20px;"</a:t>
            </a:r>
            <a:r>
              <a:rPr lang="en-US" sz="2400" dirty="0">
                <a:solidFill>
                  <a:schemeClr val="tx1"/>
                </a:solidFill>
                <a:latin typeface="Times New Roman" pitchFamily="18" charset="0"/>
                <a:cs typeface="Times New Roman" pitchFamily="18" charset="0"/>
              </a:rPr>
              <a:t>&gt; This font size is 20 pixels &lt;/p&gt; </a:t>
            </a:r>
          </a:p>
          <a:p>
            <a:pPr lvl="1" algn="just">
              <a:lnSpc>
                <a:spcPct val="150000"/>
              </a:lnSpc>
              <a:buNone/>
            </a:pPr>
            <a:r>
              <a:rPr lang="en-US" sz="2400" dirty="0">
                <a:solidFill>
                  <a:schemeClr val="tx1"/>
                </a:solidFill>
                <a:latin typeface="Times New Roman" pitchFamily="18" charset="0"/>
                <a:cs typeface="Times New Roman" pitchFamily="18" charset="0"/>
              </a:rPr>
              <a:t>&lt;p </a:t>
            </a:r>
            <a:r>
              <a:rPr lang="en-US" sz="2400" b="1" dirty="0">
                <a:solidFill>
                  <a:schemeClr val="tx1"/>
                </a:solidFill>
                <a:latin typeface="Times New Roman" pitchFamily="18" charset="0"/>
                <a:cs typeface="Times New Roman" pitchFamily="18" charset="0"/>
              </a:rPr>
              <a:t>style="</a:t>
            </a:r>
            <a:r>
              <a:rPr lang="en-US" sz="2400" b="1" dirty="0" err="1">
                <a:solidFill>
                  <a:schemeClr val="tx1"/>
                </a:solidFill>
                <a:latin typeface="Times New Roman" pitchFamily="18" charset="0"/>
                <a:cs typeface="Times New Roman" pitchFamily="18" charset="0"/>
              </a:rPr>
              <a:t>font-size:small</a:t>
            </a:r>
            <a:r>
              <a:rPr lang="en-US" sz="2400" b="1" dirty="0">
                <a:solidFill>
                  <a:schemeClr val="tx1"/>
                </a:solidFill>
                <a:latin typeface="Times New Roman" pitchFamily="18" charset="0"/>
                <a:cs typeface="Times New Roman" pitchFamily="18" charset="0"/>
              </a:rPr>
              <a:t>;"</a:t>
            </a:r>
            <a:r>
              <a:rPr lang="en-US" sz="2400" dirty="0">
                <a:solidFill>
                  <a:schemeClr val="tx1"/>
                </a:solidFill>
                <a:latin typeface="Times New Roman" pitchFamily="18" charset="0"/>
                <a:cs typeface="Times New Roman" pitchFamily="18" charset="0"/>
              </a:rPr>
              <a:t>&gt; This font size is small &lt;/p&gt;</a:t>
            </a:r>
          </a:p>
          <a:p>
            <a:pPr lvl="1" algn="just">
              <a:lnSpc>
                <a:spcPct val="150000"/>
              </a:lnSpc>
              <a:buNone/>
            </a:pPr>
            <a:r>
              <a:rPr lang="en-US" sz="2400" dirty="0">
                <a:solidFill>
                  <a:schemeClr val="tx1"/>
                </a:solidFill>
                <a:latin typeface="Times New Roman" pitchFamily="18" charset="0"/>
                <a:cs typeface="Times New Roman" pitchFamily="18" charset="0"/>
              </a:rPr>
              <a:t> &lt;p </a:t>
            </a:r>
            <a:r>
              <a:rPr lang="en-US" sz="2400" b="1" dirty="0">
                <a:solidFill>
                  <a:schemeClr val="tx1"/>
                </a:solidFill>
                <a:latin typeface="Times New Roman" pitchFamily="18" charset="0"/>
                <a:cs typeface="Times New Roman" pitchFamily="18" charset="0"/>
              </a:rPr>
              <a:t>style="</a:t>
            </a:r>
            <a:r>
              <a:rPr lang="en-US" sz="2400" b="1" dirty="0" err="1">
                <a:solidFill>
                  <a:schemeClr val="tx1"/>
                </a:solidFill>
                <a:latin typeface="Times New Roman" pitchFamily="18" charset="0"/>
                <a:cs typeface="Times New Roman" pitchFamily="18" charset="0"/>
              </a:rPr>
              <a:t>font-size:large</a:t>
            </a:r>
            <a:r>
              <a:rPr lang="en-US" sz="2400" b="1" dirty="0">
                <a:solidFill>
                  <a:schemeClr val="tx1"/>
                </a:solidFill>
                <a:latin typeface="Times New Roman" pitchFamily="18" charset="0"/>
                <a:cs typeface="Times New Roman" pitchFamily="18" charset="0"/>
              </a:rPr>
              <a:t>;"</a:t>
            </a:r>
            <a:r>
              <a:rPr lang="en-US" sz="2400" dirty="0">
                <a:solidFill>
                  <a:schemeClr val="tx1"/>
                </a:solidFill>
                <a:latin typeface="Times New Roman" pitchFamily="18" charset="0"/>
                <a:cs typeface="Times New Roman" pitchFamily="18" charset="0"/>
              </a:rPr>
              <a:t>&gt; This font size is large &lt;/p&gt;</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44</a:t>
            </a:fld>
            <a:endParaRPr lang="en-US">
              <a:solidFill>
                <a:prstClr val="black">
                  <a:lumMod val="65000"/>
                  <a:lumOff val="35000"/>
                </a:prstClr>
              </a:solidFill>
            </a:endParaRPr>
          </a:p>
        </p:txBody>
      </p:sp>
    </p:spTree>
    <p:extLst>
      <p:ext uri="{BB962C8B-B14F-4D97-AF65-F5344CB8AC3E}">
        <p14:creationId xmlns:p14="http://schemas.microsoft.com/office/powerpoint/2010/main" val="118236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Shorthand property :</a:t>
            </a:r>
          </a:p>
        </p:txBody>
      </p:sp>
      <p:sp>
        <p:nvSpPr>
          <p:cNvPr id="3" name="Content Placeholder 2"/>
          <p:cNvSpPr>
            <a:spLocks noGrp="1"/>
          </p:cNvSpPr>
          <p:nvPr>
            <p:ph idx="1"/>
          </p:nvPr>
        </p:nvSpPr>
        <p:spPr/>
        <p:txBody>
          <a:bodyPr/>
          <a:lstStyle/>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&lt;p </a:t>
            </a:r>
            <a:r>
              <a:rPr lang="en-US" b="1" dirty="0">
                <a:solidFill>
                  <a:schemeClr val="tx1"/>
                </a:solidFill>
                <a:latin typeface="Times New Roman" pitchFamily="18" charset="0"/>
                <a:cs typeface="Times New Roman" pitchFamily="18" charset="0"/>
              </a:rPr>
              <a:t>style="</a:t>
            </a:r>
            <a:r>
              <a:rPr lang="en-US" b="1" dirty="0" err="1">
                <a:solidFill>
                  <a:schemeClr val="tx1"/>
                </a:solidFill>
                <a:latin typeface="Times New Roman" pitchFamily="18" charset="0"/>
                <a:cs typeface="Times New Roman" pitchFamily="18" charset="0"/>
              </a:rPr>
              <a:t>font:italic</a:t>
            </a:r>
            <a:r>
              <a:rPr lang="en-US" b="1" dirty="0">
                <a:solidFill>
                  <a:schemeClr val="tx1"/>
                </a:solidFill>
                <a:latin typeface="Times New Roman" pitchFamily="18" charset="0"/>
                <a:cs typeface="Times New Roman" pitchFamily="18" charset="0"/>
              </a:rPr>
              <a:t> small-caps bold 15px </a:t>
            </a:r>
            <a:r>
              <a:rPr lang="en-US" b="1" dirty="0" err="1">
                <a:solidFill>
                  <a:schemeClr val="tx1"/>
                </a:solidFill>
                <a:latin typeface="Times New Roman" pitchFamily="18" charset="0"/>
                <a:cs typeface="Times New Roman" pitchFamily="18" charset="0"/>
              </a:rPr>
              <a:t>georgia</a:t>
            </a:r>
            <a:r>
              <a:rPr lang="en-US" b="1" dirty="0">
                <a:solidFill>
                  <a:schemeClr val="tx1"/>
                </a:solidFill>
                <a:latin typeface="Times New Roman" pitchFamily="18" charset="0"/>
                <a:cs typeface="Times New Roman" pitchFamily="18" charset="0"/>
              </a:rPr>
              <a:t>;"</a:t>
            </a:r>
            <a:r>
              <a:rPr lang="en-US" dirty="0">
                <a:solidFill>
                  <a:schemeClr val="tx1"/>
                </a:solidFill>
                <a:latin typeface="Times New Roman" pitchFamily="18" charset="0"/>
                <a:cs typeface="Times New Roman" pitchFamily="18" charset="0"/>
              </a:rPr>
              <a:t>&gt; Applying all the properties on the text at once. &lt;/p&gt;</a:t>
            </a:r>
          </a:p>
          <a:p>
            <a:pPr>
              <a:lnSpc>
                <a:spcPct val="150000"/>
              </a:lnSpc>
              <a:buFont typeface="Wingdings" pitchFamily="2" charset="2"/>
              <a:buChar char="§"/>
            </a:pPr>
            <a:endParaRPr lang="en-US" dirty="0">
              <a:solidFill>
                <a:schemeClr val="tx1"/>
              </a:solidFill>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45</a:t>
            </a:fld>
            <a:endParaRPr lang="en-US">
              <a:solidFill>
                <a:prstClr val="black">
                  <a:lumMod val="65000"/>
                  <a:lumOff val="35000"/>
                </a:prstClr>
              </a:solidFill>
            </a:endParaRPr>
          </a:p>
        </p:txBody>
      </p:sp>
    </p:spTree>
    <p:extLst>
      <p:ext uri="{BB962C8B-B14F-4D97-AF65-F5344CB8AC3E}">
        <p14:creationId xmlns:p14="http://schemas.microsoft.com/office/powerpoint/2010/main" val="25054795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itchFamily="18" charset="0"/>
                <a:cs typeface="Times New Roman" pitchFamily="18" charset="0"/>
              </a:rPr>
              <a:t>3. Manipulating Text using CSS</a:t>
            </a:r>
          </a:p>
        </p:txBody>
      </p:sp>
      <p:sp>
        <p:nvSpPr>
          <p:cNvPr id="3" name="Content Placeholder 2"/>
          <p:cNvSpPr>
            <a:spLocks noGrp="1"/>
          </p:cNvSpPr>
          <p:nvPr>
            <p:ph idx="1"/>
          </p:nvPr>
        </p:nvSpPr>
        <p:spPr/>
        <p:txBody>
          <a:bodyPr>
            <a:normAutofit lnSpcReduction="10000"/>
          </a:bodyPr>
          <a:lstStyle/>
          <a:p>
            <a:pPr algn="just">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color</a:t>
            </a:r>
            <a:r>
              <a:rPr lang="en-US" dirty="0">
                <a:solidFill>
                  <a:schemeClr val="tx1"/>
                </a:solidFill>
                <a:latin typeface="Times New Roman" pitchFamily="18" charset="0"/>
                <a:cs typeface="Times New Roman" pitchFamily="18" charset="0"/>
              </a:rPr>
              <a:t> property is used to set the color of a text.</a:t>
            </a:r>
          </a:p>
          <a:p>
            <a:pPr algn="just">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direction</a:t>
            </a:r>
            <a:r>
              <a:rPr lang="en-US" dirty="0">
                <a:solidFill>
                  <a:schemeClr val="tx1"/>
                </a:solidFill>
                <a:latin typeface="Times New Roman" pitchFamily="18" charset="0"/>
                <a:cs typeface="Times New Roman" pitchFamily="18" charset="0"/>
              </a:rPr>
              <a:t> property is used to set the text direction.</a:t>
            </a:r>
          </a:p>
          <a:p>
            <a:pPr algn="just">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letter-spacing</a:t>
            </a:r>
            <a:r>
              <a:rPr lang="en-US" dirty="0">
                <a:solidFill>
                  <a:schemeClr val="tx1"/>
                </a:solidFill>
                <a:latin typeface="Times New Roman" pitchFamily="18" charset="0"/>
                <a:cs typeface="Times New Roman" pitchFamily="18" charset="0"/>
              </a:rPr>
              <a:t> property is used to add or subtract space between the letters that make up a word.</a:t>
            </a:r>
          </a:p>
          <a:p>
            <a:pPr algn="just">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word-spacing</a:t>
            </a:r>
            <a:r>
              <a:rPr lang="en-US" dirty="0">
                <a:solidFill>
                  <a:schemeClr val="tx1"/>
                </a:solidFill>
                <a:latin typeface="Times New Roman" pitchFamily="18" charset="0"/>
                <a:cs typeface="Times New Roman" pitchFamily="18" charset="0"/>
              </a:rPr>
              <a:t> property is used to add or subtract space between the words of a sentence.</a:t>
            </a:r>
          </a:p>
          <a:p>
            <a:pPr algn="just">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text-indent</a:t>
            </a:r>
            <a:r>
              <a:rPr lang="en-US" dirty="0">
                <a:solidFill>
                  <a:schemeClr val="tx1"/>
                </a:solidFill>
                <a:latin typeface="Times New Roman" pitchFamily="18" charset="0"/>
                <a:cs typeface="Times New Roman" pitchFamily="18" charset="0"/>
              </a:rPr>
              <a:t> property is used to indent the text of a paragraph.</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46</a:t>
            </a:fld>
            <a:endParaRPr lang="en-US">
              <a:solidFill>
                <a:prstClr val="black">
                  <a:lumMod val="65000"/>
                  <a:lumOff val="35000"/>
                </a:prstClr>
              </a:solidFill>
            </a:endParaRPr>
          </a:p>
        </p:txBody>
      </p:sp>
    </p:spTree>
    <p:extLst>
      <p:ext uri="{BB962C8B-B14F-4D97-AF65-F5344CB8AC3E}">
        <p14:creationId xmlns:p14="http://schemas.microsoft.com/office/powerpoint/2010/main" val="14086373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600200"/>
          </a:xfrm>
        </p:spPr>
        <p:txBody>
          <a:bodyPr/>
          <a:lstStyle/>
          <a:p>
            <a:r>
              <a:rPr lang="en-US" sz="4800" dirty="0" err="1">
                <a:latin typeface="Times New Roman" pitchFamily="18" charset="0"/>
                <a:cs typeface="Times New Roman" pitchFamily="18" charset="0"/>
              </a:rPr>
              <a:t>Cont</a:t>
            </a:r>
            <a:r>
              <a:rPr lang="en-US" sz="4800" dirty="0">
                <a:latin typeface="Times New Roman" pitchFamily="18" charset="0"/>
                <a:cs typeface="Times New Roman" pitchFamily="18" charset="0"/>
              </a:rPr>
              <a:t>…</a:t>
            </a:r>
          </a:p>
        </p:txBody>
      </p:sp>
      <p:sp>
        <p:nvSpPr>
          <p:cNvPr id="3" name="Content Placeholder 2"/>
          <p:cNvSpPr>
            <a:spLocks noGrp="1"/>
          </p:cNvSpPr>
          <p:nvPr>
            <p:ph idx="1"/>
          </p:nvPr>
        </p:nvSpPr>
        <p:spPr>
          <a:xfrm>
            <a:off x="152400" y="1066800"/>
            <a:ext cx="8839200" cy="4525963"/>
          </a:xfrm>
        </p:spPr>
        <p:txBody>
          <a:bodyPr>
            <a:noAutofit/>
          </a:bodyPr>
          <a:lstStyle/>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text-align</a:t>
            </a:r>
            <a:r>
              <a:rPr lang="en-US" dirty="0">
                <a:solidFill>
                  <a:schemeClr val="tx1"/>
                </a:solidFill>
                <a:latin typeface="Times New Roman" pitchFamily="18" charset="0"/>
                <a:cs typeface="Times New Roman" pitchFamily="18" charset="0"/>
              </a:rPr>
              <a:t> property is used to align the text of a document.</a:t>
            </a: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text-decoration</a:t>
            </a:r>
            <a:r>
              <a:rPr lang="en-US" dirty="0">
                <a:solidFill>
                  <a:schemeClr val="tx1"/>
                </a:solidFill>
                <a:latin typeface="Times New Roman" pitchFamily="18" charset="0"/>
                <a:cs typeface="Times New Roman" pitchFamily="18" charset="0"/>
              </a:rPr>
              <a:t> property is used to underline, </a:t>
            </a:r>
            <a:r>
              <a:rPr lang="en-US" dirty="0" err="1">
                <a:solidFill>
                  <a:schemeClr val="tx1"/>
                </a:solidFill>
                <a:latin typeface="Times New Roman" pitchFamily="18" charset="0"/>
                <a:cs typeface="Times New Roman" pitchFamily="18" charset="0"/>
              </a:rPr>
              <a:t>overline</a:t>
            </a:r>
            <a:r>
              <a:rPr lang="en-US" dirty="0">
                <a:solidFill>
                  <a:schemeClr val="tx1"/>
                </a:solidFill>
                <a:latin typeface="Times New Roman" pitchFamily="18" charset="0"/>
                <a:cs typeface="Times New Roman" pitchFamily="18" charset="0"/>
              </a:rPr>
              <a:t>, and strikethrough text.</a:t>
            </a: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text-transform</a:t>
            </a:r>
            <a:r>
              <a:rPr lang="en-US" dirty="0">
                <a:solidFill>
                  <a:schemeClr val="tx1"/>
                </a:solidFill>
                <a:latin typeface="Times New Roman" pitchFamily="18" charset="0"/>
                <a:cs typeface="Times New Roman" pitchFamily="18" charset="0"/>
              </a:rPr>
              <a:t> property is used to capitalize text or convert text to uppercase or lowercase letters.</a:t>
            </a: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white-space</a:t>
            </a:r>
            <a:r>
              <a:rPr lang="en-US" dirty="0">
                <a:solidFill>
                  <a:schemeClr val="tx1"/>
                </a:solidFill>
                <a:latin typeface="Times New Roman" pitchFamily="18" charset="0"/>
                <a:cs typeface="Times New Roman" pitchFamily="18" charset="0"/>
              </a:rPr>
              <a:t> property is used to control the flow and formatting of text.</a:t>
            </a: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text-shadow</a:t>
            </a:r>
            <a:r>
              <a:rPr lang="en-US" dirty="0">
                <a:solidFill>
                  <a:schemeClr val="tx1"/>
                </a:solidFill>
                <a:latin typeface="Times New Roman" pitchFamily="18" charset="0"/>
                <a:cs typeface="Times New Roman" pitchFamily="18" charset="0"/>
              </a:rPr>
              <a:t> property is used to set the text shadow around a text.</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47</a:t>
            </a:fld>
            <a:endParaRPr lang="en-US">
              <a:solidFill>
                <a:prstClr val="black">
                  <a:lumMod val="65000"/>
                  <a:lumOff val="35000"/>
                </a:prstClr>
              </a:solidFill>
            </a:endParaRPr>
          </a:p>
        </p:txBody>
      </p:sp>
    </p:spTree>
    <p:extLst>
      <p:ext uri="{BB962C8B-B14F-4D97-AF65-F5344CB8AC3E}">
        <p14:creationId xmlns:p14="http://schemas.microsoft.com/office/powerpoint/2010/main" val="29639263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latin typeface="Times New Roman" pitchFamily="18" charset="0"/>
                <a:cs typeface="Times New Roman" pitchFamily="18" charset="0"/>
              </a:rPr>
              <a:t>Set the text color:</a:t>
            </a:r>
          </a:p>
        </p:txBody>
      </p:sp>
      <p:sp>
        <p:nvSpPr>
          <p:cNvPr id="3" name="Content Placeholder 2"/>
          <p:cNvSpPr>
            <a:spLocks noGrp="1"/>
          </p:cNvSpPr>
          <p:nvPr>
            <p:ph idx="1"/>
          </p:nvPr>
        </p:nvSpPr>
        <p:spPr>
          <a:xfrm>
            <a:off x="457200" y="2027237"/>
            <a:ext cx="8229600" cy="4525963"/>
          </a:xfrm>
        </p:spPr>
        <p:txBody>
          <a:bodyPr>
            <a:normAutofit/>
          </a:bodyPr>
          <a:lstStyle/>
          <a:p>
            <a:pPr marL="0" indent="0">
              <a:buNone/>
            </a:pPr>
            <a:r>
              <a:rPr lang="en-US" dirty="0">
                <a:solidFill>
                  <a:schemeClr val="tx1"/>
                </a:solidFill>
                <a:latin typeface="Times New Roman" pitchFamily="18" charset="0"/>
                <a:cs typeface="Times New Roman" pitchFamily="18" charset="0"/>
              </a:rPr>
              <a:t>&lt;p </a:t>
            </a:r>
            <a:r>
              <a:rPr lang="en-US" b="1" dirty="0">
                <a:solidFill>
                  <a:schemeClr val="tx1"/>
                </a:solidFill>
                <a:latin typeface="Times New Roman" pitchFamily="18" charset="0"/>
                <a:cs typeface="Times New Roman" pitchFamily="18" charset="0"/>
              </a:rPr>
              <a:t>style="</a:t>
            </a:r>
            <a:r>
              <a:rPr lang="en-US" b="1" dirty="0" err="1">
                <a:solidFill>
                  <a:schemeClr val="tx1"/>
                </a:solidFill>
                <a:latin typeface="Times New Roman" pitchFamily="18" charset="0"/>
                <a:cs typeface="Times New Roman" pitchFamily="18" charset="0"/>
              </a:rPr>
              <a:t>color:red</a:t>
            </a:r>
            <a:r>
              <a:rPr lang="en-US" b="1" dirty="0">
                <a:solidFill>
                  <a:schemeClr val="tx1"/>
                </a:solidFill>
                <a:latin typeface="Times New Roman" pitchFamily="18" charset="0"/>
                <a:cs typeface="Times New Roman" pitchFamily="18" charset="0"/>
              </a:rPr>
              <a:t>;"</a:t>
            </a:r>
            <a:r>
              <a:rPr lang="en-US" dirty="0">
                <a:solidFill>
                  <a:schemeClr val="tx1"/>
                </a:solidFill>
                <a:latin typeface="Times New Roman" pitchFamily="18" charset="0"/>
                <a:cs typeface="Times New Roman" pitchFamily="18" charset="0"/>
              </a:rPr>
              <a:t>&gt; This text will be written in red. &lt;/p&gt;</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48</a:t>
            </a:fld>
            <a:endParaRPr lang="en-US">
              <a:solidFill>
                <a:prstClr val="black">
                  <a:lumMod val="65000"/>
                  <a:lumOff val="35000"/>
                </a:prstClr>
              </a:solidFill>
            </a:endParaRPr>
          </a:p>
        </p:txBody>
      </p:sp>
    </p:spTree>
    <p:extLst>
      <p:ext uri="{BB962C8B-B14F-4D97-AF65-F5344CB8AC3E}">
        <p14:creationId xmlns:p14="http://schemas.microsoft.com/office/powerpoint/2010/main" val="8134863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Set the text direction :</a:t>
            </a:r>
          </a:p>
        </p:txBody>
      </p:sp>
      <p:sp>
        <p:nvSpPr>
          <p:cNvPr id="3" name="Content Placeholder 2"/>
          <p:cNvSpPr>
            <a:spLocks noGrp="1"/>
          </p:cNvSpPr>
          <p:nvPr>
            <p:ph idx="1"/>
          </p:nvPr>
        </p:nvSpPr>
        <p:spPr/>
        <p:txBody>
          <a:bodyPr/>
          <a:lstStyle/>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Possible values are </a:t>
            </a:r>
            <a:r>
              <a:rPr lang="en-US" i="1" dirty="0" err="1">
                <a:solidFill>
                  <a:schemeClr val="tx1"/>
                </a:solidFill>
                <a:latin typeface="Times New Roman" pitchFamily="18" charset="0"/>
                <a:cs typeface="Times New Roman" pitchFamily="18" charset="0"/>
              </a:rPr>
              <a:t>ltr</a:t>
            </a:r>
            <a:r>
              <a:rPr lang="en-US" i="1" dirty="0">
                <a:solidFill>
                  <a:schemeClr val="tx1"/>
                </a:solidFill>
                <a:latin typeface="Times New Roman" pitchFamily="18" charset="0"/>
                <a:cs typeface="Times New Roman" pitchFamily="18" charset="0"/>
              </a:rPr>
              <a:t> or </a:t>
            </a:r>
            <a:r>
              <a:rPr lang="en-US" i="1" dirty="0" err="1">
                <a:solidFill>
                  <a:schemeClr val="tx1"/>
                </a:solidFill>
                <a:latin typeface="Times New Roman" pitchFamily="18" charset="0"/>
                <a:cs typeface="Times New Roman" pitchFamily="18" charset="0"/>
              </a:rPr>
              <a:t>rtl</a:t>
            </a:r>
            <a:r>
              <a:rPr lang="en-US" dirty="0">
                <a:solidFill>
                  <a:schemeClr val="tx1"/>
                </a:solidFill>
                <a:latin typeface="Times New Roman" pitchFamily="18" charset="0"/>
                <a:cs typeface="Times New Roman" pitchFamily="18" charset="0"/>
              </a:rPr>
              <a:t>.</a:t>
            </a:r>
          </a:p>
          <a:p>
            <a:pPr marL="0" indent="0">
              <a:lnSpc>
                <a:spcPct val="150000"/>
              </a:lnSpc>
              <a:buNone/>
            </a:pPr>
            <a:endParaRPr lang="en-US" dirty="0">
              <a:solidFill>
                <a:schemeClr val="tx1"/>
              </a:solidFill>
              <a:latin typeface="Times New Roman" pitchFamily="18" charset="0"/>
              <a:cs typeface="Times New Roman" pitchFamily="18" charset="0"/>
            </a:endParaRPr>
          </a:p>
          <a:p>
            <a:pPr marL="0" indent="0">
              <a:lnSpc>
                <a:spcPct val="150000"/>
              </a:lnSpc>
              <a:buNone/>
            </a:pPr>
            <a:r>
              <a:rPr lang="en-US" dirty="0">
                <a:solidFill>
                  <a:schemeClr val="tx1"/>
                </a:solidFill>
                <a:latin typeface="Times New Roman" pitchFamily="18" charset="0"/>
                <a:cs typeface="Times New Roman" pitchFamily="18" charset="0"/>
              </a:rPr>
              <a:t>	&lt;p </a:t>
            </a:r>
            <a:r>
              <a:rPr lang="en-US" b="1" dirty="0">
                <a:solidFill>
                  <a:schemeClr val="tx1"/>
                </a:solidFill>
                <a:latin typeface="Times New Roman" pitchFamily="18" charset="0"/>
                <a:cs typeface="Times New Roman" pitchFamily="18" charset="0"/>
              </a:rPr>
              <a:t>style="</a:t>
            </a:r>
            <a:r>
              <a:rPr lang="en-US" b="1" dirty="0" err="1">
                <a:solidFill>
                  <a:schemeClr val="tx1"/>
                </a:solidFill>
                <a:latin typeface="Times New Roman" pitchFamily="18" charset="0"/>
                <a:cs typeface="Times New Roman" pitchFamily="18" charset="0"/>
              </a:rPr>
              <a:t>direction:rtl</a:t>
            </a:r>
            <a:r>
              <a:rPr lang="en-US" b="1" dirty="0">
                <a:solidFill>
                  <a:schemeClr val="tx1"/>
                </a:solidFill>
                <a:latin typeface="Times New Roman" pitchFamily="18" charset="0"/>
                <a:cs typeface="Times New Roman" pitchFamily="18" charset="0"/>
              </a:rPr>
              <a:t>;"</a:t>
            </a:r>
            <a:r>
              <a:rPr lang="en-US" dirty="0">
                <a:solidFill>
                  <a:schemeClr val="tx1"/>
                </a:solidFill>
                <a:latin typeface="Times New Roman" pitchFamily="18" charset="0"/>
                <a:cs typeface="Times New Roman" pitchFamily="18" charset="0"/>
              </a:rPr>
              <a:t>&gt; This text will be 		</a:t>
            </a:r>
            <a:r>
              <a:rPr lang="en-US" dirty="0" err="1">
                <a:solidFill>
                  <a:schemeClr val="tx1"/>
                </a:solidFill>
                <a:latin typeface="Times New Roman" pitchFamily="18" charset="0"/>
                <a:cs typeface="Times New Roman" pitchFamily="18" charset="0"/>
              </a:rPr>
              <a:t>renedered</a:t>
            </a:r>
            <a:r>
              <a:rPr lang="en-US" dirty="0">
                <a:solidFill>
                  <a:schemeClr val="tx1"/>
                </a:solidFill>
                <a:latin typeface="Times New Roman" pitchFamily="18" charset="0"/>
                <a:cs typeface="Times New Roman" pitchFamily="18" charset="0"/>
              </a:rPr>
              <a:t> from right to left &lt;/p&gt;</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49</a:t>
            </a:fld>
            <a:endParaRPr lang="en-US">
              <a:solidFill>
                <a:prstClr val="black">
                  <a:lumMod val="65000"/>
                  <a:lumOff val="35000"/>
                </a:prstClr>
              </a:solidFill>
            </a:endParaRPr>
          </a:p>
        </p:txBody>
      </p:sp>
    </p:spTree>
    <p:extLst>
      <p:ext uri="{BB962C8B-B14F-4D97-AF65-F5344CB8AC3E}">
        <p14:creationId xmlns:p14="http://schemas.microsoft.com/office/powerpoint/2010/main" val="3101745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228600"/>
          </a:xfrm>
        </p:spPr>
        <p:txBody>
          <a:bodyPr>
            <a:normAutofit fontScale="90000"/>
          </a:bodyPr>
          <a:lstStyle/>
          <a:p>
            <a:r>
              <a:rPr lang="en-US" sz="3200" b="1" dirty="0">
                <a:effectLst/>
                <a:latin typeface="Times New Roman" pitchFamily="18" charset="0"/>
                <a:cs typeface="Times New Roman" pitchFamily="18" charset="0"/>
              </a:rPr>
              <a:t>The Benefits of CSS</a:t>
            </a:r>
          </a:p>
        </p:txBody>
      </p:sp>
      <p:sp>
        <p:nvSpPr>
          <p:cNvPr id="3" name="Content Placeholder 2"/>
          <p:cNvSpPr>
            <a:spLocks noGrp="1"/>
          </p:cNvSpPr>
          <p:nvPr>
            <p:ph idx="1"/>
          </p:nvPr>
        </p:nvSpPr>
        <p:spPr>
          <a:xfrm>
            <a:off x="457200" y="1295400"/>
            <a:ext cx="8229600" cy="4830763"/>
          </a:xfrm>
        </p:spPr>
        <p:txBody>
          <a:bodyPr>
            <a:normAutofit/>
          </a:bodyPr>
          <a:lstStyle/>
          <a:p>
            <a:pPr marL="450850">
              <a:lnSpc>
                <a:spcPct val="150000"/>
              </a:lnSpc>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solidFill>
                  <a:schemeClr val="tx1"/>
                </a:solidFill>
                <a:latin typeface="Times New Roman" pitchFamily="18" charset="0"/>
                <a:cs typeface="Times New Roman" pitchFamily="18" charset="0"/>
              </a:rPr>
              <a:t>Better type and layout controls</a:t>
            </a:r>
          </a:p>
          <a:p>
            <a:pPr marL="450850">
              <a:lnSpc>
                <a:spcPct val="150000"/>
              </a:lnSpc>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b="1" dirty="0">
                <a:solidFill>
                  <a:schemeClr val="tx1"/>
                </a:solidFill>
                <a:latin typeface="Times New Roman" pitchFamily="18" charset="0"/>
                <a:cs typeface="Times New Roman" pitchFamily="18" charset="0"/>
              </a:rPr>
              <a:t>Less work </a:t>
            </a:r>
            <a:r>
              <a:rPr lang="en-US" dirty="0">
                <a:solidFill>
                  <a:schemeClr val="tx1"/>
                </a:solidFill>
                <a:latin typeface="Times New Roman" pitchFamily="18" charset="0"/>
                <a:cs typeface="Times New Roman" pitchFamily="18" charset="0"/>
              </a:rPr>
              <a:t>- change the appearance of an entire site by editing one style sheet</a:t>
            </a:r>
          </a:p>
          <a:p>
            <a:pPr marL="450850">
              <a:lnSpc>
                <a:spcPct val="150000"/>
              </a:lnSpc>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solidFill>
                  <a:schemeClr val="tx1"/>
                </a:solidFill>
                <a:latin typeface="Times New Roman" pitchFamily="18" charset="0"/>
                <a:cs typeface="Times New Roman" pitchFamily="18" charset="0"/>
              </a:rPr>
              <a:t>Potentially smaller documents and faster downloads</a:t>
            </a:r>
          </a:p>
          <a:p>
            <a:pPr marL="450850">
              <a:lnSpc>
                <a:spcPct val="150000"/>
              </a:lnSpc>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solidFill>
                  <a:schemeClr val="tx1"/>
                </a:solidFill>
                <a:latin typeface="Times New Roman" pitchFamily="18" charset="0"/>
                <a:cs typeface="Times New Roman" pitchFamily="18" charset="0"/>
              </a:rPr>
              <a:t>More accessible sites: making it more accessible for mobile devices</a:t>
            </a:r>
          </a:p>
          <a:p>
            <a:pPr marL="450850">
              <a:lnSpc>
                <a:spcPct val="150000"/>
              </a:lnSpc>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solidFill>
                  <a:schemeClr val="tx1"/>
                </a:solidFill>
                <a:latin typeface="Times New Roman" pitchFamily="18" charset="0"/>
                <a:cs typeface="Times New Roman" pitchFamily="18" charset="0"/>
              </a:rPr>
              <a:t>Reliable browser support</a:t>
            </a:r>
          </a:p>
          <a:p>
            <a:endParaRPr lang="en-US" dirty="0"/>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5</a:t>
            </a:fld>
            <a:endParaRPr lang="en-US">
              <a:solidFill>
                <a:prstClr val="black">
                  <a:lumMod val="65000"/>
                  <a:lumOff val="35000"/>
                </a:prstClr>
              </a:solidFill>
            </a:endParaRPr>
          </a:p>
        </p:txBody>
      </p:sp>
    </p:spTree>
    <p:extLst>
      <p:ext uri="{BB962C8B-B14F-4D97-AF65-F5344CB8AC3E}">
        <p14:creationId xmlns:p14="http://schemas.microsoft.com/office/powerpoint/2010/main" val="14018097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Set the space between characters:</a:t>
            </a:r>
            <a:endParaRPr lang="en-US" sz="3600" b="1" dirty="0">
              <a:latin typeface="Comic Sans MS" pitchFamily="66" charset="0"/>
            </a:endParaRPr>
          </a:p>
        </p:txBody>
      </p:sp>
      <p:sp>
        <p:nvSpPr>
          <p:cNvPr id="3" name="Content Placeholder 2"/>
          <p:cNvSpPr>
            <a:spLocks noGrp="1"/>
          </p:cNvSpPr>
          <p:nvPr>
            <p:ph idx="1"/>
          </p:nvPr>
        </p:nvSpPr>
        <p:spPr>
          <a:xfrm>
            <a:off x="685800" y="1752600"/>
            <a:ext cx="8001000" cy="4373563"/>
          </a:xfrm>
        </p:spPr>
        <p:txBody>
          <a:bodyPr>
            <a:normAutofit/>
          </a:bodyPr>
          <a:lstStyle/>
          <a:p>
            <a:pPr>
              <a:buFont typeface="Wingdings" pitchFamily="2" charset="2"/>
              <a:buChar char="§"/>
            </a:pPr>
            <a:r>
              <a:rPr lang="en-US" dirty="0">
                <a:solidFill>
                  <a:schemeClr val="tx1"/>
                </a:solidFill>
                <a:latin typeface="Times New Roman" pitchFamily="18" charset="0"/>
                <a:cs typeface="Times New Roman" pitchFamily="18" charset="0"/>
              </a:rPr>
              <a:t>Possible values are </a:t>
            </a:r>
            <a:r>
              <a:rPr lang="en-US" i="1" dirty="0">
                <a:solidFill>
                  <a:schemeClr val="tx1"/>
                </a:solidFill>
                <a:latin typeface="Times New Roman" pitchFamily="18" charset="0"/>
                <a:cs typeface="Times New Roman" pitchFamily="18" charset="0"/>
              </a:rPr>
              <a:t>normal or a number specifying space.</a:t>
            </a:r>
            <a:endParaRPr lang="en-US" dirty="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pPr marL="400050" lvl="1" indent="0">
              <a:buNone/>
            </a:pPr>
            <a:r>
              <a:rPr lang="en-US" sz="2400" dirty="0">
                <a:solidFill>
                  <a:schemeClr val="tx1"/>
                </a:solidFill>
                <a:latin typeface="Times New Roman" pitchFamily="18" charset="0"/>
                <a:cs typeface="Times New Roman" pitchFamily="18" charset="0"/>
              </a:rPr>
              <a:t>&lt;p </a:t>
            </a:r>
            <a:r>
              <a:rPr lang="en-US" sz="2400" b="1" dirty="0">
                <a:solidFill>
                  <a:schemeClr val="tx1"/>
                </a:solidFill>
                <a:latin typeface="Times New Roman" pitchFamily="18" charset="0"/>
                <a:cs typeface="Times New Roman" pitchFamily="18" charset="0"/>
              </a:rPr>
              <a:t>style="letter-spacing:5px;"</a:t>
            </a:r>
            <a:r>
              <a:rPr lang="en-US" sz="2400" dirty="0">
                <a:solidFill>
                  <a:schemeClr val="tx1"/>
                </a:solidFill>
                <a:latin typeface="Times New Roman" pitchFamily="18" charset="0"/>
                <a:cs typeface="Times New Roman" pitchFamily="18" charset="0"/>
              </a:rPr>
              <a:t>&gt; This text is having space between letters. &lt;/p&gt;</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50</a:t>
            </a:fld>
            <a:endParaRPr lang="en-US">
              <a:solidFill>
                <a:prstClr val="black">
                  <a:lumMod val="65000"/>
                  <a:lumOff val="35000"/>
                </a:prstClr>
              </a:solidFill>
            </a:endParaRPr>
          </a:p>
        </p:txBody>
      </p:sp>
    </p:spTree>
    <p:extLst>
      <p:ext uri="{BB962C8B-B14F-4D97-AF65-F5344CB8AC3E}">
        <p14:creationId xmlns:p14="http://schemas.microsoft.com/office/powerpoint/2010/main" val="1279432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Set the space between words:</a:t>
            </a:r>
          </a:p>
        </p:txBody>
      </p:sp>
      <p:sp>
        <p:nvSpPr>
          <p:cNvPr id="3" name="Content Placeholder 2"/>
          <p:cNvSpPr>
            <a:spLocks noGrp="1"/>
          </p:cNvSpPr>
          <p:nvPr>
            <p:ph idx="1"/>
          </p:nvPr>
        </p:nvSpPr>
        <p:spPr>
          <a:xfrm>
            <a:off x="457200" y="1752600"/>
            <a:ext cx="8229600" cy="4373563"/>
          </a:xfrm>
        </p:spPr>
        <p:txBody>
          <a:bodyPr/>
          <a:lstStyle/>
          <a:p>
            <a:pPr>
              <a:buFont typeface="Wingdings" pitchFamily="2" charset="2"/>
              <a:buChar char="§"/>
            </a:pPr>
            <a:r>
              <a:rPr lang="en-US" dirty="0">
                <a:solidFill>
                  <a:schemeClr val="tx1"/>
                </a:solidFill>
                <a:latin typeface="Times New Roman" pitchFamily="18" charset="0"/>
                <a:cs typeface="Times New Roman" pitchFamily="18" charset="0"/>
              </a:rPr>
              <a:t>Possible values are </a:t>
            </a:r>
            <a:r>
              <a:rPr lang="en-US" i="1" dirty="0">
                <a:solidFill>
                  <a:schemeClr val="tx1"/>
                </a:solidFill>
                <a:latin typeface="Times New Roman" pitchFamily="18" charset="0"/>
                <a:cs typeface="Times New Roman" pitchFamily="18" charset="0"/>
              </a:rPr>
              <a:t>normal or a number specifying space.</a:t>
            </a:r>
            <a:r>
              <a:rPr lang="en-US" dirty="0">
                <a:solidFill>
                  <a:schemeClr val="tx1"/>
                </a:solidFill>
                <a:latin typeface="Times New Roman" pitchFamily="18" charset="0"/>
                <a:cs typeface="Times New Roman" pitchFamily="18" charset="0"/>
              </a:rPr>
              <a:t>.</a:t>
            </a:r>
          </a:p>
          <a:p>
            <a:endParaRPr lang="en-US" dirty="0">
              <a:solidFill>
                <a:schemeClr val="tx1"/>
              </a:solidFill>
              <a:latin typeface="Times New Roman" pitchFamily="18" charset="0"/>
              <a:cs typeface="Times New Roman" pitchFamily="18" charset="0"/>
            </a:endParaRPr>
          </a:p>
          <a:p>
            <a:pPr marL="800100" lvl="2" indent="0">
              <a:buNone/>
            </a:pPr>
            <a:r>
              <a:rPr lang="en-US" sz="2400" dirty="0">
                <a:solidFill>
                  <a:schemeClr val="tx1"/>
                </a:solidFill>
                <a:latin typeface="Times New Roman" pitchFamily="18" charset="0"/>
                <a:cs typeface="Times New Roman" pitchFamily="18" charset="0"/>
              </a:rPr>
              <a:t>&lt;p </a:t>
            </a:r>
            <a:r>
              <a:rPr lang="en-US" sz="2400" b="1" dirty="0">
                <a:solidFill>
                  <a:schemeClr val="tx1"/>
                </a:solidFill>
                <a:latin typeface="Times New Roman" pitchFamily="18" charset="0"/>
                <a:cs typeface="Times New Roman" pitchFamily="18" charset="0"/>
              </a:rPr>
              <a:t>style="word-spacing:5px;"</a:t>
            </a:r>
            <a:r>
              <a:rPr lang="en-US" sz="2400" dirty="0">
                <a:solidFill>
                  <a:schemeClr val="tx1"/>
                </a:solidFill>
                <a:latin typeface="Times New Roman" pitchFamily="18" charset="0"/>
                <a:cs typeface="Times New Roman" pitchFamily="18" charset="0"/>
              </a:rPr>
              <a:t>&gt; This text is having space between words. &lt;/p&gt;</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51</a:t>
            </a:fld>
            <a:endParaRPr lang="en-US">
              <a:solidFill>
                <a:prstClr val="black">
                  <a:lumMod val="65000"/>
                  <a:lumOff val="35000"/>
                </a:prstClr>
              </a:solidFill>
            </a:endParaRPr>
          </a:p>
        </p:txBody>
      </p:sp>
    </p:spTree>
    <p:extLst>
      <p:ext uri="{BB962C8B-B14F-4D97-AF65-F5344CB8AC3E}">
        <p14:creationId xmlns:p14="http://schemas.microsoft.com/office/powerpoint/2010/main" val="13438306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Set the text indent:</a:t>
            </a:r>
          </a:p>
        </p:txBody>
      </p:sp>
      <p:sp>
        <p:nvSpPr>
          <p:cNvPr id="3" name="Content Placeholder 2"/>
          <p:cNvSpPr>
            <a:spLocks noGrp="1"/>
          </p:cNvSpPr>
          <p:nvPr>
            <p:ph idx="1"/>
          </p:nvPr>
        </p:nvSpPr>
        <p:spPr/>
        <p:txBody>
          <a:bodyPr/>
          <a:lstStyle/>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How to indent the first line of a paragraph.  Possible values are </a:t>
            </a:r>
            <a:r>
              <a:rPr lang="en-US" i="1" dirty="0">
                <a:solidFill>
                  <a:schemeClr val="tx1"/>
                </a:solidFill>
                <a:latin typeface="Times New Roman" pitchFamily="18" charset="0"/>
                <a:cs typeface="Times New Roman" pitchFamily="18" charset="0"/>
              </a:rPr>
              <a:t>% or a number specifying indent space.</a:t>
            </a:r>
            <a:r>
              <a:rPr lang="en-US" dirty="0">
                <a:solidFill>
                  <a:schemeClr val="tx1"/>
                </a:solidFill>
                <a:latin typeface="Times New Roman" pitchFamily="18" charset="0"/>
                <a:cs typeface="Times New Roman" pitchFamily="18" charset="0"/>
              </a:rPr>
              <a:t>.</a:t>
            </a:r>
          </a:p>
          <a:p>
            <a:pPr marL="800100" lvl="2" indent="0">
              <a:lnSpc>
                <a:spcPct val="150000"/>
              </a:lnSpc>
              <a:buNone/>
            </a:pPr>
            <a:r>
              <a:rPr lang="en-US" sz="2400" dirty="0">
                <a:solidFill>
                  <a:schemeClr val="tx1"/>
                </a:solidFill>
                <a:latin typeface="Times New Roman" pitchFamily="18" charset="0"/>
                <a:cs typeface="Times New Roman" pitchFamily="18" charset="0"/>
              </a:rPr>
              <a:t>&lt;p </a:t>
            </a:r>
            <a:r>
              <a:rPr lang="en-US" sz="2400" b="1" dirty="0">
                <a:solidFill>
                  <a:schemeClr val="tx1"/>
                </a:solidFill>
                <a:latin typeface="Times New Roman" pitchFamily="18" charset="0"/>
                <a:cs typeface="Times New Roman" pitchFamily="18" charset="0"/>
              </a:rPr>
              <a:t>style="text-indent:1cm;"</a:t>
            </a:r>
            <a:r>
              <a:rPr lang="en-US" sz="2400" dirty="0">
                <a:solidFill>
                  <a:schemeClr val="tx1"/>
                </a:solidFill>
                <a:latin typeface="Times New Roman" pitchFamily="18" charset="0"/>
                <a:cs typeface="Times New Roman" pitchFamily="18" charset="0"/>
              </a:rPr>
              <a:t>&gt; This text will have first line indented by 1cm and this line will remain at its actual position this is done by CSS text-indent property. &lt;/p&gt;</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52</a:t>
            </a:fld>
            <a:endParaRPr lang="en-US">
              <a:solidFill>
                <a:prstClr val="black">
                  <a:lumMod val="65000"/>
                  <a:lumOff val="35000"/>
                </a:prstClr>
              </a:solidFill>
            </a:endParaRPr>
          </a:p>
        </p:txBody>
      </p:sp>
    </p:spTree>
    <p:extLst>
      <p:ext uri="{BB962C8B-B14F-4D97-AF65-F5344CB8AC3E}">
        <p14:creationId xmlns:p14="http://schemas.microsoft.com/office/powerpoint/2010/main" val="29082289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Set the text alignment:</a:t>
            </a:r>
          </a:p>
        </p:txBody>
      </p:sp>
      <p:sp>
        <p:nvSpPr>
          <p:cNvPr id="3" name="Content Placeholder 2"/>
          <p:cNvSpPr>
            <a:spLocks noGrp="1"/>
          </p:cNvSpPr>
          <p:nvPr>
            <p:ph idx="1"/>
          </p:nvPr>
        </p:nvSpPr>
        <p:spPr>
          <a:xfrm>
            <a:off x="152400" y="1752600"/>
            <a:ext cx="8610600" cy="4373563"/>
          </a:xfrm>
        </p:spPr>
        <p:txBody>
          <a:bodyPr>
            <a:normAutofit/>
          </a:bodyPr>
          <a:lstStyle/>
          <a:p>
            <a:pPr>
              <a:buFont typeface="Wingdings" pitchFamily="2" charset="2"/>
              <a:buChar char="§"/>
            </a:pPr>
            <a:r>
              <a:rPr lang="en-US" dirty="0">
                <a:solidFill>
                  <a:schemeClr val="tx1"/>
                </a:solidFill>
                <a:latin typeface="Times New Roman" pitchFamily="18" charset="0"/>
                <a:cs typeface="Times New Roman" pitchFamily="18" charset="0"/>
              </a:rPr>
              <a:t>How to align a text. Possible values are </a:t>
            </a:r>
            <a:r>
              <a:rPr lang="en-US" i="1" dirty="0">
                <a:solidFill>
                  <a:schemeClr val="tx1"/>
                </a:solidFill>
                <a:latin typeface="Times New Roman" pitchFamily="18" charset="0"/>
                <a:cs typeface="Times New Roman" pitchFamily="18" charset="0"/>
              </a:rPr>
              <a:t>left, right, center, justify.</a:t>
            </a:r>
            <a:r>
              <a:rPr lang="en-US" dirty="0">
                <a:solidFill>
                  <a:schemeClr val="tx1"/>
                </a:solidFill>
                <a:latin typeface="Times New Roman" pitchFamily="18" charset="0"/>
                <a:cs typeface="Times New Roman" pitchFamily="18" charset="0"/>
              </a:rPr>
              <a:t>.</a:t>
            </a:r>
          </a:p>
          <a:p>
            <a:pPr marL="0" indent="0">
              <a:buNone/>
            </a:pPr>
            <a:endParaRPr lang="en-US" dirty="0">
              <a:solidFill>
                <a:schemeClr val="tx1"/>
              </a:solidFill>
              <a:latin typeface="Times New Roman" pitchFamily="18" charset="0"/>
              <a:cs typeface="Times New Roman" pitchFamily="18" charset="0"/>
            </a:endParaRPr>
          </a:p>
          <a:p>
            <a:pPr marL="800100" lvl="2" indent="0">
              <a:buNone/>
            </a:pPr>
            <a:r>
              <a:rPr lang="en-US" sz="2200" dirty="0">
                <a:solidFill>
                  <a:schemeClr val="tx1"/>
                </a:solidFill>
                <a:latin typeface="Times New Roman" pitchFamily="18" charset="0"/>
                <a:cs typeface="Times New Roman" pitchFamily="18" charset="0"/>
              </a:rPr>
              <a:t>&lt;p </a:t>
            </a:r>
            <a:r>
              <a:rPr lang="en-US" sz="2200" b="1" dirty="0">
                <a:solidFill>
                  <a:schemeClr val="tx1"/>
                </a:solidFill>
                <a:latin typeface="Times New Roman" pitchFamily="18" charset="0"/>
                <a:cs typeface="Times New Roman" pitchFamily="18" charset="0"/>
              </a:rPr>
              <a:t>style="</a:t>
            </a:r>
            <a:r>
              <a:rPr lang="en-US" sz="2200" b="1" dirty="0" err="1">
                <a:solidFill>
                  <a:schemeClr val="tx1"/>
                </a:solidFill>
                <a:latin typeface="Times New Roman" pitchFamily="18" charset="0"/>
                <a:cs typeface="Times New Roman" pitchFamily="18" charset="0"/>
              </a:rPr>
              <a:t>text-align:right</a:t>
            </a:r>
            <a:r>
              <a:rPr lang="en-US" sz="2200" b="1" dirty="0">
                <a:solidFill>
                  <a:schemeClr val="tx1"/>
                </a:solidFill>
                <a:latin typeface="Times New Roman" pitchFamily="18" charset="0"/>
                <a:cs typeface="Times New Roman" pitchFamily="18" charset="0"/>
              </a:rPr>
              <a:t>;"</a:t>
            </a:r>
            <a:r>
              <a:rPr lang="en-US" sz="2200" dirty="0">
                <a:solidFill>
                  <a:schemeClr val="tx1"/>
                </a:solidFill>
                <a:latin typeface="Times New Roman" pitchFamily="18" charset="0"/>
                <a:cs typeface="Times New Roman" pitchFamily="18" charset="0"/>
              </a:rPr>
              <a:t>&gt; This will be right aligned. &lt;/p&gt; </a:t>
            </a:r>
          </a:p>
          <a:p>
            <a:pPr marL="800100" lvl="2" indent="0">
              <a:buNone/>
            </a:pPr>
            <a:r>
              <a:rPr lang="en-US" sz="2200" dirty="0">
                <a:solidFill>
                  <a:schemeClr val="tx1"/>
                </a:solidFill>
                <a:latin typeface="Times New Roman" pitchFamily="18" charset="0"/>
                <a:cs typeface="Times New Roman" pitchFamily="18" charset="0"/>
              </a:rPr>
              <a:t>&lt;p </a:t>
            </a:r>
            <a:r>
              <a:rPr lang="en-US" sz="2200" b="1" dirty="0">
                <a:solidFill>
                  <a:schemeClr val="tx1"/>
                </a:solidFill>
                <a:latin typeface="Times New Roman" pitchFamily="18" charset="0"/>
                <a:cs typeface="Times New Roman" pitchFamily="18" charset="0"/>
              </a:rPr>
              <a:t>style="</a:t>
            </a:r>
            <a:r>
              <a:rPr lang="en-US" sz="2200" b="1" dirty="0" err="1">
                <a:solidFill>
                  <a:schemeClr val="tx1"/>
                </a:solidFill>
                <a:latin typeface="Times New Roman" pitchFamily="18" charset="0"/>
                <a:cs typeface="Times New Roman" pitchFamily="18" charset="0"/>
              </a:rPr>
              <a:t>text-align:center</a:t>
            </a:r>
            <a:r>
              <a:rPr lang="en-US" sz="2200" b="1" dirty="0">
                <a:solidFill>
                  <a:schemeClr val="tx1"/>
                </a:solidFill>
                <a:latin typeface="Times New Roman" pitchFamily="18" charset="0"/>
                <a:cs typeface="Times New Roman" pitchFamily="18" charset="0"/>
              </a:rPr>
              <a:t>;"</a:t>
            </a:r>
            <a:r>
              <a:rPr lang="en-US" sz="2200" dirty="0">
                <a:solidFill>
                  <a:schemeClr val="tx1"/>
                </a:solidFill>
                <a:latin typeface="Times New Roman" pitchFamily="18" charset="0"/>
                <a:cs typeface="Times New Roman" pitchFamily="18" charset="0"/>
              </a:rPr>
              <a:t>&gt; This will be center aligned. &lt;/p&gt; </a:t>
            </a:r>
          </a:p>
          <a:p>
            <a:pPr marL="800100" lvl="2" indent="0">
              <a:buNone/>
            </a:pPr>
            <a:r>
              <a:rPr lang="en-US" sz="2200" dirty="0">
                <a:solidFill>
                  <a:schemeClr val="tx1"/>
                </a:solidFill>
                <a:latin typeface="Times New Roman" pitchFamily="18" charset="0"/>
                <a:cs typeface="Times New Roman" pitchFamily="18" charset="0"/>
              </a:rPr>
              <a:t>&lt;p </a:t>
            </a:r>
            <a:r>
              <a:rPr lang="en-US" sz="2200" b="1" dirty="0">
                <a:solidFill>
                  <a:schemeClr val="tx1"/>
                </a:solidFill>
                <a:latin typeface="Times New Roman" pitchFamily="18" charset="0"/>
                <a:cs typeface="Times New Roman" pitchFamily="18" charset="0"/>
              </a:rPr>
              <a:t>style="</a:t>
            </a:r>
            <a:r>
              <a:rPr lang="en-US" sz="2200" b="1" dirty="0" err="1">
                <a:solidFill>
                  <a:schemeClr val="tx1"/>
                </a:solidFill>
                <a:latin typeface="Times New Roman" pitchFamily="18" charset="0"/>
                <a:cs typeface="Times New Roman" pitchFamily="18" charset="0"/>
              </a:rPr>
              <a:t>text-align:left</a:t>
            </a:r>
            <a:r>
              <a:rPr lang="en-US" sz="2200" b="1" dirty="0">
                <a:solidFill>
                  <a:schemeClr val="tx1"/>
                </a:solidFill>
                <a:latin typeface="Times New Roman" pitchFamily="18" charset="0"/>
                <a:cs typeface="Times New Roman" pitchFamily="18" charset="0"/>
              </a:rPr>
              <a:t>;"</a:t>
            </a:r>
            <a:r>
              <a:rPr lang="en-US" sz="2200" dirty="0">
                <a:solidFill>
                  <a:schemeClr val="tx1"/>
                </a:solidFill>
                <a:latin typeface="Times New Roman" pitchFamily="18" charset="0"/>
                <a:cs typeface="Times New Roman" pitchFamily="18" charset="0"/>
              </a:rPr>
              <a:t>&gt; This will be left aligned. &lt;/p&gt;</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53</a:t>
            </a:fld>
            <a:endParaRPr lang="en-US">
              <a:solidFill>
                <a:prstClr val="black">
                  <a:lumMod val="65000"/>
                  <a:lumOff val="35000"/>
                </a:prstClr>
              </a:solidFill>
            </a:endParaRPr>
          </a:p>
        </p:txBody>
      </p:sp>
    </p:spTree>
    <p:extLst>
      <p:ext uri="{BB962C8B-B14F-4D97-AF65-F5344CB8AC3E}">
        <p14:creationId xmlns:p14="http://schemas.microsoft.com/office/powerpoint/2010/main" val="9197350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Decorating the text:</a:t>
            </a:r>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Possible values are </a:t>
            </a:r>
            <a:r>
              <a:rPr lang="en-US" i="1" dirty="0">
                <a:solidFill>
                  <a:schemeClr val="tx1"/>
                </a:solidFill>
                <a:latin typeface="Times New Roman" pitchFamily="18" charset="0"/>
                <a:cs typeface="Times New Roman" pitchFamily="18" charset="0"/>
              </a:rPr>
              <a:t>none, underline, </a:t>
            </a:r>
            <a:r>
              <a:rPr lang="en-US" i="1" dirty="0" err="1">
                <a:solidFill>
                  <a:schemeClr val="tx1"/>
                </a:solidFill>
                <a:latin typeface="Times New Roman" pitchFamily="18" charset="0"/>
                <a:cs typeface="Times New Roman" pitchFamily="18" charset="0"/>
              </a:rPr>
              <a:t>overline</a:t>
            </a:r>
            <a:r>
              <a:rPr lang="en-US" i="1" dirty="0">
                <a:solidFill>
                  <a:schemeClr val="tx1"/>
                </a:solidFill>
                <a:latin typeface="Times New Roman" pitchFamily="18" charset="0"/>
                <a:cs typeface="Times New Roman" pitchFamily="18" charset="0"/>
              </a:rPr>
              <a:t>, line-through</a:t>
            </a:r>
            <a:r>
              <a:rPr lang="en-US" sz="2800" i="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0" indent="0">
              <a:lnSpc>
                <a:spcPct val="150000"/>
              </a:lnSpc>
              <a:buNone/>
            </a:pPr>
            <a:endParaRPr lang="en-US" sz="2000" dirty="0">
              <a:solidFill>
                <a:schemeClr val="tx1"/>
              </a:solidFill>
              <a:latin typeface="Times New Roman" pitchFamily="18" charset="0"/>
              <a:cs typeface="Times New Roman" pitchFamily="18" charset="0"/>
            </a:endParaRPr>
          </a:p>
          <a:p>
            <a:pPr marL="0" indent="0">
              <a:lnSpc>
                <a:spcPct val="150000"/>
              </a:lnSpc>
              <a:buNone/>
            </a:pPr>
            <a:r>
              <a:rPr lang="en-US" sz="2000" dirty="0">
                <a:solidFill>
                  <a:schemeClr val="tx1"/>
                </a:solidFill>
                <a:latin typeface="Times New Roman" pitchFamily="18" charset="0"/>
                <a:cs typeface="Times New Roman" pitchFamily="18" charset="0"/>
              </a:rPr>
              <a:t>&lt;p </a:t>
            </a:r>
            <a:r>
              <a:rPr lang="en-US" sz="2000" b="1" dirty="0">
                <a:solidFill>
                  <a:schemeClr val="tx1"/>
                </a:solidFill>
                <a:latin typeface="Times New Roman" pitchFamily="18" charset="0"/>
                <a:cs typeface="Times New Roman" pitchFamily="18" charset="0"/>
              </a:rPr>
              <a:t>style="</a:t>
            </a:r>
            <a:r>
              <a:rPr lang="en-US" sz="2000" b="1" dirty="0" err="1">
                <a:solidFill>
                  <a:schemeClr val="tx1"/>
                </a:solidFill>
                <a:latin typeface="Times New Roman" pitchFamily="18" charset="0"/>
                <a:cs typeface="Times New Roman" pitchFamily="18" charset="0"/>
              </a:rPr>
              <a:t>text-decoration:underline</a:t>
            </a:r>
            <a:r>
              <a:rPr lang="en-US" sz="2000" b="1" dirty="0">
                <a:solidFill>
                  <a:schemeClr val="tx1"/>
                </a:solidFill>
                <a:latin typeface="Times New Roman" pitchFamily="18" charset="0"/>
                <a:cs typeface="Times New Roman" pitchFamily="18" charset="0"/>
              </a:rPr>
              <a:t>;"</a:t>
            </a:r>
            <a:r>
              <a:rPr lang="en-US" sz="2000" dirty="0">
                <a:solidFill>
                  <a:schemeClr val="tx1"/>
                </a:solidFill>
                <a:latin typeface="Times New Roman" pitchFamily="18" charset="0"/>
                <a:cs typeface="Times New Roman" pitchFamily="18" charset="0"/>
              </a:rPr>
              <a:t>&gt; This will be underlined &lt;/p&gt; </a:t>
            </a:r>
          </a:p>
          <a:p>
            <a:pPr marL="0" indent="0">
              <a:lnSpc>
                <a:spcPct val="150000"/>
              </a:lnSpc>
              <a:buNone/>
            </a:pPr>
            <a:r>
              <a:rPr lang="en-US" sz="2000" dirty="0">
                <a:solidFill>
                  <a:schemeClr val="tx1"/>
                </a:solidFill>
                <a:latin typeface="Times New Roman" pitchFamily="18" charset="0"/>
                <a:cs typeface="Times New Roman" pitchFamily="18" charset="0"/>
              </a:rPr>
              <a:t>&lt;p </a:t>
            </a:r>
            <a:r>
              <a:rPr lang="en-US" sz="2000" b="1" dirty="0">
                <a:solidFill>
                  <a:schemeClr val="tx1"/>
                </a:solidFill>
                <a:latin typeface="Times New Roman" pitchFamily="18" charset="0"/>
                <a:cs typeface="Times New Roman" pitchFamily="18" charset="0"/>
              </a:rPr>
              <a:t>style="</a:t>
            </a:r>
            <a:r>
              <a:rPr lang="en-US" sz="2000" b="1" dirty="0" err="1">
                <a:solidFill>
                  <a:schemeClr val="tx1"/>
                </a:solidFill>
                <a:latin typeface="Times New Roman" pitchFamily="18" charset="0"/>
                <a:cs typeface="Times New Roman" pitchFamily="18" charset="0"/>
              </a:rPr>
              <a:t>text-decoration:line-through</a:t>
            </a:r>
            <a:r>
              <a:rPr lang="en-US" sz="2000" b="1" dirty="0">
                <a:solidFill>
                  <a:schemeClr val="tx1"/>
                </a:solidFill>
                <a:latin typeface="Times New Roman" pitchFamily="18" charset="0"/>
                <a:cs typeface="Times New Roman" pitchFamily="18" charset="0"/>
              </a:rPr>
              <a:t>;"</a:t>
            </a:r>
            <a:r>
              <a:rPr lang="en-US" sz="2000" dirty="0">
                <a:solidFill>
                  <a:schemeClr val="tx1"/>
                </a:solidFill>
                <a:latin typeface="Times New Roman" pitchFamily="18" charset="0"/>
                <a:cs typeface="Times New Roman" pitchFamily="18" charset="0"/>
              </a:rPr>
              <a:t>&gt; This will be </a:t>
            </a:r>
            <a:r>
              <a:rPr lang="en-US" sz="2000" dirty="0" err="1">
                <a:solidFill>
                  <a:schemeClr val="tx1"/>
                </a:solidFill>
                <a:latin typeface="Times New Roman" pitchFamily="18" charset="0"/>
                <a:cs typeface="Times New Roman" pitchFamily="18" charset="0"/>
              </a:rPr>
              <a:t>striked</a:t>
            </a:r>
            <a:r>
              <a:rPr lang="en-US" sz="2000" dirty="0">
                <a:solidFill>
                  <a:schemeClr val="tx1"/>
                </a:solidFill>
                <a:latin typeface="Times New Roman" pitchFamily="18" charset="0"/>
                <a:cs typeface="Times New Roman" pitchFamily="18" charset="0"/>
              </a:rPr>
              <a:t> through. &lt;/p&gt; &lt;p </a:t>
            </a:r>
            <a:r>
              <a:rPr lang="en-US" sz="2000" b="1" dirty="0">
                <a:solidFill>
                  <a:schemeClr val="tx1"/>
                </a:solidFill>
                <a:latin typeface="Times New Roman" pitchFamily="18" charset="0"/>
                <a:cs typeface="Times New Roman" pitchFamily="18" charset="0"/>
              </a:rPr>
              <a:t>style="</a:t>
            </a:r>
            <a:r>
              <a:rPr lang="en-US" sz="2000" b="1" dirty="0" err="1">
                <a:solidFill>
                  <a:schemeClr val="tx1"/>
                </a:solidFill>
                <a:latin typeface="Times New Roman" pitchFamily="18" charset="0"/>
                <a:cs typeface="Times New Roman" pitchFamily="18" charset="0"/>
              </a:rPr>
              <a:t>text-decoration:overline</a:t>
            </a:r>
            <a:r>
              <a:rPr lang="en-US" sz="2000" b="1" dirty="0">
                <a:solidFill>
                  <a:schemeClr val="tx1"/>
                </a:solidFill>
                <a:latin typeface="Times New Roman" pitchFamily="18" charset="0"/>
                <a:cs typeface="Times New Roman" pitchFamily="18" charset="0"/>
              </a:rPr>
              <a:t>;"</a:t>
            </a:r>
            <a:r>
              <a:rPr lang="en-US" sz="2000" dirty="0">
                <a:solidFill>
                  <a:schemeClr val="tx1"/>
                </a:solidFill>
                <a:latin typeface="Times New Roman" pitchFamily="18" charset="0"/>
                <a:cs typeface="Times New Roman" pitchFamily="18" charset="0"/>
              </a:rPr>
              <a:t>&gt; This will have a over line. &lt;/p&gt;</a:t>
            </a:r>
          </a:p>
          <a:p>
            <a:pPr marL="0" indent="0">
              <a:lnSpc>
                <a:spcPct val="150000"/>
              </a:lnSpc>
              <a:buNone/>
            </a:pPr>
            <a:r>
              <a:rPr lang="en-US" sz="2000" dirty="0">
                <a:solidFill>
                  <a:schemeClr val="tx1"/>
                </a:solidFill>
                <a:latin typeface="Times New Roman" pitchFamily="18" charset="0"/>
                <a:cs typeface="Times New Roman" pitchFamily="18" charset="0"/>
              </a:rPr>
              <a:t> </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54</a:t>
            </a:fld>
            <a:endParaRPr lang="en-US">
              <a:solidFill>
                <a:prstClr val="black">
                  <a:lumMod val="65000"/>
                  <a:lumOff val="35000"/>
                </a:prstClr>
              </a:solidFill>
            </a:endParaRPr>
          </a:p>
        </p:txBody>
      </p:sp>
    </p:spTree>
    <p:extLst>
      <p:ext uri="{BB962C8B-B14F-4D97-AF65-F5344CB8AC3E}">
        <p14:creationId xmlns:p14="http://schemas.microsoft.com/office/powerpoint/2010/main" val="25197640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Set the text cases:</a:t>
            </a:r>
          </a:p>
        </p:txBody>
      </p:sp>
      <p:sp>
        <p:nvSpPr>
          <p:cNvPr id="3" name="Content Placeholder 2"/>
          <p:cNvSpPr>
            <a:spLocks noGrp="1"/>
          </p:cNvSpPr>
          <p:nvPr>
            <p:ph idx="1"/>
          </p:nvPr>
        </p:nvSpPr>
        <p:spPr>
          <a:xfrm>
            <a:off x="152400" y="1874837"/>
            <a:ext cx="8915400" cy="4525963"/>
          </a:xfrm>
        </p:spPr>
        <p:txBody>
          <a:bodyPr>
            <a:normAutofit/>
          </a:bodyPr>
          <a:lstStyle/>
          <a:p>
            <a:pPr>
              <a:buFont typeface="Wingdings" pitchFamily="2" charset="2"/>
              <a:buChar char="§"/>
            </a:pPr>
            <a:r>
              <a:rPr lang="en-US" dirty="0">
                <a:solidFill>
                  <a:schemeClr val="tx1"/>
                </a:solidFill>
                <a:latin typeface="Times New Roman" pitchFamily="18" charset="0"/>
                <a:cs typeface="Times New Roman" pitchFamily="18" charset="0"/>
              </a:rPr>
              <a:t>Possible values are </a:t>
            </a:r>
            <a:r>
              <a:rPr lang="en-US" i="1" dirty="0">
                <a:solidFill>
                  <a:schemeClr val="tx1"/>
                </a:solidFill>
                <a:latin typeface="Times New Roman" pitchFamily="18" charset="0"/>
                <a:cs typeface="Times New Roman" pitchFamily="18" charset="0"/>
              </a:rPr>
              <a:t>none, capitalize, uppercase, lowercase.</a:t>
            </a:r>
            <a:endParaRPr lang="en-US" dirty="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pPr marL="0" indent="0">
              <a:buNone/>
            </a:pPr>
            <a:r>
              <a:rPr lang="en-US" sz="2300" dirty="0">
                <a:solidFill>
                  <a:schemeClr val="tx1"/>
                </a:solidFill>
                <a:latin typeface="Times New Roman" pitchFamily="18" charset="0"/>
                <a:cs typeface="Times New Roman" pitchFamily="18" charset="0"/>
              </a:rPr>
              <a:t>&lt;p </a:t>
            </a:r>
            <a:r>
              <a:rPr lang="en-US" sz="2300" b="1" dirty="0">
                <a:solidFill>
                  <a:schemeClr val="tx1"/>
                </a:solidFill>
                <a:latin typeface="Times New Roman" pitchFamily="18" charset="0"/>
                <a:cs typeface="Times New Roman" pitchFamily="18" charset="0"/>
              </a:rPr>
              <a:t>style="</a:t>
            </a:r>
            <a:r>
              <a:rPr lang="en-US" sz="2300" b="1" dirty="0" err="1">
                <a:solidFill>
                  <a:schemeClr val="tx1"/>
                </a:solidFill>
                <a:latin typeface="Times New Roman" pitchFamily="18" charset="0"/>
                <a:cs typeface="Times New Roman" pitchFamily="18" charset="0"/>
              </a:rPr>
              <a:t>text-transform:capitalize</a:t>
            </a:r>
            <a:r>
              <a:rPr lang="en-US" sz="2300" b="1" dirty="0">
                <a:solidFill>
                  <a:schemeClr val="tx1"/>
                </a:solidFill>
                <a:latin typeface="Times New Roman" pitchFamily="18" charset="0"/>
                <a:cs typeface="Times New Roman" pitchFamily="18" charset="0"/>
              </a:rPr>
              <a:t>;"</a:t>
            </a:r>
            <a:r>
              <a:rPr lang="en-US" sz="2300" dirty="0">
                <a:solidFill>
                  <a:schemeClr val="tx1"/>
                </a:solidFill>
                <a:latin typeface="Times New Roman" pitchFamily="18" charset="0"/>
                <a:cs typeface="Times New Roman" pitchFamily="18" charset="0"/>
              </a:rPr>
              <a:t>&gt;This will be capitalized &lt;/p&gt; </a:t>
            </a:r>
          </a:p>
          <a:p>
            <a:pPr marL="0" indent="0">
              <a:buNone/>
            </a:pPr>
            <a:r>
              <a:rPr lang="en-US" sz="2300" dirty="0">
                <a:solidFill>
                  <a:schemeClr val="tx1"/>
                </a:solidFill>
                <a:latin typeface="Times New Roman" pitchFamily="18" charset="0"/>
                <a:cs typeface="Times New Roman" pitchFamily="18" charset="0"/>
              </a:rPr>
              <a:t>&lt;p </a:t>
            </a:r>
            <a:r>
              <a:rPr lang="en-US" sz="2300" b="1" dirty="0">
                <a:solidFill>
                  <a:schemeClr val="tx1"/>
                </a:solidFill>
                <a:latin typeface="Times New Roman" pitchFamily="18" charset="0"/>
                <a:cs typeface="Times New Roman" pitchFamily="18" charset="0"/>
              </a:rPr>
              <a:t>style="</a:t>
            </a:r>
            <a:r>
              <a:rPr lang="en-US" sz="2300" b="1" dirty="0" err="1">
                <a:solidFill>
                  <a:schemeClr val="tx1"/>
                </a:solidFill>
                <a:latin typeface="Times New Roman" pitchFamily="18" charset="0"/>
                <a:cs typeface="Times New Roman" pitchFamily="18" charset="0"/>
              </a:rPr>
              <a:t>text-transform:uppercase</a:t>
            </a:r>
            <a:r>
              <a:rPr lang="en-US" sz="2300" b="1" dirty="0">
                <a:solidFill>
                  <a:schemeClr val="tx1"/>
                </a:solidFill>
                <a:latin typeface="Times New Roman" pitchFamily="18" charset="0"/>
                <a:cs typeface="Times New Roman" pitchFamily="18" charset="0"/>
              </a:rPr>
              <a:t>;"</a:t>
            </a:r>
            <a:r>
              <a:rPr lang="en-US" sz="2300" dirty="0">
                <a:solidFill>
                  <a:schemeClr val="tx1"/>
                </a:solidFill>
                <a:latin typeface="Times New Roman" pitchFamily="18" charset="0"/>
                <a:cs typeface="Times New Roman" pitchFamily="18" charset="0"/>
              </a:rPr>
              <a:t>&gt; This will be in uppercase &lt;/p&gt; </a:t>
            </a:r>
          </a:p>
          <a:p>
            <a:pPr marL="0" indent="0">
              <a:buNone/>
            </a:pPr>
            <a:r>
              <a:rPr lang="en-US" sz="2300" dirty="0">
                <a:solidFill>
                  <a:schemeClr val="tx1"/>
                </a:solidFill>
                <a:latin typeface="Times New Roman" pitchFamily="18" charset="0"/>
                <a:cs typeface="Times New Roman" pitchFamily="18" charset="0"/>
              </a:rPr>
              <a:t>&lt;p </a:t>
            </a:r>
            <a:r>
              <a:rPr lang="en-US" sz="2300" b="1" dirty="0">
                <a:solidFill>
                  <a:schemeClr val="tx1"/>
                </a:solidFill>
                <a:latin typeface="Times New Roman" pitchFamily="18" charset="0"/>
                <a:cs typeface="Times New Roman" pitchFamily="18" charset="0"/>
              </a:rPr>
              <a:t>style="</a:t>
            </a:r>
            <a:r>
              <a:rPr lang="en-US" sz="2300" b="1" dirty="0" err="1">
                <a:solidFill>
                  <a:schemeClr val="tx1"/>
                </a:solidFill>
                <a:latin typeface="Times New Roman" pitchFamily="18" charset="0"/>
                <a:cs typeface="Times New Roman" pitchFamily="18" charset="0"/>
              </a:rPr>
              <a:t>text-transform:lowercase</a:t>
            </a:r>
            <a:r>
              <a:rPr lang="en-US" sz="2300" b="1" dirty="0">
                <a:solidFill>
                  <a:schemeClr val="tx1"/>
                </a:solidFill>
                <a:latin typeface="Times New Roman" pitchFamily="18" charset="0"/>
                <a:cs typeface="Times New Roman" pitchFamily="18" charset="0"/>
              </a:rPr>
              <a:t>;"</a:t>
            </a:r>
            <a:r>
              <a:rPr lang="en-US" sz="2300" dirty="0">
                <a:solidFill>
                  <a:schemeClr val="tx1"/>
                </a:solidFill>
                <a:latin typeface="Times New Roman" pitchFamily="18" charset="0"/>
                <a:cs typeface="Times New Roman" pitchFamily="18" charset="0"/>
              </a:rPr>
              <a:t>&gt; This will be in lowercase &lt;/p&gt;</a:t>
            </a:r>
          </a:p>
          <a:p>
            <a:pPr marL="0" indent="0">
              <a:buNone/>
            </a:pPr>
            <a:endParaRPr lang="en-US" dirty="0">
              <a:solidFill>
                <a:schemeClr val="tx1"/>
              </a:solidFill>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55</a:t>
            </a:fld>
            <a:endParaRPr lang="en-US">
              <a:solidFill>
                <a:prstClr val="black">
                  <a:lumMod val="65000"/>
                  <a:lumOff val="35000"/>
                </a:prstClr>
              </a:solidFill>
            </a:endParaRPr>
          </a:p>
        </p:txBody>
      </p:sp>
    </p:spTree>
    <p:extLst>
      <p:ext uri="{BB962C8B-B14F-4D97-AF65-F5344CB8AC3E}">
        <p14:creationId xmlns:p14="http://schemas.microsoft.com/office/powerpoint/2010/main" val="162008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Set the text shadow:</a:t>
            </a:r>
          </a:p>
        </p:txBody>
      </p:sp>
      <p:sp>
        <p:nvSpPr>
          <p:cNvPr id="3" name="Content Placeholder 2"/>
          <p:cNvSpPr>
            <a:spLocks noGrp="1"/>
          </p:cNvSpPr>
          <p:nvPr>
            <p:ph idx="1"/>
          </p:nvPr>
        </p:nvSpPr>
        <p:spPr>
          <a:xfrm>
            <a:off x="152400" y="1600200"/>
            <a:ext cx="8763000" cy="4525963"/>
          </a:xfrm>
        </p:spPr>
        <p:txBody>
          <a:bodyPr>
            <a:normAutofit/>
          </a:bodyPr>
          <a:lstStyle/>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How to set the shadow around a text. This may not be supported by all the browsers.</a:t>
            </a:r>
          </a:p>
          <a:p>
            <a:pPr marL="0" indent="0">
              <a:lnSpc>
                <a:spcPct val="150000"/>
              </a:lnSpc>
              <a:buNone/>
            </a:pPr>
            <a:r>
              <a:rPr lang="en-US" dirty="0">
                <a:solidFill>
                  <a:schemeClr val="tx1"/>
                </a:solidFill>
                <a:latin typeface="Times New Roman" pitchFamily="18" charset="0"/>
                <a:cs typeface="Times New Roman" pitchFamily="18" charset="0"/>
              </a:rPr>
              <a:t>&lt;p </a:t>
            </a:r>
            <a:r>
              <a:rPr lang="en-US" b="1" dirty="0">
                <a:solidFill>
                  <a:schemeClr val="tx1"/>
                </a:solidFill>
                <a:latin typeface="Times New Roman" pitchFamily="18" charset="0"/>
                <a:cs typeface="Times New Roman" pitchFamily="18" charset="0"/>
              </a:rPr>
              <a:t>style="text-shadow:4px 4px 8px blue;"</a:t>
            </a:r>
            <a:r>
              <a:rPr lang="en-US" dirty="0">
                <a:solidFill>
                  <a:schemeClr val="tx1"/>
                </a:solidFill>
                <a:latin typeface="Times New Roman" pitchFamily="18" charset="0"/>
                <a:cs typeface="Times New Roman" pitchFamily="18" charset="0"/>
              </a:rPr>
              <a:t>&gt; If your browser supports the CSS text-shadow property, this text will have a blue shadow.&lt;/p&gt;</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56</a:t>
            </a:fld>
            <a:endParaRPr lang="en-US">
              <a:solidFill>
                <a:prstClr val="black">
                  <a:lumMod val="65000"/>
                  <a:lumOff val="35000"/>
                </a:prstClr>
              </a:solidFill>
            </a:endParaRPr>
          </a:p>
        </p:txBody>
      </p:sp>
    </p:spTree>
    <p:extLst>
      <p:ext uri="{BB962C8B-B14F-4D97-AF65-F5344CB8AC3E}">
        <p14:creationId xmlns:p14="http://schemas.microsoft.com/office/powerpoint/2010/main" val="24611018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3457"/>
            <a:ext cx="8229600" cy="1305343"/>
          </a:xfrm>
        </p:spPr>
        <p:txBody>
          <a:bodyPr>
            <a:normAutofit/>
          </a:bodyPr>
          <a:lstStyle/>
          <a:p>
            <a:r>
              <a:rPr lang="en-US" sz="4000" b="1" dirty="0">
                <a:latin typeface="Times New Roman" pitchFamily="18" charset="0"/>
                <a:cs typeface="Times New Roman" pitchFamily="18" charset="0"/>
              </a:rPr>
              <a:t>4. CSS - Images</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57</a:t>
            </a:fld>
            <a:endParaRPr lang="en-US">
              <a:solidFill>
                <a:prstClr val="black">
                  <a:lumMod val="65000"/>
                  <a:lumOff val="35000"/>
                </a:prstClr>
              </a:solidFill>
            </a:endParaRPr>
          </a:p>
        </p:txBody>
      </p:sp>
      <p:sp>
        <p:nvSpPr>
          <p:cNvPr id="5" name="Rectangle 4"/>
          <p:cNvSpPr/>
          <p:nvPr/>
        </p:nvSpPr>
        <p:spPr>
          <a:xfrm>
            <a:off x="228600" y="2198237"/>
            <a:ext cx="8763000" cy="1687963"/>
          </a:xfrm>
          <a:prstGeom prst="rect">
            <a:avLst/>
          </a:prstGeom>
        </p:spPr>
        <p:txBody>
          <a:bodyPr wrap="square">
            <a:spAutoFit/>
          </a:bodyPr>
          <a:lstStyle/>
          <a:p>
            <a:pPr marL="457200" indent="-457200">
              <a:lnSpc>
                <a:spcPct val="150000"/>
              </a:lnSpc>
              <a:buFont typeface="Wingdings" pitchFamily="2" charset="2"/>
              <a:buChar char="§"/>
            </a:pPr>
            <a:r>
              <a:rPr lang="en-US" sz="2400" dirty="0">
                <a:solidFill>
                  <a:prstClr val="black"/>
                </a:solidFill>
                <a:latin typeface="Times New Roman" pitchFamily="18" charset="0"/>
                <a:cs typeface="Times New Roman" pitchFamily="18" charset="0"/>
              </a:rPr>
              <a:t>Images are very important part of any Web Page. Though it is not recommended to include lot of images but it is still important to use good images wherever it is required.</a:t>
            </a:r>
          </a:p>
        </p:txBody>
      </p:sp>
    </p:spTree>
    <p:extLst>
      <p:ext uri="{BB962C8B-B14F-4D97-AF65-F5344CB8AC3E}">
        <p14:creationId xmlns:p14="http://schemas.microsoft.com/office/powerpoint/2010/main" val="27495158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a:t>Cont</a:t>
            </a:r>
            <a:r>
              <a:rPr lang="en-US" sz="4400" dirty="0"/>
              <a:t>…</a:t>
            </a:r>
          </a:p>
        </p:txBody>
      </p:sp>
      <p:sp>
        <p:nvSpPr>
          <p:cNvPr id="3" name="Content Placeholder 2"/>
          <p:cNvSpPr>
            <a:spLocks noGrp="1"/>
          </p:cNvSpPr>
          <p:nvPr>
            <p:ph idx="1"/>
          </p:nvPr>
        </p:nvSpPr>
        <p:spPr/>
        <p:txBody>
          <a:bodyPr>
            <a:normAutofit fontScale="92500"/>
          </a:bodyPr>
          <a:lstStyle/>
          <a:p>
            <a:pPr>
              <a:lnSpc>
                <a:spcPct val="150000"/>
              </a:lnSpc>
              <a:buFont typeface="Wingdings" pitchFamily="2" charset="2"/>
              <a:buChar char="§"/>
            </a:pPr>
            <a:r>
              <a:rPr lang="en-US" sz="2800" dirty="0">
                <a:solidFill>
                  <a:schemeClr val="tx1"/>
                </a:solidFill>
                <a:latin typeface="Times New Roman" pitchFamily="18" charset="0"/>
                <a:cs typeface="Times New Roman" pitchFamily="18" charset="0"/>
              </a:rPr>
              <a:t>CSS plays a good role to control image display. You can set following image properties using CSS.</a:t>
            </a:r>
          </a:p>
          <a:p>
            <a:pPr lvl="1">
              <a:lnSpc>
                <a:spcPct val="150000"/>
              </a:lnSpc>
              <a:buFont typeface="Wingdings" pitchFamily="2" charset="2"/>
              <a:buChar char="§"/>
            </a:pPr>
            <a:r>
              <a:rPr lang="en-US" sz="2400" dirty="0">
                <a:solidFill>
                  <a:schemeClr val="tx1"/>
                </a:solidFill>
                <a:latin typeface="Times New Roman" pitchFamily="18" charset="0"/>
                <a:cs typeface="Times New Roman" pitchFamily="18" charset="0"/>
              </a:rPr>
              <a:t>The </a:t>
            </a:r>
            <a:r>
              <a:rPr lang="en-US" sz="2400" b="1" dirty="0">
                <a:solidFill>
                  <a:schemeClr val="tx1"/>
                </a:solidFill>
                <a:latin typeface="Times New Roman" pitchFamily="18" charset="0"/>
                <a:cs typeface="Times New Roman" pitchFamily="18" charset="0"/>
              </a:rPr>
              <a:t>border</a:t>
            </a:r>
            <a:r>
              <a:rPr lang="en-US" sz="2400" dirty="0">
                <a:solidFill>
                  <a:schemeClr val="tx1"/>
                </a:solidFill>
                <a:latin typeface="Times New Roman" pitchFamily="18" charset="0"/>
                <a:cs typeface="Times New Roman" pitchFamily="18" charset="0"/>
              </a:rPr>
              <a:t> property is used to set the width of an image border.</a:t>
            </a:r>
          </a:p>
          <a:p>
            <a:pPr lvl="1">
              <a:lnSpc>
                <a:spcPct val="150000"/>
              </a:lnSpc>
              <a:buFont typeface="Wingdings" pitchFamily="2" charset="2"/>
              <a:buChar char="§"/>
            </a:pPr>
            <a:r>
              <a:rPr lang="en-US" sz="2400" dirty="0">
                <a:solidFill>
                  <a:schemeClr val="tx1"/>
                </a:solidFill>
                <a:latin typeface="Times New Roman" pitchFamily="18" charset="0"/>
                <a:cs typeface="Times New Roman" pitchFamily="18" charset="0"/>
              </a:rPr>
              <a:t>The </a:t>
            </a:r>
            <a:r>
              <a:rPr lang="en-US" sz="2400" b="1" dirty="0">
                <a:solidFill>
                  <a:schemeClr val="tx1"/>
                </a:solidFill>
                <a:latin typeface="Times New Roman" pitchFamily="18" charset="0"/>
                <a:cs typeface="Times New Roman" pitchFamily="18" charset="0"/>
              </a:rPr>
              <a:t>height</a:t>
            </a:r>
            <a:r>
              <a:rPr lang="en-US" sz="2400" dirty="0">
                <a:solidFill>
                  <a:schemeClr val="tx1"/>
                </a:solidFill>
                <a:latin typeface="Times New Roman" pitchFamily="18" charset="0"/>
                <a:cs typeface="Times New Roman" pitchFamily="18" charset="0"/>
              </a:rPr>
              <a:t> property is used to set the height of an image.</a:t>
            </a:r>
          </a:p>
          <a:p>
            <a:pPr lvl="1">
              <a:lnSpc>
                <a:spcPct val="150000"/>
              </a:lnSpc>
              <a:buFont typeface="Wingdings" pitchFamily="2" charset="2"/>
              <a:buChar char="§"/>
            </a:pPr>
            <a:r>
              <a:rPr lang="en-US" sz="2400" dirty="0">
                <a:solidFill>
                  <a:schemeClr val="tx1"/>
                </a:solidFill>
                <a:latin typeface="Times New Roman" pitchFamily="18" charset="0"/>
                <a:cs typeface="Times New Roman" pitchFamily="18" charset="0"/>
              </a:rPr>
              <a:t>The </a:t>
            </a:r>
            <a:r>
              <a:rPr lang="en-US" sz="2400" b="1" dirty="0">
                <a:solidFill>
                  <a:schemeClr val="tx1"/>
                </a:solidFill>
                <a:latin typeface="Times New Roman" pitchFamily="18" charset="0"/>
                <a:cs typeface="Times New Roman" pitchFamily="18" charset="0"/>
              </a:rPr>
              <a:t>width</a:t>
            </a:r>
            <a:r>
              <a:rPr lang="en-US" sz="2400" dirty="0">
                <a:solidFill>
                  <a:schemeClr val="tx1"/>
                </a:solidFill>
                <a:latin typeface="Times New Roman" pitchFamily="18" charset="0"/>
                <a:cs typeface="Times New Roman" pitchFamily="18" charset="0"/>
              </a:rPr>
              <a:t> property is used to set the width of an image.</a:t>
            </a:r>
          </a:p>
          <a:p>
            <a:pPr lvl="1">
              <a:lnSpc>
                <a:spcPct val="150000"/>
              </a:lnSpc>
              <a:buFont typeface="Wingdings" pitchFamily="2" charset="2"/>
              <a:buChar char="§"/>
            </a:pPr>
            <a:r>
              <a:rPr lang="en-US" sz="2400" dirty="0">
                <a:solidFill>
                  <a:schemeClr val="tx1"/>
                </a:solidFill>
                <a:latin typeface="Times New Roman" pitchFamily="18" charset="0"/>
                <a:cs typeface="Times New Roman" pitchFamily="18" charset="0"/>
              </a:rPr>
              <a:t>The </a:t>
            </a:r>
            <a:r>
              <a:rPr lang="en-US" sz="2400" b="1" dirty="0">
                <a:solidFill>
                  <a:schemeClr val="tx1"/>
                </a:solidFill>
                <a:latin typeface="Times New Roman" pitchFamily="18" charset="0"/>
                <a:cs typeface="Times New Roman" pitchFamily="18" charset="0"/>
              </a:rPr>
              <a:t>-</a:t>
            </a:r>
            <a:r>
              <a:rPr lang="en-US" sz="2400" b="1" dirty="0" err="1">
                <a:solidFill>
                  <a:schemeClr val="tx1"/>
                </a:solidFill>
                <a:latin typeface="Times New Roman" pitchFamily="18" charset="0"/>
                <a:cs typeface="Times New Roman" pitchFamily="18" charset="0"/>
              </a:rPr>
              <a:t>moz</a:t>
            </a:r>
            <a:r>
              <a:rPr lang="en-US" sz="2400" b="1" dirty="0">
                <a:solidFill>
                  <a:schemeClr val="tx1"/>
                </a:solidFill>
                <a:latin typeface="Times New Roman" pitchFamily="18" charset="0"/>
                <a:cs typeface="Times New Roman" pitchFamily="18" charset="0"/>
              </a:rPr>
              <a:t>-opacity</a:t>
            </a:r>
            <a:r>
              <a:rPr lang="en-US" sz="2400" dirty="0">
                <a:solidFill>
                  <a:schemeClr val="tx1"/>
                </a:solidFill>
                <a:latin typeface="Times New Roman" pitchFamily="18" charset="0"/>
                <a:cs typeface="Times New Roman" pitchFamily="18" charset="0"/>
              </a:rPr>
              <a:t> property is used to set the opacity of an image.</a:t>
            </a:r>
          </a:p>
          <a:p>
            <a:pPr>
              <a:lnSpc>
                <a:spcPct val="150000"/>
              </a:lnSpc>
              <a:buFont typeface="Wingdings" pitchFamily="2" charset="2"/>
              <a:buChar char="§"/>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DE5D1617-11D4-40A7-A98D-DBE94F5C9387}" type="slidenum">
              <a:rPr lang="en-US" smtClean="0">
                <a:solidFill>
                  <a:prstClr val="black">
                    <a:lumMod val="65000"/>
                    <a:lumOff val="35000"/>
                  </a:prstClr>
                </a:solidFill>
              </a:rPr>
              <a:pPr/>
              <a:t>58</a:t>
            </a:fld>
            <a:endParaRPr lang="en-US">
              <a:solidFill>
                <a:prstClr val="black">
                  <a:lumMod val="65000"/>
                  <a:lumOff val="35000"/>
                </a:prstClr>
              </a:solidFill>
            </a:endParaRPr>
          </a:p>
        </p:txBody>
      </p:sp>
    </p:spTree>
    <p:extLst>
      <p:ext uri="{BB962C8B-B14F-4D97-AF65-F5344CB8AC3E}">
        <p14:creationId xmlns:p14="http://schemas.microsoft.com/office/powerpoint/2010/main" val="39234723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Image border Property:</a:t>
            </a:r>
          </a:p>
        </p:txBody>
      </p:sp>
      <p:sp>
        <p:nvSpPr>
          <p:cNvPr id="3" name="Content Placeholder 2"/>
          <p:cNvSpPr>
            <a:spLocks noGrp="1"/>
          </p:cNvSpPr>
          <p:nvPr>
            <p:ph idx="1"/>
          </p:nvPr>
        </p:nvSpPr>
        <p:spPr>
          <a:xfrm>
            <a:off x="152400" y="1600200"/>
            <a:ext cx="8763000" cy="4525963"/>
          </a:xfrm>
        </p:spPr>
        <p:txBody>
          <a:bodyPr>
            <a:normAutofit/>
          </a:bodyPr>
          <a:lstStyle/>
          <a:p>
            <a:pPr>
              <a:lnSpc>
                <a:spcPct val="150000"/>
              </a:lnSpc>
            </a:pPr>
            <a:r>
              <a:rPr lang="en-US" dirty="0">
                <a:solidFill>
                  <a:schemeClr val="tx1"/>
                </a:solidFill>
                <a:latin typeface="Times New Roman" pitchFamily="18" charset="0"/>
                <a:cs typeface="Times New Roman" pitchFamily="18" charset="0"/>
              </a:rPr>
              <a:t>The </a:t>
            </a:r>
            <a:r>
              <a:rPr lang="en-US" i="1" dirty="0">
                <a:solidFill>
                  <a:schemeClr val="tx1"/>
                </a:solidFill>
                <a:latin typeface="Times New Roman" pitchFamily="18" charset="0"/>
                <a:cs typeface="Times New Roman" pitchFamily="18" charset="0"/>
              </a:rPr>
              <a:t>border</a:t>
            </a:r>
            <a:r>
              <a:rPr lang="en-US" dirty="0">
                <a:solidFill>
                  <a:schemeClr val="tx1"/>
                </a:solidFill>
                <a:latin typeface="Times New Roman" pitchFamily="18" charset="0"/>
                <a:cs typeface="Times New Roman" pitchFamily="18" charset="0"/>
              </a:rPr>
              <a:t> property of an image is used to set the width of an image border. This property can have a value in length or in %.</a:t>
            </a:r>
          </a:p>
          <a:p>
            <a:pPr>
              <a:lnSpc>
                <a:spcPct val="150000"/>
              </a:lnSpc>
            </a:pPr>
            <a:r>
              <a:rPr lang="en-US" dirty="0">
                <a:solidFill>
                  <a:schemeClr val="tx1"/>
                </a:solidFill>
                <a:latin typeface="Times New Roman" pitchFamily="18" charset="0"/>
                <a:cs typeface="Times New Roman" pitchFamily="18" charset="0"/>
              </a:rPr>
              <a:t>A width of zero pixels means no border.</a:t>
            </a:r>
          </a:p>
          <a:p>
            <a:pPr marL="457200" lvl="1" indent="0">
              <a:lnSpc>
                <a:spcPct val="150000"/>
              </a:lnSpc>
              <a:buNone/>
            </a:pPr>
            <a:endParaRPr lang="en-US" dirty="0">
              <a:solidFill>
                <a:schemeClr val="tx1"/>
              </a:solidFill>
              <a:latin typeface="Times New Roman" pitchFamily="18" charset="0"/>
              <a:cs typeface="Times New Roman" pitchFamily="18" charset="0"/>
            </a:endParaRPr>
          </a:p>
          <a:p>
            <a:pPr marL="457200" lvl="1" indent="0">
              <a:lnSpc>
                <a:spcPct val="150000"/>
              </a:lnSpc>
              <a:buNone/>
            </a:pPr>
            <a:r>
              <a:rPr lang="en-US" b="1" dirty="0">
                <a:solidFill>
                  <a:schemeClr val="tx1"/>
                </a:solidFill>
                <a:latin typeface="Times New Roman" pitchFamily="18" charset="0"/>
                <a:cs typeface="Times New Roman" pitchFamily="18" charset="0"/>
              </a:rPr>
              <a:t>&lt;</a:t>
            </a:r>
            <a:r>
              <a:rPr lang="en-US" b="1" dirty="0" err="1">
                <a:solidFill>
                  <a:schemeClr val="tx1"/>
                </a:solidFill>
                <a:latin typeface="Times New Roman" pitchFamily="18" charset="0"/>
                <a:cs typeface="Times New Roman" pitchFamily="18" charset="0"/>
              </a:rPr>
              <a:t>img</a:t>
            </a:r>
            <a:r>
              <a:rPr lang="en-US" b="1" dirty="0">
                <a:solidFill>
                  <a:schemeClr val="tx1"/>
                </a:solidFill>
                <a:latin typeface="Times New Roman" pitchFamily="18" charset="0"/>
                <a:cs typeface="Times New Roman" pitchFamily="18" charset="0"/>
              </a:rPr>
              <a:t> style="border:0px;" </a:t>
            </a:r>
            <a:r>
              <a:rPr lang="en-US" b="1" dirty="0" err="1">
                <a:solidFill>
                  <a:schemeClr val="tx1"/>
                </a:solidFill>
                <a:latin typeface="Times New Roman" pitchFamily="18" charset="0"/>
                <a:cs typeface="Times New Roman" pitchFamily="18" charset="0"/>
              </a:rPr>
              <a:t>src</a:t>
            </a:r>
            <a:r>
              <a:rPr lang="en-US" b="1" dirty="0">
                <a:solidFill>
                  <a:schemeClr val="tx1"/>
                </a:solidFill>
                <a:latin typeface="Times New Roman" pitchFamily="18" charset="0"/>
                <a:cs typeface="Times New Roman" pitchFamily="18" charset="0"/>
              </a:rPr>
              <a:t>="/images/css.gif" /&gt;</a:t>
            </a:r>
          </a:p>
          <a:p>
            <a:pPr marL="457200" lvl="1" indent="0">
              <a:lnSpc>
                <a:spcPct val="150000"/>
              </a:lnSpc>
              <a:buNone/>
            </a:pPr>
            <a:r>
              <a:rPr lang="en-US" b="1" dirty="0">
                <a:solidFill>
                  <a:schemeClr val="tx1"/>
                </a:solidFill>
                <a:latin typeface="Times New Roman" pitchFamily="18" charset="0"/>
                <a:cs typeface="Times New Roman" pitchFamily="18" charset="0"/>
              </a:rPr>
              <a:t> &lt;</a:t>
            </a:r>
            <a:r>
              <a:rPr lang="en-US" b="1" dirty="0" err="1">
                <a:solidFill>
                  <a:schemeClr val="tx1"/>
                </a:solidFill>
                <a:latin typeface="Times New Roman" pitchFamily="18" charset="0"/>
                <a:cs typeface="Times New Roman" pitchFamily="18" charset="0"/>
              </a:rPr>
              <a:t>br</a:t>
            </a:r>
            <a:r>
              <a:rPr lang="en-US" b="1" dirty="0">
                <a:solidFill>
                  <a:schemeClr val="tx1"/>
                </a:solidFill>
                <a:latin typeface="Times New Roman" pitchFamily="18" charset="0"/>
                <a:cs typeface="Times New Roman" pitchFamily="18" charset="0"/>
              </a:rPr>
              <a:t> /&gt; </a:t>
            </a:r>
          </a:p>
          <a:p>
            <a:pPr marL="457200" lvl="1" indent="0">
              <a:lnSpc>
                <a:spcPct val="150000"/>
              </a:lnSpc>
              <a:buNone/>
            </a:pPr>
            <a:r>
              <a:rPr lang="en-US" b="1" dirty="0">
                <a:solidFill>
                  <a:schemeClr val="tx1"/>
                </a:solidFill>
                <a:latin typeface="Times New Roman" pitchFamily="18" charset="0"/>
                <a:cs typeface="Times New Roman" pitchFamily="18" charset="0"/>
              </a:rPr>
              <a:t>&lt;</a:t>
            </a:r>
            <a:r>
              <a:rPr lang="en-US" b="1" dirty="0" err="1">
                <a:solidFill>
                  <a:schemeClr val="tx1"/>
                </a:solidFill>
                <a:latin typeface="Times New Roman" pitchFamily="18" charset="0"/>
                <a:cs typeface="Times New Roman" pitchFamily="18" charset="0"/>
              </a:rPr>
              <a:t>img</a:t>
            </a:r>
            <a:r>
              <a:rPr lang="en-US" b="1" dirty="0">
                <a:solidFill>
                  <a:schemeClr val="tx1"/>
                </a:solidFill>
                <a:latin typeface="Times New Roman" pitchFamily="18" charset="0"/>
                <a:cs typeface="Times New Roman" pitchFamily="18" charset="0"/>
              </a:rPr>
              <a:t> style="border:3px dashed red;“ </a:t>
            </a:r>
            <a:r>
              <a:rPr lang="en-US" b="1" dirty="0" err="1">
                <a:solidFill>
                  <a:schemeClr val="tx1"/>
                </a:solidFill>
                <a:latin typeface="Times New Roman" pitchFamily="18" charset="0"/>
                <a:cs typeface="Times New Roman" pitchFamily="18" charset="0"/>
              </a:rPr>
              <a:t>src</a:t>
            </a:r>
            <a:r>
              <a:rPr lang="en-US" b="1" dirty="0">
                <a:solidFill>
                  <a:schemeClr val="tx1"/>
                </a:solidFill>
                <a:latin typeface="Times New Roman" pitchFamily="18" charset="0"/>
                <a:cs typeface="Times New Roman" pitchFamily="18" charset="0"/>
              </a:rPr>
              <a:t>="/images/css.gif" /&gt;</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59</a:t>
            </a:fld>
            <a:endParaRPr lang="en-US">
              <a:solidFill>
                <a:prstClr val="black">
                  <a:lumMod val="65000"/>
                  <a:lumOff val="35000"/>
                </a:prstClr>
              </a:solidFill>
            </a:endParaRPr>
          </a:p>
        </p:txBody>
      </p:sp>
    </p:spTree>
    <p:extLst>
      <p:ext uri="{BB962C8B-B14F-4D97-AF65-F5344CB8AC3E}">
        <p14:creationId xmlns:p14="http://schemas.microsoft.com/office/powerpoint/2010/main" val="1605212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a:bodyPr>
          <a:lstStyle/>
          <a:p>
            <a:r>
              <a:rPr lang="en-US" sz="2800" b="1" dirty="0">
                <a:effectLst/>
                <a:latin typeface="Times New Roman" pitchFamily="18" charset="0"/>
                <a:cs typeface="Times New Roman" pitchFamily="18" charset="0"/>
              </a:rPr>
              <a:t>How the style sheet work</a:t>
            </a:r>
          </a:p>
        </p:txBody>
      </p:sp>
      <p:sp>
        <p:nvSpPr>
          <p:cNvPr id="3" name="Content Placeholder 2"/>
          <p:cNvSpPr>
            <a:spLocks noGrp="1"/>
          </p:cNvSpPr>
          <p:nvPr>
            <p:ph idx="1"/>
          </p:nvPr>
        </p:nvSpPr>
        <p:spPr>
          <a:xfrm>
            <a:off x="762000" y="1524000"/>
            <a:ext cx="7696200" cy="4602163"/>
          </a:xfrm>
        </p:spPr>
        <p:txBody>
          <a:bodyPr/>
          <a:lstStyle/>
          <a:p>
            <a:pPr marL="514350" indent="-514350">
              <a:buFont typeface="+mj-lt"/>
              <a:buAutoNum type="arabicPeriod"/>
            </a:pPr>
            <a:r>
              <a:rPr lang="en-US" dirty="0">
                <a:solidFill>
                  <a:schemeClr val="tx1"/>
                </a:solidFill>
                <a:latin typeface="Times New Roman" pitchFamily="18" charset="0"/>
                <a:cs typeface="Times New Roman" pitchFamily="18" charset="0"/>
              </a:rPr>
              <a:t>Start with a document that has been marked up in HTML.</a:t>
            </a:r>
          </a:p>
          <a:p>
            <a:pPr marL="514350" indent="-514350">
              <a:buFont typeface="+mj-lt"/>
              <a:buAutoNum type="arabicPeriod"/>
            </a:pPr>
            <a:r>
              <a:rPr lang="en-US" dirty="0">
                <a:solidFill>
                  <a:schemeClr val="tx1"/>
                </a:solidFill>
                <a:latin typeface="Times New Roman" pitchFamily="18" charset="0"/>
                <a:cs typeface="Times New Roman" pitchFamily="18" charset="0"/>
              </a:rPr>
              <a:t>Write style sheet rules for how you’d like certain element to look.</a:t>
            </a:r>
          </a:p>
          <a:p>
            <a:pPr marL="514350" indent="-514350">
              <a:buFont typeface="+mj-lt"/>
              <a:buAutoNum type="arabicPeriod"/>
            </a:pPr>
            <a:r>
              <a:rPr lang="en-US" dirty="0">
                <a:solidFill>
                  <a:schemeClr val="tx1"/>
                </a:solidFill>
                <a:latin typeface="Times New Roman" pitchFamily="18" charset="0"/>
                <a:cs typeface="Times New Roman" pitchFamily="18" charset="0"/>
              </a:rPr>
              <a:t>Attach the style rules to the document.</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6</a:t>
            </a:fld>
            <a:endParaRPr lang="en-US">
              <a:solidFill>
                <a:prstClr val="black">
                  <a:lumMod val="65000"/>
                  <a:lumOff val="35000"/>
                </a:prstClr>
              </a:solidFill>
            </a:endParaRPr>
          </a:p>
        </p:txBody>
      </p:sp>
    </p:spTree>
    <p:extLst>
      <p:ext uri="{BB962C8B-B14F-4D97-AF65-F5344CB8AC3E}">
        <p14:creationId xmlns:p14="http://schemas.microsoft.com/office/powerpoint/2010/main" val="8263028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The image height Property:</a:t>
            </a:r>
          </a:p>
        </p:txBody>
      </p:sp>
      <p:sp>
        <p:nvSpPr>
          <p:cNvPr id="3" name="Content Placeholder 2"/>
          <p:cNvSpPr>
            <a:spLocks noGrp="1"/>
          </p:cNvSpPr>
          <p:nvPr>
            <p:ph idx="1"/>
          </p:nvPr>
        </p:nvSpPr>
        <p:spPr>
          <a:xfrm>
            <a:off x="152400" y="1600200"/>
            <a:ext cx="8763000" cy="4525963"/>
          </a:xfrm>
        </p:spPr>
        <p:txBody>
          <a:bodyPr>
            <a:normAutofit/>
          </a:bodyPr>
          <a:lstStyle/>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i="1" dirty="0">
                <a:solidFill>
                  <a:schemeClr val="tx1"/>
                </a:solidFill>
                <a:latin typeface="Times New Roman" pitchFamily="18" charset="0"/>
                <a:cs typeface="Times New Roman" pitchFamily="18" charset="0"/>
              </a:rPr>
              <a:t>height</a:t>
            </a:r>
            <a:r>
              <a:rPr lang="en-US" dirty="0">
                <a:solidFill>
                  <a:schemeClr val="tx1"/>
                </a:solidFill>
                <a:latin typeface="Times New Roman" pitchFamily="18" charset="0"/>
                <a:cs typeface="Times New Roman" pitchFamily="18" charset="0"/>
              </a:rPr>
              <a:t> property of an image is used to set the height of an image. This property can have a value in length or in %. While giving value in %, it applies it in respect of the box in which an image is available.</a:t>
            </a:r>
          </a:p>
          <a:p>
            <a:pPr marL="457200" lvl="1" indent="0">
              <a:lnSpc>
                <a:spcPct val="150000"/>
              </a:lnSpc>
              <a:buNone/>
            </a:pPr>
            <a:endParaRPr lang="en-US" dirty="0">
              <a:solidFill>
                <a:schemeClr val="tx1"/>
              </a:solidFill>
              <a:latin typeface="Times New Roman" pitchFamily="18" charset="0"/>
              <a:cs typeface="Times New Roman" pitchFamily="18" charset="0"/>
            </a:endParaRPr>
          </a:p>
          <a:p>
            <a:pPr marL="457200" lvl="1" indent="0">
              <a:lnSpc>
                <a:spcPct val="150000"/>
              </a:lnSpc>
              <a:buNone/>
            </a:pPr>
            <a:r>
              <a:rPr lang="en-US" b="1" dirty="0">
                <a:solidFill>
                  <a:schemeClr val="tx1"/>
                </a:solidFill>
                <a:latin typeface="Times New Roman" pitchFamily="18" charset="0"/>
                <a:cs typeface="Times New Roman" pitchFamily="18" charset="0"/>
              </a:rPr>
              <a:t>&lt;</a:t>
            </a:r>
            <a:r>
              <a:rPr lang="en-US" b="1" dirty="0" err="1">
                <a:solidFill>
                  <a:schemeClr val="tx1"/>
                </a:solidFill>
                <a:latin typeface="Times New Roman" pitchFamily="18" charset="0"/>
                <a:cs typeface="Times New Roman" pitchFamily="18" charset="0"/>
              </a:rPr>
              <a:t>img</a:t>
            </a:r>
            <a:r>
              <a:rPr lang="en-US" b="1" dirty="0">
                <a:solidFill>
                  <a:schemeClr val="tx1"/>
                </a:solidFill>
                <a:latin typeface="Times New Roman" pitchFamily="18" charset="0"/>
                <a:cs typeface="Times New Roman" pitchFamily="18" charset="0"/>
              </a:rPr>
              <a:t> style="border:1px solid red; height:100px;" </a:t>
            </a:r>
            <a:r>
              <a:rPr lang="en-US" b="1" dirty="0" err="1">
                <a:solidFill>
                  <a:schemeClr val="tx1"/>
                </a:solidFill>
                <a:latin typeface="Times New Roman" pitchFamily="18" charset="0"/>
                <a:cs typeface="Times New Roman" pitchFamily="18" charset="0"/>
              </a:rPr>
              <a:t>src</a:t>
            </a:r>
            <a:r>
              <a:rPr lang="en-US" b="1" dirty="0">
                <a:solidFill>
                  <a:schemeClr val="tx1"/>
                </a:solidFill>
                <a:latin typeface="Times New Roman" pitchFamily="18" charset="0"/>
                <a:cs typeface="Times New Roman" pitchFamily="18" charset="0"/>
              </a:rPr>
              <a:t>="/images/css.gif" /&gt; </a:t>
            </a:r>
          </a:p>
          <a:p>
            <a:pPr marL="457200" lvl="1" indent="0">
              <a:lnSpc>
                <a:spcPct val="150000"/>
              </a:lnSpc>
              <a:buNone/>
            </a:pPr>
            <a:r>
              <a:rPr lang="en-US" b="1" dirty="0">
                <a:solidFill>
                  <a:schemeClr val="tx1"/>
                </a:solidFill>
                <a:latin typeface="Times New Roman" pitchFamily="18" charset="0"/>
                <a:cs typeface="Times New Roman" pitchFamily="18" charset="0"/>
              </a:rPr>
              <a:t>&lt;</a:t>
            </a:r>
            <a:r>
              <a:rPr lang="en-US" b="1" dirty="0" err="1">
                <a:solidFill>
                  <a:schemeClr val="tx1"/>
                </a:solidFill>
                <a:latin typeface="Times New Roman" pitchFamily="18" charset="0"/>
                <a:cs typeface="Times New Roman" pitchFamily="18" charset="0"/>
              </a:rPr>
              <a:t>br</a:t>
            </a:r>
            <a:r>
              <a:rPr lang="en-US" b="1" dirty="0">
                <a:solidFill>
                  <a:schemeClr val="tx1"/>
                </a:solidFill>
                <a:latin typeface="Times New Roman" pitchFamily="18" charset="0"/>
                <a:cs typeface="Times New Roman" pitchFamily="18" charset="0"/>
              </a:rPr>
              <a:t> /&gt; </a:t>
            </a:r>
          </a:p>
          <a:p>
            <a:pPr marL="457200" lvl="1" indent="0">
              <a:lnSpc>
                <a:spcPct val="150000"/>
              </a:lnSpc>
              <a:buNone/>
            </a:pPr>
            <a:r>
              <a:rPr lang="en-US" b="1" dirty="0">
                <a:solidFill>
                  <a:schemeClr val="tx1"/>
                </a:solidFill>
                <a:latin typeface="Times New Roman" pitchFamily="18" charset="0"/>
                <a:cs typeface="Times New Roman" pitchFamily="18" charset="0"/>
              </a:rPr>
              <a:t>&lt;</a:t>
            </a:r>
            <a:r>
              <a:rPr lang="en-US" b="1" dirty="0" err="1">
                <a:solidFill>
                  <a:schemeClr val="tx1"/>
                </a:solidFill>
                <a:latin typeface="Times New Roman" pitchFamily="18" charset="0"/>
                <a:cs typeface="Times New Roman" pitchFamily="18" charset="0"/>
              </a:rPr>
              <a:t>img</a:t>
            </a:r>
            <a:r>
              <a:rPr lang="en-US" b="1" dirty="0">
                <a:solidFill>
                  <a:schemeClr val="tx1"/>
                </a:solidFill>
                <a:latin typeface="Times New Roman" pitchFamily="18" charset="0"/>
                <a:cs typeface="Times New Roman" pitchFamily="18" charset="0"/>
              </a:rPr>
              <a:t> style="border:1px solid red; height:50%;" </a:t>
            </a:r>
            <a:r>
              <a:rPr lang="en-US" b="1" dirty="0" err="1">
                <a:solidFill>
                  <a:schemeClr val="tx1"/>
                </a:solidFill>
                <a:latin typeface="Times New Roman" pitchFamily="18" charset="0"/>
                <a:cs typeface="Times New Roman" pitchFamily="18" charset="0"/>
              </a:rPr>
              <a:t>src</a:t>
            </a:r>
            <a:r>
              <a:rPr lang="en-US" b="1" dirty="0">
                <a:solidFill>
                  <a:schemeClr val="tx1"/>
                </a:solidFill>
                <a:latin typeface="Times New Roman" pitchFamily="18" charset="0"/>
                <a:cs typeface="Times New Roman" pitchFamily="18" charset="0"/>
              </a:rPr>
              <a:t>="/images/css.gif" /&gt;</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60</a:t>
            </a:fld>
            <a:endParaRPr lang="en-US">
              <a:solidFill>
                <a:prstClr val="black">
                  <a:lumMod val="65000"/>
                  <a:lumOff val="35000"/>
                </a:prstClr>
              </a:solidFill>
            </a:endParaRPr>
          </a:p>
        </p:txBody>
      </p:sp>
    </p:spTree>
    <p:extLst>
      <p:ext uri="{BB962C8B-B14F-4D97-AF65-F5344CB8AC3E}">
        <p14:creationId xmlns:p14="http://schemas.microsoft.com/office/powerpoint/2010/main" val="9432955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The image width Property:</a:t>
            </a:r>
          </a:p>
        </p:txBody>
      </p:sp>
      <p:sp>
        <p:nvSpPr>
          <p:cNvPr id="3" name="Content Placeholder 2"/>
          <p:cNvSpPr>
            <a:spLocks noGrp="1"/>
          </p:cNvSpPr>
          <p:nvPr>
            <p:ph idx="1"/>
          </p:nvPr>
        </p:nvSpPr>
        <p:spPr>
          <a:xfrm>
            <a:off x="152400" y="1600200"/>
            <a:ext cx="8763000" cy="4525963"/>
          </a:xfrm>
        </p:spPr>
        <p:txBody>
          <a:bodyPr>
            <a:normAutofit/>
          </a:bodyPr>
          <a:lstStyle/>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i="1" dirty="0">
                <a:solidFill>
                  <a:schemeClr val="tx1"/>
                </a:solidFill>
                <a:latin typeface="Times New Roman" pitchFamily="18" charset="0"/>
                <a:cs typeface="Times New Roman" pitchFamily="18" charset="0"/>
              </a:rPr>
              <a:t>width</a:t>
            </a:r>
            <a:r>
              <a:rPr lang="en-US" dirty="0">
                <a:solidFill>
                  <a:schemeClr val="tx1"/>
                </a:solidFill>
                <a:latin typeface="Times New Roman" pitchFamily="18" charset="0"/>
                <a:cs typeface="Times New Roman" pitchFamily="18" charset="0"/>
              </a:rPr>
              <a:t> property of an image is used to set the width of an image. This property can have a value in length or in %. While giving value in %, it applies it in respect of the box in which an image is available.</a:t>
            </a:r>
          </a:p>
          <a:p>
            <a:pPr marL="457200" lvl="1" indent="0">
              <a:lnSpc>
                <a:spcPct val="150000"/>
              </a:lnSpc>
              <a:buNone/>
            </a:pPr>
            <a:endParaRPr lang="en-US" dirty="0">
              <a:solidFill>
                <a:schemeClr val="tx1"/>
              </a:solidFill>
              <a:latin typeface="Times New Roman" pitchFamily="18" charset="0"/>
              <a:cs typeface="Times New Roman" pitchFamily="18" charset="0"/>
            </a:endParaRPr>
          </a:p>
          <a:p>
            <a:pPr marL="457200" lvl="1" indent="0">
              <a:lnSpc>
                <a:spcPct val="150000"/>
              </a:lnSpc>
              <a:buNone/>
            </a:pPr>
            <a:r>
              <a:rPr lang="en-US" b="1" dirty="0">
                <a:solidFill>
                  <a:schemeClr val="tx1"/>
                </a:solidFill>
                <a:latin typeface="Times New Roman" pitchFamily="18" charset="0"/>
                <a:cs typeface="Times New Roman" pitchFamily="18" charset="0"/>
              </a:rPr>
              <a:t>&lt;</a:t>
            </a:r>
            <a:r>
              <a:rPr lang="en-US" b="1" dirty="0" err="1">
                <a:solidFill>
                  <a:schemeClr val="tx1"/>
                </a:solidFill>
                <a:latin typeface="Times New Roman" pitchFamily="18" charset="0"/>
                <a:cs typeface="Times New Roman" pitchFamily="18" charset="0"/>
              </a:rPr>
              <a:t>img</a:t>
            </a:r>
            <a:r>
              <a:rPr lang="en-US" b="1" dirty="0">
                <a:solidFill>
                  <a:schemeClr val="tx1"/>
                </a:solidFill>
                <a:latin typeface="Times New Roman" pitchFamily="18" charset="0"/>
                <a:cs typeface="Times New Roman" pitchFamily="18" charset="0"/>
              </a:rPr>
              <a:t> style="border:1px solid red; width:100px;" </a:t>
            </a:r>
            <a:r>
              <a:rPr lang="en-US" b="1" dirty="0" err="1">
                <a:solidFill>
                  <a:schemeClr val="tx1"/>
                </a:solidFill>
                <a:latin typeface="Times New Roman" pitchFamily="18" charset="0"/>
                <a:cs typeface="Times New Roman" pitchFamily="18" charset="0"/>
              </a:rPr>
              <a:t>src</a:t>
            </a:r>
            <a:r>
              <a:rPr lang="en-US" b="1" dirty="0">
                <a:solidFill>
                  <a:schemeClr val="tx1"/>
                </a:solidFill>
                <a:latin typeface="Times New Roman" pitchFamily="18" charset="0"/>
                <a:cs typeface="Times New Roman" pitchFamily="18" charset="0"/>
              </a:rPr>
              <a:t>="/images/css.gif" /&gt; </a:t>
            </a:r>
          </a:p>
          <a:p>
            <a:pPr marL="457200" lvl="1" indent="0">
              <a:lnSpc>
                <a:spcPct val="150000"/>
              </a:lnSpc>
              <a:buNone/>
            </a:pPr>
            <a:r>
              <a:rPr lang="en-US" b="1" dirty="0">
                <a:solidFill>
                  <a:schemeClr val="tx1"/>
                </a:solidFill>
                <a:latin typeface="Times New Roman" pitchFamily="18" charset="0"/>
                <a:cs typeface="Times New Roman" pitchFamily="18" charset="0"/>
              </a:rPr>
              <a:t>&lt;</a:t>
            </a:r>
            <a:r>
              <a:rPr lang="en-US" b="1" dirty="0" err="1">
                <a:solidFill>
                  <a:schemeClr val="tx1"/>
                </a:solidFill>
                <a:latin typeface="Times New Roman" pitchFamily="18" charset="0"/>
                <a:cs typeface="Times New Roman" pitchFamily="18" charset="0"/>
              </a:rPr>
              <a:t>br</a:t>
            </a:r>
            <a:r>
              <a:rPr lang="en-US" b="1" dirty="0">
                <a:solidFill>
                  <a:schemeClr val="tx1"/>
                </a:solidFill>
                <a:latin typeface="Times New Roman" pitchFamily="18" charset="0"/>
                <a:cs typeface="Times New Roman" pitchFamily="18" charset="0"/>
              </a:rPr>
              <a:t> /&gt; </a:t>
            </a:r>
          </a:p>
          <a:p>
            <a:pPr marL="457200" lvl="1" indent="0">
              <a:lnSpc>
                <a:spcPct val="150000"/>
              </a:lnSpc>
              <a:buNone/>
            </a:pPr>
            <a:r>
              <a:rPr lang="en-US" b="1" dirty="0">
                <a:solidFill>
                  <a:schemeClr val="tx1"/>
                </a:solidFill>
                <a:latin typeface="Times New Roman" pitchFamily="18" charset="0"/>
                <a:cs typeface="Times New Roman" pitchFamily="18" charset="0"/>
              </a:rPr>
              <a:t>&lt;</a:t>
            </a:r>
            <a:r>
              <a:rPr lang="en-US" b="1" dirty="0" err="1">
                <a:solidFill>
                  <a:schemeClr val="tx1"/>
                </a:solidFill>
                <a:latin typeface="Times New Roman" pitchFamily="18" charset="0"/>
                <a:cs typeface="Times New Roman" pitchFamily="18" charset="0"/>
              </a:rPr>
              <a:t>img</a:t>
            </a:r>
            <a:r>
              <a:rPr lang="en-US" b="1" dirty="0">
                <a:solidFill>
                  <a:schemeClr val="tx1"/>
                </a:solidFill>
                <a:latin typeface="Times New Roman" pitchFamily="18" charset="0"/>
                <a:cs typeface="Times New Roman" pitchFamily="18" charset="0"/>
              </a:rPr>
              <a:t> style="border:1px solid red; width:100%;" </a:t>
            </a:r>
            <a:r>
              <a:rPr lang="en-US" b="1" dirty="0" err="1">
                <a:solidFill>
                  <a:schemeClr val="tx1"/>
                </a:solidFill>
                <a:latin typeface="Times New Roman" pitchFamily="18" charset="0"/>
                <a:cs typeface="Times New Roman" pitchFamily="18" charset="0"/>
              </a:rPr>
              <a:t>src</a:t>
            </a:r>
            <a:r>
              <a:rPr lang="en-US" b="1" dirty="0">
                <a:solidFill>
                  <a:schemeClr val="tx1"/>
                </a:solidFill>
                <a:latin typeface="Times New Roman" pitchFamily="18" charset="0"/>
                <a:cs typeface="Times New Roman" pitchFamily="18" charset="0"/>
              </a:rPr>
              <a:t>="/images/css.gif" /&gt;</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61</a:t>
            </a:fld>
            <a:endParaRPr lang="en-US">
              <a:solidFill>
                <a:prstClr val="black">
                  <a:lumMod val="65000"/>
                  <a:lumOff val="35000"/>
                </a:prstClr>
              </a:solidFill>
            </a:endParaRPr>
          </a:p>
        </p:txBody>
      </p:sp>
    </p:spTree>
    <p:extLst>
      <p:ext uri="{BB962C8B-B14F-4D97-AF65-F5344CB8AC3E}">
        <p14:creationId xmlns:p14="http://schemas.microsoft.com/office/powerpoint/2010/main" val="42878002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The -</a:t>
            </a:r>
            <a:r>
              <a:rPr lang="en-US" sz="3600" b="1" dirty="0" err="1"/>
              <a:t>moz</a:t>
            </a:r>
            <a:r>
              <a:rPr lang="en-US" sz="3600" b="1" dirty="0"/>
              <a:t>-opacity Property:</a:t>
            </a:r>
          </a:p>
        </p:txBody>
      </p:sp>
      <p:sp>
        <p:nvSpPr>
          <p:cNvPr id="3" name="Content Placeholder 2"/>
          <p:cNvSpPr>
            <a:spLocks noGrp="1"/>
          </p:cNvSpPr>
          <p:nvPr>
            <p:ph idx="1"/>
          </p:nvPr>
        </p:nvSpPr>
        <p:spPr>
          <a:xfrm>
            <a:off x="152400" y="1600200"/>
            <a:ext cx="8763000" cy="4525963"/>
          </a:xfrm>
        </p:spPr>
        <p:txBody>
          <a:bodyPr>
            <a:normAutofit/>
          </a:bodyPr>
          <a:lstStyle/>
          <a:p>
            <a:pPr>
              <a:lnSpc>
                <a:spcPct val="150000"/>
              </a:lnSpc>
            </a:pPr>
            <a:r>
              <a:rPr lang="en-US" dirty="0">
                <a:solidFill>
                  <a:schemeClr val="tx1"/>
                </a:solidFill>
                <a:latin typeface="Times New Roman" pitchFamily="18" charset="0"/>
                <a:cs typeface="Times New Roman" pitchFamily="18" charset="0"/>
              </a:rPr>
              <a:t>The </a:t>
            </a:r>
            <a:r>
              <a:rPr lang="en-US" i="1" dirty="0">
                <a:solidFill>
                  <a:schemeClr val="tx1"/>
                </a:solidFill>
                <a:latin typeface="Times New Roman" pitchFamily="18" charset="0"/>
                <a:cs typeface="Times New Roman" pitchFamily="18" charset="0"/>
              </a:rPr>
              <a:t>-</a:t>
            </a:r>
            <a:r>
              <a:rPr lang="en-US" i="1" dirty="0" err="1">
                <a:solidFill>
                  <a:schemeClr val="tx1"/>
                </a:solidFill>
                <a:latin typeface="Times New Roman" pitchFamily="18" charset="0"/>
                <a:cs typeface="Times New Roman" pitchFamily="18" charset="0"/>
              </a:rPr>
              <a:t>moz</a:t>
            </a:r>
            <a:r>
              <a:rPr lang="en-US" i="1" dirty="0">
                <a:solidFill>
                  <a:schemeClr val="tx1"/>
                </a:solidFill>
                <a:latin typeface="Times New Roman" pitchFamily="18" charset="0"/>
                <a:cs typeface="Times New Roman" pitchFamily="18" charset="0"/>
              </a:rPr>
              <a:t>-opacity</a:t>
            </a:r>
            <a:r>
              <a:rPr lang="en-US" dirty="0">
                <a:solidFill>
                  <a:schemeClr val="tx1"/>
                </a:solidFill>
                <a:latin typeface="Times New Roman" pitchFamily="18" charset="0"/>
                <a:cs typeface="Times New Roman" pitchFamily="18" charset="0"/>
              </a:rPr>
              <a:t> property of an image is used to set the opacity of an image. This property is used to create a transparent image in Mozilla. IE uses </a:t>
            </a:r>
            <a:r>
              <a:rPr lang="en-US" b="1" dirty="0" err="1">
                <a:solidFill>
                  <a:schemeClr val="tx1"/>
                </a:solidFill>
                <a:latin typeface="Times New Roman" pitchFamily="18" charset="0"/>
                <a:cs typeface="Times New Roman" pitchFamily="18" charset="0"/>
              </a:rPr>
              <a:t>filter:alpha</a:t>
            </a:r>
            <a:r>
              <a:rPr lang="en-US" b="1" dirty="0">
                <a:solidFill>
                  <a:schemeClr val="tx1"/>
                </a:solidFill>
                <a:latin typeface="Times New Roman" pitchFamily="18" charset="0"/>
                <a:cs typeface="Times New Roman" pitchFamily="18" charset="0"/>
              </a:rPr>
              <a:t>(opacity=x)</a:t>
            </a:r>
            <a:r>
              <a:rPr lang="en-US" dirty="0">
                <a:solidFill>
                  <a:schemeClr val="tx1"/>
                </a:solidFill>
                <a:latin typeface="Times New Roman" pitchFamily="18" charset="0"/>
                <a:cs typeface="Times New Roman" pitchFamily="18" charset="0"/>
              </a:rPr>
              <a:t> to create transparent images.</a:t>
            </a:r>
          </a:p>
          <a:p>
            <a:pPr>
              <a:lnSpc>
                <a:spcPct val="150000"/>
              </a:lnSpc>
            </a:pPr>
            <a:r>
              <a:rPr lang="en-US" dirty="0">
                <a:solidFill>
                  <a:schemeClr val="tx1"/>
                </a:solidFill>
                <a:latin typeface="Times New Roman" pitchFamily="18" charset="0"/>
                <a:cs typeface="Times New Roman" pitchFamily="18" charset="0"/>
              </a:rPr>
              <a:t>In Mozilla (-</a:t>
            </a:r>
            <a:r>
              <a:rPr lang="en-US" dirty="0" err="1">
                <a:solidFill>
                  <a:schemeClr val="tx1"/>
                </a:solidFill>
                <a:latin typeface="Times New Roman" pitchFamily="18" charset="0"/>
                <a:cs typeface="Times New Roman" pitchFamily="18" charset="0"/>
              </a:rPr>
              <a:t>moz-opacity:x</a:t>
            </a:r>
            <a:r>
              <a:rPr lang="en-US" dirty="0">
                <a:solidFill>
                  <a:schemeClr val="tx1"/>
                </a:solidFill>
                <a:latin typeface="Times New Roman" pitchFamily="18" charset="0"/>
                <a:cs typeface="Times New Roman" pitchFamily="18" charset="0"/>
              </a:rPr>
              <a:t>) x can be a value from 0.0 - 1.0. A lower value makes the element more transparent (The same things goes for the CSS3-valid syntax </a:t>
            </a:r>
            <a:r>
              <a:rPr lang="en-US" dirty="0" err="1">
                <a:solidFill>
                  <a:schemeClr val="tx1"/>
                </a:solidFill>
                <a:latin typeface="Times New Roman" pitchFamily="18" charset="0"/>
                <a:cs typeface="Times New Roman" pitchFamily="18" charset="0"/>
              </a:rPr>
              <a:t>opacity:x</a:t>
            </a:r>
            <a:r>
              <a:rPr lang="en-US" dirty="0">
                <a:solidFill>
                  <a:schemeClr val="tx1"/>
                </a:solidFill>
                <a:latin typeface="Times New Roman" pitchFamily="18" charset="0"/>
                <a:cs typeface="Times New Roman" pitchFamily="18" charset="0"/>
              </a:rPr>
              <a:t>).</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62</a:t>
            </a:fld>
            <a:endParaRPr lang="en-US">
              <a:solidFill>
                <a:prstClr val="black">
                  <a:lumMod val="65000"/>
                  <a:lumOff val="35000"/>
                </a:prstClr>
              </a:solidFill>
            </a:endParaRPr>
          </a:p>
        </p:txBody>
      </p:sp>
    </p:spTree>
    <p:extLst>
      <p:ext uri="{BB962C8B-B14F-4D97-AF65-F5344CB8AC3E}">
        <p14:creationId xmlns:p14="http://schemas.microsoft.com/office/powerpoint/2010/main" val="421195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t>Cont</a:t>
            </a:r>
            <a:r>
              <a:rPr lang="en-US" sz="4000" dirty="0"/>
              <a:t>…</a:t>
            </a:r>
          </a:p>
        </p:txBody>
      </p:sp>
      <p:sp>
        <p:nvSpPr>
          <p:cNvPr id="3" name="Content Placeholder 2"/>
          <p:cNvSpPr>
            <a:spLocks noGrp="1"/>
          </p:cNvSpPr>
          <p:nvPr>
            <p:ph idx="1"/>
          </p:nvPr>
        </p:nvSpPr>
        <p:spPr/>
        <p:txBody>
          <a:bodyPr/>
          <a:lstStyle/>
          <a:p>
            <a:pPr>
              <a:lnSpc>
                <a:spcPct val="150000"/>
              </a:lnSpc>
            </a:pPr>
            <a:r>
              <a:rPr lang="en-US" dirty="0">
                <a:solidFill>
                  <a:schemeClr val="tx1"/>
                </a:solidFill>
                <a:latin typeface="Times New Roman" pitchFamily="18" charset="0"/>
                <a:cs typeface="Times New Roman" pitchFamily="18" charset="0"/>
              </a:rPr>
              <a:t>In IE (</a:t>
            </a:r>
            <a:r>
              <a:rPr lang="en-US" dirty="0" err="1">
                <a:solidFill>
                  <a:schemeClr val="tx1"/>
                </a:solidFill>
                <a:latin typeface="Times New Roman" pitchFamily="18" charset="0"/>
                <a:cs typeface="Times New Roman" pitchFamily="18" charset="0"/>
              </a:rPr>
              <a:t>filter:alpha</a:t>
            </a:r>
            <a:r>
              <a:rPr lang="en-US" dirty="0">
                <a:solidFill>
                  <a:schemeClr val="tx1"/>
                </a:solidFill>
                <a:latin typeface="Times New Roman" pitchFamily="18" charset="0"/>
                <a:cs typeface="Times New Roman" pitchFamily="18" charset="0"/>
              </a:rPr>
              <a:t>(opacity=x)) x can be a value from 0 - 100. A lower value makes the element more transparent.</a:t>
            </a:r>
          </a:p>
          <a:p>
            <a:pPr marL="457200" lvl="1" indent="0">
              <a:lnSpc>
                <a:spcPct val="150000"/>
              </a:lnSpc>
              <a:buNone/>
            </a:pPr>
            <a:endParaRPr lang="en-US" b="1" dirty="0">
              <a:solidFill>
                <a:schemeClr val="tx1"/>
              </a:solidFill>
              <a:latin typeface="Times New Roman" pitchFamily="18" charset="0"/>
              <a:cs typeface="Times New Roman" pitchFamily="18" charset="0"/>
            </a:endParaRPr>
          </a:p>
          <a:p>
            <a:pPr marL="457200" lvl="1" indent="0">
              <a:lnSpc>
                <a:spcPct val="150000"/>
              </a:lnSpc>
              <a:buNone/>
            </a:pPr>
            <a:r>
              <a:rPr lang="en-US" b="1" dirty="0">
                <a:solidFill>
                  <a:schemeClr val="tx1"/>
                </a:solidFill>
                <a:latin typeface="Times New Roman" pitchFamily="18" charset="0"/>
                <a:cs typeface="Times New Roman" pitchFamily="18" charset="0"/>
              </a:rPr>
              <a:t>&lt;</a:t>
            </a:r>
            <a:r>
              <a:rPr lang="en-US" b="1" dirty="0" err="1">
                <a:solidFill>
                  <a:schemeClr val="tx1"/>
                </a:solidFill>
                <a:latin typeface="Times New Roman" pitchFamily="18" charset="0"/>
                <a:cs typeface="Times New Roman" pitchFamily="18" charset="0"/>
              </a:rPr>
              <a:t>img</a:t>
            </a:r>
            <a:r>
              <a:rPr lang="en-US" b="1" dirty="0">
                <a:solidFill>
                  <a:schemeClr val="tx1"/>
                </a:solidFill>
                <a:latin typeface="Times New Roman" pitchFamily="18" charset="0"/>
                <a:cs typeface="Times New Roman" pitchFamily="18" charset="0"/>
              </a:rPr>
              <a:t> style="border:1px solid red;-moz-opacity:0.4;filter:alpha(opacity=40);" </a:t>
            </a:r>
            <a:r>
              <a:rPr lang="en-US" b="1" dirty="0" err="1">
                <a:solidFill>
                  <a:schemeClr val="tx1"/>
                </a:solidFill>
                <a:latin typeface="Times New Roman" pitchFamily="18" charset="0"/>
                <a:cs typeface="Times New Roman" pitchFamily="18" charset="0"/>
              </a:rPr>
              <a:t>src</a:t>
            </a:r>
            <a:r>
              <a:rPr lang="en-US" b="1" dirty="0">
                <a:solidFill>
                  <a:schemeClr val="tx1"/>
                </a:solidFill>
                <a:latin typeface="Times New Roman" pitchFamily="18" charset="0"/>
                <a:cs typeface="Times New Roman" pitchFamily="18" charset="0"/>
              </a:rPr>
              <a:t>="/images/css.gif" /&gt;</a:t>
            </a:r>
          </a:p>
          <a:p>
            <a:endParaRPr lang="en-US" dirty="0"/>
          </a:p>
        </p:txBody>
      </p:sp>
      <p:sp>
        <p:nvSpPr>
          <p:cNvPr id="4" name="Slide Number Placeholder 3"/>
          <p:cNvSpPr>
            <a:spLocks noGrp="1"/>
          </p:cNvSpPr>
          <p:nvPr>
            <p:ph type="sldNum" sz="quarter" idx="12"/>
          </p:nvPr>
        </p:nvSpPr>
        <p:spPr/>
        <p:txBody>
          <a:bodyPr/>
          <a:lstStyle/>
          <a:p>
            <a:fld id="{DE5D1617-11D4-40A7-A98D-DBE94F5C9387}" type="slidenum">
              <a:rPr lang="en-US" smtClean="0">
                <a:solidFill>
                  <a:prstClr val="black">
                    <a:lumMod val="65000"/>
                    <a:lumOff val="35000"/>
                  </a:prstClr>
                </a:solidFill>
              </a:rPr>
              <a:pPr/>
              <a:t>63</a:t>
            </a:fld>
            <a:endParaRPr lang="en-US">
              <a:solidFill>
                <a:prstClr val="black">
                  <a:lumMod val="65000"/>
                  <a:lumOff val="35000"/>
                </a:prstClr>
              </a:solidFill>
            </a:endParaRPr>
          </a:p>
        </p:txBody>
      </p:sp>
    </p:spTree>
    <p:extLst>
      <p:ext uri="{BB962C8B-B14F-4D97-AF65-F5344CB8AC3E}">
        <p14:creationId xmlns:p14="http://schemas.microsoft.com/office/powerpoint/2010/main" val="24390909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E0F9E-DD9E-4C0B-9C03-29BA8D4659F7}"/>
              </a:ext>
            </a:extLst>
          </p:cNvPr>
          <p:cNvSpPr>
            <a:spLocks noGrp="1"/>
          </p:cNvSpPr>
          <p:nvPr>
            <p:ph type="title"/>
          </p:nvPr>
        </p:nvSpPr>
        <p:spPr/>
        <p:txBody>
          <a:bodyPr/>
          <a:lstStyle/>
          <a:p>
            <a:r>
              <a:rPr lang="en-US" sz="4400" b="0" i="0" dirty="0">
                <a:solidFill>
                  <a:schemeClr val="tx1"/>
                </a:solidFill>
                <a:effectLst/>
                <a:latin typeface="Consolas" panose="020B0609020204030204" pitchFamily="49" charset="0"/>
              </a:rPr>
              <a:t>border-radius property</a:t>
            </a:r>
            <a:endParaRPr lang="en-US" sz="4400" dirty="0">
              <a:solidFill>
                <a:schemeClr val="tx1"/>
              </a:solidFill>
            </a:endParaRPr>
          </a:p>
        </p:txBody>
      </p:sp>
      <p:sp>
        <p:nvSpPr>
          <p:cNvPr id="3" name="Content Placeholder 2">
            <a:extLst>
              <a:ext uri="{FF2B5EF4-FFF2-40B4-BE49-F238E27FC236}">
                <a16:creationId xmlns:a16="http://schemas.microsoft.com/office/drawing/2014/main" id="{48F1DB67-19C0-44AA-9772-E39A6BDC218B}"/>
              </a:ext>
            </a:extLst>
          </p:cNvPr>
          <p:cNvSpPr>
            <a:spLocks noGrp="1"/>
          </p:cNvSpPr>
          <p:nvPr>
            <p:ph idx="1"/>
          </p:nvPr>
        </p:nvSpPr>
        <p:spPr/>
        <p:txBody>
          <a:bodyPr/>
          <a:lstStyle/>
          <a:p>
            <a:r>
              <a:rPr lang="en-US" b="0" i="0" dirty="0" err="1">
                <a:solidFill>
                  <a:srgbClr val="A52A2A"/>
                </a:solidFill>
                <a:effectLst/>
                <a:latin typeface="Consolas" panose="020B0609020204030204" pitchFamily="49" charset="0"/>
              </a:rPr>
              <a:t>img</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border-radius</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8px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b="0" i="0" dirty="0" err="1">
                <a:solidFill>
                  <a:srgbClr val="A52A2A"/>
                </a:solidFill>
                <a:effectLst/>
                <a:latin typeface="Consolas" panose="020B0609020204030204" pitchFamily="49" charset="0"/>
              </a:rPr>
              <a:t>img</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border-radius</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50%</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US" dirty="0"/>
          </a:p>
        </p:txBody>
      </p:sp>
      <p:sp>
        <p:nvSpPr>
          <p:cNvPr id="4" name="Slide Number Placeholder 3">
            <a:extLst>
              <a:ext uri="{FF2B5EF4-FFF2-40B4-BE49-F238E27FC236}">
                <a16:creationId xmlns:a16="http://schemas.microsoft.com/office/drawing/2014/main" id="{458A7190-60C9-4868-80BD-F6DB1328F773}"/>
              </a:ext>
            </a:extLst>
          </p:cNvPr>
          <p:cNvSpPr>
            <a:spLocks noGrp="1"/>
          </p:cNvSpPr>
          <p:nvPr>
            <p:ph type="sldNum" sz="quarter" idx="12"/>
          </p:nvPr>
        </p:nvSpPr>
        <p:spPr/>
        <p:txBody>
          <a:bodyPr/>
          <a:lstStyle/>
          <a:p>
            <a:fld id="{DE5D1617-11D4-40A7-A98D-DBE94F5C9387}" type="slidenum">
              <a:rPr lang="en-US" smtClean="0">
                <a:solidFill>
                  <a:prstClr val="black">
                    <a:lumMod val="65000"/>
                    <a:lumOff val="35000"/>
                  </a:prstClr>
                </a:solidFill>
              </a:rPr>
              <a:pPr/>
              <a:t>64</a:t>
            </a:fld>
            <a:endParaRPr lang="en-US">
              <a:solidFill>
                <a:prstClr val="black">
                  <a:lumMod val="65000"/>
                  <a:lumOff val="35000"/>
                </a:prstClr>
              </a:solidFill>
            </a:endParaRPr>
          </a:p>
        </p:txBody>
      </p:sp>
      <p:pic>
        <p:nvPicPr>
          <p:cNvPr id="6" name="Picture 5">
            <a:extLst>
              <a:ext uri="{FF2B5EF4-FFF2-40B4-BE49-F238E27FC236}">
                <a16:creationId xmlns:a16="http://schemas.microsoft.com/office/drawing/2014/main" id="{D07375BD-BEE6-4419-A022-1D70886EEC99}"/>
              </a:ext>
            </a:extLst>
          </p:cNvPr>
          <p:cNvPicPr>
            <a:picLocks noChangeAspect="1"/>
          </p:cNvPicPr>
          <p:nvPr/>
        </p:nvPicPr>
        <p:blipFill>
          <a:blip r:embed="rId2"/>
          <a:stretch>
            <a:fillRect/>
          </a:stretch>
        </p:blipFill>
        <p:spPr>
          <a:xfrm>
            <a:off x="4724400" y="1752600"/>
            <a:ext cx="3276600" cy="2474419"/>
          </a:xfrm>
          <a:prstGeom prst="rect">
            <a:avLst/>
          </a:prstGeom>
        </p:spPr>
      </p:pic>
      <p:pic>
        <p:nvPicPr>
          <p:cNvPr id="8" name="Picture 7">
            <a:extLst>
              <a:ext uri="{FF2B5EF4-FFF2-40B4-BE49-F238E27FC236}">
                <a16:creationId xmlns:a16="http://schemas.microsoft.com/office/drawing/2014/main" id="{52CB5B1E-B944-474C-A760-23A91025C17D}"/>
              </a:ext>
            </a:extLst>
          </p:cNvPr>
          <p:cNvPicPr>
            <a:picLocks noChangeAspect="1"/>
          </p:cNvPicPr>
          <p:nvPr/>
        </p:nvPicPr>
        <p:blipFill>
          <a:blip r:embed="rId3"/>
          <a:stretch>
            <a:fillRect/>
          </a:stretch>
        </p:blipFill>
        <p:spPr>
          <a:xfrm>
            <a:off x="4608576" y="3857085"/>
            <a:ext cx="3901431" cy="2990850"/>
          </a:xfrm>
          <a:prstGeom prst="rect">
            <a:avLst/>
          </a:prstGeom>
        </p:spPr>
      </p:pic>
    </p:spTree>
    <p:extLst>
      <p:ext uri="{BB962C8B-B14F-4D97-AF65-F5344CB8AC3E}">
        <p14:creationId xmlns:p14="http://schemas.microsoft.com/office/powerpoint/2010/main" val="33707702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35711-9018-4AA1-A084-3FCF60B1B190}"/>
              </a:ext>
            </a:extLst>
          </p:cNvPr>
          <p:cNvSpPr>
            <a:spLocks noGrp="1"/>
          </p:cNvSpPr>
          <p:nvPr>
            <p:ph type="title"/>
          </p:nvPr>
        </p:nvSpPr>
        <p:spPr/>
        <p:txBody>
          <a:bodyPr/>
          <a:lstStyle/>
          <a:p>
            <a:r>
              <a:rPr lang="en-US" dirty="0"/>
              <a:t>Image reflection </a:t>
            </a:r>
          </a:p>
        </p:txBody>
      </p:sp>
      <p:sp>
        <p:nvSpPr>
          <p:cNvPr id="3" name="Content Placeholder 2">
            <a:extLst>
              <a:ext uri="{FF2B5EF4-FFF2-40B4-BE49-F238E27FC236}">
                <a16:creationId xmlns:a16="http://schemas.microsoft.com/office/drawing/2014/main" id="{F61FA1B8-A107-4876-ADF1-46ADBD8E772D}"/>
              </a:ext>
            </a:extLst>
          </p:cNvPr>
          <p:cNvSpPr>
            <a:spLocks noGrp="1"/>
          </p:cNvSpPr>
          <p:nvPr>
            <p:ph idx="1"/>
          </p:nvPr>
        </p:nvSpPr>
        <p:spPr>
          <a:xfrm>
            <a:off x="527609" y="1639824"/>
            <a:ext cx="8229600" cy="4525963"/>
          </a:xfrm>
        </p:spPr>
        <p:txBody>
          <a:bodyPr>
            <a:normAutofit lnSpcReduction="10000"/>
          </a:bodyPr>
          <a:lstStyle/>
          <a:p>
            <a:pPr marL="0" indent="0">
              <a:buNone/>
            </a:pPr>
            <a:r>
              <a:rPr lang="en-US" dirty="0" err="1">
                <a:solidFill>
                  <a:schemeClr val="tx1"/>
                </a:solidFill>
                <a:latin typeface="Times New Roman" panose="02020603050405020304" pitchFamily="18" charset="0"/>
                <a:cs typeface="Times New Roman" panose="02020603050405020304" pitchFamily="18" charset="0"/>
              </a:rPr>
              <a:t>img</a:t>
            </a:r>
            <a:r>
              <a:rPr lang="en-US" dirty="0">
                <a:solidFill>
                  <a:schemeClr val="tx1"/>
                </a:solidFill>
                <a:latin typeface="Times New Roman" panose="02020603050405020304" pitchFamily="18" charset="0"/>
                <a:cs typeface="Times New Roman" panose="02020603050405020304" pitchFamily="18" charset="0"/>
              </a:rPr>
              <a:t> {</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webkit</a:t>
            </a:r>
            <a:r>
              <a:rPr lang="en-US" dirty="0">
                <a:solidFill>
                  <a:schemeClr val="tx1"/>
                </a:solidFill>
                <a:latin typeface="Times New Roman" panose="02020603050405020304" pitchFamily="18" charset="0"/>
                <a:cs typeface="Times New Roman" panose="02020603050405020304" pitchFamily="18" charset="0"/>
              </a:rPr>
              <a:t>-box-reflect: right;</a:t>
            </a:r>
          </a:p>
          <a:p>
            <a:pPr marL="0" indent="0">
              <a:buNone/>
            </a:pPr>
            <a:r>
              <a:rPr lang="en-US" dirty="0">
                <a:solidFill>
                  <a:schemeClr val="tx1"/>
                </a:solidFill>
                <a:latin typeface="Times New Roman" panose="02020603050405020304" pitchFamily="18" charset="0"/>
                <a:cs typeface="Times New Roman" panose="02020603050405020304" pitchFamily="18" charset="0"/>
              </a:rPr>
              <a:t>}</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b="0" i="0" dirty="0">
                <a:solidFill>
                  <a:srgbClr val="202124"/>
                </a:solidFill>
                <a:effectLst/>
                <a:latin typeface="arial" panose="020B0604020202020204" pitchFamily="34" charset="0"/>
              </a:rPr>
              <a:t>The term '</a:t>
            </a:r>
            <a:r>
              <a:rPr lang="en-US" sz="2000" b="0" i="0" dirty="0" err="1">
                <a:solidFill>
                  <a:srgbClr val="202124"/>
                </a:solidFill>
                <a:effectLst/>
                <a:latin typeface="arial" panose="020B0604020202020204" pitchFamily="34" charset="0"/>
              </a:rPr>
              <a:t>webkit</a:t>
            </a:r>
            <a:r>
              <a:rPr lang="en-US" sz="2000" b="0" i="0" dirty="0">
                <a:solidFill>
                  <a:srgbClr val="202124"/>
                </a:solidFill>
                <a:effectLst/>
                <a:latin typeface="arial" panose="020B0604020202020204" pitchFamily="34" charset="0"/>
              </a:rPr>
              <a:t>' is used in the CSS</a:t>
            </a:r>
          </a:p>
          <a:p>
            <a:pPr marL="0" indent="0">
              <a:buNone/>
            </a:pPr>
            <a:r>
              <a:rPr lang="en-US" sz="2000" b="0" i="0" dirty="0">
                <a:solidFill>
                  <a:srgbClr val="202124"/>
                </a:solidFill>
                <a:effectLst/>
                <a:latin typeface="arial" panose="020B0604020202020204" pitchFamily="34" charset="0"/>
              </a:rPr>
              <a:t> syntax for </a:t>
            </a:r>
            <a:r>
              <a:rPr lang="en-US" sz="2000" b="1" i="0" dirty="0">
                <a:solidFill>
                  <a:srgbClr val="202124"/>
                </a:solidFill>
                <a:effectLst/>
                <a:latin typeface="arial" panose="020B0604020202020204" pitchFamily="34" charset="0"/>
              </a:rPr>
              <a:t>rendering content in Safari </a:t>
            </a:r>
          </a:p>
          <a:p>
            <a:pPr marL="0" indent="0">
              <a:buNone/>
            </a:pPr>
            <a:r>
              <a:rPr lang="en-US" sz="2000" b="1" i="0" dirty="0">
                <a:solidFill>
                  <a:srgbClr val="202124"/>
                </a:solidFill>
                <a:effectLst/>
                <a:latin typeface="arial" panose="020B0604020202020204" pitchFamily="34" charset="0"/>
              </a:rPr>
              <a:t>and Chrome browsers</a:t>
            </a:r>
            <a:r>
              <a:rPr lang="en-US" sz="2000" b="0" i="0" dirty="0">
                <a:solidFill>
                  <a:srgbClr val="202124"/>
                </a:solidFill>
                <a:effectLst/>
                <a:latin typeface="arial" panose="020B0604020202020204" pitchFamily="34" charset="0"/>
              </a:rPr>
              <a:t>. </a:t>
            </a:r>
          </a:p>
          <a:p>
            <a:pPr>
              <a:buFont typeface="Wingdings" panose="05000000000000000000" pitchFamily="2" charset="2"/>
              <a:buChar char="§"/>
            </a:pPr>
            <a:r>
              <a:rPr lang="en-US" sz="2000" b="0" i="0" dirty="0" err="1">
                <a:solidFill>
                  <a:srgbClr val="202124"/>
                </a:solidFill>
                <a:effectLst/>
                <a:latin typeface="arial" panose="020B0604020202020204" pitchFamily="34" charset="0"/>
              </a:rPr>
              <a:t>Webkit</a:t>
            </a:r>
            <a:r>
              <a:rPr lang="en-US" sz="2000" b="0" i="0" dirty="0">
                <a:solidFill>
                  <a:srgbClr val="202124"/>
                </a:solidFill>
                <a:effectLst/>
                <a:latin typeface="arial" panose="020B0604020202020204" pitchFamily="34" charset="0"/>
              </a:rPr>
              <a:t> code may need to be added in</a:t>
            </a:r>
          </a:p>
          <a:p>
            <a:pPr marL="0" indent="0">
              <a:buNone/>
            </a:pPr>
            <a:r>
              <a:rPr lang="en-US" sz="2000" b="0" i="0" dirty="0">
                <a:solidFill>
                  <a:srgbClr val="202124"/>
                </a:solidFill>
                <a:effectLst/>
                <a:latin typeface="arial" panose="020B0604020202020204" pitchFamily="34" charset="0"/>
              </a:rPr>
              <a:t> CSS to ensure it renders correctly on </a:t>
            </a:r>
          </a:p>
          <a:p>
            <a:pPr marL="0" indent="0">
              <a:buNone/>
            </a:pPr>
            <a:r>
              <a:rPr lang="en-US" sz="2000" b="0" i="0" dirty="0">
                <a:solidFill>
                  <a:srgbClr val="202124"/>
                </a:solidFill>
                <a:effectLst/>
                <a:latin typeface="arial" panose="020B0604020202020204" pitchFamily="34" charset="0"/>
              </a:rPr>
              <a:t>Chrome and Safari due to the lack of </a:t>
            </a:r>
          </a:p>
          <a:p>
            <a:pPr marL="0" indent="0">
              <a:buNone/>
            </a:pPr>
            <a:r>
              <a:rPr lang="en-US" sz="2000" b="0" i="0" dirty="0">
                <a:solidFill>
                  <a:srgbClr val="202124"/>
                </a:solidFill>
                <a:effectLst/>
                <a:latin typeface="arial" panose="020B0604020202020204" pitchFamily="34" charset="0"/>
              </a:rPr>
              <a:t>cross-compatibility.</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A77D20C-1B7F-4336-9105-A3C61842E916}"/>
              </a:ext>
            </a:extLst>
          </p:cNvPr>
          <p:cNvSpPr>
            <a:spLocks noGrp="1"/>
          </p:cNvSpPr>
          <p:nvPr>
            <p:ph type="sldNum" sz="quarter" idx="12"/>
          </p:nvPr>
        </p:nvSpPr>
        <p:spPr/>
        <p:txBody>
          <a:bodyPr/>
          <a:lstStyle/>
          <a:p>
            <a:fld id="{DE5D1617-11D4-40A7-A98D-DBE94F5C9387}" type="slidenum">
              <a:rPr lang="en-US" smtClean="0">
                <a:solidFill>
                  <a:prstClr val="black">
                    <a:lumMod val="65000"/>
                    <a:lumOff val="35000"/>
                  </a:prstClr>
                </a:solidFill>
              </a:rPr>
              <a:pPr/>
              <a:t>65</a:t>
            </a:fld>
            <a:endParaRPr lang="en-US">
              <a:solidFill>
                <a:prstClr val="black">
                  <a:lumMod val="65000"/>
                  <a:lumOff val="35000"/>
                </a:prstClr>
              </a:solidFill>
            </a:endParaRPr>
          </a:p>
        </p:txBody>
      </p:sp>
      <p:pic>
        <p:nvPicPr>
          <p:cNvPr id="6" name="Picture 5">
            <a:extLst>
              <a:ext uri="{FF2B5EF4-FFF2-40B4-BE49-F238E27FC236}">
                <a16:creationId xmlns:a16="http://schemas.microsoft.com/office/drawing/2014/main" id="{A9C084FA-2FE7-409D-A40E-FD4B49FCE656}"/>
              </a:ext>
            </a:extLst>
          </p:cNvPr>
          <p:cNvPicPr>
            <a:picLocks noChangeAspect="1"/>
          </p:cNvPicPr>
          <p:nvPr/>
        </p:nvPicPr>
        <p:blipFill>
          <a:blip r:embed="rId2"/>
          <a:stretch>
            <a:fillRect/>
          </a:stretch>
        </p:blipFill>
        <p:spPr>
          <a:xfrm>
            <a:off x="5220377" y="1724691"/>
            <a:ext cx="3513600" cy="3095625"/>
          </a:xfrm>
          <a:prstGeom prst="rect">
            <a:avLst/>
          </a:prstGeom>
        </p:spPr>
      </p:pic>
    </p:spTree>
    <p:extLst>
      <p:ext uri="{BB962C8B-B14F-4D97-AF65-F5344CB8AC3E}">
        <p14:creationId xmlns:p14="http://schemas.microsoft.com/office/powerpoint/2010/main" val="42534805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1CCA-0243-4001-AB43-BDEA7FAF9A1F}"/>
              </a:ext>
            </a:extLst>
          </p:cNvPr>
          <p:cNvSpPr>
            <a:spLocks noGrp="1"/>
          </p:cNvSpPr>
          <p:nvPr>
            <p:ph type="title"/>
          </p:nvPr>
        </p:nvSpPr>
        <p:spPr/>
        <p:txBody>
          <a:bodyPr/>
          <a:lstStyle/>
          <a:p>
            <a:r>
              <a:rPr lang="en-US" dirty="0"/>
              <a:t>Masking image </a:t>
            </a:r>
          </a:p>
        </p:txBody>
      </p:sp>
      <p:sp>
        <p:nvSpPr>
          <p:cNvPr id="3" name="Content Placeholder 2">
            <a:extLst>
              <a:ext uri="{FF2B5EF4-FFF2-40B4-BE49-F238E27FC236}">
                <a16:creationId xmlns:a16="http://schemas.microsoft.com/office/drawing/2014/main" id="{CEC0E9AB-A83A-462E-BE39-701FE5A75848}"/>
              </a:ext>
            </a:extLst>
          </p:cNvPr>
          <p:cNvSpPr>
            <a:spLocks noGrp="1"/>
          </p:cNvSpPr>
          <p:nvPr>
            <p:ph idx="1"/>
          </p:nvPr>
        </p:nvSpPr>
        <p:spPr/>
        <p:txBody>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.mask1 {</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webkit</a:t>
            </a:r>
            <a:r>
              <a:rPr lang="en-US" dirty="0">
                <a:solidFill>
                  <a:schemeClr val="tx1"/>
                </a:solidFill>
                <a:latin typeface="Times New Roman" panose="02020603050405020304" pitchFamily="18" charset="0"/>
                <a:cs typeface="Times New Roman" panose="02020603050405020304" pitchFamily="18" charset="0"/>
              </a:rPr>
              <a:t>-mask-image: </a:t>
            </a:r>
            <a:r>
              <a:rPr lang="en-US" dirty="0" err="1">
                <a:solidFill>
                  <a:schemeClr val="tx1"/>
                </a:solidFill>
                <a:latin typeface="Times New Roman" panose="02020603050405020304" pitchFamily="18" charset="0"/>
                <a:cs typeface="Times New Roman" panose="02020603050405020304" pitchFamily="18" charset="0"/>
              </a:rPr>
              <a:t>url</a:t>
            </a:r>
            <a:r>
              <a:rPr lang="en-US" dirty="0">
                <a:solidFill>
                  <a:schemeClr val="tx1"/>
                </a:solidFill>
                <a:latin typeface="Times New Roman" panose="02020603050405020304" pitchFamily="18" charset="0"/>
                <a:cs typeface="Times New Roman" panose="02020603050405020304" pitchFamily="18" charset="0"/>
              </a:rPr>
              <a:t>(w3logo.png);</a:t>
            </a:r>
          </a:p>
          <a:p>
            <a:pPr marL="0" indent="0">
              <a:buNone/>
            </a:pPr>
            <a:r>
              <a:rPr lang="en-US" dirty="0">
                <a:solidFill>
                  <a:schemeClr val="tx1"/>
                </a:solidFill>
                <a:latin typeface="Times New Roman" panose="02020603050405020304" pitchFamily="18" charset="0"/>
                <a:cs typeface="Times New Roman" panose="02020603050405020304" pitchFamily="18" charset="0"/>
              </a:rPr>
              <a:t>  mask-image: </a:t>
            </a:r>
            <a:r>
              <a:rPr lang="en-US" dirty="0" err="1">
                <a:solidFill>
                  <a:schemeClr val="tx1"/>
                </a:solidFill>
                <a:latin typeface="Times New Roman" panose="02020603050405020304" pitchFamily="18" charset="0"/>
                <a:cs typeface="Times New Roman" panose="02020603050405020304" pitchFamily="18" charset="0"/>
              </a:rPr>
              <a:t>url</a:t>
            </a:r>
            <a:r>
              <a:rPr lang="en-US" dirty="0">
                <a:solidFill>
                  <a:schemeClr val="tx1"/>
                </a:solidFill>
                <a:latin typeface="Times New Roman" panose="02020603050405020304" pitchFamily="18" charset="0"/>
                <a:cs typeface="Times New Roman" panose="02020603050405020304" pitchFamily="18" charset="0"/>
              </a:rPr>
              <a:t>(w3logo.png);</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webkit</a:t>
            </a:r>
            <a:r>
              <a:rPr lang="en-US" dirty="0">
                <a:solidFill>
                  <a:schemeClr val="tx1"/>
                </a:solidFill>
                <a:latin typeface="Times New Roman" panose="02020603050405020304" pitchFamily="18" charset="0"/>
                <a:cs typeface="Times New Roman" panose="02020603050405020304" pitchFamily="18" charset="0"/>
              </a:rPr>
              <a:t>-mask-repeat: no-repeat;</a:t>
            </a:r>
          </a:p>
          <a:p>
            <a:pPr marL="0" indent="0">
              <a:buNone/>
            </a:pPr>
            <a:r>
              <a:rPr lang="en-US" dirty="0">
                <a:solidFill>
                  <a:schemeClr val="tx1"/>
                </a:solidFill>
                <a:latin typeface="Times New Roman" panose="02020603050405020304" pitchFamily="18" charset="0"/>
                <a:cs typeface="Times New Roman" panose="02020603050405020304" pitchFamily="18" charset="0"/>
              </a:rPr>
              <a:t>  mask-repeat: no-repeat;    </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9765C051-40CB-41D7-ACB0-FCB6432DBD24}"/>
              </a:ext>
            </a:extLst>
          </p:cNvPr>
          <p:cNvSpPr>
            <a:spLocks noGrp="1"/>
          </p:cNvSpPr>
          <p:nvPr>
            <p:ph type="sldNum" sz="quarter" idx="12"/>
          </p:nvPr>
        </p:nvSpPr>
        <p:spPr/>
        <p:txBody>
          <a:bodyPr/>
          <a:lstStyle/>
          <a:p>
            <a:fld id="{DE5D1617-11D4-40A7-A98D-DBE94F5C9387}" type="slidenum">
              <a:rPr lang="en-US" smtClean="0">
                <a:solidFill>
                  <a:prstClr val="black">
                    <a:lumMod val="65000"/>
                    <a:lumOff val="35000"/>
                  </a:prstClr>
                </a:solidFill>
              </a:rPr>
              <a:pPr/>
              <a:t>66</a:t>
            </a:fld>
            <a:endParaRPr lang="en-US">
              <a:solidFill>
                <a:prstClr val="black">
                  <a:lumMod val="65000"/>
                  <a:lumOff val="35000"/>
                </a:prstClr>
              </a:solidFill>
            </a:endParaRPr>
          </a:p>
        </p:txBody>
      </p:sp>
      <p:pic>
        <p:nvPicPr>
          <p:cNvPr id="6" name="Picture 5">
            <a:extLst>
              <a:ext uri="{FF2B5EF4-FFF2-40B4-BE49-F238E27FC236}">
                <a16:creationId xmlns:a16="http://schemas.microsoft.com/office/drawing/2014/main" id="{D37A91DB-EDCB-4E72-9365-8C1EEE1A7BB0}"/>
              </a:ext>
            </a:extLst>
          </p:cNvPr>
          <p:cNvPicPr>
            <a:picLocks noChangeAspect="1"/>
          </p:cNvPicPr>
          <p:nvPr/>
        </p:nvPicPr>
        <p:blipFill>
          <a:blip r:embed="rId2"/>
          <a:stretch>
            <a:fillRect/>
          </a:stretch>
        </p:blipFill>
        <p:spPr>
          <a:xfrm>
            <a:off x="5715000" y="3820955"/>
            <a:ext cx="2622525" cy="2309812"/>
          </a:xfrm>
          <a:prstGeom prst="rect">
            <a:avLst/>
          </a:prstGeom>
        </p:spPr>
      </p:pic>
      <p:pic>
        <p:nvPicPr>
          <p:cNvPr id="8" name="Picture 7">
            <a:extLst>
              <a:ext uri="{FF2B5EF4-FFF2-40B4-BE49-F238E27FC236}">
                <a16:creationId xmlns:a16="http://schemas.microsoft.com/office/drawing/2014/main" id="{153A6E32-B093-4CAE-859F-F991C9258B30}"/>
              </a:ext>
            </a:extLst>
          </p:cNvPr>
          <p:cNvPicPr>
            <a:picLocks noChangeAspect="1"/>
          </p:cNvPicPr>
          <p:nvPr/>
        </p:nvPicPr>
        <p:blipFill>
          <a:blip r:embed="rId3"/>
          <a:stretch>
            <a:fillRect/>
          </a:stretch>
        </p:blipFill>
        <p:spPr>
          <a:xfrm>
            <a:off x="1115956" y="4051529"/>
            <a:ext cx="3967162" cy="2412541"/>
          </a:xfrm>
          <a:prstGeom prst="rect">
            <a:avLst/>
          </a:prstGeom>
        </p:spPr>
      </p:pic>
    </p:spTree>
    <p:extLst>
      <p:ext uri="{BB962C8B-B14F-4D97-AF65-F5344CB8AC3E}">
        <p14:creationId xmlns:p14="http://schemas.microsoft.com/office/powerpoint/2010/main" val="18677558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latin typeface="Times New Roman" pitchFamily="18" charset="0"/>
                <a:cs typeface="Times New Roman" pitchFamily="18" charset="0"/>
              </a:rPr>
              <a:t>5.CSS - Links</a:t>
            </a:r>
            <a:endParaRPr lang="en-US" sz="3200"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152400" y="1828800"/>
            <a:ext cx="8763000" cy="4297363"/>
          </a:xfrm>
        </p:spPr>
        <p:txBody>
          <a:bodyPr>
            <a:normAutofit/>
          </a:bodyPr>
          <a:lstStyle/>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:link</a:t>
            </a:r>
            <a:r>
              <a:rPr lang="en-US" dirty="0">
                <a:solidFill>
                  <a:schemeClr val="tx1"/>
                </a:solidFill>
                <a:latin typeface="Times New Roman" pitchFamily="18" charset="0"/>
                <a:cs typeface="Times New Roman" pitchFamily="18" charset="0"/>
              </a:rPr>
              <a:t> Signifies unvisited hyperlinks.</a:t>
            </a: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:visited</a:t>
            </a:r>
            <a:r>
              <a:rPr lang="en-US" dirty="0">
                <a:solidFill>
                  <a:schemeClr val="tx1"/>
                </a:solidFill>
                <a:latin typeface="Times New Roman" pitchFamily="18" charset="0"/>
                <a:cs typeface="Times New Roman" pitchFamily="18" charset="0"/>
              </a:rPr>
              <a:t> Signifies visited hyperlinks.</a:t>
            </a: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:hover</a:t>
            </a:r>
            <a:r>
              <a:rPr lang="en-US" dirty="0">
                <a:solidFill>
                  <a:schemeClr val="tx1"/>
                </a:solidFill>
                <a:latin typeface="Times New Roman" pitchFamily="18" charset="0"/>
                <a:cs typeface="Times New Roman" pitchFamily="18" charset="0"/>
              </a:rPr>
              <a:t> Signifies an element that currently has the user's mouse pointer hovering over it.</a:t>
            </a: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:active</a:t>
            </a:r>
            <a:r>
              <a:rPr lang="en-US" dirty="0">
                <a:solidFill>
                  <a:schemeClr val="tx1"/>
                </a:solidFill>
                <a:latin typeface="Times New Roman" pitchFamily="18" charset="0"/>
                <a:cs typeface="Times New Roman" pitchFamily="18" charset="0"/>
              </a:rPr>
              <a:t> Signifies an element on which the user is currently clicking.</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67</a:t>
            </a:fld>
            <a:endParaRPr lang="en-US">
              <a:solidFill>
                <a:prstClr val="black">
                  <a:lumMod val="65000"/>
                  <a:lumOff val="35000"/>
                </a:prstClr>
              </a:solidFill>
            </a:endParaRPr>
          </a:p>
        </p:txBody>
      </p:sp>
    </p:spTree>
    <p:extLst>
      <p:ext uri="{BB962C8B-B14F-4D97-AF65-F5344CB8AC3E}">
        <p14:creationId xmlns:p14="http://schemas.microsoft.com/office/powerpoint/2010/main" val="4116689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t>Cont</a:t>
            </a:r>
            <a:r>
              <a:rPr lang="en-US" sz="4000" dirty="0"/>
              <a:t>…</a:t>
            </a:r>
          </a:p>
        </p:txBody>
      </p:sp>
      <p:sp>
        <p:nvSpPr>
          <p:cNvPr id="3" name="Content Placeholder 2"/>
          <p:cNvSpPr>
            <a:spLocks noGrp="1"/>
          </p:cNvSpPr>
          <p:nvPr>
            <p:ph idx="1"/>
          </p:nvPr>
        </p:nvSpPr>
        <p:spPr>
          <a:xfrm>
            <a:off x="152400" y="1600200"/>
            <a:ext cx="8763000" cy="4525963"/>
          </a:xfrm>
        </p:spPr>
        <p:txBody>
          <a:bodyPr>
            <a:normAutofit/>
          </a:bodyPr>
          <a:lstStyle/>
          <a:p>
            <a:pPr marL="1371600" lvl="3" indent="0">
              <a:lnSpc>
                <a:spcPct val="150000"/>
              </a:lnSpc>
              <a:buNone/>
            </a:pPr>
            <a:r>
              <a:rPr lang="en-US" sz="2600" dirty="0">
                <a:solidFill>
                  <a:schemeClr val="tx1"/>
                </a:solidFill>
                <a:latin typeface="Times New Roman" pitchFamily="18" charset="0"/>
                <a:cs typeface="Times New Roman" pitchFamily="18" charset="0"/>
              </a:rPr>
              <a:t>&lt;style type="text/</a:t>
            </a:r>
            <a:r>
              <a:rPr lang="en-US" sz="2600" dirty="0" err="1">
                <a:solidFill>
                  <a:schemeClr val="tx1"/>
                </a:solidFill>
                <a:latin typeface="Times New Roman" pitchFamily="18" charset="0"/>
                <a:cs typeface="Times New Roman" pitchFamily="18" charset="0"/>
              </a:rPr>
              <a:t>css</a:t>
            </a:r>
            <a:r>
              <a:rPr lang="en-US" sz="2600" dirty="0">
                <a:solidFill>
                  <a:schemeClr val="tx1"/>
                </a:solidFill>
                <a:latin typeface="Times New Roman" pitchFamily="18" charset="0"/>
                <a:cs typeface="Times New Roman" pitchFamily="18" charset="0"/>
              </a:rPr>
              <a:t>"&gt; </a:t>
            </a:r>
          </a:p>
          <a:p>
            <a:pPr marL="1371600" lvl="3" indent="0">
              <a:lnSpc>
                <a:spcPct val="150000"/>
              </a:lnSpc>
              <a:buNone/>
            </a:pPr>
            <a:r>
              <a:rPr lang="en-US" sz="2600" dirty="0">
                <a:solidFill>
                  <a:schemeClr val="tx1"/>
                </a:solidFill>
                <a:latin typeface="Times New Roman" pitchFamily="18" charset="0"/>
                <a:cs typeface="Times New Roman" pitchFamily="18" charset="0"/>
              </a:rPr>
              <a:t>a:link {color: #000000} </a:t>
            </a:r>
          </a:p>
          <a:p>
            <a:pPr marL="1371600" lvl="3" indent="0">
              <a:lnSpc>
                <a:spcPct val="150000"/>
              </a:lnSpc>
              <a:buNone/>
            </a:pPr>
            <a:r>
              <a:rPr lang="en-US" sz="2600" dirty="0">
                <a:solidFill>
                  <a:schemeClr val="tx1"/>
                </a:solidFill>
                <a:latin typeface="Times New Roman" pitchFamily="18" charset="0"/>
                <a:cs typeface="Times New Roman" pitchFamily="18" charset="0"/>
              </a:rPr>
              <a:t>a:visited {color: #006600} </a:t>
            </a:r>
          </a:p>
          <a:p>
            <a:pPr marL="1371600" lvl="3" indent="0">
              <a:lnSpc>
                <a:spcPct val="150000"/>
              </a:lnSpc>
              <a:buNone/>
            </a:pPr>
            <a:r>
              <a:rPr lang="en-US" sz="2600" dirty="0">
                <a:solidFill>
                  <a:schemeClr val="tx1"/>
                </a:solidFill>
                <a:latin typeface="Times New Roman" pitchFamily="18" charset="0"/>
                <a:cs typeface="Times New Roman" pitchFamily="18" charset="0"/>
              </a:rPr>
              <a:t>a:hover {color: #FFCC00} </a:t>
            </a:r>
          </a:p>
          <a:p>
            <a:pPr marL="1371600" lvl="3" indent="0">
              <a:lnSpc>
                <a:spcPct val="150000"/>
              </a:lnSpc>
              <a:buNone/>
            </a:pPr>
            <a:r>
              <a:rPr lang="en-US" sz="2600" dirty="0">
                <a:solidFill>
                  <a:schemeClr val="tx1"/>
                </a:solidFill>
                <a:latin typeface="Times New Roman" pitchFamily="18" charset="0"/>
                <a:cs typeface="Times New Roman" pitchFamily="18" charset="0"/>
              </a:rPr>
              <a:t>a:active {color: #FF00CC} </a:t>
            </a:r>
          </a:p>
          <a:p>
            <a:pPr marL="1371600" lvl="3" indent="0">
              <a:lnSpc>
                <a:spcPct val="150000"/>
              </a:lnSpc>
              <a:buNone/>
            </a:pPr>
            <a:r>
              <a:rPr lang="en-US" sz="2600" dirty="0">
                <a:solidFill>
                  <a:schemeClr val="tx1"/>
                </a:solidFill>
                <a:latin typeface="Times New Roman" pitchFamily="18" charset="0"/>
                <a:cs typeface="Times New Roman" pitchFamily="18" charset="0"/>
              </a:rPr>
              <a:t>&lt;/style&gt;</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68</a:t>
            </a:fld>
            <a:endParaRPr lang="en-US">
              <a:solidFill>
                <a:prstClr val="black">
                  <a:lumMod val="65000"/>
                  <a:lumOff val="35000"/>
                </a:prstClr>
              </a:solidFill>
            </a:endParaRPr>
          </a:p>
        </p:txBody>
      </p:sp>
    </p:spTree>
    <p:extLst>
      <p:ext uri="{BB962C8B-B14F-4D97-AF65-F5344CB8AC3E}">
        <p14:creationId xmlns:p14="http://schemas.microsoft.com/office/powerpoint/2010/main" val="3437591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7EED-4B4F-47FC-90E1-482EA6DC7D46}"/>
              </a:ext>
            </a:extLst>
          </p:cNvPr>
          <p:cNvSpPr>
            <a:spLocks noGrp="1"/>
          </p:cNvSpPr>
          <p:nvPr>
            <p:ph type="title"/>
          </p:nvPr>
        </p:nvSpPr>
        <p:spPr>
          <a:xfrm>
            <a:off x="457200" y="0"/>
            <a:ext cx="8229600" cy="952880"/>
          </a:xfrm>
        </p:spPr>
        <p:txBody>
          <a:bodyPr/>
          <a:lstStyle/>
          <a:p>
            <a:r>
              <a:rPr lang="en-US" sz="4800" dirty="0"/>
              <a:t>CSS pagination </a:t>
            </a:r>
          </a:p>
        </p:txBody>
      </p:sp>
      <p:sp>
        <p:nvSpPr>
          <p:cNvPr id="3" name="Content Placeholder 2">
            <a:extLst>
              <a:ext uri="{FF2B5EF4-FFF2-40B4-BE49-F238E27FC236}">
                <a16:creationId xmlns:a16="http://schemas.microsoft.com/office/drawing/2014/main" id="{CF511AF9-86BA-42DE-B66E-99AA88FD0A74}"/>
              </a:ext>
            </a:extLst>
          </p:cNvPr>
          <p:cNvSpPr>
            <a:spLocks noGrp="1"/>
          </p:cNvSpPr>
          <p:nvPr>
            <p:ph idx="1"/>
          </p:nvPr>
        </p:nvSpPr>
        <p:spPr>
          <a:xfrm>
            <a:off x="457200" y="952880"/>
            <a:ext cx="8229600" cy="5173283"/>
          </a:xfrm>
        </p:spPr>
        <p:txBody>
          <a:bodyPr>
            <a:noAutofit/>
          </a:bodyPr>
          <a:lstStyle/>
          <a:p>
            <a:pPr marL="0" indent="0">
              <a:buNone/>
            </a:pPr>
            <a:r>
              <a:rPr lang="en-US" sz="1600" dirty="0">
                <a:solidFill>
                  <a:schemeClr val="tx1"/>
                </a:solidFill>
                <a:latin typeface="Times New Roman" panose="02020603050405020304" pitchFamily="18" charset="0"/>
                <a:cs typeface="Times New Roman" panose="02020603050405020304" pitchFamily="18" charset="0"/>
              </a:rPr>
              <a:t>&lt;html&gt;</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&lt;head&gt;</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&lt;style&gt;</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.pagination {</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  display: inline-block;</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.pagination a {</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  color: black;</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  float: left;</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  padding: 8px 16px;</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  text-decoration: none;</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&lt;/style&gt;</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&lt;/head&gt;</a:t>
            </a:r>
          </a:p>
          <a:p>
            <a:pPr>
              <a:buFont typeface="Wingdings" panose="05000000000000000000" pitchFamily="2" charset="2"/>
              <a:buChar char="§"/>
            </a:pPr>
            <a:r>
              <a:rPr lang="en-US" sz="1600" b="1" i="0" dirty="0">
                <a:solidFill>
                  <a:schemeClr val="tx1"/>
                </a:solidFill>
                <a:effectLst/>
                <a:latin typeface="Times New Roman" panose="02020603050405020304" pitchFamily="18" charset="0"/>
                <a:cs typeface="Times New Roman" panose="02020603050405020304" pitchFamily="18" charset="0"/>
              </a:rPr>
              <a:t>&amp;</a:t>
            </a:r>
            <a:r>
              <a:rPr lang="en-US" sz="1600" b="1" i="0" dirty="0" err="1">
                <a:solidFill>
                  <a:schemeClr val="tx1"/>
                </a:solidFill>
                <a:effectLst/>
                <a:latin typeface="Times New Roman" panose="02020603050405020304" pitchFamily="18" charset="0"/>
                <a:cs typeface="Times New Roman" panose="02020603050405020304" pitchFamily="18" charset="0"/>
              </a:rPr>
              <a:t>laquo</a:t>
            </a:r>
            <a:r>
              <a:rPr lang="en-US" sz="1600" b="0" i="0" dirty="0">
                <a:solidFill>
                  <a:schemeClr val="tx1"/>
                </a:solidFill>
                <a:effectLst/>
                <a:latin typeface="Times New Roman" panose="02020603050405020304" pitchFamily="18" charset="0"/>
                <a:cs typeface="Times New Roman" panose="02020603050405020304" pitchFamily="18" charset="0"/>
              </a:rPr>
              <a:t> is an HTML entity that represents the symbol "&lt;&lt;"</a:t>
            </a: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1600" b="1" dirty="0">
                <a:solidFill>
                  <a:schemeClr val="tx1"/>
                </a:solidFill>
                <a:latin typeface="Times New Roman" panose="02020603050405020304" pitchFamily="18" charset="0"/>
                <a:cs typeface="Times New Roman" panose="02020603050405020304" pitchFamily="18" charset="0"/>
              </a:rPr>
              <a:t>Result </a:t>
            </a:r>
          </a:p>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00857DC-FB49-41ED-B75B-D2BA5BA33408}"/>
              </a:ext>
            </a:extLst>
          </p:cNvPr>
          <p:cNvSpPr>
            <a:spLocks noGrp="1"/>
          </p:cNvSpPr>
          <p:nvPr>
            <p:ph type="sldNum" sz="quarter" idx="12"/>
          </p:nvPr>
        </p:nvSpPr>
        <p:spPr/>
        <p:txBody>
          <a:bodyPr/>
          <a:lstStyle/>
          <a:p>
            <a:fld id="{DE5D1617-11D4-40A7-A98D-DBE94F5C9387}" type="slidenum">
              <a:rPr lang="en-US" smtClean="0">
                <a:solidFill>
                  <a:prstClr val="black">
                    <a:lumMod val="65000"/>
                    <a:lumOff val="35000"/>
                  </a:prstClr>
                </a:solidFill>
              </a:rPr>
              <a:pPr/>
              <a:t>69</a:t>
            </a:fld>
            <a:endParaRPr lang="en-US">
              <a:solidFill>
                <a:prstClr val="black">
                  <a:lumMod val="65000"/>
                  <a:lumOff val="35000"/>
                </a:prstClr>
              </a:solidFill>
            </a:endParaRPr>
          </a:p>
        </p:txBody>
      </p:sp>
      <p:sp>
        <p:nvSpPr>
          <p:cNvPr id="5" name="Rectangle 4">
            <a:extLst>
              <a:ext uri="{FF2B5EF4-FFF2-40B4-BE49-F238E27FC236}">
                <a16:creationId xmlns:a16="http://schemas.microsoft.com/office/drawing/2014/main" id="{46F6C90C-1A97-45FF-9881-349E8C6A6DAF}"/>
              </a:ext>
            </a:extLst>
          </p:cNvPr>
          <p:cNvSpPr/>
          <p:nvPr/>
        </p:nvSpPr>
        <p:spPr>
          <a:xfrm>
            <a:off x="5828653" y="1331023"/>
            <a:ext cx="3276600" cy="41959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0" indent="0">
              <a:buNone/>
            </a:pPr>
            <a:r>
              <a:rPr lang="en-US" sz="1800" dirty="0">
                <a:solidFill>
                  <a:schemeClr val="tx1"/>
                </a:solidFill>
                <a:latin typeface="Times New Roman" panose="02020603050405020304" pitchFamily="18" charset="0"/>
                <a:cs typeface="Times New Roman" panose="02020603050405020304" pitchFamily="18" charset="0"/>
              </a:rPr>
              <a:t>&lt;body&gt;</a:t>
            </a:r>
          </a:p>
          <a:p>
            <a:pPr marL="0" indent="0">
              <a:buNone/>
            </a:pPr>
            <a:r>
              <a:rPr lang="en-US" sz="1800" dirty="0">
                <a:solidFill>
                  <a:schemeClr val="tx1"/>
                </a:solidFill>
                <a:latin typeface="Times New Roman" panose="02020603050405020304" pitchFamily="18" charset="0"/>
                <a:cs typeface="Times New Roman" panose="02020603050405020304" pitchFamily="18" charset="0"/>
              </a:rPr>
              <a:t>&lt;h2&gt;Simple Pagination&lt;/h2&gt;</a:t>
            </a:r>
          </a:p>
          <a:p>
            <a:pPr marL="0" indent="0">
              <a:buNone/>
            </a:pPr>
            <a:r>
              <a:rPr lang="en-US" sz="1800" dirty="0">
                <a:solidFill>
                  <a:schemeClr val="tx1"/>
                </a:solidFill>
                <a:latin typeface="Times New Roman" panose="02020603050405020304" pitchFamily="18" charset="0"/>
                <a:cs typeface="Times New Roman" panose="02020603050405020304" pitchFamily="18" charset="0"/>
              </a:rPr>
              <a:t>&lt;div class="pagination"&gt;</a:t>
            </a:r>
          </a:p>
          <a:p>
            <a:pPr marL="0" indent="0">
              <a:buNone/>
            </a:pPr>
            <a:r>
              <a:rPr lang="en-US" sz="1800" dirty="0">
                <a:solidFill>
                  <a:schemeClr val="tx1"/>
                </a:solidFill>
                <a:latin typeface="Times New Roman" panose="02020603050405020304" pitchFamily="18" charset="0"/>
                <a:cs typeface="Times New Roman" panose="02020603050405020304" pitchFamily="18" charset="0"/>
              </a:rPr>
              <a:t>  &lt;a </a:t>
            </a:r>
            <a:r>
              <a:rPr lang="en-US" sz="1800" dirty="0" err="1">
                <a:solidFill>
                  <a:schemeClr val="tx1"/>
                </a:solidFill>
                <a:latin typeface="Times New Roman" panose="02020603050405020304" pitchFamily="18" charset="0"/>
                <a:cs typeface="Times New Roman" panose="02020603050405020304" pitchFamily="18" charset="0"/>
              </a:rPr>
              <a:t>href</a:t>
            </a:r>
            <a:r>
              <a:rPr lang="en-US" sz="1800" dirty="0">
                <a:solidFill>
                  <a:schemeClr val="tx1"/>
                </a:solidFill>
                <a:latin typeface="Times New Roman" panose="02020603050405020304" pitchFamily="18" charset="0"/>
                <a:cs typeface="Times New Roman" panose="02020603050405020304" pitchFamily="18" charset="0"/>
              </a:rPr>
              <a:t>="#"&gt;&amp;</a:t>
            </a:r>
            <a:r>
              <a:rPr lang="en-US" sz="1800" dirty="0" err="1">
                <a:solidFill>
                  <a:schemeClr val="tx1"/>
                </a:solidFill>
                <a:latin typeface="Times New Roman" panose="02020603050405020304" pitchFamily="18" charset="0"/>
                <a:cs typeface="Times New Roman" panose="02020603050405020304" pitchFamily="18" charset="0"/>
              </a:rPr>
              <a:t>laquo</a:t>
            </a:r>
            <a:r>
              <a:rPr lang="en-US" sz="1800" dirty="0">
                <a:solidFill>
                  <a:schemeClr val="tx1"/>
                </a:solidFill>
                <a:latin typeface="Times New Roman" panose="02020603050405020304" pitchFamily="18" charset="0"/>
                <a:cs typeface="Times New Roman" panose="02020603050405020304" pitchFamily="18" charset="0"/>
              </a:rPr>
              <a:t>;&lt;/a&gt;</a:t>
            </a:r>
          </a:p>
          <a:p>
            <a:pPr marL="0" indent="0">
              <a:buNone/>
            </a:pPr>
            <a:r>
              <a:rPr lang="en-US" sz="1800" dirty="0">
                <a:solidFill>
                  <a:schemeClr val="tx1"/>
                </a:solidFill>
                <a:latin typeface="Times New Roman" panose="02020603050405020304" pitchFamily="18" charset="0"/>
                <a:cs typeface="Times New Roman" panose="02020603050405020304" pitchFamily="18" charset="0"/>
              </a:rPr>
              <a:t>  &lt;a </a:t>
            </a:r>
            <a:r>
              <a:rPr lang="en-US" sz="1800" dirty="0" err="1">
                <a:solidFill>
                  <a:schemeClr val="tx1"/>
                </a:solidFill>
                <a:latin typeface="Times New Roman" panose="02020603050405020304" pitchFamily="18" charset="0"/>
                <a:cs typeface="Times New Roman" panose="02020603050405020304" pitchFamily="18" charset="0"/>
              </a:rPr>
              <a:t>href</a:t>
            </a:r>
            <a:r>
              <a:rPr lang="en-US" sz="1800" dirty="0">
                <a:solidFill>
                  <a:schemeClr val="tx1"/>
                </a:solidFill>
                <a:latin typeface="Times New Roman" panose="02020603050405020304" pitchFamily="18" charset="0"/>
                <a:cs typeface="Times New Roman" panose="02020603050405020304" pitchFamily="18" charset="0"/>
              </a:rPr>
              <a:t>="#"&gt;1&lt;/a&gt;</a:t>
            </a:r>
          </a:p>
          <a:p>
            <a:pPr marL="0" indent="0">
              <a:buNone/>
            </a:pPr>
            <a:r>
              <a:rPr lang="en-US" sz="1800" dirty="0">
                <a:solidFill>
                  <a:schemeClr val="tx1"/>
                </a:solidFill>
                <a:latin typeface="Times New Roman" panose="02020603050405020304" pitchFamily="18" charset="0"/>
                <a:cs typeface="Times New Roman" panose="02020603050405020304" pitchFamily="18" charset="0"/>
              </a:rPr>
              <a:t>  &lt;a </a:t>
            </a:r>
            <a:r>
              <a:rPr lang="en-US" sz="1800" dirty="0" err="1">
                <a:solidFill>
                  <a:schemeClr val="tx1"/>
                </a:solidFill>
                <a:latin typeface="Times New Roman" panose="02020603050405020304" pitchFamily="18" charset="0"/>
                <a:cs typeface="Times New Roman" panose="02020603050405020304" pitchFamily="18" charset="0"/>
              </a:rPr>
              <a:t>href</a:t>
            </a:r>
            <a:r>
              <a:rPr lang="en-US" sz="1800" dirty="0">
                <a:solidFill>
                  <a:schemeClr val="tx1"/>
                </a:solidFill>
                <a:latin typeface="Times New Roman" panose="02020603050405020304" pitchFamily="18" charset="0"/>
                <a:cs typeface="Times New Roman" panose="02020603050405020304" pitchFamily="18" charset="0"/>
              </a:rPr>
              <a:t>="#"&gt;2&lt;/a&gt;</a:t>
            </a:r>
          </a:p>
          <a:p>
            <a:pPr marL="0" indent="0">
              <a:buNone/>
            </a:pPr>
            <a:r>
              <a:rPr lang="en-US" sz="1800" dirty="0">
                <a:solidFill>
                  <a:schemeClr val="tx1"/>
                </a:solidFill>
                <a:latin typeface="Times New Roman" panose="02020603050405020304" pitchFamily="18" charset="0"/>
                <a:cs typeface="Times New Roman" panose="02020603050405020304" pitchFamily="18" charset="0"/>
              </a:rPr>
              <a:t>  &lt;a </a:t>
            </a:r>
            <a:r>
              <a:rPr lang="en-US" sz="1800" dirty="0" err="1">
                <a:solidFill>
                  <a:schemeClr val="tx1"/>
                </a:solidFill>
                <a:latin typeface="Times New Roman" panose="02020603050405020304" pitchFamily="18" charset="0"/>
                <a:cs typeface="Times New Roman" panose="02020603050405020304" pitchFamily="18" charset="0"/>
              </a:rPr>
              <a:t>href</a:t>
            </a:r>
            <a:r>
              <a:rPr lang="en-US" sz="1800" dirty="0">
                <a:solidFill>
                  <a:schemeClr val="tx1"/>
                </a:solidFill>
                <a:latin typeface="Times New Roman" panose="02020603050405020304" pitchFamily="18" charset="0"/>
                <a:cs typeface="Times New Roman" panose="02020603050405020304" pitchFamily="18" charset="0"/>
              </a:rPr>
              <a:t>="#"&gt;3&lt;/a&gt;</a:t>
            </a:r>
          </a:p>
          <a:p>
            <a:pPr marL="0" indent="0">
              <a:buNone/>
            </a:pPr>
            <a:r>
              <a:rPr lang="en-US" sz="1800" dirty="0">
                <a:solidFill>
                  <a:schemeClr val="tx1"/>
                </a:solidFill>
                <a:latin typeface="Times New Roman" panose="02020603050405020304" pitchFamily="18" charset="0"/>
                <a:cs typeface="Times New Roman" panose="02020603050405020304" pitchFamily="18" charset="0"/>
              </a:rPr>
              <a:t>  &lt;a </a:t>
            </a:r>
            <a:r>
              <a:rPr lang="en-US" sz="1800" dirty="0" err="1">
                <a:solidFill>
                  <a:schemeClr val="tx1"/>
                </a:solidFill>
                <a:latin typeface="Times New Roman" panose="02020603050405020304" pitchFamily="18" charset="0"/>
                <a:cs typeface="Times New Roman" panose="02020603050405020304" pitchFamily="18" charset="0"/>
              </a:rPr>
              <a:t>href</a:t>
            </a:r>
            <a:r>
              <a:rPr lang="en-US" sz="1800" dirty="0">
                <a:solidFill>
                  <a:schemeClr val="tx1"/>
                </a:solidFill>
                <a:latin typeface="Times New Roman" panose="02020603050405020304" pitchFamily="18" charset="0"/>
                <a:cs typeface="Times New Roman" panose="02020603050405020304" pitchFamily="18" charset="0"/>
              </a:rPr>
              <a:t>="#"&gt;4&lt;/a&gt;</a:t>
            </a:r>
          </a:p>
          <a:p>
            <a:pPr marL="0" indent="0">
              <a:buNone/>
            </a:pPr>
            <a:r>
              <a:rPr lang="en-US" sz="1800" dirty="0">
                <a:solidFill>
                  <a:schemeClr val="tx1"/>
                </a:solidFill>
                <a:latin typeface="Times New Roman" panose="02020603050405020304" pitchFamily="18" charset="0"/>
                <a:cs typeface="Times New Roman" panose="02020603050405020304" pitchFamily="18" charset="0"/>
              </a:rPr>
              <a:t>  &lt;a </a:t>
            </a:r>
            <a:r>
              <a:rPr lang="en-US" sz="1800" dirty="0" err="1">
                <a:solidFill>
                  <a:schemeClr val="tx1"/>
                </a:solidFill>
                <a:latin typeface="Times New Roman" panose="02020603050405020304" pitchFamily="18" charset="0"/>
                <a:cs typeface="Times New Roman" panose="02020603050405020304" pitchFamily="18" charset="0"/>
              </a:rPr>
              <a:t>href</a:t>
            </a:r>
            <a:r>
              <a:rPr lang="en-US" sz="1800" dirty="0">
                <a:solidFill>
                  <a:schemeClr val="tx1"/>
                </a:solidFill>
                <a:latin typeface="Times New Roman" panose="02020603050405020304" pitchFamily="18" charset="0"/>
                <a:cs typeface="Times New Roman" panose="02020603050405020304" pitchFamily="18" charset="0"/>
              </a:rPr>
              <a:t>="#"&gt;5&lt;/a&gt;</a:t>
            </a:r>
          </a:p>
          <a:p>
            <a:pPr marL="0" indent="0">
              <a:buNone/>
            </a:pPr>
            <a:r>
              <a:rPr lang="en-US" sz="1800" dirty="0">
                <a:solidFill>
                  <a:schemeClr val="tx1"/>
                </a:solidFill>
                <a:latin typeface="Times New Roman" panose="02020603050405020304" pitchFamily="18" charset="0"/>
                <a:cs typeface="Times New Roman" panose="02020603050405020304" pitchFamily="18" charset="0"/>
              </a:rPr>
              <a:t>  &lt;a </a:t>
            </a:r>
            <a:r>
              <a:rPr lang="en-US" sz="1800" dirty="0" err="1">
                <a:solidFill>
                  <a:schemeClr val="tx1"/>
                </a:solidFill>
                <a:latin typeface="Times New Roman" panose="02020603050405020304" pitchFamily="18" charset="0"/>
                <a:cs typeface="Times New Roman" panose="02020603050405020304" pitchFamily="18" charset="0"/>
              </a:rPr>
              <a:t>href</a:t>
            </a:r>
            <a:r>
              <a:rPr lang="en-US" sz="1800" dirty="0">
                <a:solidFill>
                  <a:schemeClr val="tx1"/>
                </a:solidFill>
                <a:latin typeface="Times New Roman" panose="02020603050405020304" pitchFamily="18" charset="0"/>
                <a:cs typeface="Times New Roman" panose="02020603050405020304" pitchFamily="18" charset="0"/>
              </a:rPr>
              <a:t>="#"&gt;6&lt;/a&gt;</a:t>
            </a:r>
          </a:p>
          <a:p>
            <a:pPr marL="0" indent="0">
              <a:buNone/>
            </a:pPr>
            <a:r>
              <a:rPr lang="en-US" sz="1800" dirty="0">
                <a:solidFill>
                  <a:schemeClr val="tx1"/>
                </a:solidFill>
                <a:latin typeface="Times New Roman" panose="02020603050405020304" pitchFamily="18" charset="0"/>
                <a:cs typeface="Times New Roman" panose="02020603050405020304" pitchFamily="18" charset="0"/>
              </a:rPr>
              <a:t>  &lt;a </a:t>
            </a:r>
            <a:r>
              <a:rPr lang="en-US" sz="1800" dirty="0" err="1">
                <a:solidFill>
                  <a:schemeClr val="tx1"/>
                </a:solidFill>
                <a:latin typeface="Times New Roman" panose="02020603050405020304" pitchFamily="18" charset="0"/>
                <a:cs typeface="Times New Roman" panose="02020603050405020304" pitchFamily="18" charset="0"/>
              </a:rPr>
              <a:t>href</a:t>
            </a:r>
            <a:r>
              <a:rPr lang="en-US" sz="1800" dirty="0">
                <a:solidFill>
                  <a:schemeClr val="tx1"/>
                </a:solidFill>
                <a:latin typeface="Times New Roman" panose="02020603050405020304" pitchFamily="18" charset="0"/>
                <a:cs typeface="Times New Roman" panose="02020603050405020304" pitchFamily="18" charset="0"/>
              </a:rPr>
              <a:t>="#"&gt;&amp;</a:t>
            </a:r>
            <a:r>
              <a:rPr lang="en-US" sz="1800" dirty="0" err="1">
                <a:solidFill>
                  <a:schemeClr val="tx1"/>
                </a:solidFill>
                <a:latin typeface="Times New Roman" panose="02020603050405020304" pitchFamily="18" charset="0"/>
                <a:cs typeface="Times New Roman" panose="02020603050405020304" pitchFamily="18" charset="0"/>
              </a:rPr>
              <a:t>raquo</a:t>
            </a:r>
            <a:r>
              <a:rPr lang="en-US" sz="1800" dirty="0">
                <a:solidFill>
                  <a:schemeClr val="tx1"/>
                </a:solidFill>
                <a:latin typeface="Times New Roman" panose="02020603050405020304" pitchFamily="18" charset="0"/>
                <a:cs typeface="Times New Roman" panose="02020603050405020304" pitchFamily="18" charset="0"/>
              </a:rPr>
              <a:t>;&lt;/a&gt;</a:t>
            </a:r>
          </a:p>
          <a:p>
            <a:pPr marL="0" indent="0">
              <a:buNone/>
            </a:pPr>
            <a:r>
              <a:rPr lang="en-US" sz="1800" dirty="0">
                <a:solidFill>
                  <a:schemeClr val="tx1"/>
                </a:solidFill>
                <a:latin typeface="Times New Roman" panose="02020603050405020304" pitchFamily="18" charset="0"/>
                <a:cs typeface="Times New Roman" panose="02020603050405020304" pitchFamily="18" charset="0"/>
              </a:rPr>
              <a:t>&lt;/div&gt;</a:t>
            </a:r>
          </a:p>
          <a:p>
            <a:pPr marL="0"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0" indent="0">
              <a:buNone/>
            </a:pPr>
            <a:r>
              <a:rPr lang="en-US" sz="1800" dirty="0">
                <a:solidFill>
                  <a:schemeClr val="tx1"/>
                </a:solidFill>
                <a:latin typeface="Times New Roman" panose="02020603050405020304" pitchFamily="18" charset="0"/>
                <a:cs typeface="Times New Roman" panose="02020603050405020304" pitchFamily="18" charset="0"/>
              </a:rPr>
              <a:t>&lt;/body&gt;</a:t>
            </a:r>
          </a:p>
          <a:p>
            <a:pPr marL="0" indent="0">
              <a:buNone/>
            </a:pPr>
            <a:r>
              <a:rPr lang="en-US" sz="1800" dirty="0">
                <a:solidFill>
                  <a:schemeClr val="tx1"/>
                </a:solidFill>
                <a:latin typeface="Times New Roman" panose="02020603050405020304" pitchFamily="18" charset="0"/>
                <a:cs typeface="Times New Roman" panose="02020603050405020304" pitchFamily="18" charset="0"/>
              </a:rPr>
              <a:t>&lt;/html&gt;</a:t>
            </a:r>
          </a:p>
          <a:p>
            <a:pPr algn="ctr"/>
            <a:endParaRPr lang="en-US" dirty="0"/>
          </a:p>
        </p:txBody>
      </p:sp>
      <p:pic>
        <p:nvPicPr>
          <p:cNvPr id="7" name="Picture 6">
            <a:extLst>
              <a:ext uri="{FF2B5EF4-FFF2-40B4-BE49-F238E27FC236}">
                <a16:creationId xmlns:a16="http://schemas.microsoft.com/office/drawing/2014/main" id="{FF0A03A5-C1BD-4E8A-B80C-B95F60CD1762}"/>
              </a:ext>
            </a:extLst>
          </p:cNvPr>
          <p:cNvPicPr>
            <a:picLocks noChangeAspect="1"/>
          </p:cNvPicPr>
          <p:nvPr/>
        </p:nvPicPr>
        <p:blipFill>
          <a:blip r:embed="rId2"/>
          <a:stretch>
            <a:fillRect/>
          </a:stretch>
        </p:blipFill>
        <p:spPr>
          <a:xfrm>
            <a:off x="1600200" y="5760404"/>
            <a:ext cx="4048125" cy="1019175"/>
          </a:xfrm>
          <a:prstGeom prst="rect">
            <a:avLst/>
          </a:prstGeom>
        </p:spPr>
      </p:pic>
    </p:spTree>
    <p:extLst>
      <p:ext uri="{BB962C8B-B14F-4D97-AF65-F5344CB8AC3E}">
        <p14:creationId xmlns:p14="http://schemas.microsoft.com/office/powerpoint/2010/main" val="2914222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09600"/>
          </a:xfrm>
        </p:spPr>
        <p:txBody>
          <a:bodyPr/>
          <a:lstStyle/>
          <a:p>
            <a:r>
              <a:rPr lang="en-US" sz="3600" b="1" dirty="0">
                <a:latin typeface="Comic Sans MS" pitchFamily="66" charset="0"/>
              </a:rPr>
              <a:t>Style Sheet Rules</a:t>
            </a:r>
          </a:p>
        </p:txBody>
      </p:sp>
      <p:sp>
        <p:nvSpPr>
          <p:cNvPr id="3" name="Content Placeholder 2"/>
          <p:cNvSpPr>
            <a:spLocks noGrp="1"/>
          </p:cNvSpPr>
          <p:nvPr>
            <p:ph idx="1"/>
          </p:nvPr>
        </p:nvSpPr>
        <p:spPr>
          <a:xfrm>
            <a:off x="457200" y="1828800"/>
            <a:ext cx="8229600" cy="4648200"/>
          </a:xfrm>
        </p:spPr>
        <p:txBody>
          <a:bodyPr>
            <a:normAutofit/>
          </a:bodyPr>
          <a:lstStyle/>
          <a:p>
            <a:pPr lvl="0">
              <a:lnSpc>
                <a:spcPct val="150000"/>
              </a:lnSpc>
              <a:buFont typeface="Wingdings" pitchFamily="2" charset="2"/>
              <a:buChar char="§"/>
            </a:pPr>
            <a:r>
              <a:rPr lang="en-US" dirty="0">
                <a:solidFill>
                  <a:schemeClr val="tx1"/>
                </a:solidFill>
                <a:latin typeface="Times New Roman" pitchFamily="18" charset="0"/>
                <a:cs typeface="Times New Roman" pitchFamily="18" charset="0"/>
              </a:rPr>
              <a:t>Style sheets are made up of one or more style instructions (called rules) for how a page element should be displayed.</a:t>
            </a:r>
          </a:p>
          <a:p>
            <a:pPr lvl="0">
              <a:lnSpc>
                <a:spcPct val="150000"/>
              </a:lnSpc>
              <a:buFont typeface="Wingdings" pitchFamily="2" charset="2"/>
              <a:buChar char="§"/>
            </a:pPr>
            <a:r>
              <a:rPr lang="en-US" dirty="0">
                <a:solidFill>
                  <a:schemeClr val="tx1"/>
                </a:solidFill>
                <a:latin typeface="Times New Roman" pitchFamily="18" charset="0"/>
                <a:cs typeface="Times New Roman" pitchFamily="18" charset="0"/>
              </a:rPr>
              <a:t>A rule says how a particular page element (whether it is heading, a paragraph, or block quote) should be displayed.</a:t>
            </a:r>
          </a:p>
          <a:p>
            <a:pPr marL="450850">
              <a:lnSpc>
                <a:spcPct val="150000"/>
              </a:lnSpc>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dirty="0">
              <a:solidFill>
                <a:schemeClr val="tx1"/>
              </a:solidFill>
              <a:latin typeface="Times New Roman" pitchFamily="18" charset="0"/>
              <a:cs typeface="Times New Roman" pitchFamily="18" charset="0"/>
            </a:endParaRPr>
          </a:p>
          <a:p>
            <a:pPr>
              <a:lnSpc>
                <a:spcPct val="150000"/>
              </a:lnSpc>
              <a:buFont typeface="Wingdings" pitchFamily="2" charset="2"/>
              <a:buChar char="§"/>
            </a:pPr>
            <a:endParaRPr lang="en-US" dirty="0">
              <a:solidFill>
                <a:schemeClr val="tx1"/>
              </a:solidFill>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7</a:t>
            </a:fld>
            <a:endParaRPr lang="en-US">
              <a:solidFill>
                <a:prstClr val="black">
                  <a:lumMod val="65000"/>
                  <a:lumOff val="35000"/>
                </a:prstClr>
              </a:solidFill>
            </a:endParaRPr>
          </a:p>
        </p:txBody>
      </p:sp>
    </p:spTree>
    <p:extLst>
      <p:ext uri="{BB962C8B-B14F-4D97-AF65-F5344CB8AC3E}">
        <p14:creationId xmlns:p14="http://schemas.microsoft.com/office/powerpoint/2010/main" val="33940112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6.CSS - Margins</a:t>
            </a:r>
          </a:p>
        </p:txBody>
      </p:sp>
      <p:sp>
        <p:nvSpPr>
          <p:cNvPr id="3" name="Content Placeholder 2"/>
          <p:cNvSpPr>
            <a:spLocks noGrp="1"/>
          </p:cNvSpPr>
          <p:nvPr>
            <p:ph idx="1"/>
          </p:nvPr>
        </p:nvSpPr>
        <p:spPr>
          <a:xfrm>
            <a:off x="152400" y="1828800"/>
            <a:ext cx="8763000" cy="4297363"/>
          </a:xfrm>
        </p:spPr>
        <p:txBody>
          <a:bodyPr>
            <a:noAutofit/>
          </a:bodyPr>
          <a:lstStyle/>
          <a:p>
            <a:pPr>
              <a:lnSpc>
                <a:spcPct val="150000"/>
              </a:lnSpc>
              <a:buFont typeface="Wingdings" pitchFamily="2" charset="2"/>
              <a:buChar char="§"/>
            </a:pPr>
            <a:r>
              <a:rPr lang="en-US" sz="2400" dirty="0">
                <a:solidFill>
                  <a:schemeClr val="tx1"/>
                </a:solidFill>
                <a:latin typeface="Times New Roman" pitchFamily="18" charset="0"/>
                <a:cs typeface="Times New Roman" pitchFamily="18" charset="0"/>
              </a:rPr>
              <a:t>The </a:t>
            </a:r>
            <a:r>
              <a:rPr lang="en-US" sz="2400" i="1" dirty="0">
                <a:solidFill>
                  <a:schemeClr val="tx1"/>
                </a:solidFill>
                <a:latin typeface="Times New Roman" pitchFamily="18" charset="0"/>
                <a:cs typeface="Times New Roman" pitchFamily="18" charset="0"/>
              </a:rPr>
              <a:t>margin</a:t>
            </a:r>
            <a:r>
              <a:rPr lang="en-US" sz="2400" dirty="0">
                <a:solidFill>
                  <a:schemeClr val="tx1"/>
                </a:solidFill>
                <a:latin typeface="Times New Roman" pitchFamily="18" charset="0"/>
                <a:cs typeface="Times New Roman" pitchFamily="18" charset="0"/>
              </a:rPr>
              <a:t> property defines the space around an HTML element. It is possible to use negative values to overlap content.</a:t>
            </a:r>
          </a:p>
          <a:p>
            <a:pPr>
              <a:lnSpc>
                <a:spcPct val="150000"/>
              </a:lnSpc>
              <a:buFont typeface="Wingdings" pitchFamily="2" charset="2"/>
              <a:buChar char="§"/>
            </a:pPr>
            <a:r>
              <a:rPr lang="en-US" sz="2400" dirty="0">
                <a:solidFill>
                  <a:schemeClr val="tx1"/>
                </a:solidFill>
                <a:latin typeface="Times New Roman" pitchFamily="18" charset="0"/>
                <a:cs typeface="Times New Roman" pitchFamily="18" charset="0"/>
              </a:rPr>
              <a:t>The values of the margin property are not inherited by child elements. Remember that the adjacent vertical margins (top and bottom margins) will collapse into each other so that the distance between the blocks is not the sum of the margins, but only the greater of the two margins or the same size as one margin if both are equal.</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70</a:t>
            </a:fld>
            <a:endParaRPr lang="en-US">
              <a:solidFill>
                <a:prstClr val="black">
                  <a:lumMod val="65000"/>
                  <a:lumOff val="35000"/>
                </a:prstClr>
              </a:solidFill>
            </a:endParaRPr>
          </a:p>
        </p:txBody>
      </p:sp>
    </p:spTree>
    <p:extLst>
      <p:ext uri="{BB962C8B-B14F-4D97-AF65-F5344CB8AC3E}">
        <p14:creationId xmlns:p14="http://schemas.microsoft.com/office/powerpoint/2010/main" val="20318269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a:t>Cont</a:t>
            </a:r>
            <a:r>
              <a:rPr lang="en-US" sz="4400" dirty="0"/>
              <a:t>…</a:t>
            </a:r>
          </a:p>
        </p:txBody>
      </p:sp>
      <p:sp>
        <p:nvSpPr>
          <p:cNvPr id="3" name="Content Placeholder 2"/>
          <p:cNvSpPr>
            <a:spLocks noGrp="1"/>
          </p:cNvSpPr>
          <p:nvPr>
            <p:ph idx="1"/>
          </p:nvPr>
        </p:nvSpPr>
        <p:spPr>
          <a:xfrm>
            <a:off x="152400" y="1752600"/>
            <a:ext cx="8763000" cy="4419600"/>
          </a:xfrm>
        </p:spPr>
        <p:txBody>
          <a:bodyPr>
            <a:normAutofit fontScale="92500"/>
          </a:bodyPr>
          <a:lstStyle/>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There are following four properties to set an element margin.</a:t>
            </a:r>
          </a:p>
          <a:p>
            <a:pPr lvl="1">
              <a:lnSpc>
                <a:spcPct val="150000"/>
              </a:lnSpc>
              <a:buFont typeface="Wingdings" pitchFamily="2" charset="2"/>
              <a:buChar char="§"/>
            </a:pPr>
            <a:r>
              <a:rPr lang="en-US" sz="2400" dirty="0">
                <a:solidFill>
                  <a:schemeClr val="tx1"/>
                </a:solidFill>
                <a:latin typeface="Times New Roman" pitchFamily="18" charset="0"/>
                <a:cs typeface="Times New Roman" pitchFamily="18" charset="0"/>
              </a:rPr>
              <a:t>The </a:t>
            </a:r>
            <a:r>
              <a:rPr lang="en-US" sz="2400" b="1" dirty="0">
                <a:solidFill>
                  <a:schemeClr val="tx1"/>
                </a:solidFill>
                <a:latin typeface="Times New Roman" pitchFamily="18" charset="0"/>
                <a:cs typeface="Times New Roman" pitchFamily="18" charset="0"/>
              </a:rPr>
              <a:t>margin</a:t>
            </a:r>
            <a:r>
              <a:rPr lang="en-US" sz="2400" dirty="0">
                <a:solidFill>
                  <a:schemeClr val="tx1"/>
                </a:solidFill>
                <a:latin typeface="Times New Roman" pitchFamily="18" charset="0"/>
                <a:cs typeface="Times New Roman" pitchFamily="18" charset="0"/>
              </a:rPr>
              <a:t> A shorthand property for setting the margin properties in one declaration.</a:t>
            </a:r>
          </a:p>
          <a:p>
            <a:pPr lvl="1">
              <a:lnSpc>
                <a:spcPct val="150000"/>
              </a:lnSpc>
              <a:buFont typeface="Wingdings" pitchFamily="2" charset="2"/>
              <a:buChar char="§"/>
            </a:pPr>
            <a:r>
              <a:rPr lang="en-US" sz="2400" dirty="0">
                <a:solidFill>
                  <a:schemeClr val="tx1"/>
                </a:solidFill>
                <a:latin typeface="Times New Roman" pitchFamily="18" charset="0"/>
                <a:cs typeface="Times New Roman" pitchFamily="18" charset="0"/>
              </a:rPr>
              <a:t>The </a:t>
            </a:r>
            <a:r>
              <a:rPr lang="en-US" sz="2400" b="1" dirty="0">
                <a:solidFill>
                  <a:schemeClr val="tx1"/>
                </a:solidFill>
                <a:latin typeface="Times New Roman" pitchFamily="18" charset="0"/>
                <a:cs typeface="Times New Roman" pitchFamily="18" charset="0"/>
              </a:rPr>
              <a:t>margin-bottom</a:t>
            </a:r>
            <a:r>
              <a:rPr lang="en-US" sz="2400" dirty="0">
                <a:solidFill>
                  <a:schemeClr val="tx1"/>
                </a:solidFill>
                <a:latin typeface="Times New Roman" pitchFamily="18" charset="0"/>
                <a:cs typeface="Times New Roman" pitchFamily="18" charset="0"/>
              </a:rPr>
              <a:t> Specifies the bottom margin of an element.</a:t>
            </a:r>
          </a:p>
          <a:p>
            <a:pPr lvl="1">
              <a:lnSpc>
                <a:spcPct val="150000"/>
              </a:lnSpc>
              <a:buFont typeface="Wingdings" pitchFamily="2" charset="2"/>
              <a:buChar char="§"/>
            </a:pPr>
            <a:r>
              <a:rPr lang="en-US" sz="2400" dirty="0">
                <a:solidFill>
                  <a:schemeClr val="tx1"/>
                </a:solidFill>
                <a:latin typeface="Times New Roman" pitchFamily="18" charset="0"/>
                <a:cs typeface="Times New Roman" pitchFamily="18" charset="0"/>
              </a:rPr>
              <a:t>The </a:t>
            </a:r>
            <a:r>
              <a:rPr lang="en-US" sz="2400" b="1" dirty="0">
                <a:solidFill>
                  <a:schemeClr val="tx1"/>
                </a:solidFill>
                <a:latin typeface="Times New Roman" pitchFamily="18" charset="0"/>
                <a:cs typeface="Times New Roman" pitchFamily="18" charset="0"/>
              </a:rPr>
              <a:t>margin-top</a:t>
            </a:r>
            <a:r>
              <a:rPr lang="en-US" sz="2400" dirty="0">
                <a:solidFill>
                  <a:schemeClr val="tx1"/>
                </a:solidFill>
                <a:latin typeface="Times New Roman" pitchFamily="18" charset="0"/>
                <a:cs typeface="Times New Roman" pitchFamily="18" charset="0"/>
              </a:rPr>
              <a:t> Specifies the top margin of an element.</a:t>
            </a:r>
          </a:p>
          <a:p>
            <a:pPr lvl="1">
              <a:lnSpc>
                <a:spcPct val="150000"/>
              </a:lnSpc>
              <a:buFont typeface="Wingdings" pitchFamily="2" charset="2"/>
              <a:buChar char="§"/>
            </a:pPr>
            <a:r>
              <a:rPr lang="en-US" sz="2400" dirty="0">
                <a:solidFill>
                  <a:schemeClr val="tx1"/>
                </a:solidFill>
                <a:latin typeface="Times New Roman" pitchFamily="18" charset="0"/>
                <a:cs typeface="Times New Roman" pitchFamily="18" charset="0"/>
              </a:rPr>
              <a:t>The </a:t>
            </a:r>
            <a:r>
              <a:rPr lang="en-US" sz="2400" b="1" dirty="0">
                <a:solidFill>
                  <a:schemeClr val="tx1"/>
                </a:solidFill>
                <a:latin typeface="Times New Roman" pitchFamily="18" charset="0"/>
                <a:cs typeface="Times New Roman" pitchFamily="18" charset="0"/>
              </a:rPr>
              <a:t>margin-left</a:t>
            </a:r>
            <a:r>
              <a:rPr lang="en-US" sz="2400" dirty="0">
                <a:solidFill>
                  <a:schemeClr val="tx1"/>
                </a:solidFill>
                <a:latin typeface="Times New Roman" pitchFamily="18" charset="0"/>
                <a:cs typeface="Times New Roman" pitchFamily="18" charset="0"/>
              </a:rPr>
              <a:t> Specifies the left margin of an element.</a:t>
            </a:r>
          </a:p>
          <a:p>
            <a:pPr lvl="1">
              <a:lnSpc>
                <a:spcPct val="150000"/>
              </a:lnSpc>
              <a:buFont typeface="Wingdings" pitchFamily="2" charset="2"/>
              <a:buChar char="§"/>
            </a:pPr>
            <a:r>
              <a:rPr lang="en-US" sz="2400" dirty="0">
                <a:solidFill>
                  <a:schemeClr val="tx1"/>
                </a:solidFill>
                <a:latin typeface="Times New Roman" pitchFamily="18" charset="0"/>
                <a:cs typeface="Times New Roman" pitchFamily="18" charset="0"/>
              </a:rPr>
              <a:t>The </a:t>
            </a:r>
            <a:r>
              <a:rPr lang="en-US" sz="2400" b="1" dirty="0">
                <a:solidFill>
                  <a:schemeClr val="tx1"/>
                </a:solidFill>
                <a:latin typeface="Times New Roman" pitchFamily="18" charset="0"/>
                <a:cs typeface="Times New Roman" pitchFamily="18" charset="0"/>
              </a:rPr>
              <a:t>margin-right</a:t>
            </a:r>
            <a:r>
              <a:rPr lang="en-US" sz="2400" dirty="0">
                <a:solidFill>
                  <a:schemeClr val="tx1"/>
                </a:solidFill>
                <a:latin typeface="Times New Roman" pitchFamily="18" charset="0"/>
                <a:cs typeface="Times New Roman" pitchFamily="18" charset="0"/>
              </a:rPr>
              <a:t> Specifies the right margin of an element.</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71</a:t>
            </a:fld>
            <a:endParaRPr lang="en-US">
              <a:solidFill>
                <a:prstClr val="black">
                  <a:lumMod val="65000"/>
                  <a:lumOff val="35000"/>
                </a:prstClr>
              </a:solidFill>
            </a:endParaRPr>
          </a:p>
        </p:txBody>
      </p:sp>
    </p:spTree>
    <p:extLst>
      <p:ext uri="{BB962C8B-B14F-4D97-AF65-F5344CB8AC3E}">
        <p14:creationId xmlns:p14="http://schemas.microsoft.com/office/powerpoint/2010/main" val="13262647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err="1"/>
              <a:t>Cont</a:t>
            </a:r>
            <a:r>
              <a:rPr lang="en-US" dirty="0"/>
              <a:t>…</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solidFill>
                  <a:schemeClr val="tx1"/>
                </a:solidFill>
                <a:latin typeface="Times New Roman" pitchFamily="18" charset="0"/>
                <a:cs typeface="Times New Roman" pitchFamily="18" charset="0"/>
              </a:rPr>
              <a:t>All the margin properties can have the following values: auto, length, % and inherit. </a:t>
            </a:r>
          </a:p>
          <a:p>
            <a:pPr marL="0" indent="0">
              <a:buNone/>
            </a:pPr>
            <a:r>
              <a:rPr lang="en-US" b="1" dirty="0" err="1">
                <a:solidFill>
                  <a:schemeClr val="tx1"/>
                </a:solidFill>
                <a:latin typeface="Times New Roman" pitchFamily="18" charset="0"/>
                <a:cs typeface="Times New Roman" pitchFamily="18" charset="0"/>
              </a:rPr>
              <a:t>Eg</a:t>
            </a:r>
            <a:r>
              <a:rPr lang="en-US" b="1" dirty="0">
                <a:solidFill>
                  <a:schemeClr val="tx1"/>
                </a:solidFill>
                <a:latin typeface="Times New Roman" pitchFamily="18" charset="0"/>
                <a:cs typeface="Times New Roman" pitchFamily="18" charset="0"/>
              </a:rPr>
              <a:t>.  </a:t>
            </a:r>
          </a:p>
          <a:p>
            <a:pPr marL="0" indent="0">
              <a:buNone/>
            </a:pPr>
            <a:r>
              <a:rPr lang="en-US" dirty="0">
                <a:solidFill>
                  <a:schemeClr val="tx1"/>
                </a:solidFill>
                <a:latin typeface="Times New Roman" pitchFamily="18" charset="0"/>
                <a:cs typeface="Times New Roman" pitchFamily="18" charset="0"/>
              </a:rPr>
              <a:t>p{</a:t>
            </a:r>
          </a:p>
          <a:p>
            <a:pPr marL="0" indent="0">
              <a:buNone/>
            </a:pPr>
            <a:r>
              <a:rPr lang="en-US" dirty="0">
                <a:solidFill>
                  <a:schemeClr val="tx1"/>
                </a:solidFill>
                <a:latin typeface="Times New Roman" pitchFamily="18" charset="0"/>
                <a:cs typeface="Times New Roman" pitchFamily="18" charset="0"/>
              </a:rPr>
              <a:t>	margin-top : 100px;</a:t>
            </a:r>
          </a:p>
          <a:p>
            <a:pPr marL="0" indent="0">
              <a:buNone/>
            </a:pPr>
            <a:r>
              <a:rPr lang="en-US" dirty="0">
                <a:solidFill>
                  <a:schemeClr val="tx1"/>
                </a:solidFill>
                <a:latin typeface="Times New Roman" pitchFamily="18" charset="0"/>
                <a:cs typeface="Times New Roman" pitchFamily="18" charset="0"/>
              </a:rPr>
              <a:t>	margin-bottom : 100px;</a:t>
            </a:r>
          </a:p>
          <a:p>
            <a:pPr marL="0" indent="0">
              <a:buNone/>
            </a:pPr>
            <a:r>
              <a:rPr lang="en-US" dirty="0">
                <a:solidFill>
                  <a:schemeClr val="tx1"/>
                </a:solidFill>
                <a:latin typeface="Times New Roman" pitchFamily="18" charset="0"/>
                <a:cs typeface="Times New Roman" pitchFamily="18" charset="0"/>
              </a:rPr>
              <a:t>	margin-right : 150px;</a:t>
            </a:r>
          </a:p>
          <a:p>
            <a:pPr marL="0" indent="0">
              <a:buNone/>
            </a:pPr>
            <a:r>
              <a:rPr lang="en-US" dirty="0">
                <a:solidFill>
                  <a:schemeClr val="tx1"/>
                </a:solidFill>
                <a:latin typeface="Times New Roman" pitchFamily="18" charset="0"/>
                <a:cs typeface="Times New Roman" pitchFamily="18" charset="0"/>
              </a:rPr>
              <a:t>	margin-left : 80px;</a:t>
            </a:r>
          </a:p>
          <a:p>
            <a:pPr marL="0" indent="0">
              <a:buNone/>
            </a:pPr>
            <a:r>
              <a:rPr lang="en-US" dirty="0">
                <a:solidFill>
                  <a:schemeClr val="tx1"/>
                </a:solidFill>
                <a:latin typeface="Times New Roman" pitchFamily="18" charset="0"/>
                <a:cs typeface="Times New Roman" pitchFamily="18" charset="0"/>
              </a:rPr>
              <a:t>}</a:t>
            </a:r>
          </a:p>
          <a:p>
            <a:pPr marL="0" indent="0">
              <a:buNone/>
            </a:pPr>
            <a:r>
              <a:rPr lang="en-US" dirty="0">
                <a:solidFill>
                  <a:schemeClr val="tx1"/>
                </a:solidFill>
                <a:latin typeface="Times New Roman" pitchFamily="18" charset="0"/>
                <a:cs typeface="Times New Roman" pitchFamily="18" charset="0"/>
              </a:rPr>
              <a:t>Or </a:t>
            </a:r>
          </a:p>
          <a:p>
            <a:pPr marL="0" indent="0">
              <a:buNone/>
            </a:pPr>
            <a:r>
              <a:rPr lang="en-US" dirty="0">
                <a:solidFill>
                  <a:schemeClr val="tx1"/>
                </a:solidFill>
                <a:latin typeface="Times New Roman" pitchFamily="18" charset="0"/>
                <a:cs typeface="Times New Roman" pitchFamily="18" charset="0"/>
              </a:rPr>
              <a:t>P{ margin: 25px 50px 75px;</a:t>
            </a:r>
          </a:p>
          <a:p>
            <a:pPr marL="0" indent="0">
              <a:buNone/>
            </a:pPr>
            <a:r>
              <a:rPr lang="en-US" dirty="0">
                <a:solidFill>
                  <a:schemeClr val="tx1"/>
                </a:solidFill>
                <a:latin typeface="Times New Roman" pitchFamily="18" charset="0"/>
                <a:cs typeface="Times New Roman" pitchFamily="18" charset="0"/>
              </a:rPr>
              <a:t>}</a:t>
            </a:r>
          </a:p>
          <a:p>
            <a:pPr marL="0" indent="0">
              <a:buNone/>
            </a:pPr>
            <a:endParaRPr lang="en-US"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E5D1617-11D4-40A7-A98D-DBE94F5C9387}" type="slidenum">
              <a:rPr lang="en-US" smtClean="0">
                <a:solidFill>
                  <a:prstClr val="black">
                    <a:lumMod val="65000"/>
                    <a:lumOff val="35000"/>
                  </a:prstClr>
                </a:solidFill>
              </a:rPr>
              <a:pPr/>
              <a:t>72</a:t>
            </a:fld>
            <a:endParaRPr lang="en-US">
              <a:solidFill>
                <a:prstClr val="black">
                  <a:lumMod val="65000"/>
                  <a:lumOff val="35000"/>
                </a:prstClr>
              </a:solidFill>
            </a:endParaRPr>
          </a:p>
        </p:txBody>
      </p:sp>
    </p:spTree>
    <p:extLst>
      <p:ext uri="{BB962C8B-B14F-4D97-AF65-F5344CB8AC3E}">
        <p14:creationId xmlns:p14="http://schemas.microsoft.com/office/powerpoint/2010/main" val="1013731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latin typeface="Times New Roman" pitchFamily="18" charset="0"/>
                <a:cs typeface="Times New Roman" pitchFamily="18" charset="0"/>
              </a:rPr>
              <a:t>7.CSS - Paddings</a:t>
            </a:r>
            <a:endParaRPr lang="en-US" sz="3600"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152400" y="1752600"/>
            <a:ext cx="8763000" cy="4373563"/>
          </a:xfrm>
        </p:spPr>
        <p:txBody>
          <a:bodyPr>
            <a:normAutofit/>
          </a:bodyPr>
          <a:lstStyle/>
          <a:p>
            <a:pPr algn="just">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i="1" dirty="0">
                <a:solidFill>
                  <a:schemeClr val="tx1"/>
                </a:solidFill>
                <a:latin typeface="Times New Roman" pitchFamily="18" charset="0"/>
                <a:cs typeface="Times New Roman" pitchFamily="18" charset="0"/>
              </a:rPr>
              <a:t>padding</a:t>
            </a:r>
            <a:r>
              <a:rPr lang="en-US" dirty="0">
                <a:solidFill>
                  <a:schemeClr val="tx1"/>
                </a:solidFill>
                <a:latin typeface="Times New Roman" pitchFamily="18" charset="0"/>
                <a:cs typeface="Times New Roman" pitchFamily="18" charset="0"/>
              </a:rPr>
              <a:t> property allows you to specify how much space should appear between the content of an element and its border:</a:t>
            </a:r>
          </a:p>
          <a:p>
            <a:pPr algn="just">
              <a:lnSpc>
                <a:spcPct val="150000"/>
              </a:lnSpc>
              <a:buFont typeface="Wingdings" pitchFamily="2" charset="2"/>
              <a:buChar char="§"/>
            </a:pPr>
            <a:r>
              <a:rPr lang="en-US" dirty="0">
                <a:solidFill>
                  <a:schemeClr val="tx1"/>
                </a:solidFill>
                <a:latin typeface="Times New Roman" pitchFamily="18" charset="0"/>
                <a:cs typeface="Times New Roman" pitchFamily="18" charset="0"/>
              </a:rPr>
              <a:t>The value of this attribute should be either a length, a percentage, or the word inherit. If the value is inherit it will have the same padding as its parent element. If a percentage is used, the percentage is of the containing box.</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73</a:t>
            </a:fld>
            <a:endParaRPr lang="en-US">
              <a:solidFill>
                <a:prstClr val="black">
                  <a:lumMod val="65000"/>
                  <a:lumOff val="35000"/>
                </a:prstClr>
              </a:solidFill>
            </a:endParaRPr>
          </a:p>
        </p:txBody>
      </p:sp>
    </p:spTree>
    <p:extLst>
      <p:ext uri="{BB962C8B-B14F-4D97-AF65-F5344CB8AC3E}">
        <p14:creationId xmlns:p14="http://schemas.microsoft.com/office/powerpoint/2010/main" val="19887361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a:t>Cont</a:t>
            </a:r>
            <a:r>
              <a:rPr lang="en-US" sz="4400" dirty="0"/>
              <a:t>…</a:t>
            </a:r>
          </a:p>
        </p:txBody>
      </p:sp>
      <p:sp>
        <p:nvSpPr>
          <p:cNvPr id="3" name="Content Placeholder 2"/>
          <p:cNvSpPr>
            <a:spLocks noGrp="1"/>
          </p:cNvSpPr>
          <p:nvPr>
            <p:ph idx="1"/>
          </p:nvPr>
        </p:nvSpPr>
        <p:spPr>
          <a:xfrm>
            <a:off x="152400" y="1752600"/>
            <a:ext cx="8763000" cy="4373563"/>
          </a:xfrm>
        </p:spPr>
        <p:txBody>
          <a:bodyPr>
            <a:normAutofit/>
          </a:bodyPr>
          <a:lstStyle/>
          <a:p>
            <a:pPr algn="just">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padding-bottom</a:t>
            </a:r>
            <a:r>
              <a:rPr lang="en-US" dirty="0">
                <a:solidFill>
                  <a:schemeClr val="tx1"/>
                </a:solidFill>
                <a:latin typeface="Times New Roman" pitchFamily="18" charset="0"/>
                <a:cs typeface="Times New Roman" pitchFamily="18" charset="0"/>
              </a:rPr>
              <a:t> Specifies the bottom padding of an element.</a:t>
            </a:r>
          </a:p>
          <a:p>
            <a:pPr algn="just">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padding-top</a:t>
            </a:r>
            <a:r>
              <a:rPr lang="en-US" dirty="0">
                <a:solidFill>
                  <a:schemeClr val="tx1"/>
                </a:solidFill>
                <a:latin typeface="Times New Roman" pitchFamily="18" charset="0"/>
                <a:cs typeface="Times New Roman" pitchFamily="18" charset="0"/>
              </a:rPr>
              <a:t> Specifies the top padding of an element.</a:t>
            </a:r>
          </a:p>
          <a:p>
            <a:pPr algn="just">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padding-left</a:t>
            </a:r>
            <a:r>
              <a:rPr lang="en-US" dirty="0">
                <a:solidFill>
                  <a:schemeClr val="tx1"/>
                </a:solidFill>
                <a:latin typeface="Times New Roman" pitchFamily="18" charset="0"/>
                <a:cs typeface="Times New Roman" pitchFamily="18" charset="0"/>
              </a:rPr>
              <a:t> Specifies the left padding of an element.</a:t>
            </a:r>
          </a:p>
          <a:p>
            <a:pPr algn="just">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padding-right</a:t>
            </a:r>
            <a:r>
              <a:rPr lang="en-US" dirty="0">
                <a:solidFill>
                  <a:schemeClr val="tx1"/>
                </a:solidFill>
                <a:latin typeface="Times New Roman" pitchFamily="18" charset="0"/>
                <a:cs typeface="Times New Roman" pitchFamily="18" charset="0"/>
              </a:rPr>
              <a:t> Specifies the right padding of an element.</a:t>
            </a:r>
          </a:p>
          <a:p>
            <a:pPr algn="just">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padding</a:t>
            </a:r>
            <a:r>
              <a:rPr lang="en-US" dirty="0">
                <a:solidFill>
                  <a:schemeClr val="tx1"/>
                </a:solidFill>
                <a:latin typeface="Times New Roman" pitchFamily="18" charset="0"/>
                <a:cs typeface="Times New Roman" pitchFamily="18" charset="0"/>
              </a:rPr>
              <a:t> Serves as shorthand for the preceding properties.</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74</a:t>
            </a:fld>
            <a:endParaRPr lang="en-US">
              <a:solidFill>
                <a:prstClr val="black">
                  <a:lumMod val="65000"/>
                  <a:lumOff val="35000"/>
                </a:prstClr>
              </a:solidFill>
            </a:endParaRPr>
          </a:p>
        </p:txBody>
      </p:sp>
    </p:spTree>
    <p:extLst>
      <p:ext uri="{BB962C8B-B14F-4D97-AF65-F5344CB8AC3E}">
        <p14:creationId xmlns:p14="http://schemas.microsoft.com/office/powerpoint/2010/main" val="841557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latin typeface="Times New Roman" pitchFamily="18" charset="0"/>
                <a:cs typeface="Times New Roman" pitchFamily="18" charset="0"/>
              </a:rPr>
              <a:t>8.CSS - Cursors</a:t>
            </a:r>
            <a:endParaRPr lang="en-US" sz="3600"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152400" y="1600200"/>
            <a:ext cx="8763000" cy="4525963"/>
          </a:xfrm>
        </p:spPr>
        <p:txBody>
          <a:bodyPr>
            <a:normAutofit fontScale="92500"/>
          </a:bodyPr>
          <a:lstStyle/>
          <a:p>
            <a:pPr algn="just">
              <a:lnSpc>
                <a:spcPct val="150000"/>
              </a:lnSpc>
            </a:pPr>
            <a:r>
              <a:rPr lang="en-US" dirty="0">
                <a:solidFill>
                  <a:schemeClr val="tx1"/>
                </a:solidFill>
                <a:latin typeface="Times New Roman" pitchFamily="18" charset="0"/>
                <a:cs typeface="Times New Roman" pitchFamily="18" charset="0"/>
              </a:rPr>
              <a:t>The </a:t>
            </a:r>
            <a:r>
              <a:rPr lang="en-US" i="1" dirty="0">
                <a:solidFill>
                  <a:schemeClr val="tx1"/>
                </a:solidFill>
                <a:latin typeface="Times New Roman" pitchFamily="18" charset="0"/>
                <a:cs typeface="Times New Roman" pitchFamily="18" charset="0"/>
              </a:rPr>
              <a:t>cursor</a:t>
            </a:r>
            <a:r>
              <a:rPr lang="en-US" dirty="0">
                <a:solidFill>
                  <a:schemeClr val="tx1"/>
                </a:solidFill>
                <a:latin typeface="Times New Roman" pitchFamily="18" charset="0"/>
                <a:cs typeface="Times New Roman" pitchFamily="18" charset="0"/>
              </a:rPr>
              <a:t> property of CSS allows you to specify the type of cursor that should be displayed to the user.</a:t>
            </a:r>
          </a:p>
          <a:p>
            <a:pPr algn="just">
              <a:lnSpc>
                <a:spcPct val="150000"/>
              </a:lnSpc>
            </a:pPr>
            <a:r>
              <a:rPr lang="en-US" dirty="0">
                <a:solidFill>
                  <a:schemeClr val="tx1"/>
                </a:solidFill>
                <a:latin typeface="Times New Roman" pitchFamily="18" charset="0"/>
                <a:cs typeface="Times New Roman" pitchFamily="18" charset="0"/>
              </a:rPr>
              <a:t>One good usage of this property is in using images for submit buttons on forms. By default, when a cursor hovers over a link, the cursor changed from a pointer to a hand. For a submit button on a form this does not happen. Therefore, using the cursor property to change the cursor to a hand whenever someone hovers over an image that is a submit button. This provides a visual clue that they can click it.</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75</a:t>
            </a:fld>
            <a:endParaRPr lang="en-US">
              <a:solidFill>
                <a:prstClr val="black">
                  <a:lumMod val="65000"/>
                  <a:lumOff val="35000"/>
                </a:prstClr>
              </a:solidFill>
            </a:endParaRPr>
          </a:p>
        </p:txBody>
      </p:sp>
    </p:spTree>
    <p:extLst>
      <p:ext uri="{BB962C8B-B14F-4D97-AF65-F5344CB8AC3E}">
        <p14:creationId xmlns:p14="http://schemas.microsoft.com/office/powerpoint/2010/main" val="40094337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US" sz="4000" dirty="0" err="1"/>
              <a:t>Cont</a:t>
            </a:r>
            <a:r>
              <a:rPr lang="en-US" sz="4000" dirty="0"/>
              <a:t>…</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76</a:t>
            </a:fld>
            <a:endParaRPr lang="en-US">
              <a:solidFill>
                <a:prstClr val="black">
                  <a:lumMod val="65000"/>
                  <a:lumOff val="35000"/>
                </a:prst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19200"/>
            <a:ext cx="8991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94528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US" sz="4400" dirty="0" err="1"/>
              <a:t>Cont</a:t>
            </a:r>
            <a:r>
              <a:rPr lang="en-US" sz="4400" dirty="0"/>
              <a:t>…</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77</a:t>
            </a:fld>
            <a:endParaRPr lang="en-US">
              <a:solidFill>
                <a:prstClr val="black">
                  <a:lumMod val="65000"/>
                  <a:lumOff val="35000"/>
                </a:prst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8991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46252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sz="4400" b="1" dirty="0" err="1">
                <a:effectLst/>
                <a:latin typeface="Times New Roman" pitchFamily="18" charset="0"/>
                <a:cs typeface="Times New Roman" pitchFamily="18" charset="0"/>
              </a:rPr>
              <a:t>Cont</a:t>
            </a:r>
            <a:r>
              <a:rPr lang="en-US" sz="4400" b="1" dirty="0">
                <a:effectLst/>
                <a:latin typeface="Times New Roman" pitchFamily="18" charset="0"/>
                <a:cs typeface="Times New Roman" pitchFamily="18" charset="0"/>
              </a:rPr>
              <a:t>…</a:t>
            </a:r>
            <a:endParaRPr lang="en-US" sz="4400"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763000" cy="5181600"/>
          </a:xfrm>
        </p:spPr>
        <p:txBody>
          <a:bodyPr>
            <a:noAutofit/>
          </a:bodyPr>
          <a:lstStyle/>
          <a:p>
            <a:pPr marL="400050" lvl="1" indent="0" algn="just">
              <a:buNone/>
            </a:pPr>
            <a:r>
              <a:rPr lang="en-US" sz="1800" dirty="0">
                <a:solidFill>
                  <a:schemeClr val="tx1"/>
                </a:solidFill>
                <a:latin typeface="Times New Roman" pitchFamily="18" charset="0"/>
                <a:cs typeface="Times New Roman" pitchFamily="18" charset="0"/>
              </a:rPr>
              <a:t>&lt;div style="</a:t>
            </a:r>
            <a:r>
              <a:rPr lang="en-US" sz="1800" dirty="0" err="1">
                <a:solidFill>
                  <a:schemeClr val="tx1"/>
                </a:solidFill>
                <a:latin typeface="Times New Roman" pitchFamily="18" charset="0"/>
                <a:cs typeface="Times New Roman" pitchFamily="18" charset="0"/>
              </a:rPr>
              <a:t>cursor:auto</a:t>
            </a:r>
            <a:r>
              <a:rPr lang="en-US" sz="1800" dirty="0">
                <a:solidFill>
                  <a:schemeClr val="tx1"/>
                </a:solidFill>
                <a:latin typeface="Times New Roman" pitchFamily="18" charset="0"/>
                <a:cs typeface="Times New Roman" pitchFamily="18" charset="0"/>
              </a:rPr>
              <a:t>"&gt;Auto&lt;/div&gt;</a:t>
            </a:r>
          </a:p>
          <a:p>
            <a:pPr marL="400050" lvl="1" indent="0" algn="just">
              <a:buNone/>
            </a:pPr>
            <a:r>
              <a:rPr lang="en-US" sz="1800" dirty="0">
                <a:solidFill>
                  <a:schemeClr val="tx1"/>
                </a:solidFill>
                <a:latin typeface="Times New Roman" pitchFamily="18" charset="0"/>
                <a:cs typeface="Times New Roman" pitchFamily="18" charset="0"/>
              </a:rPr>
              <a:t>&lt;div style="</a:t>
            </a:r>
            <a:r>
              <a:rPr lang="en-US" sz="1800" dirty="0" err="1">
                <a:solidFill>
                  <a:schemeClr val="tx1"/>
                </a:solidFill>
                <a:latin typeface="Times New Roman" pitchFamily="18" charset="0"/>
                <a:cs typeface="Times New Roman" pitchFamily="18" charset="0"/>
              </a:rPr>
              <a:t>cursor:crosshair</a:t>
            </a:r>
            <a:r>
              <a:rPr lang="en-US" sz="1800" dirty="0">
                <a:solidFill>
                  <a:schemeClr val="tx1"/>
                </a:solidFill>
                <a:latin typeface="Times New Roman" pitchFamily="18" charset="0"/>
                <a:cs typeface="Times New Roman" pitchFamily="18" charset="0"/>
              </a:rPr>
              <a:t>"&gt;Crosshair&lt;/div&gt;</a:t>
            </a:r>
          </a:p>
          <a:p>
            <a:pPr marL="400050" lvl="1" indent="0" algn="just">
              <a:buNone/>
            </a:pPr>
            <a:r>
              <a:rPr lang="en-US" sz="1800" dirty="0">
                <a:solidFill>
                  <a:schemeClr val="tx1"/>
                </a:solidFill>
                <a:latin typeface="Times New Roman" pitchFamily="18" charset="0"/>
                <a:cs typeface="Times New Roman" pitchFamily="18" charset="0"/>
              </a:rPr>
              <a:t>&lt;div style="</a:t>
            </a:r>
            <a:r>
              <a:rPr lang="en-US" sz="1800" dirty="0" err="1">
                <a:solidFill>
                  <a:schemeClr val="tx1"/>
                </a:solidFill>
                <a:latin typeface="Times New Roman" pitchFamily="18" charset="0"/>
                <a:cs typeface="Times New Roman" pitchFamily="18" charset="0"/>
              </a:rPr>
              <a:t>cursor:default</a:t>
            </a:r>
            <a:r>
              <a:rPr lang="en-US" sz="1800" dirty="0">
                <a:solidFill>
                  <a:schemeClr val="tx1"/>
                </a:solidFill>
                <a:latin typeface="Times New Roman" pitchFamily="18" charset="0"/>
                <a:cs typeface="Times New Roman" pitchFamily="18" charset="0"/>
              </a:rPr>
              <a:t>"&gt;Default&lt;/div&gt;</a:t>
            </a:r>
          </a:p>
          <a:p>
            <a:pPr marL="400050" lvl="1" indent="0" algn="just">
              <a:buNone/>
            </a:pPr>
            <a:r>
              <a:rPr lang="en-US" sz="1800" dirty="0">
                <a:solidFill>
                  <a:schemeClr val="tx1"/>
                </a:solidFill>
                <a:latin typeface="Times New Roman" pitchFamily="18" charset="0"/>
                <a:cs typeface="Times New Roman" pitchFamily="18" charset="0"/>
              </a:rPr>
              <a:t>&lt;div style="</a:t>
            </a:r>
            <a:r>
              <a:rPr lang="en-US" sz="1800" dirty="0" err="1">
                <a:solidFill>
                  <a:schemeClr val="tx1"/>
                </a:solidFill>
                <a:latin typeface="Times New Roman" pitchFamily="18" charset="0"/>
                <a:cs typeface="Times New Roman" pitchFamily="18" charset="0"/>
              </a:rPr>
              <a:t>cursor:pointer</a:t>
            </a:r>
            <a:r>
              <a:rPr lang="en-US" sz="1800" dirty="0">
                <a:solidFill>
                  <a:schemeClr val="tx1"/>
                </a:solidFill>
                <a:latin typeface="Times New Roman" pitchFamily="18" charset="0"/>
                <a:cs typeface="Times New Roman" pitchFamily="18" charset="0"/>
              </a:rPr>
              <a:t>"&gt;Pointer&lt;/div&gt;</a:t>
            </a:r>
          </a:p>
          <a:p>
            <a:pPr marL="400050" lvl="1" indent="0" algn="just">
              <a:buNone/>
            </a:pPr>
            <a:r>
              <a:rPr lang="en-US" sz="1800" dirty="0">
                <a:solidFill>
                  <a:schemeClr val="tx1"/>
                </a:solidFill>
                <a:latin typeface="Times New Roman" pitchFamily="18" charset="0"/>
                <a:cs typeface="Times New Roman" pitchFamily="18" charset="0"/>
              </a:rPr>
              <a:t>&lt;div style="</a:t>
            </a:r>
            <a:r>
              <a:rPr lang="en-US" sz="1800" dirty="0" err="1">
                <a:solidFill>
                  <a:schemeClr val="tx1"/>
                </a:solidFill>
                <a:latin typeface="Times New Roman" pitchFamily="18" charset="0"/>
                <a:cs typeface="Times New Roman" pitchFamily="18" charset="0"/>
              </a:rPr>
              <a:t>cursor:move</a:t>
            </a:r>
            <a:r>
              <a:rPr lang="en-US" sz="1800" dirty="0">
                <a:solidFill>
                  <a:schemeClr val="tx1"/>
                </a:solidFill>
                <a:latin typeface="Times New Roman" pitchFamily="18" charset="0"/>
                <a:cs typeface="Times New Roman" pitchFamily="18" charset="0"/>
              </a:rPr>
              <a:t>"&gt;Move&lt;/div&gt;</a:t>
            </a:r>
          </a:p>
          <a:p>
            <a:pPr marL="400050" lvl="1" indent="0" algn="just">
              <a:buNone/>
            </a:pPr>
            <a:r>
              <a:rPr lang="en-US" sz="1800" dirty="0">
                <a:solidFill>
                  <a:schemeClr val="tx1"/>
                </a:solidFill>
                <a:latin typeface="Times New Roman" pitchFamily="18" charset="0"/>
                <a:cs typeface="Times New Roman" pitchFamily="18" charset="0"/>
              </a:rPr>
              <a:t>&lt;div style="</a:t>
            </a:r>
            <a:r>
              <a:rPr lang="en-US" sz="1800" dirty="0" err="1">
                <a:solidFill>
                  <a:schemeClr val="tx1"/>
                </a:solidFill>
                <a:latin typeface="Times New Roman" pitchFamily="18" charset="0"/>
                <a:cs typeface="Times New Roman" pitchFamily="18" charset="0"/>
              </a:rPr>
              <a:t>cursor:e-resize</a:t>
            </a:r>
            <a:r>
              <a:rPr lang="en-US" sz="1800" dirty="0">
                <a:solidFill>
                  <a:schemeClr val="tx1"/>
                </a:solidFill>
                <a:latin typeface="Times New Roman" pitchFamily="18" charset="0"/>
                <a:cs typeface="Times New Roman" pitchFamily="18" charset="0"/>
              </a:rPr>
              <a:t>"&gt;e-resize&lt;/div&gt;</a:t>
            </a:r>
          </a:p>
          <a:p>
            <a:pPr marL="400050" lvl="1" indent="0" algn="just">
              <a:buNone/>
            </a:pPr>
            <a:r>
              <a:rPr lang="en-US" sz="1800" dirty="0">
                <a:solidFill>
                  <a:schemeClr val="tx1"/>
                </a:solidFill>
                <a:latin typeface="Times New Roman" pitchFamily="18" charset="0"/>
                <a:cs typeface="Times New Roman" pitchFamily="18" charset="0"/>
              </a:rPr>
              <a:t>&lt;div style="</a:t>
            </a:r>
            <a:r>
              <a:rPr lang="en-US" sz="1800" dirty="0" err="1">
                <a:solidFill>
                  <a:schemeClr val="tx1"/>
                </a:solidFill>
                <a:latin typeface="Times New Roman" pitchFamily="18" charset="0"/>
                <a:cs typeface="Times New Roman" pitchFamily="18" charset="0"/>
              </a:rPr>
              <a:t>cursor:ne-resize</a:t>
            </a:r>
            <a:r>
              <a:rPr lang="en-US" sz="1800" dirty="0">
                <a:solidFill>
                  <a:schemeClr val="tx1"/>
                </a:solidFill>
                <a:latin typeface="Times New Roman" pitchFamily="18" charset="0"/>
                <a:cs typeface="Times New Roman" pitchFamily="18" charset="0"/>
              </a:rPr>
              <a:t>"&gt;ne-resize&lt;/div&gt;</a:t>
            </a:r>
          </a:p>
          <a:p>
            <a:pPr marL="400050" lvl="1" indent="0" algn="just">
              <a:buNone/>
            </a:pPr>
            <a:r>
              <a:rPr lang="en-US" sz="1800" dirty="0">
                <a:solidFill>
                  <a:schemeClr val="tx1"/>
                </a:solidFill>
                <a:latin typeface="Times New Roman" pitchFamily="18" charset="0"/>
                <a:cs typeface="Times New Roman" pitchFamily="18" charset="0"/>
              </a:rPr>
              <a:t>&lt;div style="</a:t>
            </a:r>
            <a:r>
              <a:rPr lang="en-US" sz="1800" dirty="0" err="1">
                <a:solidFill>
                  <a:schemeClr val="tx1"/>
                </a:solidFill>
                <a:latin typeface="Times New Roman" pitchFamily="18" charset="0"/>
                <a:cs typeface="Times New Roman" pitchFamily="18" charset="0"/>
              </a:rPr>
              <a:t>cursor:nw-resize</a:t>
            </a:r>
            <a:r>
              <a:rPr lang="en-US" sz="1800" dirty="0">
                <a:solidFill>
                  <a:schemeClr val="tx1"/>
                </a:solidFill>
                <a:latin typeface="Times New Roman" pitchFamily="18" charset="0"/>
                <a:cs typeface="Times New Roman" pitchFamily="18" charset="0"/>
              </a:rPr>
              <a:t>"&gt;</a:t>
            </a:r>
            <a:r>
              <a:rPr lang="en-US" sz="1800" dirty="0" err="1">
                <a:solidFill>
                  <a:schemeClr val="tx1"/>
                </a:solidFill>
                <a:latin typeface="Times New Roman" pitchFamily="18" charset="0"/>
                <a:cs typeface="Times New Roman" pitchFamily="18" charset="0"/>
              </a:rPr>
              <a:t>nw</a:t>
            </a:r>
            <a:r>
              <a:rPr lang="en-US" sz="1800" dirty="0">
                <a:solidFill>
                  <a:schemeClr val="tx1"/>
                </a:solidFill>
                <a:latin typeface="Times New Roman" pitchFamily="18" charset="0"/>
                <a:cs typeface="Times New Roman" pitchFamily="18" charset="0"/>
              </a:rPr>
              <a:t>-resize&lt;/div&gt;</a:t>
            </a:r>
          </a:p>
          <a:p>
            <a:pPr marL="400050" lvl="1" indent="0" algn="just">
              <a:buNone/>
            </a:pPr>
            <a:r>
              <a:rPr lang="en-US" sz="1800" dirty="0">
                <a:solidFill>
                  <a:schemeClr val="tx1"/>
                </a:solidFill>
                <a:latin typeface="Times New Roman" pitchFamily="18" charset="0"/>
                <a:cs typeface="Times New Roman" pitchFamily="18" charset="0"/>
              </a:rPr>
              <a:t>&lt;div style="</a:t>
            </a:r>
            <a:r>
              <a:rPr lang="en-US" sz="1800" dirty="0" err="1">
                <a:solidFill>
                  <a:schemeClr val="tx1"/>
                </a:solidFill>
                <a:latin typeface="Times New Roman" pitchFamily="18" charset="0"/>
                <a:cs typeface="Times New Roman" pitchFamily="18" charset="0"/>
              </a:rPr>
              <a:t>cursor:n-resize</a:t>
            </a:r>
            <a:r>
              <a:rPr lang="en-US" sz="1800" dirty="0">
                <a:solidFill>
                  <a:schemeClr val="tx1"/>
                </a:solidFill>
                <a:latin typeface="Times New Roman" pitchFamily="18" charset="0"/>
                <a:cs typeface="Times New Roman" pitchFamily="18" charset="0"/>
              </a:rPr>
              <a:t>"&gt;n-resize&lt;/div&gt;</a:t>
            </a:r>
          </a:p>
          <a:p>
            <a:pPr marL="400050" lvl="1" indent="0" algn="just">
              <a:buNone/>
            </a:pPr>
            <a:r>
              <a:rPr lang="en-US" sz="1800" dirty="0">
                <a:solidFill>
                  <a:schemeClr val="tx1"/>
                </a:solidFill>
                <a:latin typeface="Times New Roman" pitchFamily="18" charset="0"/>
                <a:cs typeface="Times New Roman" pitchFamily="18" charset="0"/>
              </a:rPr>
              <a:t>&lt;div style="</a:t>
            </a:r>
            <a:r>
              <a:rPr lang="en-US" sz="1800" dirty="0" err="1">
                <a:solidFill>
                  <a:schemeClr val="tx1"/>
                </a:solidFill>
                <a:latin typeface="Times New Roman" pitchFamily="18" charset="0"/>
                <a:cs typeface="Times New Roman" pitchFamily="18" charset="0"/>
              </a:rPr>
              <a:t>cursor:se-resize</a:t>
            </a:r>
            <a:r>
              <a:rPr lang="en-US" sz="1800" dirty="0">
                <a:solidFill>
                  <a:schemeClr val="tx1"/>
                </a:solidFill>
                <a:latin typeface="Times New Roman" pitchFamily="18" charset="0"/>
                <a:cs typeface="Times New Roman" pitchFamily="18" charset="0"/>
              </a:rPr>
              <a:t>"&gt;se-resize&lt;/div&gt;</a:t>
            </a:r>
          </a:p>
          <a:p>
            <a:pPr marL="400050" lvl="1" indent="0" algn="just">
              <a:buNone/>
            </a:pPr>
            <a:r>
              <a:rPr lang="en-US" sz="1800" dirty="0">
                <a:solidFill>
                  <a:schemeClr val="tx1"/>
                </a:solidFill>
                <a:latin typeface="Times New Roman" pitchFamily="18" charset="0"/>
                <a:cs typeface="Times New Roman" pitchFamily="18" charset="0"/>
              </a:rPr>
              <a:t>&lt;div style="</a:t>
            </a:r>
            <a:r>
              <a:rPr lang="en-US" sz="1800" dirty="0" err="1">
                <a:solidFill>
                  <a:schemeClr val="tx1"/>
                </a:solidFill>
                <a:latin typeface="Times New Roman" pitchFamily="18" charset="0"/>
                <a:cs typeface="Times New Roman" pitchFamily="18" charset="0"/>
              </a:rPr>
              <a:t>cursor:sw-resize</a:t>
            </a:r>
            <a:r>
              <a:rPr lang="en-US" sz="1800" dirty="0">
                <a:solidFill>
                  <a:schemeClr val="tx1"/>
                </a:solidFill>
                <a:latin typeface="Times New Roman" pitchFamily="18" charset="0"/>
                <a:cs typeface="Times New Roman" pitchFamily="18" charset="0"/>
              </a:rPr>
              <a:t>"&gt;</a:t>
            </a:r>
            <a:r>
              <a:rPr lang="en-US" sz="1800" dirty="0" err="1">
                <a:solidFill>
                  <a:schemeClr val="tx1"/>
                </a:solidFill>
                <a:latin typeface="Times New Roman" pitchFamily="18" charset="0"/>
                <a:cs typeface="Times New Roman" pitchFamily="18" charset="0"/>
              </a:rPr>
              <a:t>sw</a:t>
            </a:r>
            <a:r>
              <a:rPr lang="en-US" sz="1800" dirty="0">
                <a:solidFill>
                  <a:schemeClr val="tx1"/>
                </a:solidFill>
                <a:latin typeface="Times New Roman" pitchFamily="18" charset="0"/>
                <a:cs typeface="Times New Roman" pitchFamily="18" charset="0"/>
              </a:rPr>
              <a:t>-resize&lt;/div&gt;</a:t>
            </a:r>
          </a:p>
          <a:p>
            <a:pPr marL="400050" lvl="1" indent="0" algn="just">
              <a:buNone/>
            </a:pPr>
            <a:r>
              <a:rPr lang="en-US" sz="1800" dirty="0">
                <a:solidFill>
                  <a:schemeClr val="tx1"/>
                </a:solidFill>
                <a:latin typeface="Times New Roman" pitchFamily="18" charset="0"/>
                <a:cs typeface="Times New Roman" pitchFamily="18" charset="0"/>
              </a:rPr>
              <a:t>&lt;div style="</a:t>
            </a:r>
            <a:r>
              <a:rPr lang="en-US" sz="1800" dirty="0" err="1">
                <a:solidFill>
                  <a:schemeClr val="tx1"/>
                </a:solidFill>
                <a:latin typeface="Times New Roman" pitchFamily="18" charset="0"/>
                <a:cs typeface="Times New Roman" pitchFamily="18" charset="0"/>
              </a:rPr>
              <a:t>cursor:s-resize</a:t>
            </a:r>
            <a:r>
              <a:rPr lang="en-US" sz="1800" dirty="0">
                <a:solidFill>
                  <a:schemeClr val="tx1"/>
                </a:solidFill>
                <a:latin typeface="Times New Roman" pitchFamily="18" charset="0"/>
                <a:cs typeface="Times New Roman" pitchFamily="18" charset="0"/>
              </a:rPr>
              <a:t>"&gt;s-resize&lt;/div&gt;</a:t>
            </a:r>
          </a:p>
          <a:p>
            <a:pPr marL="400050" lvl="1" indent="0" algn="just">
              <a:buNone/>
            </a:pPr>
            <a:r>
              <a:rPr lang="en-US" sz="1800" dirty="0">
                <a:solidFill>
                  <a:schemeClr val="tx1"/>
                </a:solidFill>
                <a:latin typeface="Times New Roman" pitchFamily="18" charset="0"/>
                <a:cs typeface="Times New Roman" pitchFamily="18" charset="0"/>
              </a:rPr>
              <a:t>&lt;div style="</a:t>
            </a:r>
            <a:r>
              <a:rPr lang="en-US" sz="1800" dirty="0" err="1">
                <a:solidFill>
                  <a:schemeClr val="tx1"/>
                </a:solidFill>
                <a:latin typeface="Times New Roman" pitchFamily="18" charset="0"/>
                <a:cs typeface="Times New Roman" pitchFamily="18" charset="0"/>
              </a:rPr>
              <a:t>cursor:w-resize</a:t>
            </a:r>
            <a:r>
              <a:rPr lang="en-US" sz="1800" dirty="0">
                <a:solidFill>
                  <a:schemeClr val="tx1"/>
                </a:solidFill>
                <a:latin typeface="Times New Roman" pitchFamily="18" charset="0"/>
                <a:cs typeface="Times New Roman" pitchFamily="18" charset="0"/>
              </a:rPr>
              <a:t>"&gt;w-resize&lt;/div&gt;</a:t>
            </a:r>
          </a:p>
          <a:p>
            <a:pPr marL="400050" lvl="1" indent="0" algn="just">
              <a:buNone/>
            </a:pPr>
            <a:r>
              <a:rPr lang="en-US" sz="1800" dirty="0">
                <a:solidFill>
                  <a:schemeClr val="tx1"/>
                </a:solidFill>
                <a:latin typeface="Times New Roman" pitchFamily="18" charset="0"/>
                <a:cs typeface="Times New Roman" pitchFamily="18" charset="0"/>
              </a:rPr>
              <a:t>&lt;div style="</a:t>
            </a:r>
            <a:r>
              <a:rPr lang="en-US" sz="1800" dirty="0" err="1">
                <a:solidFill>
                  <a:schemeClr val="tx1"/>
                </a:solidFill>
                <a:latin typeface="Times New Roman" pitchFamily="18" charset="0"/>
                <a:cs typeface="Times New Roman" pitchFamily="18" charset="0"/>
              </a:rPr>
              <a:t>cursor:text</a:t>
            </a:r>
            <a:r>
              <a:rPr lang="en-US" sz="1800" dirty="0">
                <a:solidFill>
                  <a:schemeClr val="tx1"/>
                </a:solidFill>
                <a:latin typeface="Times New Roman" pitchFamily="18" charset="0"/>
                <a:cs typeface="Times New Roman" pitchFamily="18" charset="0"/>
              </a:rPr>
              <a:t>"&gt;text&lt;/div&gt;</a:t>
            </a:r>
          </a:p>
          <a:p>
            <a:pPr marL="400050" lvl="1" indent="0" algn="just">
              <a:buNone/>
            </a:pPr>
            <a:r>
              <a:rPr lang="en-US" sz="1800" dirty="0">
                <a:solidFill>
                  <a:schemeClr val="tx1"/>
                </a:solidFill>
                <a:latin typeface="Times New Roman" pitchFamily="18" charset="0"/>
                <a:cs typeface="Times New Roman" pitchFamily="18" charset="0"/>
              </a:rPr>
              <a:t>&lt;div style="</a:t>
            </a:r>
            <a:r>
              <a:rPr lang="en-US" sz="1800" dirty="0" err="1">
                <a:solidFill>
                  <a:schemeClr val="tx1"/>
                </a:solidFill>
                <a:latin typeface="Times New Roman" pitchFamily="18" charset="0"/>
                <a:cs typeface="Times New Roman" pitchFamily="18" charset="0"/>
              </a:rPr>
              <a:t>cursor:wait</a:t>
            </a:r>
            <a:r>
              <a:rPr lang="en-US" sz="1800" dirty="0">
                <a:solidFill>
                  <a:schemeClr val="tx1"/>
                </a:solidFill>
                <a:latin typeface="Times New Roman" pitchFamily="18" charset="0"/>
                <a:cs typeface="Times New Roman" pitchFamily="18" charset="0"/>
              </a:rPr>
              <a:t>"&gt;wait&lt;/div&gt;</a:t>
            </a:r>
          </a:p>
          <a:p>
            <a:pPr marL="400050" lvl="1" indent="0" algn="just">
              <a:buNone/>
            </a:pPr>
            <a:r>
              <a:rPr lang="en-US" sz="1800" dirty="0">
                <a:solidFill>
                  <a:schemeClr val="tx1"/>
                </a:solidFill>
                <a:latin typeface="Times New Roman" pitchFamily="18" charset="0"/>
                <a:cs typeface="Times New Roman" pitchFamily="18" charset="0"/>
              </a:rPr>
              <a:t>&lt;div style="</a:t>
            </a:r>
            <a:r>
              <a:rPr lang="en-US" sz="1800" dirty="0" err="1">
                <a:solidFill>
                  <a:schemeClr val="tx1"/>
                </a:solidFill>
                <a:latin typeface="Times New Roman" pitchFamily="18" charset="0"/>
                <a:cs typeface="Times New Roman" pitchFamily="18" charset="0"/>
              </a:rPr>
              <a:t>cursor:help</a:t>
            </a:r>
            <a:r>
              <a:rPr lang="en-US" sz="1800" dirty="0">
                <a:solidFill>
                  <a:schemeClr val="tx1"/>
                </a:solidFill>
                <a:latin typeface="Times New Roman" pitchFamily="18" charset="0"/>
                <a:cs typeface="Times New Roman" pitchFamily="18" charset="0"/>
              </a:rPr>
              <a:t>"&gt;help&lt;/div&gt;</a:t>
            </a:r>
          </a:p>
        </p:txBody>
      </p:sp>
      <p:sp>
        <p:nvSpPr>
          <p:cNvPr id="7" name="Slide Number Placeholder 6"/>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78</a:t>
            </a:fld>
            <a:endParaRPr lang="en-US">
              <a:solidFill>
                <a:prstClr val="black">
                  <a:lumMod val="65000"/>
                  <a:lumOff val="35000"/>
                </a:prstClr>
              </a:solidFill>
            </a:endParaRPr>
          </a:p>
        </p:txBody>
      </p:sp>
    </p:spTree>
    <p:extLst>
      <p:ext uri="{BB962C8B-B14F-4D97-AF65-F5344CB8AC3E}">
        <p14:creationId xmlns:p14="http://schemas.microsoft.com/office/powerpoint/2010/main" val="3449920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C2488-D37C-44F9-A846-48E3A6BC3183}"/>
              </a:ext>
            </a:extLst>
          </p:cNvPr>
          <p:cNvSpPr>
            <a:spLocks noGrp="1"/>
          </p:cNvSpPr>
          <p:nvPr>
            <p:ph type="title"/>
          </p:nvPr>
        </p:nvSpPr>
        <p:spPr/>
        <p:txBody>
          <a:bodyPr/>
          <a:lstStyle/>
          <a:p>
            <a:r>
              <a:rPr lang="en-US" dirty="0"/>
              <a:t>CSS measuring units  </a:t>
            </a:r>
          </a:p>
        </p:txBody>
      </p:sp>
      <p:sp>
        <p:nvSpPr>
          <p:cNvPr id="4" name="Slide Number Placeholder 3">
            <a:extLst>
              <a:ext uri="{FF2B5EF4-FFF2-40B4-BE49-F238E27FC236}">
                <a16:creationId xmlns:a16="http://schemas.microsoft.com/office/drawing/2014/main" id="{4CEE48D4-E2E3-4048-BA36-CDF6AB2A071E}"/>
              </a:ext>
            </a:extLst>
          </p:cNvPr>
          <p:cNvSpPr>
            <a:spLocks noGrp="1"/>
          </p:cNvSpPr>
          <p:nvPr>
            <p:ph type="sldNum" sz="quarter" idx="12"/>
          </p:nvPr>
        </p:nvSpPr>
        <p:spPr/>
        <p:txBody>
          <a:bodyPr/>
          <a:lstStyle/>
          <a:p>
            <a:fld id="{DE5D1617-11D4-40A7-A98D-DBE94F5C9387}" type="slidenum">
              <a:rPr lang="en-US" smtClean="0">
                <a:solidFill>
                  <a:prstClr val="black">
                    <a:lumMod val="65000"/>
                    <a:lumOff val="35000"/>
                  </a:prstClr>
                </a:solidFill>
              </a:rPr>
              <a:pPr/>
              <a:t>79</a:t>
            </a:fld>
            <a:endParaRPr lang="en-US">
              <a:solidFill>
                <a:prstClr val="black">
                  <a:lumMod val="65000"/>
                  <a:lumOff val="35000"/>
                </a:prstClr>
              </a:solidFill>
            </a:endParaRPr>
          </a:p>
        </p:txBody>
      </p:sp>
      <p:sp>
        <p:nvSpPr>
          <p:cNvPr id="8" name="Content Placeholder 7">
            <a:extLst>
              <a:ext uri="{FF2B5EF4-FFF2-40B4-BE49-F238E27FC236}">
                <a16:creationId xmlns:a16="http://schemas.microsoft.com/office/drawing/2014/main" id="{AAB197EB-6E26-4F3E-AD1F-3E3E43583250}"/>
              </a:ext>
            </a:extLst>
          </p:cNvPr>
          <p:cNvSpPr>
            <a:spLocks noGrp="1"/>
          </p:cNvSpPr>
          <p:nvPr>
            <p:ph idx="1"/>
          </p:nvPr>
        </p:nvSpPr>
        <p:spPr/>
        <p:txBody>
          <a:bodyPr/>
          <a:lstStyle/>
          <a:p>
            <a:r>
              <a:rPr lang="en-US" b="0" i="0" dirty="0">
                <a:solidFill>
                  <a:srgbClr val="000000"/>
                </a:solidFill>
                <a:effectLst/>
                <a:latin typeface="Arial" panose="020B0604020202020204" pitchFamily="34" charset="0"/>
              </a:rPr>
              <a:t>CSS supports a number of measurements including absolute units such as inches, centimeters, points, and so on, as well as relative measures such as percentages and </a:t>
            </a:r>
            <a:r>
              <a:rPr lang="en-US" b="0" i="0" dirty="0" err="1">
                <a:solidFill>
                  <a:srgbClr val="000000"/>
                </a:solidFill>
                <a:effectLst/>
                <a:latin typeface="Arial" panose="020B0604020202020204" pitchFamily="34" charset="0"/>
              </a:rPr>
              <a:t>em</a:t>
            </a:r>
            <a:r>
              <a:rPr lang="en-US" b="0" i="0" dirty="0">
                <a:solidFill>
                  <a:srgbClr val="000000"/>
                </a:solidFill>
                <a:effectLst/>
                <a:latin typeface="Arial" panose="020B0604020202020204" pitchFamily="34" charset="0"/>
              </a:rPr>
              <a:t> units.</a:t>
            </a:r>
            <a:endParaRPr lang="am-ET" b="0" i="0">
              <a:solidFill>
                <a:srgbClr val="000000"/>
              </a:solidFill>
              <a:effectLst/>
              <a:latin typeface="Arial" panose="020B0604020202020204" pitchFamily="34" charset="0"/>
            </a:endParaRPr>
          </a:p>
          <a:p>
            <a:r>
              <a:rPr lang="en-US" b="0" i="0">
                <a:solidFill>
                  <a:srgbClr val="000000"/>
                </a:solidFill>
                <a:effectLst/>
                <a:latin typeface="Arial" panose="020B0604020202020204" pitchFamily="34" charset="0"/>
              </a:rPr>
              <a:t>You </a:t>
            </a:r>
            <a:r>
              <a:rPr lang="en-US" b="0" i="0" dirty="0">
                <a:solidFill>
                  <a:srgbClr val="000000"/>
                </a:solidFill>
                <a:effectLst/>
                <a:latin typeface="Arial" panose="020B0604020202020204" pitchFamily="34" charset="0"/>
              </a:rPr>
              <a:t>need these values while specifying various measurements in your Style rules e.g. </a:t>
            </a:r>
            <a:r>
              <a:rPr lang="en-US" b="1" i="0" dirty="0">
                <a:solidFill>
                  <a:srgbClr val="000000"/>
                </a:solidFill>
                <a:effectLst/>
                <a:latin typeface="Arial" panose="020B0604020202020204" pitchFamily="34" charset="0"/>
              </a:rPr>
              <a:t>border = "1px solid red"</a:t>
            </a:r>
            <a:r>
              <a:rPr lang="en-US" b="0" i="0" dirty="0">
                <a:solidFill>
                  <a:srgbClr val="000000"/>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1555820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31837"/>
          </a:xfrm>
        </p:spPr>
        <p:txBody>
          <a:bodyPr/>
          <a:lstStyle/>
          <a:p>
            <a:r>
              <a:rPr lang="en-US" sz="2800" b="1" dirty="0" err="1"/>
              <a:t>Cont</a:t>
            </a:r>
            <a:r>
              <a:rPr lang="en-US" sz="2800" b="1" dirty="0"/>
              <a:t>…</a:t>
            </a:r>
          </a:p>
        </p:txBody>
      </p:sp>
      <p:sp>
        <p:nvSpPr>
          <p:cNvPr id="3" name="Content Placeholder 2"/>
          <p:cNvSpPr>
            <a:spLocks noGrp="1"/>
          </p:cNvSpPr>
          <p:nvPr>
            <p:ph idx="1"/>
          </p:nvPr>
        </p:nvSpPr>
        <p:spPr>
          <a:xfrm>
            <a:off x="152400" y="914400"/>
            <a:ext cx="8534400" cy="5715000"/>
          </a:xfrm>
        </p:spPr>
        <p:txBody>
          <a:bodyPr>
            <a:normAutofit/>
          </a:bodyPr>
          <a:lstStyle/>
          <a:p>
            <a:pPr marL="0" lvl="0" indent="0">
              <a:lnSpc>
                <a:spcPct val="150000"/>
              </a:lnSpc>
              <a:buNone/>
            </a:pPr>
            <a:r>
              <a:rPr lang="en-US" dirty="0">
                <a:solidFill>
                  <a:schemeClr val="tx1"/>
                </a:solidFill>
                <a:latin typeface="Times New Roman" pitchFamily="18" charset="0"/>
                <a:cs typeface="Times New Roman" pitchFamily="18" charset="0"/>
              </a:rPr>
              <a:t>There are two main sections of a rule those are:</a:t>
            </a:r>
            <a:endParaRPr lang="en-US" sz="2800" dirty="0">
              <a:solidFill>
                <a:schemeClr val="tx1"/>
              </a:solidFill>
              <a:latin typeface="Times New Roman" pitchFamily="18" charset="0"/>
              <a:cs typeface="Times New Roman" pitchFamily="18" charset="0"/>
            </a:endParaRPr>
          </a:p>
          <a:p>
            <a:pPr lvl="1">
              <a:lnSpc>
                <a:spcPct val="150000"/>
              </a:lnSpc>
              <a:buFont typeface="Wingdings" pitchFamily="2" charset="2"/>
              <a:buChar char="§"/>
            </a:pPr>
            <a:r>
              <a:rPr lang="en-US" b="1" dirty="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The selector: </a:t>
            </a:r>
            <a:r>
              <a:rPr lang="en-US" sz="2400" dirty="0">
                <a:solidFill>
                  <a:schemeClr val="tx1"/>
                </a:solidFill>
                <a:latin typeface="Times New Roman" pitchFamily="18" charset="0"/>
                <a:cs typeface="Times New Roman" pitchFamily="18" charset="0"/>
              </a:rPr>
              <a:t>which identifies the element to be affected (rule applies)</a:t>
            </a:r>
          </a:p>
          <a:p>
            <a:pPr lvl="1">
              <a:lnSpc>
                <a:spcPct val="150000"/>
              </a:lnSpc>
              <a:buFont typeface="Wingdings" pitchFamily="2" charset="2"/>
              <a:buChar char="§"/>
            </a:pPr>
            <a:r>
              <a:rPr lang="en-US" sz="2400" b="1" dirty="0">
                <a:solidFill>
                  <a:schemeClr val="tx1"/>
                </a:solidFill>
                <a:latin typeface="Times New Roman" pitchFamily="18" charset="0"/>
                <a:cs typeface="Times New Roman" pitchFamily="18" charset="0"/>
              </a:rPr>
              <a:t>The declaration</a:t>
            </a:r>
            <a:r>
              <a:rPr lang="en-US" sz="2400" dirty="0">
                <a:solidFill>
                  <a:schemeClr val="tx1"/>
                </a:solidFill>
                <a:latin typeface="Times New Roman" pitchFamily="18" charset="0"/>
                <a:cs typeface="Times New Roman" pitchFamily="18" charset="0"/>
              </a:rPr>
              <a:t>:</a:t>
            </a:r>
          </a:p>
          <a:p>
            <a:pPr lvl="2">
              <a:lnSpc>
                <a:spcPct val="150000"/>
              </a:lnSpc>
              <a:buFont typeface="Wingdings" pitchFamily="2" charset="2"/>
              <a:buChar char="§"/>
            </a:pPr>
            <a:r>
              <a:rPr lang="en-US" sz="2400" dirty="0">
                <a:solidFill>
                  <a:schemeClr val="tx1"/>
                </a:solidFill>
                <a:latin typeface="Times New Roman" pitchFamily="18" charset="0"/>
                <a:cs typeface="Times New Roman" pitchFamily="18" charset="0"/>
              </a:rPr>
              <a:t>The declaration is made up of a </a:t>
            </a:r>
            <a:r>
              <a:rPr lang="en-US" sz="2400" b="1" dirty="0">
                <a:solidFill>
                  <a:schemeClr val="tx1"/>
                </a:solidFill>
                <a:latin typeface="Times New Roman" pitchFamily="18" charset="0"/>
                <a:cs typeface="Times New Roman" pitchFamily="18" charset="0"/>
              </a:rPr>
              <a:t>property</a:t>
            </a:r>
            <a:r>
              <a:rPr lang="en-US" sz="2400" dirty="0">
                <a:solidFill>
                  <a:schemeClr val="tx1"/>
                </a:solidFill>
                <a:latin typeface="Times New Roman" pitchFamily="18" charset="0"/>
                <a:cs typeface="Times New Roman" pitchFamily="18" charset="0"/>
              </a:rPr>
              <a:t> and a </a:t>
            </a:r>
            <a:r>
              <a:rPr lang="en-US" sz="2400" b="1" dirty="0">
                <a:solidFill>
                  <a:schemeClr val="tx1"/>
                </a:solidFill>
                <a:latin typeface="Times New Roman" pitchFamily="18" charset="0"/>
                <a:cs typeface="Times New Roman" pitchFamily="18" charset="0"/>
              </a:rPr>
              <a:t>value</a:t>
            </a:r>
            <a:r>
              <a:rPr lang="en-US" sz="2400" dirty="0">
                <a:solidFill>
                  <a:schemeClr val="tx1"/>
                </a:solidFill>
                <a:latin typeface="Times New Roman" pitchFamily="18" charset="0"/>
                <a:cs typeface="Times New Roman" pitchFamily="18" charset="0"/>
              </a:rPr>
              <a:t>.</a:t>
            </a:r>
          </a:p>
          <a:p>
            <a:pPr lvl="2">
              <a:lnSpc>
                <a:spcPct val="150000"/>
              </a:lnSpc>
              <a:buFont typeface="Wingdings" pitchFamily="2" charset="2"/>
              <a:buChar char="§"/>
            </a:pPr>
            <a:r>
              <a:rPr lang="en-US" sz="2400" dirty="0">
                <a:solidFill>
                  <a:schemeClr val="tx1"/>
                </a:solidFill>
                <a:latin typeface="Times New Roman" pitchFamily="18" charset="0"/>
                <a:cs typeface="Times New Roman" pitchFamily="18" charset="0"/>
              </a:rPr>
              <a:t>There could be more than one declaration in a single rule   </a:t>
            </a:r>
          </a:p>
          <a:p>
            <a:pPr lvl="2">
              <a:lnSpc>
                <a:spcPct val="150000"/>
              </a:lnSpc>
              <a:buFont typeface="Wingdings" pitchFamily="2" charset="2"/>
              <a:buChar char="§"/>
            </a:pPr>
            <a:r>
              <a:rPr lang="en-US" sz="2400" dirty="0">
                <a:solidFill>
                  <a:schemeClr val="tx1"/>
                </a:solidFill>
                <a:latin typeface="Times New Roman" pitchFamily="18" charset="0"/>
                <a:cs typeface="Times New Roman" pitchFamily="18" charset="0"/>
              </a:rPr>
              <a:t>Each declaration must end by </a:t>
            </a:r>
            <a:r>
              <a:rPr lang="en-US" sz="2400" b="1" dirty="0">
                <a:solidFill>
                  <a:schemeClr val="tx1"/>
                </a:solidFill>
                <a:latin typeface="Times New Roman" pitchFamily="18" charset="0"/>
                <a:cs typeface="Times New Roman" pitchFamily="18" charset="0"/>
              </a:rPr>
              <a:t>semicolons</a:t>
            </a:r>
            <a:r>
              <a:rPr lang="en-US" sz="2400" dirty="0">
                <a:solidFill>
                  <a:schemeClr val="tx1"/>
                </a:solidFill>
                <a:latin typeface="Times New Roman" pitchFamily="18" charset="0"/>
                <a:cs typeface="Times New Roman" pitchFamily="18" charset="0"/>
              </a:rPr>
              <a:t>.</a:t>
            </a:r>
          </a:p>
          <a:p>
            <a:pPr lvl="2">
              <a:lnSpc>
                <a:spcPct val="150000"/>
              </a:lnSpc>
              <a:buFont typeface="Wingdings" pitchFamily="2" charset="2"/>
              <a:buChar char="§"/>
            </a:pPr>
            <a:r>
              <a:rPr lang="en-US" sz="2400" dirty="0">
                <a:solidFill>
                  <a:schemeClr val="tx1"/>
                </a:solidFill>
                <a:latin typeface="Times New Roman" pitchFamily="18" charset="0"/>
                <a:cs typeface="Times New Roman" pitchFamily="18" charset="0"/>
              </a:rPr>
              <a:t>Declarations are very similar to attribute names and their values</a:t>
            </a:r>
          </a:p>
          <a:p>
            <a:pPr>
              <a:lnSpc>
                <a:spcPct val="150000"/>
              </a:lnSpc>
              <a:buFont typeface="Wingdings" pitchFamily="2" charset="2"/>
              <a:buChar char="§"/>
            </a:pPr>
            <a:endParaRPr lang="en-US"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E5D1617-11D4-40A7-A98D-DBE94F5C9387}" type="slidenum">
              <a:rPr lang="en-US" smtClean="0">
                <a:solidFill>
                  <a:prstClr val="black">
                    <a:lumMod val="65000"/>
                    <a:lumOff val="35000"/>
                  </a:prstClr>
                </a:solidFill>
              </a:rPr>
              <a:pPr/>
              <a:t>8</a:t>
            </a:fld>
            <a:endParaRPr lang="en-US">
              <a:solidFill>
                <a:prstClr val="black">
                  <a:lumMod val="65000"/>
                  <a:lumOff val="35000"/>
                </a:prstClr>
              </a:solidFill>
            </a:endParaRPr>
          </a:p>
        </p:txBody>
      </p:sp>
    </p:spTree>
    <p:extLst>
      <p:ext uri="{BB962C8B-B14F-4D97-AF65-F5344CB8AC3E}">
        <p14:creationId xmlns:p14="http://schemas.microsoft.com/office/powerpoint/2010/main" val="9260771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FBD5EC-07C6-4FCE-BA4E-7F90A80767FC}"/>
              </a:ext>
            </a:extLst>
          </p:cNvPr>
          <p:cNvSpPr>
            <a:spLocks noGrp="1"/>
          </p:cNvSpPr>
          <p:nvPr>
            <p:ph type="sldNum" sz="quarter" idx="12"/>
          </p:nvPr>
        </p:nvSpPr>
        <p:spPr/>
        <p:txBody>
          <a:bodyPr/>
          <a:lstStyle/>
          <a:p>
            <a:fld id="{DE5D1617-11D4-40A7-A98D-DBE94F5C9387}" type="slidenum">
              <a:rPr lang="en-US" smtClean="0">
                <a:solidFill>
                  <a:prstClr val="black">
                    <a:lumMod val="65000"/>
                    <a:lumOff val="35000"/>
                  </a:prstClr>
                </a:solidFill>
              </a:rPr>
              <a:pPr/>
              <a:t>80</a:t>
            </a:fld>
            <a:endParaRPr lang="en-US">
              <a:solidFill>
                <a:prstClr val="black">
                  <a:lumMod val="65000"/>
                  <a:lumOff val="35000"/>
                </a:prstClr>
              </a:solidFill>
            </a:endParaRPr>
          </a:p>
        </p:txBody>
      </p:sp>
      <p:pic>
        <p:nvPicPr>
          <p:cNvPr id="5" name="Content Placeholder 5">
            <a:extLst>
              <a:ext uri="{FF2B5EF4-FFF2-40B4-BE49-F238E27FC236}">
                <a16:creationId xmlns:a16="http://schemas.microsoft.com/office/drawing/2014/main" id="{62073881-C419-49FC-8393-F7596E3F3959}"/>
              </a:ext>
            </a:extLst>
          </p:cNvPr>
          <p:cNvPicPr>
            <a:picLocks noGrp="1" noChangeAspect="1"/>
          </p:cNvPicPr>
          <p:nvPr>
            <p:ph idx="1"/>
          </p:nvPr>
        </p:nvPicPr>
        <p:blipFill>
          <a:blip r:embed="rId2"/>
          <a:stretch>
            <a:fillRect/>
          </a:stretch>
        </p:blipFill>
        <p:spPr>
          <a:xfrm>
            <a:off x="407602" y="457200"/>
            <a:ext cx="8279198" cy="5668963"/>
          </a:xfrm>
        </p:spPr>
      </p:pic>
    </p:spTree>
    <p:extLst>
      <p:ext uri="{BB962C8B-B14F-4D97-AF65-F5344CB8AC3E}">
        <p14:creationId xmlns:p14="http://schemas.microsoft.com/office/powerpoint/2010/main" val="36466350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1200"/>
            <a:ext cx="8229600" cy="1600200"/>
          </a:xfrm>
        </p:spPr>
        <p:txBody>
          <a:bodyPr/>
          <a:lstStyle/>
          <a:p>
            <a:r>
              <a:rPr lang="en-US" i="1" dirty="0"/>
              <a:t>Thank you!</a:t>
            </a:r>
          </a:p>
        </p:txBody>
      </p:sp>
      <p:sp>
        <p:nvSpPr>
          <p:cNvPr id="3" name="Slide Number Placeholder 2"/>
          <p:cNvSpPr>
            <a:spLocks noGrp="1"/>
          </p:cNvSpPr>
          <p:nvPr>
            <p:ph type="sldNum" sz="quarter" idx="12"/>
          </p:nvPr>
        </p:nvSpPr>
        <p:spPr/>
        <p:txBody>
          <a:bodyPr/>
          <a:lstStyle/>
          <a:p>
            <a:fld id="{DE5D1617-11D4-40A7-A98D-DBE94F5C9387}" type="slidenum">
              <a:rPr lang="en-US" smtClean="0">
                <a:solidFill>
                  <a:prstClr val="black">
                    <a:lumMod val="65000"/>
                    <a:lumOff val="35000"/>
                  </a:prstClr>
                </a:solidFill>
              </a:rPr>
              <a:pPr/>
              <a:t>81</a:t>
            </a:fld>
            <a:endParaRPr lang="en-US">
              <a:solidFill>
                <a:prstClr val="black">
                  <a:lumMod val="65000"/>
                  <a:lumOff val="35000"/>
                </a:prstClr>
              </a:solidFill>
            </a:endParaRPr>
          </a:p>
        </p:txBody>
      </p:sp>
    </p:spTree>
    <p:extLst>
      <p:ext uri="{BB962C8B-B14F-4D97-AF65-F5344CB8AC3E}">
        <p14:creationId xmlns:p14="http://schemas.microsoft.com/office/powerpoint/2010/main" val="1303198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a:bodyPr>
          <a:lstStyle/>
          <a:p>
            <a:r>
              <a:rPr lang="en-US" sz="3600" b="1" dirty="0">
                <a:effectLst/>
                <a:latin typeface="Times New Roman" pitchFamily="18" charset="0"/>
                <a:cs typeface="Times New Roman" pitchFamily="18" charset="0"/>
              </a:rPr>
              <a:t>Style Sheet Rules(</a:t>
            </a:r>
            <a:r>
              <a:rPr lang="en-US" sz="3600" b="1" dirty="0" err="1">
                <a:effectLst/>
                <a:latin typeface="Times New Roman" pitchFamily="18" charset="0"/>
                <a:cs typeface="Times New Roman" pitchFamily="18" charset="0"/>
              </a:rPr>
              <a:t>cont</a:t>
            </a:r>
            <a:r>
              <a:rPr lang="en-US" sz="3600" b="1" dirty="0">
                <a:effectLst/>
                <a:latin typeface="Times New Roman" pitchFamily="18" charset="0"/>
                <a:cs typeface="Times New Roman" pitchFamily="18" charset="0"/>
              </a:rPr>
              <a:t>…)</a:t>
            </a:r>
          </a:p>
        </p:txBody>
      </p:sp>
      <p:sp>
        <p:nvSpPr>
          <p:cNvPr id="3" name="Content Placeholder 2"/>
          <p:cNvSpPr>
            <a:spLocks noGrp="1"/>
          </p:cNvSpPr>
          <p:nvPr>
            <p:ph idx="1"/>
          </p:nvPr>
        </p:nvSpPr>
        <p:spPr>
          <a:xfrm>
            <a:off x="457200" y="1371600"/>
            <a:ext cx="8229600" cy="4754563"/>
          </a:xfrm>
        </p:spPr>
        <p:txBody>
          <a:bodyPr>
            <a:normAutofit fontScale="85000" lnSpcReduction="20000"/>
          </a:bodyPr>
          <a:lstStyle/>
          <a:p>
            <a:pPr>
              <a:buNone/>
            </a:pPr>
            <a:r>
              <a:rPr lang="en-US" sz="3300" dirty="0">
                <a:solidFill>
                  <a:schemeClr val="tx1"/>
                </a:solidFill>
                <a:latin typeface="Times New Roman" pitchFamily="18" charset="0"/>
                <a:cs typeface="Times New Roman" pitchFamily="18" charset="0"/>
              </a:rPr>
              <a:t>Syntax </a:t>
            </a:r>
          </a:p>
          <a:p>
            <a:pPr>
              <a:buNone/>
            </a:pPr>
            <a:r>
              <a:rPr lang="en-US" dirty="0">
                <a:solidFill>
                  <a:schemeClr val="tx1"/>
                </a:solidFill>
                <a:latin typeface="Comic Sans MS" pitchFamily="66" charset="0"/>
              </a:rPr>
              <a:t>Selector {property : value;} </a:t>
            </a:r>
          </a:p>
          <a:p>
            <a:pPr>
              <a:buNone/>
            </a:pPr>
            <a:r>
              <a:rPr lang="en-US" dirty="0">
                <a:solidFill>
                  <a:schemeClr val="tx1"/>
                </a:solidFill>
                <a:latin typeface="Comic Sans MS" pitchFamily="66" charset="0"/>
              </a:rPr>
              <a:t>   or </a:t>
            </a:r>
          </a:p>
          <a:p>
            <a:pPr>
              <a:buNone/>
            </a:pPr>
            <a:r>
              <a:rPr lang="en-US" dirty="0">
                <a:solidFill>
                  <a:schemeClr val="tx1"/>
                </a:solidFill>
                <a:latin typeface="Comic Sans MS" pitchFamily="66" charset="0"/>
              </a:rPr>
              <a:t>Selector {property1 : value1;</a:t>
            </a:r>
          </a:p>
          <a:p>
            <a:pPr>
              <a:buNone/>
            </a:pPr>
            <a:r>
              <a:rPr lang="en-US" dirty="0">
                <a:solidFill>
                  <a:schemeClr val="tx1"/>
                </a:solidFill>
                <a:latin typeface="Comic Sans MS" pitchFamily="66" charset="0"/>
              </a:rPr>
              <a:t>                 property2: value2;</a:t>
            </a:r>
          </a:p>
          <a:p>
            <a:pPr>
              <a:buNone/>
            </a:pPr>
            <a:r>
              <a:rPr lang="en-US" dirty="0">
                <a:solidFill>
                  <a:schemeClr val="tx1"/>
                </a:solidFill>
                <a:latin typeface="Comic Sans MS" pitchFamily="66" charset="0"/>
              </a:rPr>
              <a:t>                 Property3:value3 ;</a:t>
            </a:r>
          </a:p>
          <a:p>
            <a:pPr lvl="3">
              <a:buNone/>
            </a:pPr>
            <a:r>
              <a:rPr lang="en-US" dirty="0">
                <a:solidFill>
                  <a:schemeClr val="tx1"/>
                </a:solidFill>
                <a:latin typeface="Comic Sans MS" pitchFamily="66" charset="0"/>
              </a:rPr>
              <a:t>} </a:t>
            </a:r>
          </a:p>
          <a:p>
            <a:pPr>
              <a:buNone/>
            </a:pPr>
            <a:endParaRPr lang="en-US" dirty="0">
              <a:solidFill>
                <a:schemeClr val="tx1"/>
              </a:solidFill>
            </a:endParaRPr>
          </a:p>
          <a:p>
            <a:pPr>
              <a:buNone/>
            </a:pPr>
            <a:r>
              <a:rPr lang="en-US" dirty="0">
                <a:solidFill>
                  <a:schemeClr val="tx1"/>
                </a:solidFill>
                <a:latin typeface="Comic Sans MS" pitchFamily="66" charset="0"/>
              </a:rPr>
              <a:t>Example</a:t>
            </a:r>
          </a:p>
          <a:p>
            <a:pPr>
              <a:buNone/>
            </a:pPr>
            <a:r>
              <a:rPr lang="en-US" dirty="0">
                <a:solidFill>
                  <a:schemeClr val="tx1"/>
                </a:solidFill>
                <a:latin typeface="Comic Sans MS" pitchFamily="66" charset="0"/>
              </a:rPr>
              <a:t>              selector            declaration </a:t>
            </a:r>
            <a:endParaRPr lang="en-US" dirty="0">
              <a:solidFill>
                <a:schemeClr val="tx1"/>
              </a:solidFill>
            </a:endParaRPr>
          </a:p>
          <a:p>
            <a:pPr>
              <a:buNone/>
            </a:pPr>
            <a:r>
              <a:rPr lang="en-US" dirty="0">
                <a:solidFill>
                  <a:schemeClr val="tx1"/>
                </a:solidFill>
              </a:rPr>
              <a:t>             </a:t>
            </a:r>
          </a:p>
          <a:p>
            <a:pPr>
              <a:buNone/>
            </a:pPr>
            <a:r>
              <a:rPr lang="en-US" dirty="0">
                <a:solidFill>
                  <a:schemeClr val="tx1"/>
                </a:solidFill>
              </a:rPr>
              <a:t>                         </a:t>
            </a:r>
            <a:r>
              <a:rPr lang="en-US" dirty="0">
                <a:solidFill>
                  <a:schemeClr val="tx1"/>
                </a:solidFill>
                <a:latin typeface="Comic Sans MS" pitchFamily="66" charset="0"/>
              </a:rPr>
              <a:t>p         {  color : red }</a:t>
            </a:r>
          </a:p>
          <a:p>
            <a:endParaRPr lang="en-US" dirty="0">
              <a:solidFill>
                <a:schemeClr val="tx1"/>
              </a:solidFill>
              <a:latin typeface="Comic Sans MS" pitchFamily="66" charset="0"/>
            </a:endParaRPr>
          </a:p>
          <a:p>
            <a:pPr>
              <a:buNone/>
            </a:pPr>
            <a:r>
              <a:rPr lang="en-US" dirty="0">
                <a:solidFill>
                  <a:schemeClr val="tx1"/>
                </a:solidFill>
                <a:latin typeface="Comic Sans MS" pitchFamily="66" charset="0"/>
              </a:rPr>
              <a:t>                                                                       value</a:t>
            </a:r>
          </a:p>
          <a:p>
            <a:pPr>
              <a:buNone/>
            </a:pPr>
            <a:r>
              <a:rPr lang="en-US" dirty="0">
                <a:solidFill>
                  <a:schemeClr val="tx1"/>
                </a:solidFill>
                <a:latin typeface="Comic Sans MS" pitchFamily="66" charset="0"/>
              </a:rPr>
              <a:t>                                      </a:t>
            </a:r>
            <a:r>
              <a:rPr lang="en-US" dirty="0" err="1">
                <a:solidFill>
                  <a:schemeClr val="tx1"/>
                </a:solidFill>
                <a:latin typeface="Comic Sans MS" pitchFamily="66" charset="0"/>
              </a:rPr>
              <a:t>Css</a:t>
            </a:r>
            <a:r>
              <a:rPr lang="en-US" dirty="0">
                <a:solidFill>
                  <a:schemeClr val="tx1"/>
                </a:solidFill>
                <a:latin typeface="Comic Sans MS" pitchFamily="66" charset="0"/>
              </a:rPr>
              <a:t> rul</a:t>
            </a:r>
            <a:r>
              <a:rPr lang="en-US" dirty="0">
                <a:solidFill>
                  <a:schemeClr val="tx1"/>
                </a:solidFill>
              </a:rPr>
              <a:t>e</a:t>
            </a:r>
            <a:r>
              <a:rPr lang="en-US" dirty="0">
                <a:solidFill>
                  <a:schemeClr val="tx1"/>
                </a:solidFill>
                <a:latin typeface="Comic Sans MS" pitchFamily="66" charset="0"/>
              </a:rPr>
              <a:t>      </a:t>
            </a:r>
            <a:r>
              <a:rPr lang="en-US" sz="2800" dirty="0">
                <a:solidFill>
                  <a:schemeClr val="tx1"/>
                </a:solidFill>
                <a:latin typeface="Comic Sans MS" pitchFamily="66" charset="0"/>
              </a:rPr>
              <a:t>property</a:t>
            </a:r>
            <a:r>
              <a:rPr lang="en-US" dirty="0">
                <a:solidFill>
                  <a:schemeClr val="tx1"/>
                </a:solidFill>
                <a:latin typeface="Comic Sans MS" pitchFamily="66" charset="0"/>
              </a:rPr>
              <a:t> </a:t>
            </a:r>
            <a:endParaRPr lang="en-US" dirty="0">
              <a:solidFill>
                <a:schemeClr val="tx1"/>
              </a:solidFill>
            </a:endParaRPr>
          </a:p>
        </p:txBody>
      </p:sp>
      <p:grpSp>
        <p:nvGrpSpPr>
          <p:cNvPr id="4" name="Group 3"/>
          <p:cNvGrpSpPr/>
          <p:nvPr/>
        </p:nvGrpSpPr>
        <p:grpSpPr>
          <a:xfrm>
            <a:off x="1672935" y="4405743"/>
            <a:ext cx="4198937" cy="1181100"/>
            <a:chOff x="1947863" y="4860925"/>
            <a:chExt cx="4198937" cy="1181100"/>
          </a:xfrm>
        </p:grpSpPr>
        <p:sp>
          <p:nvSpPr>
            <p:cNvPr id="5" name="AutoShape 3"/>
            <p:cNvSpPr>
              <a:spLocks/>
            </p:cNvSpPr>
            <p:nvPr/>
          </p:nvSpPr>
          <p:spPr bwMode="auto">
            <a:xfrm rot="5400000" flipH="1" flipV="1">
              <a:off x="3860800" y="3756025"/>
              <a:ext cx="457200" cy="4114800"/>
            </a:xfrm>
            <a:prstGeom prst="leftBrace">
              <a:avLst>
                <a:gd name="adj1" fmla="val 78542"/>
                <a:gd name="adj2" fmla="val 48653"/>
              </a:avLst>
            </a:prstGeom>
            <a:noFill/>
            <a:ln w="18360">
              <a:solidFill>
                <a:srgbClr val="FF0000"/>
              </a:solidFill>
              <a:round/>
              <a:headEnd/>
              <a:tailEnd/>
            </a:ln>
            <a:effectLst/>
          </p:spPr>
          <p:txBody>
            <a:bodyPr wrap="none" anchor="ctr"/>
            <a:lstStyle/>
            <a:p>
              <a:endParaRPr lang="en-US">
                <a:solidFill>
                  <a:prstClr val="black"/>
                </a:solidFill>
              </a:endParaRPr>
            </a:p>
          </p:txBody>
        </p:sp>
        <p:sp>
          <p:nvSpPr>
            <p:cNvPr id="6" name="AutoShape 5"/>
            <p:cNvSpPr>
              <a:spLocks/>
            </p:cNvSpPr>
            <p:nvPr/>
          </p:nvSpPr>
          <p:spPr bwMode="auto">
            <a:xfrm rot="5400000" flipV="1">
              <a:off x="2176463" y="4632325"/>
              <a:ext cx="228600" cy="685800"/>
            </a:xfrm>
            <a:prstGeom prst="leftBrace">
              <a:avLst>
                <a:gd name="adj1" fmla="val 25000"/>
                <a:gd name="adj2" fmla="val 50000"/>
              </a:avLst>
            </a:prstGeom>
            <a:noFill/>
            <a:ln w="18360">
              <a:solidFill>
                <a:srgbClr val="FF0000"/>
              </a:solidFill>
              <a:round/>
              <a:headEnd/>
              <a:tailEnd/>
            </a:ln>
            <a:effectLst/>
          </p:spPr>
          <p:txBody>
            <a:bodyPr wrap="none" anchor="ctr"/>
            <a:lstStyle/>
            <a:p>
              <a:endParaRPr lang="en-US">
                <a:solidFill>
                  <a:prstClr val="black"/>
                </a:solidFill>
              </a:endParaRPr>
            </a:p>
          </p:txBody>
        </p:sp>
        <p:sp>
          <p:nvSpPr>
            <p:cNvPr id="7" name="AutoShape 7"/>
            <p:cNvSpPr>
              <a:spLocks/>
            </p:cNvSpPr>
            <p:nvPr/>
          </p:nvSpPr>
          <p:spPr bwMode="auto">
            <a:xfrm rot="5400000" flipV="1">
              <a:off x="4227513" y="3603625"/>
              <a:ext cx="228600" cy="2743200"/>
            </a:xfrm>
            <a:prstGeom prst="leftBrace">
              <a:avLst>
                <a:gd name="adj1" fmla="val 54111"/>
                <a:gd name="adj2" fmla="val 50463"/>
              </a:avLst>
            </a:prstGeom>
            <a:noFill/>
            <a:ln w="18360">
              <a:solidFill>
                <a:srgbClr val="FF0000"/>
              </a:solidFill>
              <a:round/>
              <a:headEnd/>
              <a:tailEnd/>
            </a:ln>
            <a:effectLst/>
          </p:spPr>
          <p:txBody>
            <a:bodyPr wrap="none" anchor="ctr"/>
            <a:lstStyle/>
            <a:p>
              <a:endParaRPr lang="en-US">
                <a:solidFill>
                  <a:prstClr val="black"/>
                </a:solidFill>
              </a:endParaRPr>
            </a:p>
          </p:txBody>
        </p:sp>
      </p:grpSp>
      <p:cxnSp>
        <p:nvCxnSpPr>
          <p:cNvPr id="9" name="Straight Arrow Connector 8"/>
          <p:cNvCxnSpPr/>
          <p:nvPr/>
        </p:nvCxnSpPr>
        <p:spPr>
          <a:xfrm>
            <a:off x="3241964" y="4953000"/>
            <a:ext cx="1676400" cy="63384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957928" y="4928757"/>
            <a:ext cx="1985672" cy="48144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66D35387-8685-419B-9AF2-8BA6153698F5}" type="slidenum">
              <a:rPr lang="en-US" smtClean="0">
                <a:solidFill>
                  <a:prstClr val="black">
                    <a:lumMod val="65000"/>
                    <a:lumOff val="35000"/>
                  </a:prstClr>
                </a:solidFill>
              </a:rPr>
              <a:pPr/>
              <a:t>9</a:t>
            </a:fld>
            <a:endParaRPr lang="en-US">
              <a:solidFill>
                <a:prstClr val="black">
                  <a:lumMod val="65000"/>
                  <a:lumOff val="35000"/>
                </a:prstClr>
              </a:solidFill>
            </a:endParaRPr>
          </a:p>
        </p:txBody>
      </p:sp>
    </p:spTree>
    <p:extLst>
      <p:ext uri="{BB962C8B-B14F-4D97-AF65-F5344CB8AC3E}">
        <p14:creationId xmlns:p14="http://schemas.microsoft.com/office/powerpoint/2010/main" val="320795437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6975</TotalTime>
  <Words>4537</Words>
  <Application>Microsoft Office PowerPoint</Application>
  <PresentationFormat>On-screen Show (4:3)</PresentationFormat>
  <Paragraphs>541</Paragraphs>
  <Slides>81</Slides>
  <Notes>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81</vt:i4>
      </vt:variant>
    </vt:vector>
  </HeadingPairs>
  <TitlesOfParts>
    <vt:vector size="94" baseType="lpstr">
      <vt:lpstr>Arial</vt:lpstr>
      <vt:lpstr>Arial</vt:lpstr>
      <vt:lpstr>Calibri</vt:lpstr>
      <vt:lpstr>Century Gothic</vt:lpstr>
      <vt:lpstr>Comic Sans MS</vt:lpstr>
      <vt:lpstr>Consolas</vt:lpstr>
      <vt:lpstr>Courier New</vt:lpstr>
      <vt:lpstr>inter-regular</vt:lpstr>
      <vt:lpstr>Palatino Linotype</vt:lpstr>
      <vt:lpstr>Times New Roman</vt:lpstr>
      <vt:lpstr>Wingdings</vt:lpstr>
      <vt:lpstr>Office Theme</vt:lpstr>
      <vt:lpstr>Executive</vt:lpstr>
      <vt:lpstr>Chapter Three CSS </vt:lpstr>
      <vt:lpstr>Content </vt:lpstr>
      <vt:lpstr>CSS (cascading style sheets)</vt:lpstr>
      <vt:lpstr>Cont…</vt:lpstr>
      <vt:lpstr>The Benefits of CSS</vt:lpstr>
      <vt:lpstr>How the style sheet work</vt:lpstr>
      <vt:lpstr>Style Sheet Rules</vt:lpstr>
      <vt:lpstr>Cont…</vt:lpstr>
      <vt:lpstr>Style Sheet Rules(cont…)</vt:lpstr>
      <vt:lpstr>Attaching the styles to the document</vt:lpstr>
      <vt:lpstr>Inline style sheet </vt:lpstr>
      <vt:lpstr>Embedded style  sheet</vt:lpstr>
      <vt:lpstr>Con…</vt:lpstr>
      <vt:lpstr>Cont…</vt:lpstr>
      <vt:lpstr>External Style Sheets</vt:lpstr>
      <vt:lpstr>External Style Sheets</vt:lpstr>
      <vt:lpstr>Conflicting style </vt:lpstr>
      <vt:lpstr>CSS Selectors</vt:lpstr>
      <vt:lpstr>CSS Selectors  </vt:lpstr>
      <vt:lpstr>Element selector</vt:lpstr>
      <vt:lpstr>Cont…</vt:lpstr>
      <vt:lpstr>Cont…</vt:lpstr>
      <vt:lpstr>ID selector </vt:lpstr>
      <vt:lpstr>Cont…</vt:lpstr>
      <vt:lpstr>Cont…</vt:lpstr>
      <vt:lpstr>Class selector</vt:lpstr>
      <vt:lpstr>Cont…</vt:lpstr>
      <vt:lpstr>Style Properties</vt:lpstr>
      <vt:lpstr>1. Setting Backgrounds using CSS</vt:lpstr>
      <vt:lpstr>Cont…</vt:lpstr>
      <vt:lpstr>Set background color:</vt:lpstr>
      <vt:lpstr>Set the background image:</vt:lpstr>
      <vt:lpstr>Repeat the background image:</vt:lpstr>
      <vt:lpstr>Set the background image position:</vt:lpstr>
      <vt:lpstr>Set the background attachment:</vt:lpstr>
      <vt:lpstr>Shorthand property :</vt:lpstr>
      <vt:lpstr>Other Properties</vt:lpstr>
      <vt:lpstr>2. Setting Fonts using CSS</vt:lpstr>
      <vt:lpstr>Cont…</vt:lpstr>
      <vt:lpstr>Set the font family:</vt:lpstr>
      <vt:lpstr>Cont…</vt:lpstr>
      <vt:lpstr>Set the font variant:</vt:lpstr>
      <vt:lpstr>Set the font weight:</vt:lpstr>
      <vt:lpstr>Set the font size:</vt:lpstr>
      <vt:lpstr>Shorthand property :</vt:lpstr>
      <vt:lpstr>3. Manipulating Text using CSS</vt:lpstr>
      <vt:lpstr>Cont…</vt:lpstr>
      <vt:lpstr>Set the text color:</vt:lpstr>
      <vt:lpstr>Set the text direction :</vt:lpstr>
      <vt:lpstr>Set the space between characters:</vt:lpstr>
      <vt:lpstr>Set the space between words:</vt:lpstr>
      <vt:lpstr>Set the text indent:</vt:lpstr>
      <vt:lpstr>Set the text alignment:</vt:lpstr>
      <vt:lpstr>Decorating the text:</vt:lpstr>
      <vt:lpstr>Set the text cases:</vt:lpstr>
      <vt:lpstr>Set the text shadow:</vt:lpstr>
      <vt:lpstr>4. CSS - Images</vt:lpstr>
      <vt:lpstr>Cont…</vt:lpstr>
      <vt:lpstr>Image border Property:</vt:lpstr>
      <vt:lpstr>The image height Property:</vt:lpstr>
      <vt:lpstr>The image width Property:</vt:lpstr>
      <vt:lpstr>The -moz-opacity Property:</vt:lpstr>
      <vt:lpstr>Cont…</vt:lpstr>
      <vt:lpstr>border-radius property</vt:lpstr>
      <vt:lpstr>Image reflection </vt:lpstr>
      <vt:lpstr>Masking image </vt:lpstr>
      <vt:lpstr>5.CSS - Links</vt:lpstr>
      <vt:lpstr>Cont…</vt:lpstr>
      <vt:lpstr>CSS pagination </vt:lpstr>
      <vt:lpstr>6.CSS - Margins</vt:lpstr>
      <vt:lpstr>Cont…</vt:lpstr>
      <vt:lpstr>Cont…</vt:lpstr>
      <vt:lpstr>7.CSS - Paddings</vt:lpstr>
      <vt:lpstr>Cont…</vt:lpstr>
      <vt:lpstr>8.CSS - Cursors</vt:lpstr>
      <vt:lpstr>Cont…</vt:lpstr>
      <vt:lpstr>Cont…</vt:lpstr>
      <vt:lpstr>Cont…</vt:lpstr>
      <vt:lpstr>CSS measuring units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and XML</dc:title>
  <dc:creator>user</dc:creator>
  <cp:lastModifiedBy>marti.yab@gmail.com</cp:lastModifiedBy>
  <cp:revision>126</cp:revision>
  <dcterms:created xsi:type="dcterms:W3CDTF">2019-11-07T07:19:04Z</dcterms:created>
  <dcterms:modified xsi:type="dcterms:W3CDTF">2023-06-18T15:55:47Z</dcterms:modified>
</cp:coreProperties>
</file>