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9" r:id="rId3"/>
    <p:sldId id="260" r:id="rId4"/>
    <p:sldId id="257" r:id="rId5"/>
    <p:sldId id="261" r:id="rId6"/>
    <p:sldId id="262" r:id="rId7"/>
    <p:sldId id="263" r:id="rId8"/>
    <p:sldId id="268"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38"/>
    <p:restoredTop sz="94617"/>
  </p:normalViewPr>
  <p:slideViewPr>
    <p:cSldViewPr snapToGrid="0" snapToObjects="1">
      <p:cViewPr varScale="1">
        <p:scale>
          <a:sx n="158" d="100"/>
          <a:sy n="158" d="100"/>
        </p:scale>
        <p:origin x="216"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347055-180D-694F-82B0-8D9309F07C91}" type="datetimeFigureOut">
              <a:rPr lang="en-GB" smtClean="0"/>
              <a:t>21/04/2020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86EE6-823F-D045-99E4-4234C37A8B02}" type="slidenum">
              <a:rPr lang="en-GB" smtClean="0"/>
              <a:t>‹#›</a:t>
            </a:fld>
            <a:endParaRPr lang="en-GB"/>
          </a:p>
        </p:txBody>
      </p:sp>
    </p:spTree>
    <p:extLst>
      <p:ext uri="{BB962C8B-B14F-4D97-AF65-F5344CB8AC3E}">
        <p14:creationId xmlns:p14="http://schemas.microsoft.com/office/powerpoint/2010/main" val="1976310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4A86EE6-823F-D045-99E4-4234C37A8B02}" type="slidenum">
              <a:rPr lang="en-GB" smtClean="0"/>
              <a:t>8</a:t>
            </a:fld>
            <a:endParaRPr lang="en-GB"/>
          </a:p>
        </p:txBody>
      </p:sp>
    </p:spTree>
    <p:extLst>
      <p:ext uri="{BB962C8B-B14F-4D97-AF65-F5344CB8AC3E}">
        <p14:creationId xmlns:p14="http://schemas.microsoft.com/office/powerpoint/2010/main" val="3085049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4A86EE6-823F-D045-99E4-4234C37A8B02}" type="slidenum">
              <a:rPr lang="en-GB" smtClean="0"/>
              <a:t>10</a:t>
            </a:fld>
            <a:endParaRPr lang="en-GB"/>
          </a:p>
        </p:txBody>
      </p:sp>
    </p:spTree>
    <p:extLst>
      <p:ext uri="{BB962C8B-B14F-4D97-AF65-F5344CB8AC3E}">
        <p14:creationId xmlns:p14="http://schemas.microsoft.com/office/powerpoint/2010/main" val="2594273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1ABAD-A8A0-F747-9A56-694158E24D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D7574BB-953C-AA4E-9585-134DAB428C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C8C51AA-89BE-7C43-A3BF-95B13ACA3D39}"/>
              </a:ext>
            </a:extLst>
          </p:cNvPr>
          <p:cNvSpPr>
            <a:spLocks noGrp="1"/>
          </p:cNvSpPr>
          <p:nvPr>
            <p:ph type="dt" sz="half" idx="10"/>
          </p:nvPr>
        </p:nvSpPr>
        <p:spPr/>
        <p:txBody>
          <a:bodyPr/>
          <a:lstStyle/>
          <a:p>
            <a:fld id="{D227D55A-97F2-1B47-A7B8-7DB12749D7A6}" type="datetimeFigureOut">
              <a:rPr lang="en-GB" smtClean="0"/>
              <a:t>21/04/2020</a:t>
            </a:fld>
            <a:endParaRPr lang="en-GB"/>
          </a:p>
        </p:txBody>
      </p:sp>
      <p:sp>
        <p:nvSpPr>
          <p:cNvPr id="5" name="Footer Placeholder 4">
            <a:extLst>
              <a:ext uri="{FF2B5EF4-FFF2-40B4-BE49-F238E27FC236}">
                <a16:creationId xmlns:a16="http://schemas.microsoft.com/office/drawing/2014/main" id="{EC84D3F8-4DF7-D645-A218-9AE32B6C02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0B5977-6559-F844-A31B-7C3AA37D67FB}"/>
              </a:ext>
            </a:extLst>
          </p:cNvPr>
          <p:cNvSpPr>
            <a:spLocks noGrp="1"/>
          </p:cNvSpPr>
          <p:nvPr>
            <p:ph type="sldNum" sz="quarter" idx="12"/>
          </p:nvPr>
        </p:nvSpPr>
        <p:spPr/>
        <p:txBody>
          <a:bodyPr/>
          <a:lstStyle/>
          <a:p>
            <a:fld id="{4B25CB13-03BC-3747-AEAF-7ED917734A0E}" type="slidenum">
              <a:rPr lang="en-GB" smtClean="0"/>
              <a:t>‹#›</a:t>
            </a:fld>
            <a:endParaRPr lang="en-GB"/>
          </a:p>
        </p:txBody>
      </p:sp>
    </p:spTree>
    <p:extLst>
      <p:ext uri="{BB962C8B-B14F-4D97-AF65-F5344CB8AC3E}">
        <p14:creationId xmlns:p14="http://schemas.microsoft.com/office/powerpoint/2010/main" val="2335967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9E0D4-59EF-564A-AA45-C0841A5C9B7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2E69F87-88E4-F340-92B2-F49B2462AC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7DD0BA-994C-9D4F-919E-4090587F6EA3}"/>
              </a:ext>
            </a:extLst>
          </p:cNvPr>
          <p:cNvSpPr>
            <a:spLocks noGrp="1"/>
          </p:cNvSpPr>
          <p:nvPr>
            <p:ph type="dt" sz="half" idx="10"/>
          </p:nvPr>
        </p:nvSpPr>
        <p:spPr/>
        <p:txBody>
          <a:bodyPr/>
          <a:lstStyle/>
          <a:p>
            <a:fld id="{D227D55A-97F2-1B47-A7B8-7DB12749D7A6}" type="datetimeFigureOut">
              <a:rPr lang="en-GB" smtClean="0"/>
              <a:t>21/04/2020</a:t>
            </a:fld>
            <a:endParaRPr lang="en-GB"/>
          </a:p>
        </p:txBody>
      </p:sp>
      <p:sp>
        <p:nvSpPr>
          <p:cNvPr id="5" name="Footer Placeholder 4">
            <a:extLst>
              <a:ext uri="{FF2B5EF4-FFF2-40B4-BE49-F238E27FC236}">
                <a16:creationId xmlns:a16="http://schemas.microsoft.com/office/drawing/2014/main" id="{B6F8E286-58CA-F744-9DD6-75F33EF176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6CC74F-C65A-E446-9DA2-D3D6036FA33E}"/>
              </a:ext>
            </a:extLst>
          </p:cNvPr>
          <p:cNvSpPr>
            <a:spLocks noGrp="1"/>
          </p:cNvSpPr>
          <p:nvPr>
            <p:ph type="sldNum" sz="quarter" idx="12"/>
          </p:nvPr>
        </p:nvSpPr>
        <p:spPr/>
        <p:txBody>
          <a:bodyPr/>
          <a:lstStyle/>
          <a:p>
            <a:fld id="{4B25CB13-03BC-3747-AEAF-7ED917734A0E}" type="slidenum">
              <a:rPr lang="en-GB" smtClean="0"/>
              <a:t>‹#›</a:t>
            </a:fld>
            <a:endParaRPr lang="en-GB"/>
          </a:p>
        </p:txBody>
      </p:sp>
    </p:spTree>
    <p:extLst>
      <p:ext uri="{BB962C8B-B14F-4D97-AF65-F5344CB8AC3E}">
        <p14:creationId xmlns:p14="http://schemas.microsoft.com/office/powerpoint/2010/main" val="230178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0DDCE2-67E3-7343-8BCD-CC96C63825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030969-9353-CE49-BC71-5220C5CBF6F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0CB30A-A22B-9B44-B7F4-D303DFC60A89}"/>
              </a:ext>
            </a:extLst>
          </p:cNvPr>
          <p:cNvSpPr>
            <a:spLocks noGrp="1"/>
          </p:cNvSpPr>
          <p:nvPr>
            <p:ph type="dt" sz="half" idx="10"/>
          </p:nvPr>
        </p:nvSpPr>
        <p:spPr/>
        <p:txBody>
          <a:bodyPr/>
          <a:lstStyle/>
          <a:p>
            <a:fld id="{D227D55A-97F2-1B47-A7B8-7DB12749D7A6}" type="datetimeFigureOut">
              <a:rPr lang="en-GB" smtClean="0"/>
              <a:t>21/04/2020</a:t>
            </a:fld>
            <a:endParaRPr lang="en-GB"/>
          </a:p>
        </p:txBody>
      </p:sp>
      <p:sp>
        <p:nvSpPr>
          <p:cNvPr id="5" name="Footer Placeholder 4">
            <a:extLst>
              <a:ext uri="{FF2B5EF4-FFF2-40B4-BE49-F238E27FC236}">
                <a16:creationId xmlns:a16="http://schemas.microsoft.com/office/drawing/2014/main" id="{990181CF-6016-834E-9ED7-BD4A794C01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07CAC4-886D-4645-9FE2-5BCD44214F13}"/>
              </a:ext>
            </a:extLst>
          </p:cNvPr>
          <p:cNvSpPr>
            <a:spLocks noGrp="1"/>
          </p:cNvSpPr>
          <p:nvPr>
            <p:ph type="sldNum" sz="quarter" idx="12"/>
          </p:nvPr>
        </p:nvSpPr>
        <p:spPr/>
        <p:txBody>
          <a:bodyPr/>
          <a:lstStyle/>
          <a:p>
            <a:fld id="{4B25CB13-03BC-3747-AEAF-7ED917734A0E}" type="slidenum">
              <a:rPr lang="en-GB" smtClean="0"/>
              <a:t>‹#›</a:t>
            </a:fld>
            <a:endParaRPr lang="en-GB"/>
          </a:p>
        </p:txBody>
      </p:sp>
    </p:spTree>
    <p:extLst>
      <p:ext uri="{BB962C8B-B14F-4D97-AF65-F5344CB8AC3E}">
        <p14:creationId xmlns:p14="http://schemas.microsoft.com/office/powerpoint/2010/main" val="1751108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CF5DB-91D8-AB44-B925-63609C3E40F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628A825-A3E2-6D49-90B6-535D39C49D1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276C9B-AB01-854E-BF92-9742FFA86F88}"/>
              </a:ext>
            </a:extLst>
          </p:cNvPr>
          <p:cNvSpPr>
            <a:spLocks noGrp="1"/>
          </p:cNvSpPr>
          <p:nvPr>
            <p:ph type="dt" sz="half" idx="10"/>
          </p:nvPr>
        </p:nvSpPr>
        <p:spPr/>
        <p:txBody>
          <a:bodyPr/>
          <a:lstStyle/>
          <a:p>
            <a:fld id="{D227D55A-97F2-1B47-A7B8-7DB12749D7A6}" type="datetimeFigureOut">
              <a:rPr lang="en-GB" smtClean="0"/>
              <a:t>21/04/2020</a:t>
            </a:fld>
            <a:endParaRPr lang="en-GB"/>
          </a:p>
        </p:txBody>
      </p:sp>
      <p:sp>
        <p:nvSpPr>
          <p:cNvPr id="5" name="Footer Placeholder 4">
            <a:extLst>
              <a:ext uri="{FF2B5EF4-FFF2-40B4-BE49-F238E27FC236}">
                <a16:creationId xmlns:a16="http://schemas.microsoft.com/office/drawing/2014/main" id="{0C8C9988-73A5-684D-99C9-23FB4BD3AD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128117-3D44-964B-A653-560D51C6744B}"/>
              </a:ext>
            </a:extLst>
          </p:cNvPr>
          <p:cNvSpPr>
            <a:spLocks noGrp="1"/>
          </p:cNvSpPr>
          <p:nvPr>
            <p:ph type="sldNum" sz="quarter" idx="12"/>
          </p:nvPr>
        </p:nvSpPr>
        <p:spPr/>
        <p:txBody>
          <a:bodyPr/>
          <a:lstStyle/>
          <a:p>
            <a:fld id="{4B25CB13-03BC-3747-AEAF-7ED917734A0E}" type="slidenum">
              <a:rPr lang="en-GB" smtClean="0"/>
              <a:t>‹#›</a:t>
            </a:fld>
            <a:endParaRPr lang="en-GB"/>
          </a:p>
        </p:txBody>
      </p:sp>
    </p:spTree>
    <p:extLst>
      <p:ext uri="{BB962C8B-B14F-4D97-AF65-F5344CB8AC3E}">
        <p14:creationId xmlns:p14="http://schemas.microsoft.com/office/powerpoint/2010/main" val="6146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53D5C-5BE2-AE4A-AE08-460779D1A8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A70E61D-2B2F-974A-BCBF-D3A3EBDFCF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2C248D-52D6-4C43-9AF7-087E5295A59F}"/>
              </a:ext>
            </a:extLst>
          </p:cNvPr>
          <p:cNvSpPr>
            <a:spLocks noGrp="1"/>
          </p:cNvSpPr>
          <p:nvPr>
            <p:ph type="dt" sz="half" idx="10"/>
          </p:nvPr>
        </p:nvSpPr>
        <p:spPr/>
        <p:txBody>
          <a:bodyPr/>
          <a:lstStyle/>
          <a:p>
            <a:fld id="{D227D55A-97F2-1B47-A7B8-7DB12749D7A6}" type="datetimeFigureOut">
              <a:rPr lang="en-GB" smtClean="0"/>
              <a:t>21/04/2020</a:t>
            </a:fld>
            <a:endParaRPr lang="en-GB"/>
          </a:p>
        </p:txBody>
      </p:sp>
      <p:sp>
        <p:nvSpPr>
          <p:cNvPr id="5" name="Footer Placeholder 4">
            <a:extLst>
              <a:ext uri="{FF2B5EF4-FFF2-40B4-BE49-F238E27FC236}">
                <a16:creationId xmlns:a16="http://schemas.microsoft.com/office/drawing/2014/main" id="{90AAAF27-848D-8D40-9C1A-93FF9EA7B9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BDC617-3AAB-6649-881A-33DE2960B288}"/>
              </a:ext>
            </a:extLst>
          </p:cNvPr>
          <p:cNvSpPr>
            <a:spLocks noGrp="1"/>
          </p:cNvSpPr>
          <p:nvPr>
            <p:ph type="sldNum" sz="quarter" idx="12"/>
          </p:nvPr>
        </p:nvSpPr>
        <p:spPr/>
        <p:txBody>
          <a:bodyPr/>
          <a:lstStyle/>
          <a:p>
            <a:fld id="{4B25CB13-03BC-3747-AEAF-7ED917734A0E}" type="slidenum">
              <a:rPr lang="en-GB" smtClean="0"/>
              <a:t>‹#›</a:t>
            </a:fld>
            <a:endParaRPr lang="en-GB"/>
          </a:p>
        </p:txBody>
      </p:sp>
    </p:spTree>
    <p:extLst>
      <p:ext uri="{BB962C8B-B14F-4D97-AF65-F5344CB8AC3E}">
        <p14:creationId xmlns:p14="http://schemas.microsoft.com/office/powerpoint/2010/main" val="281021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F39ED-1F6D-5748-8571-B8D37FBE78D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3D0D53-D263-E843-ABC8-E512B7AEC4F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1746E64-1723-0444-80DD-6967C00572E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CC1C3F0-D611-9646-A560-443E811E58BB}"/>
              </a:ext>
            </a:extLst>
          </p:cNvPr>
          <p:cNvSpPr>
            <a:spLocks noGrp="1"/>
          </p:cNvSpPr>
          <p:nvPr>
            <p:ph type="dt" sz="half" idx="10"/>
          </p:nvPr>
        </p:nvSpPr>
        <p:spPr/>
        <p:txBody>
          <a:bodyPr/>
          <a:lstStyle/>
          <a:p>
            <a:fld id="{D227D55A-97F2-1B47-A7B8-7DB12749D7A6}" type="datetimeFigureOut">
              <a:rPr lang="en-GB" smtClean="0"/>
              <a:t>21/04/2020</a:t>
            </a:fld>
            <a:endParaRPr lang="en-GB"/>
          </a:p>
        </p:txBody>
      </p:sp>
      <p:sp>
        <p:nvSpPr>
          <p:cNvPr id="6" name="Footer Placeholder 5">
            <a:extLst>
              <a:ext uri="{FF2B5EF4-FFF2-40B4-BE49-F238E27FC236}">
                <a16:creationId xmlns:a16="http://schemas.microsoft.com/office/drawing/2014/main" id="{E52FCAF1-87CC-DD45-995F-DA458B95CF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1DC5F4A-C180-824B-8327-24570F911A50}"/>
              </a:ext>
            </a:extLst>
          </p:cNvPr>
          <p:cNvSpPr>
            <a:spLocks noGrp="1"/>
          </p:cNvSpPr>
          <p:nvPr>
            <p:ph type="sldNum" sz="quarter" idx="12"/>
          </p:nvPr>
        </p:nvSpPr>
        <p:spPr/>
        <p:txBody>
          <a:bodyPr/>
          <a:lstStyle/>
          <a:p>
            <a:fld id="{4B25CB13-03BC-3747-AEAF-7ED917734A0E}" type="slidenum">
              <a:rPr lang="en-GB" smtClean="0"/>
              <a:t>‹#›</a:t>
            </a:fld>
            <a:endParaRPr lang="en-GB"/>
          </a:p>
        </p:txBody>
      </p:sp>
    </p:spTree>
    <p:extLst>
      <p:ext uri="{BB962C8B-B14F-4D97-AF65-F5344CB8AC3E}">
        <p14:creationId xmlns:p14="http://schemas.microsoft.com/office/powerpoint/2010/main" val="1797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5B19-F0B9-824B-8567-A960A7C19A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A7915D-B3D2-DE40-A2BD-E6054C7DD2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91501A8-378B-D44A-97D9-BE139136724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CE9B7D5-1732-0E42-A90B-6CB236A5BD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5B7EE5-4486-7442-AFD9-D02950C963A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7652E34-218A-6449-A6E1-DF5C0F01F9D3}"/>
              </a:ext>
            </a:extLst>
          </p:cNvPr>
          <p:cNvSpPr>
            <a:spLocks noGrp="1"/>
          </p:cNvSpPr>
          <p:nvPr>
            <p:ph type="dt" sz="half" idx="10"/>
          </p:nvPr>
        </p:nvSpPr>
        <p:spPr/>
        <p:txBody>
          <a:bodyPr/>
          <a:lstStyle/>
          <a:p>
            <a:fld id="{D227D55A-97F2-1B47-A7B8-7DB12749D7A6}" type="datetimeFigureOut">
              <a:rPr lang="en-GB" smtClean="0"/>
              <a:t>21/04/2020</a:t>
            </a:fld>
            <a:endParaRPr lang="en-GB"/>
          </a:p>
        </p:txBody>
      </p:sp>
      <p:sp>
        <p:nvSpPr>
          <p:cNvPr id="8" name="Footer Placeholder 7">
            <a:extLst>
              <a:ext uri="{FF2B5EF4-FFF2-40B4-BE49-F238E27FC236}">
                <a16:creationId xmlns:a16="http://schemas.microsoft.com/office/drawing/2014/main" id="{2BD77881-1B2B-E04C-8AE2-76084A3CE73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8997E2E-976B-EA42-A659-603E48E46DE7}"/>
              </a:ext>
            </a:extLst>
          </p:cNvPr>
          <p:cNvSpPr>
            <a:spLocks noGrp="1"/>
          </p:cNvSpPr>
          <p:nvPr>
            <p:ph type="sldNum" sz="quarter" idx="12"/>
          </p:nvPr>
        </p:nvSpPr>
        <p:spPr/>
        <p:txBody>
          <a:bodyPr/>
          <a:lstStyle/>
          <a:p>
            <a:fld id="{4B25CB13-03BC-3747-AEAF-7ED917734A0E}" type="slidenum">
              <a:rPr lang="en-GB" smtClean="0"/>
              <a:t>‹#›</a:t>
            </a:fld>
            <a:endParaRPr lang="en-GB"/>
          </a:p>
        </p:txBody>
      </p:sp>
    </p:spTree>
    <p:extLst>
      <p:ext uri="{BB962C8B-B14F-4D97-AF65-F5344CB8AC3E}">
        <p14:creationId xmlns:p14="http://schemas.microsoft.com/office/powerpoint/2010/main" val="96646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976C-F22C-294C-AD5E-B8357B223EA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AA574B3-163F-CA44-8041-7A7D144E0C9D}"/>
              </a:ext>
            </a:extLst>
          </p:cNvPr>
          <p:cNvSpPr>
            <a:spLocks noGrp="1"/>
          </p:cNvSpPr>
          <p:nvPr>
            <p:ph type="dt" sz="half" idx="10"/>
          </p:nvPr>
        </p:nvSpPr>
        <p:spPr/>
        <p:txBody>
          <a:bodyPr/>
          <a:lstStyle/>
          <a:p>
            <a:fld id="{D227D55A-97F2-1B47-A7B8-7DB12749D7A6}" type="datetimeFigureOut">
              <a:rPr lang="en-GB" smtClean="0"/>
              <a:t>21/04/2020</a:t>
            </a:fld>
            <a:endParaRPr lang="en-GB"/>
          </a:p>
        </p:txBody>
      </p:sp>
      <p:sp>
        <p:nvSpPr>
          <p:cNvPr id="4" name="Footer Placeholder 3">
            <a:extLst>
              <a:ext uri="{FF2B5EF4-FFF2-40B4-BE49-F238E27FC236}">
                <a16:creationId xmlns:a16="http://schemas.microsoft.com/office/drawing/2014/main" id="{EF3CF837-FB4C-E84B-9E04-2F2D02CFA55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DDA5AD3-2515-EF44-BF9D-BF4446554CB8}"/>
              </a:ext>
            </a:extLst>
          </p:cNvPr>
          <p:cNvSpPr>
            <a:spLocks noGrp="1"/>
          </p:cNvSpPr>
          <p:nvPr>
            <p:ph type="sldNum" sz="quarter" idx="12"/>
          </p:nvPr>
        </p:nvSpPr>
        <p:spPr/>
        <p:txBody>
          <a:bodyPr/>
          <a:lstStyle/>
          <a:p>
            <a:fld id="{4B25CB13-03BC-3747-AEAF-7ED917734A0E}" type="slidenum">
              <a:rPr lang="en-GB" smtClean="0"/>
              <a:t>‹#›</a:t>
            </a:fld>
            <a:endParaRPr lang="en-GB"/>
          </a:p>
        </p:txBody>
      </p:sp>
    </p:spTree>
    <p:extLst>
      <p:ext uri="{BB962C8B-B14F-4D97-AF65-F5344CB8AC3E}">
        <p14:creationId xmlns:p14="http://schemas.microsoft.com/office/powerpoint/2010/main" val="3420413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9C6E7C-3E62-7241-AE51-C4F7907B7CFA}"/>
              </a:ext>
            </a:extLst>
          </p:cNvPr>
          <p:cNvSpPr>
            <a:spLocks noGrp="1"/>
          </p:cNvSpPr>
          <p:nvPr>
            <p:ph type="dt" sz="half" idx="10"/>
          </p:nvPr>
        </p:nvSpPr>
        <p:spPr/>
        <p:txBody>
          <a:bodyPr/>
          <a:lstStyle/>
          <a:p>
            <a:fld id="{D227D55A-97F2-1B47-A7B8-7DB12749D7A6}" type="datetimeFigureOut">
              <a:rPr lang="en-GB" smtClean="0"/>
              <a:t>21/04/2020</a:t>
            </a:fld>
            <a:endParaRPr lang="en-GB"/>
          </a:p>
        </p:txBody>
      </p:sp>
      <p:sp>
        <p:nvSpPr>
          <p:cNvPr id="3" name="Footer Placeholder 2">
            <a:extLst>
              <a:ext uri="{FF2B5EF4-FFF2-40B4-BE49-F238E27FC236}">
                <a16:creationId xmlns:a16="http://schemas.microsoft.com/office/drawing/2014/main" id="{CE85B91A-C47A-AC4D-A0EE-FFF866104CB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E348946-0420-3E4D-A363-895BF5BF9A22}"/>
              </a:ext>
            </a:extLst>
          </p:cNvPr>
          <p:cNvSpPr>
            <a:spLocks noGrp="1"/>
          </p:cNvSpPr>
          <p:nvPr>
            <p:ph type="sldNum" sz="quarter" idx="12"/>
          </p:nvPr>
        </p:nvSpPr>
        <p:spPr/>
        <p:txBody>
          <a:bodyPr/>
          <a:lstStyle/>
          <a:p>
            <a:fld id="{4B25CB13-03BC-3747-AEAF-7ED917734A0E}" type="slidenum">
              <a:rPr lang="en-GB" smtClean="0"/>
              <a:t>‹#›</a:t>
            </a:fld>
            <a:endParaRPr lang="en-GB"/>
          </a:p>
        </p:txBody>
      </p:sp>
    </p:spTree>
    <p:extLst>
      <p:ext uri="{BB962C8B-B14F-4D97-AF65-F5344CB8AC3E}">
        <p14:creationId xmlns:p14="http://schemas.microsoft.com/office/powerpoint/2010/main" val="598768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5C22-3972-564A-92E1-51B49F00E3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F9CB03-44FD-BF47-A000-F2E91B9333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F141313-0958-C840-A434-B0E9F4E2D9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73CA05-3B92-9C4B-8D77-D49D2ED48E38}"/>
              </a:ext>
            </a:extLst>
          </p:cNvPr>
          <p:cNvSpPr>
            <a:spLocks noGrp="1"/>
          </p:cNvSpPr>
          <p:nvPr>
            <p:ph type="dt" sz="half" idx="10"/>
          </p:nvPr>
        </p:nvSpPr>
        <p:spPr/>
        <p:txBody>
          <a:bodyPr/>
          <a:lstStyle/>
          <a:p>
            <a:fld id="{D227D55A-97F2-1B47-A7B8-7DB12749D7A6}" type="datetimeFigureOut">
              <a:rPr lang="en-GB" smtClean="0"/>
              <a:t>21/04/2020</a:t>
            </a:fld>
            <a:endParaRPr lang="en-GB"/>
          </a:p>
        </p:txBody>
      </p:sp>
      <p:sp>
        <p:nvSpPr>
          <p:cNvPr id="6" name="Footer Placeholder 5">
            <a:extLst>
              <a:ext uri="{FF2B5EF4-FFF2-40B4-BE49-F238E27FC236}">
                <a16:creationId xmlns:a16="http://schemas.microsoft.com/office/drawing/2014/main" id="{5FBF71AE-619D-294D-A329-97A1EF2226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E8D2A1-82AF-2949-AE47-AD40A1E90226}"/>
              </a:ext>
            </a:extLst>
          </p:cNvPr>
          <p:cNvSpPr>
            <a:spLocks noGrp="1"/>
          </p:cNvSpPr>
          <p:nvPr>
            <p:ph type="sldNum" sz="quarter" idx="12"/>
          </p:nvPr>
        </p:nvSpPr>
        <p:spPr/>
        <p:txBody>
          <a:bodyPr/>
          <a:lstStyle/>
          <a:p>
            <a:fld id="{4B25CB13-03BC-3747-AEAF-7ED917734A0E}" type="slidenum">
              <a:rPr lang="en-GB" smtClean="0"/>
              <a:t>‹#›</a:t>
            </a:fld>
            <a:endParaRPr lang="en-GB"/>
          </a:p>
        </p:txBody>
      </p:sp>
    </p:spTree>
    <p:extLst>
      <p:ext uri="{BB962C8B-B14F-4D97-AF65-F5344CB8AC3E}">
        <p14:creationId xmlns:p14="http://schemas.microsoft.com/office/powerpoint/2010/main" val="1765527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507CF-77A2-8F44-B8A7-E5C84462FB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88C5BF6-69F4-204C-95E5-66C9688B37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D2D63C8-398D-A340-82C2-48C12E90C8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F53832D-C2C0-DD4B-B3F2-9EE1D33C7170}"/>
              </a:ext>
            </a:extLst>
          </p:cNvPr>
          <p:cNvSpPr>
            <a:spLocks noGrp="1"/>
          </p:cNvSpPr>
          <p:nvPr>
            <p:ph type="dt" sz="half" idx="10"/>
          </p:nvPr>
        </p:nvSpPr>
        <p:spPr/>
        <p:txBody>
          <a:bodyPr/>
          <a:lstStyle/>
          <a:p>
            <a:fld id="{D227D55A-97F2-1B47-A7B8-7DB12749D7A6}" type="datetimeFigureOut">
              <a:rPr lang="en-GB" smtClean="0"/>
              <a:t>21/04/2020</a:t>
            </a:fld>
            <a:endParaRPr lang="en-GB"/>
          </a:p>
        </p:txBody>
      </p:sp>
      <p:sp>
        <p:nvSpPr>
          <p:cNvPr id="6" name="Footer Placeholder 5">
            <a:extLst>
              <a:ext uri="{FF2B5EF4-FFF2-40B4-BE49-F238E27FC236}">
                <a16:creationId xmlns:a16="http://schemas.microsoft.com/office/drawing/2014/main" id="{7D0BC2C7-58E8-C34B-9CC3-130A47CFEA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DBF26E-66CC-D74E-9686-C9B7C00CFA34}"/>
              </a:ext>
            </a:extLst>
          </p:cNvPr>
          <p:cNvSpPr>
            <a:spLocks noGrp="1"/>
          </p:cNvSpPr>
          <p:nvPr>
            <p:ph type="sldNum" sz="quarter" idx="12"/>
          </p:nvPr>
        </p:nvSpPr>
        <p:spPr/>
        <p:txBody>
          <a:bodyPr/>
          <a:lstStyle/>
          <a:p>
            <a:fld id="{4B25CB13-03BC-3747-AEAF-7ED917734A0E}" type="slidenum">
              <a:rPr lang="en-GB" smtClean="0"/>
              <a:t>‹#›</a:t>
            </a:fld>
            <a:endParaRPr lang="en-GB"/>
          </a:p>
        </p:txBody>
      </p:sp>
    </p:spTree>
    <p:extLst>
      <p:ext uri="{BB962C8B-B14F-4D97-AF65-F5344CB8AC3E}">
        <p14:creationId xmlns:p14="http://schemas.microsoft.com/office/powerpoint/2010/main" val="1777966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2EB708-04FC-0A43-A639-1D2165E0DD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79DEA6E-67A0-F543-8EF9-6A0C2A3511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EA35BD-BE09-C945-A147-73791DF23B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27D55A-97F2-1B47-A7B8-7DB12749D7A6}" type="datetimeFigureOut">
              <a:rPr lang="en-GB" smtClean="0"/>
              <a:t>21/04/2020</a:t>
            </a:fld>
            <a:endParaRPr lang="en-GB"/>
          </a:p>
        </p:txBody>
      </p:sp>
      <p:sp>
        <p:nvSpPr>
          <p:cNvPr id="5" name="Footer Placeholder 4">
            <a:extLst>
              <a:ext uri="{FF2B5EF4-FFF2-40B4-BE49-F238E27FC236}">
                <a16:creationId xmlns:a16="http://schemas.microsoft.com/office/drawing/2014/main" id="{E2FC0ABD-BE78-2442-9C67-9AEEA5EC74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C7A3C28-5D3D-4444-B927-39E9CD7862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25CB13-03BC-3747-AEAF-7ED917734A0E}" type="slidenum">
              <a:rPr lang="en-GB" smtClean="0"/>
              <a:t>‹#›</a:t>
            </a:fld>
            <a:endParaRPr lang="en-GB"/>
          </a:p>
        </p:txBody>
      </p:sp>
    </p:spTree>
    <p:extLst>
      <p:ext uri="{BB962C8B-B14F-4D97-AF65-F5344CB8AC3E}">
        <p14:creationId xmlns:p14="http://schemas.microsoft.com/office/powerpoint/2010/main" val="3673496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90.png"/><Relationship Id="rId1" Type="http://schemas.openxmlformats.org/officeDocument/2006/relationships/slideLayout" Target="../slideLayouts/slideLayout7.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Figure tmp1. Scatter plots of the relationship between size and the other phenotypes per population in each generation separately. Phenotypic values have not been scaled.">
            <a:extLst>
              <a:ext uri="{FF2B5EF4-FFF2-40B4-BE49-F238E27FC236}">
                <a16:creationId xmlns:a16="http://schemas.microsoft.com/office/drawing/2014/main" id="{59D01849-913D-7143-8E8D-6D883CE525A7}"/>
              </a:ext>
            </a:extLst>
          </p:cNvPr>
          <p:cNvPicPr>
            <a:picLocks noChangeAspect="1"/>
          </p:cNvPicPr>
          <p:nvPr/>
        </p:nvPicPr>
        <p:blipFill rotWithShape="1">
          <a:blip r:embed="rId2"/>
          <a:srcRect t="2345" b="858"/>
          <a:stretch/>
        </p:blipFill>
        <p:spPr bwMode="auto">
          <a:xfrm>
            <a:off x="0" y="1052946"/>
            <a:ext cx="5210007" cy="5043053"/>
          </a:xfrm>
          <a:prstGeom prst="rect">
            <a:avLst/>
          </a:prstGeom>
          <a:noFill/>
          <a:ln w="9525">
            <a:noFill/>
            <a:headEnd/>
            <a:tailEnd/>
          </a:ln>
        </p:spPr>
      </p:pic>
      <p:sp>
        <p:nvSpPr>
          <p:cNvPr id="8" name="Rectangle 7">
            <a:extLst>
              <a:ext uri="{FF2B5EF4-FFF2-40B4-BE49-F238E27FC236}">
                <a16:creationId xmlns:a16="http://schemas.microsoft.com/office/drawing/2014/main" id="{18ECC612-60C6-644E-A3A0-CE9C8DD71896}"/>
              </a:ext>
            </a:extLst>
          </p:cNvPr>
          <p:cNvSpPr/>
          <p:nvPr/>
        </p:nvSpPr>
        <p:spPr>
          <a:xfrm>
            <a:off x="3703537" y="471310"/>
            <a:ext cx="4784926" cy="400110"/>
          </a:xfrm>
          <a:prstGeom prst="rect">
            <a:avLst/>
          </a:prstGeom>
        </p:spPr>
        <p:txBody>
          <a:bodyPr wrap="square">
            <a:spAutoFit/>
          </a:bodyPr>
          <a:lstStyle/>
          <a:p>
            <a:pPr>
              <a:spcBef>
                <a:spcPts val="800"/>
              </a:spcBef>
              <a:spcAft>
                <a:spcPts val="0"/>
              </a:spcAft>
            </a:pPr>
            <a:r>
              <a:rPr lang="en-US" sz="2000" dirty="0">
                <a:solidFill>
                  <a:srgbClr val="000000"/>
                </a:solidFill>
                <a:latin typeface="Cambria" panose="02040503050406030204" pitchFamily="18" charset="0"/>
                <a:ea typeface="Arial Unicode MS" panose="020B0604020202020204" pitchFamily="34" charset="-128"/>
                <a:cs typeface="Arial Unicode MS" panose="020B0604020202020204" pitchFamily="34" charset="-128"/>
              </a:rPr>
              <a:t>bold and PC2 seem to be size-independent</a:t>
            </a:r>
            <a:endParaRPr lang="en-US" sz="2000" dirty="0">
              <a:solidFill>
                <a:srgbClr val="000000"/>
              </a:solidFill>
              <a:latin typeface="Helvetica Neue" panose="02000503000000020004" pitchFamily="2" charset="0"/>
              <a:ea typeface="Arial Unicode MS" panose="020B0604020202020204" pitchFamily="34" charset="-128"/>
              <a:cs typeface="Arial Unicode MS" panose="020B0604020202020204" pitchFamily="34" charset="-128"/>
            </a:endParaRPr>
          </a:p>
        </p:txBody>
      </p:sp>
      <p:pic>
        <p:nvPicPr>
          <p:cNvPr id="9" name="Picture" descr="Figure tmp1. Scatter plots of the relationship between size and the other phenotypes per population in each generation separately. Phenotypic values have not been scaled.">
            <a:extLst>
              <a:ext uri="{FF2B5EF4-FFF2-40B4-BE49-F238E27FC236}">
                <a16:creationId xmlns:a16="http://schemas.microsoft.com/office/drawing/2014/main" id="{4A19802E-603F-B24D-A17B-C9313975D68C}"/>
              </a:ext>
            </a:extLst>
          </p:cNvPr>
          <p:cNvPicPr>
            <a:picLocks noChangeAspect="1"/>
          </p:cNvPicPr>
          <p:nvPr/>
        </p:nvPicPr>
        <p:blipFill rotWithShape="1">
          <a:blip r:embed="rId3"/>
          <a:srcRect t="12185"/>
          <a:stretch/>
        </p:blipFill>
        <p:spPr bwMode="auto">
          <a:xfrm>
            <a:off x="5210007" y="1415999"/>
            <a:ext cx="5329360" cy="4680000"/>
          </a:xfrm>
          <a:prstGeom prst="rect">
            <a:avLst/>
          </a:prstGeom>
          <a:noFill/>
          <a:ln w="9525">
            <a:noFill/>
            <a:headEnd/>
            <a:tailEnd/>
          </a:ln>
        </p:spPr>
      </p:pic>
      <p:sp>
        <p:nvSpPr>
          <p:cNvPr id="6" name="Rectangle 5">
            <a:extLst>
              <a:ext uri="{FF2B5EF4-FFF2-40B4-BE49-F238E27FC236}">
                <a16:creationId xmlns:a16="http://schemas.microsoft.com/office/drawing/2014/main" id="{E4F94E41-7CB3-004A-97BD-06E275ED4E69}"/>
              </a:ext>
            </a:extLst>
          </p:cNvPr>
          <p:cNvSpPr/>
          <p:nvPr/>
        </p:nvSpPr>
        <p:spPr>
          <a:xfrm>
            <a:off x="249730" y="6097202"/>
            <a:ext cx="10289637" cy="584775"/>
          </a:xfrm>
          <a:prstGeom prst="rect">
            <a:avLst/>
          </a:prstGeom>
        </p:spPr>
        <p:txBody>
          <a:bodyPr wrap="square">
            <a:spAutoFit/>
          </a:bodyPr>
          <a:lstStyle/>
          <a:p>
            <a:pPr>
              <a:spcAft>
                <a:spcPts val="600"/>
              </a:spcAft>
            </a:pPr>
            <a:r>
              <a:rPr lang="en-US" sz="1600" i="1" dirty="0">
                <a:latin typeface="Cambria" panose="02040503050406030204" pitchFamily="18" charset="0"/>
                <a:ea typeface="Cambria" panose="02040503050406030204" pitchFamily="18" charset="0"/>
                <a:cs typeface="Times New Roman" panose="02020603050405020304" pitchFamily="18" charset="0"/>
              </a:rPr>
              <a:t>Figure 1ab. Scatter plots of the relationship between size and the other phenotypes per population in each generation separately. Phenotypic values have not been scaled.</a:t>
            </a:r>
          </a:p>
        </p:txBody>
      </p:sp>
    </p:spTree>
    <p:extLst>
      <p:ext uri="{BB962C8B-B14F-4D97-AF65-F5344CB8AC3E}">
        <p14:creationId xmlns:p14="http://schemas.microsoft.com/office/powerpoint/2010/main" val="3324639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CEC12015-B859-294E-B816-0E8FF818D7D5}"/>
                  </a:ext>
                </a:extLst>
              </p:cNvPr>
              <p:cNvSpPr/>
              <p:nvPr/>
            </p:nvSpPr>
            <p:spPr>
              <a:xfrm>
                <a:off x="152400" y="168763"/>
                <a:ext cx="10986656" cy="646331"/>
              </a:xfrm>
              <a:prstGeom prst="rect">
                <a:avLst/>
              </a:prstGeom>
            </p:spPr>
            <p:txBody>
              <a:bodyPr wrap="square">
                <a:spAutoFit/>
              </a:bodyPr>
              <a:lstStyle/>
              <a:p>
                <a:pPr>
                  <a:spcBef>
                    <a:spcPts val="900"/>
                  </a:spcBef>
                  <a:spcAft>
                    <a:spcPts val="900"/>
                  </a:spcAft>
                </a:pPr>
                <a:r>
                  <a:rPr lang="en-US" dirty="0">
                    <a:solidFill>
                      <a:srgbClr val="000000"/>
                    </a:solidFill>
                    <a:uFill>
                      <a:solidFill>
                        <a:srgbClr val="000000"/>
                      </a:solidFill>
                    </a:uFill>
                    <a:latin typeface="Cambria" panose="02040503050406030204" pitchFamily="18" charset="0"/>
                    <a:ea typeface="Arial Unicode MS" panose="020B0604020202020204" pitchFamily="34" charset="-128"/>
                    <a:cs typeface="Arial Unicode MS" panose="020B0604020202020204" pitchFamily="34" charset="-128"/>
                  </a:rPr>
                  <a:t>Predict what the mean </a:t>
                </a:r>
                <a14:m>
                  <m:oMath xmlns:m="http://schemas.openxmlformats.org/officeDocument/2006/math">
                    <m:func>
                      <m:funcPr>
                        <m:ctrlPr>
                          <a:rPr lang="sv-SE" b="0" i="1" dirty="0" smtClean="0">
                            <a:solidFill>
                              <a:srgbClr val="000000"/>
                            </a:solidFill>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funcPr>
                      <m:fName>
                        <m:r>
                          <m:rPr>
                            <m:sty m:val="p"/>
                          </m:rPr>
                          <a:rPr lang="sv-SE" b="0" i="0" dirty="0" smtClean="0">
                            <a:solidFill>
                              <a:srgbClr val="000000"/>
                            </a:solidFill>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ln</m:t>
                        </m:r>
                      </m:fName>
                      <m:e>
                        <m:r>
                          <m:rPr>
                            <m:nor/>
                          </m:rPr>
                          <a:rPr lang="sv-SE" b="0" i="0" dirty="0" smtClean="0">
                            <a:solidFill>
                              <a:srgbClr val="000000"/>
                            </a:solidFill>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weight</m:t>
                        </m:r>
                      </m:e>
                    </m:func>
                  </m:oMath>
                </a14:m>
                <a:r>
                  <a:rPr lang="en-US" dirty="0">
                    <a:solidFill>
                      <a:srgbClr val="000000"/>
                    </a:solidFill>
                    <a:uFill>
                      <a:solidFill>
                        <a:srgbClr val="000000"/>
                      </a:solidFill>
                    </a:uFill>
                    <a:latin typeface="Cambria" panose="02040503050406030204" pitchFamily="18" charset="0"/>
                    <a:ea typeface="Arial Unicode MS" panose="020B0604020202020204" pitchFamily="34" charset="-128"/>
                    <a:cs typeface="Arial Unicode MS" panose="020B0604020202020204" pitchFamily="34" charset="-128"/>
                  </a:rPr>
                  <a:t> for snails in each tank would be at the overall mean size of snails (after scaling = -0.74) for the experiment (with associated standard error).</a:t>
                </a:r>
              </a:p>
            </p:txBody>
          </p:sp>
        </mc:Choice>
        <mc:Fallback xmlns="">
          <p:sp>
            <p:nvSpPr>
              <p:cNvPr id="2" name="Rectangle 1">
                <a:extLst>
                  <a:ext uri="{FF2B5EF4-FFF2-40B4-BE49-F238E27FC236}">
                    <a16:creationId xmlns:a16="http://schemas.microsoft.com/office/drawing/2014/main" id="{CEC12015-B859-294E-B816-0E8FF818D7D5}"/>
                  </a:ext>
                </a:extLst>
              </p:cNvPr>
              <p:cNvSpPr>
                <a:spLocks noRot="1" noChangeAspect="1" noMove="1" noResize="1" noEditPoints="1" noAdjustHandles="1" noChangeArrowheads="1" noChangeShapeType="1" noTextEdit="1"/>
              </p:cNvSpPr>
              <p:nvPr/>
            </p:nvSpPr>
            <p:spPr>
              <a:xfrm>
                <a:off x="152400" y="168763"/>
                <a:ext cx="10986656" cy="646331"/>
              </a:xfrm>
              <a:prstGeom prst="rect">
                <a:avLst/>
              </a:prstGeom>
              <a:blipFill>
                <a:blip r:embed="rId3"/>
                <a:stretch>
                  <a:fillRect l="-462" t="-1923" r="-694" b="-13462"/>
                </a:stretch>
              </a:blipFill>
            </p:spPr>
            <p:txBody>
              <a:bodyPr/>
              <a:lstStyle/>
              <a:p>
                <a:r>
                  <a:rPr lang="en-GB">
                    <a:noFill/>
                  </a:rPr>
                  <a:t> </a:t>
                </a:r>
              </a:p>
            </p:txBody>
          </p:sp>
        </mc:Fallback>
      </mc:AlternateContent>
      <p:pic>
        <p:nvPicPr>
          <p:cNvPr id="8" name="Picture 7">
            <a:extLst>
              <a:ext uri="{FF2B5EF4-FFF2-40B4-BE49-F238E27FC236}">
                <a16:creationId xmlns:a16="http://schemas.microsoft.com/office/drawing/2014/main" id="{703A6AF7-9ED5-7644-9A06-C787363A3FCC}"/>
              </a:ext>
            </a:extLst>
          </p:cNvPr>
          <p:cNvPicPr>
            <a:picLocks noChangeAspect="1"/>
          </p:cNvPicPr>
          <p:nvPr/>
        </p:nvPicPr>
        <p:blipFill>
          <a:blip r:embed="rId4"/>
          <a:stretch>
            <a:fillRect/>
          </a:stretch>
        </p:blipFill>
        <p:spPr>
          <a:xfrm>
            <a:off x="0" y="801239"/>
            <a:ext cx="6750000" cy="5400000"/>
          </a:xfrm>
          <a:prstGeom prst="rect">
            <a:avLst/>
          </a:prstGeom>
        </p:spPr>
      </p:pic>
      <p:sp>
        <p:nvSpPr>
          <p:cNvPr id="10" name="Rectangle 9">
            <a:extLst>
              <a:ext uri="{FF2B5EF4-FFF2-40B4-BE49-F238E27FC236}">
                <a16:creationId xmlns:a16="http://schemas.microsoft.com/office/drawing/2014/main" id="{6C792516-4E73-D743-9099-5EB3998B52E6}"/>
              </a:ext>
            </a:extLst>
          </p:cNvPr>
          <p:cNvSpPr/>
          <p:nvPr/>
        </p:nvSpPr>
        <p:spPr>
          <a:xfrm>
            <a:off x="152400" y="6129196"/>
            <a:ext cx="7176656" cy="646331"/>
          </a:xfrm>
          <a:prstGeom prst="rect">
            <a:avLst/>
          </a:prstGeom>
        </p:spPr>
        <p:txBody>
          <a:bodyPr wrap="square">
            <a:spAutoFit/>
          </a:bodyPr>
          <a:lstStyle/>
          <a:p>
            <a:r>
              <a:rPr lang="en-US" i="1" dirty="0">
                <a:latin typeface="Cambria" panose="02040503050406030204" pitchFamily="18" charset="0"/>
                <a:ea typeface="Cambria" panose="02040503050406030204" pitchFamily="18" charset="0"/>
                <a:cs typeface="Times New Roman" panose="02020603050405020304" pitchFamily="18" charset="0"/>
              </a:rPr>
              <a:t>Figure 4. Predicted phenotype and 95% CIs for each population using the best model fit and the overall mean size of snails for the experiment.</a:t>
            </a:r>
            <a:endParaRPr lang="en-GB" dirty="0"/>
          </a:p>
        </p:txBody>
      </p:sp>
      <p:sp>
        <p:nvSpPr>
          <p:cNvPr id="3" name="Rectangle 2">
            <a:extLst>
              <a:ext uri="{FF2B5EF4-FFF2-40B4-BE49-F238E27FC236}">
                <a16:creationId xmlns:a16="http://schemas.microsoft.com/office/drawing/2014/main" id="{B55EB63E-9248-1846-B5BC-F670C3B5A80B}"/>
              </a:ext>
            </a:extLst>
          </p:cNvPr>
          <p:cNvSpPr/>
          <p:nvPr/>
        </p:nvSpPr>
        <p:spPr>
          <a:xfrm>
            <a:off x="6750000" y="1127933"/>
            <a:ext cx="5261378" cy="1815882"/>
          </a:xfrm>
          <a:prstGeom prst="rect">
            <a:avLst/>
          </a:prstGeom>
        </p:spPr>
        <p:txBody>
          <a:bodyPr wrap="square">
            <a:spAutoFit/>
          </a:bodyPr>
          <a:lstStyle/>
          <a:p>
            <a:r>
              <a:rPr lang="en-US" sz="1400" dirty="0">
                <a:solidFill>
                  <a:srgbClr val="000000"/>
                </a:solidFill>
                <a:latin typeface="Optima-Regular" panose="02000503060000020004" pitchFamily="2" charset="0"/>
              </a:rPr>
              <a:t>gen0 does still show a weak weight cline (and maybe there is even a hint of a cline in gen1 - so incomplete plasticity). At first sight, this is inconsistent with the analyses in slides 6 and 7. However, 'population' in those analyses had a lot of degrees of freedom (16 or 17?). This makes it hard to get a significant effect (i.e. it lacks power). What we see here is a clinal effect on population means (4 degrees of freedom at most - </a:t>
            </a:r>
            <a:r>
              <a:rPr lang="en-US" sz="1400" dirty="0" err="1">
                <a:solidFill>
                  <a:srgbClr val="000000"/>
                </a:solidFill>
                <a:latin typeface="Optima-Regular" panose="02000503060000020004" pitchFamily="2" charset="0"/>
              </a:rPr>
              <a:t>centre</a:t>
            </a:r>
            <a:r>
              <a:rPr lang="en-US" sz="1400" dirty="0">
                <a:solidFill>
                  <a:srgbClr val="000000"/>
                </a:solidFill>
                <a:latin typeface="Optima-Regular" panose="02000503060000020004" pitchFamily="2" charset="0"/>
              </a:rPr>
              <a:t>, width and end means). </a:t>
            </a:r>
            <a:endParaRPr lang="en-GB" sz="1400" dirty="0"/>
          </a:p>
        </p:txBody>
      </p:sp>
      <p:sp>
        <p:nvSpPr>
          <p:cNvPr id="6" name="Rectangle 5">
            <a:extLst>
              <a:ext uri="{FF2B5EF4-FFF2-40B4-BE49-F238E27FC236}">
                <a16:creationId xmlns:a16="http://schemas.microsoft.com/office/drawing/2014/main" id="{E302CA11-4E78-3C43-9650-91C910BA06BD}"/>
              </a:ext>
            </a:extLst>
          </p:cNvPr>
          <p:cNvSpPr/>
          <p:nvPr/>
        </p:nvSpPr>
        <p:spPr>
          <a:xfrm>
            <a:off x="6750000" y="3576291"/>
            <a:ext cx="5193844" cy="1077218"/>
          </a:xfrm>
          <a:prstGeom prst="rect">
            <a:avLst/>
          </a:prstGeom>
        </p:spPr>
        <p:txBody>
          <a:bodyPr wrap="square">
            <a:spAutoFit/>
          </a:bodyPr>
          <a:lstStyle/>
          <a:p>
            <a:r>
              <a:rPr lang="en-US" sz="1600" dirty="0">
                <a:solidFill>
                  <a:srgbClr val="0070C0"/>
                </a:solidFill>
                <a:latin typeface="Optima-Regular" panose="02000503060000020004" pitchFamily="2" charset="0"/>
              </a:rPr>
              <a:t>Despite the strong and apparently invariant relationship between size and weight, it really looks like there is weight variation across the cline. I wonder how much of that is explained by thickness.</a:t>
            </a:r>
          </a:p>
        </p:txBody>
      </p:sp>
    </p:spTree>
    <p:extLst>
      <p:ext uri="{BB962C8B-B14F-4D97-AF65-F5344CB8AC3E}">
        <p14:creationId xmlns:p14="http://schemas.microsoft.com/office/powerpoint/2010/main" val="654738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4C5589-A3A3-5844-A4FA-F2ECEE59B86A}"/>
              </a:ext>
            </a:extLst>
          </p:cNvPr>
          <p:cNvSpPr/>
          <p:nvPr/>
        </p:nvSpPr>
        <p:spPr>
          <a:xfrm>
            <a:off x="219934" y="97709"/>
            <a:ext cx="11752133" cy="830997"/>
          </a:xfrm>
          <a:prstGeom prst="rect">
            <a:avLst/>
          </a:prstGeom>
        </p:spPr>
        <p:txBody>
          <a:bodyPr wrap="square">
            <a:spAutoFit/>
          </a:bodyPr>
          <a:lstStyle/>
          <a:p>
            <a:r>
              <a:rPr lang="en-US" sz="1600" dirty="0">
                <a:solidFill>
                  <a:srgbClr val="0070C0"/>
                </a:solidFill>
                <a:latin typeface="Optima-Regular" panose="02000503060000020004" pitchFamily="2" charset="0"/>
              </a:rPr>
              <a:t>One option would be to fit a model a bit like the one we discussed for size at maturity, in this case having a constant slope but allowing the intercept to vary clinally. However, it might be better to stick with a simpler option. Just use the size-adjusted weights you have plotted in slide 8 and take them through to the plasticity analysis.</a:t>
            </a:r>
          </a:p>
        </p:txBody>
      </p:sp>
    </p:spTree>
    <p:extLst>
      <p:ext uri="{BB962C8B-B14F-4D97-AF65-F5344CB8AC3E}">
        <p14:creationId xmlns:p14="http://schemas.microsoft.com/office/powerpoint/2010/main" val="3083118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DBBCFD-F9B2-6C43-8E6D-9BF415D7F80D}"/>
              </a:ext>
            </a:extLst>
          </p:cNvPr>
          <p:cNvSpPr/>
          <p:nvPr/>
        </p:nvSpPr>
        <p:spPr>
          <a:xfrm>
            <a:off x="156882" y="119281"/>
            <a:ext cx="11878236" cy="1077218"/>
          </a:xfrm>
          <a:prstGeom prst="rect">
            <a:avLst/>
          </a:prstGeom>
        </p:spPr>
        <p:txBody>
          <a:bodyPr wrap="square">
            <a:spAutoFit/>
          </a:bodyPr>
          <a:lstStyle/>
          <a:p>
            <a:r>
              <a:rPr lang="en-US" sz="1600" dirty="0">
                <a:solidFill>
                  <a:srgbClr val="0070C0"/>
                </a:solidFill>
                <a:latin typeface="Optima-Regular" panose="02000503060000020004" pitchFamily="2" charset="0"/>
              </a:rPr>
              <a:t>It would be interesting to try the weight ~ size x population x thickness model but it may get difficult to interpret. I think you should (also) run the same analysis for thickness as you have for weight. If weight variation that is not accounted for by size is mainly caused by variation in thickness, then the results for weight and thickness should be very similar after size effects have been removed. You could look at this with simple correlations of the adjusted means and regression coefficients. </a:t>
            </a:r>
            <a:endParaRPr lang="en-GB" sz="1600" dirty="0">
              <a:solidFill>
                <a:srgbClr val="0070C0"/>
              </a:solidFill>
            </a:endParaRPr>
          </a:p>
        </p:txBody>
      </p:sp>
    </p:spTree>
    <p:extLst>
      <p:ext uri="{BB962C8B-B14F-4D97-AF65-F5344CB8AC3E}">
        <p14:creationId xmlns:p14="http://schemas.microsoft.com/office/powerpoint/2010/main" val="3334294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descr="Figure tmp1. Scatter plots of the relationship between size and the other phenotypes per population in each generation separately. Phenotypic values have not been scaled.">
            <a:extLst>
              <a:ext uri="{FF2B5EF4-FFF2-40B4-BE49-F238E27FC236}">
                <a16:creationId xmlns:a16="http://schemas.microsoft.com/office/drawing/2014/main" id="{7E2BA4A6-E6AE-4742-9218-D38F4AF541C2}"/>
              </a:ext>
            </a:extLst>
          </p:cNvPr>
          <p:cNvPicPr>
            <a:picLocks noChangeAspect="1"/>
          </p:cNvPicPr>
          <p:nvPr/>
        </p:nvPicPr>
        <p:blipFill>
          <a:blip r:embed="rId2"/>
          <a:stretch>
            <a:fillRect/>
          </a:stretch>
        </p:blipFill>
        <p:spPr bwMode="auto">
          <a:xfrm>
            <a:off x="132245" y="0"/>
            <a:ext cx="4680000" cy="4680000"/>
          </a:xfrm>
          <a:prstGeom prst="rect">
            <a:avLst/>
          </a:prstGeom>
          <a:noFill/>
          <a:ln w="9525">
            <a:noFill/>
            <a:headEnd/>
            <a:tailEnd/>
          </a:ln>
        </p:spPr>
      </p:pic>
      <p:sp>
        <p:nvSpPr>
          <p:cNvPr id="6" name="Rectangle 5">
            <a:extLst>
              <a:ext uri="{FF2B5EF4-FFF2-40B4-BE49-F238E27FC236}">
                <a16:creationId xmlns:a16="http://schemas.microsoft.com/office/drawing/2014/main" id="{E4F94E41-7CB3-004A-97BD-06E275ED4E69}"/>
              </a:ext>
            </a:extLst>
          </p:cNvPr>
          <p:cNvSpPr/>
          <p:nvPr/>
        </p:nvSpPr>
        <p:spPr>
          <a:xfrm>
            <a:off x="132245" y="4680000"/>
            <a:ext cx="8554555" cy="584775"/>
          </a:xfrm>
          <a:prstGeom prst="rect">
            <a:avLst/>
          </a:prstGeom>
        </p:spPr>
        <p:txBody>
          <a:bodyPr wrap="square">
            <a:spAutoFit/>
          </a:bodyPr>
          <a:lstStyle/>
          <a:p>
            <a:pPr>
              <a:spcAft>
                <a:spcPts val="600"/>
              </a:spcAft>
            </a:pPr>
            <a:r>
              <a:rPr lang="en-US" sz="1600" i="1" dirty="0">
                <a:latin typeface="Cambria" panose="02040503050406030204" pitchFamily="18" charset="0"/>
                <a:ea typeface="Cambria" panose="02040503050406030204" pitchFamily="18" charset="0"/>
                <a:cs typeface="Times New Roman" panose="02020603050405020304" pitchFamily="18" charset="0"/>
              </a:rPr>
              <a:t>Figure 1c. Scatter plots of the relationship between size and the other phenotypes per population in each generation separately. Phenotypic values have not been scaled.</a:t>
            </a:r>
          </a:p>
        </p:txBody>
      </p:sp>
      <p:sp>
        <p:nvSpPr>
          <p:cNvPr id="8" name="Rectangle 7">
            <a:extLst>
              <a:ext uri="{FF2B5EF4-FFF2-40B4-BE49-F238E27FC236}">
                <a16:creationId xmlns:a16="http://schemas.microsoft.com/office/drawing/2014/main" id="{18ECC612-60C6-644E-A3A0-CE9C8DD71896}"/>
              </a:ext>
            </a:extLst>
          </p:cNvPr>
          <p:cNvSpPr/>
          <p:nvPr/>
        </p:nvSpPr>
        <p:spPr>
          <a:xfrm>
            <a:off x="5009045" y="547525"/>
            <a:ext cx="6096000" cy="1200329"/>
          </a:xfrm>
          <a:prstGeom prst="rect">
            <a:avLst/>
          </a:prstGeom>
        </p:spPr>
        <p:txBody>
          <a:bodyPr>
            <a:spAutoFit/>
          </a:bodyPr>
          <a:lstStyle/>
          <a:p>
            <a:pPr>
              <a:spcBef>
                <a:spcPts val="800"/>
              </a:spcBef>
              <a:spcAft>
                <a:spcPts val="0"/>
              </a:spcAft>
            </a:pPr>
            <a:r>
              <a:rPr lang="en-US" dirty="0">
                <a:solidFill>
                  <a:srgbClr val="000000"/>
                </a:solidFill>
                <a:latin typeface="Cambria" panose="02040503050406030204" pitchFamily="18" charset="0"/>
                <a:ea typeface="Arial Unicode MS" panose="020B0604020202020204" pitchFamily="34" charset="-128"/>
                <a:cs typeface="Arial Unicode MS" panose="020B0604020202020204" pitchFamily="34" charset="-128"/>
              </a:rPr>
              <a:t>thickness is clearly size-dependent. There is some scatter, which might mean that there is some interesting size-independent thickness variation but it might also just mean that the thickness measurements are noisy! </a:t>
            </a:r>
            <a:endParaRPr lang="en-US" dirty="0">
              <a:solidFill>
                <a:srgbClr val="000000"/>
              </a:solidFill>
              <a:latin typeface="Helvetica Neue" panose="02000503000000020004" pitchFamily="2"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266066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descr="Figure tmp1. Scatter plots of the relationship between size and the other phenotypes per population in each generation separately. Phenotypic values have not been scaled.">
            <a:extLst>
              <a:ext uri="{FF2B5EF4-FFF2-40B4-BE49-F238E27FC236}">
                <a16:creationId xmlns:a16="http://schemas.microsoft.com/office/drawing/2014/main" id="{E4B61AE4-D489-F24B-A52E-8048F8B71996}"/>
              </a:ext>
            </a:extLst>
          </p:cNvPr>
          <p:cNvPicPr>
            <a:picLocks noChangeAspect="1"/>
          </p:cNvPicPr>
          <p:nvPr/>
        </p:nvPicPr>
        <p:blipFill>
          <a:blip r:embed="rId2"/>
          <a:stretch>
            <a:fillRect/>
          </a:stretch>
        </p:blipFill>
        <p:spPr bwMode="auto">
          <a:xfrm>
            <a:off x="486162" y="461665"/>
            <a:ext cx="5040000" cy="5040000"/>
          </a:xfrm>
          <a:prstGeom prst="rect">
            <a:avLst/>
          </a:prstGeom>
          <a:noFill/>
          <a:ln w="9525">
            <a:noFill/>
            <a:headEnd/>
            <a:tailEnd/>
          </a:ln>
        </p:spPr>
      </p:pic>
      <p:sp>
        <p:nvSpPr>
          <p:cNvPr id="6" name="Rectangle 5">
            <a:extLst>
              <a:ext uri="{FF2B5EF4-FFF2-40B4-BE49-F238E27FC236}">
                <a16:creationId xmlns:a16="http://schemas.microsoft.com/office/drawing/2014/main" id="{E4F94E41-7CB3-004A-97BD-06E275ED4E69}"/>
              </a:ext>
            </a:extLst>
          </p:cNvPr>
          <p:cNvSpPr/>
          <p:nvPr/>
        </p:nvSpPr>
        <p:spPr>
          <a:xfrm>
            <a:off x="486162" y="5501665"/>
            <a:ext cx="10015584" cy="646331"/>
          </a:xfrm>
          <a:prstGeom prst="rect">
            <a:avLst/>
          </a:prstGeom>
        </p:spPr>
        <p:txBody>
          <a:bodyPr wrap="square">
            <a:spAutoFit/>
          </a:bodyPr>
          <a:lstStyle/>
          <a:p>
            <a:pPr>
              <a:spcAft>
                <a:spcPts val="600"/>
              </a:spcAft>
            </a:pPr>
            <a:r>
              <a:rPr lang="en-US" i="1" dirty="0">
                <a:latin typeface="Cambria" panose="02040503050406030204" pitchFamily="18" charset="0"/>
                <a:ea typeface="Cambria" panose="02040503050406030204" pitchFamily="18" charset="0"/>
                <a:cs typeface="Times New Roman" panose="02020603050405020304" pitchFamily="18" charset="0"/>
              </a:rPr>
              <a:t>Figure 1d. Scatter plots of the relationship between size and the other phenotypes per population in each generation separately. Phenotypic values have not been scaled.</a:t>
            </a:r>
          </a:p>
        </p:txBody>
      </p:sp>
      <p:sp>
        <p:nvSpPr>
          <p:cNvPr id="8" name="Rectangle 7">
            <a:extLst>
              <a:ext uri="{FF2B5EF4-FFF2-40B4-BE49-F238E27FC236}">
                <a16:creationId xmlns:a16="http://schemas.microsoft.com/office/drawing/2014/main" id="{18ECC612-60C6-644E-A3A0-CE9C8DD71896}"/>
              </a:ext>
            </a:extLst>
          </p:cNvPr>
          <p:cNvSpPr/>
          <p:nvPr/>
        </p:nvSpPr>
        <p:spPr>
          <a:xfrm>
            <a:off x="5664707" y="1019696"/>
            <a:ext cx="6096000" cy="1200329"/>
          </a:xfrm>
          <a:prstGeom prst="rect">
            <a:avLst/>
          </a:prstGeom>
        </p:spPr>
        <p:txBody>
          <a:bodyPr>
            <a:spAutoFit/>
          </a:bodyPr>
          <a:lstStyle/>
          <a:p>
            <a:pPr>
              <a:spcBef>
                <a:spcPts val="800"/>
              </a:spcBef>
              <a:spcAft>
                <a:spcPts val="0"/>
              </a:spcAft>
            </a:pPr>
            <a:r>
              <a:rPr lang="en-US" dirty="0" err="1">
                <a:solidFill>
                  <a:srgbClr val="000000"/>
                </a:solidFill>
                <a:latin typeface="Cambria" panose="02040503050406030204" pitchFamily="18" charset="0"/>
                <a:ea typeface="Arial Unicode MS" panose="020B0604020202020204" pitchFamily="34" charset="-128"/>
                <a:cs typeface="Arial Unicode MS" panose="020B0604020202020204" pitchFamily="34" charset="-128"/>
              </a:rPr>
              <a:t>cube_root_weight</a:t>
            </a:r>
            <a:r>
              <a:rPr lang="en-US" dirty="0">
                <a:solidFill>
                  <a:srgbClr val="000000"/>
                </a:solidFill>
                <a:latin typeface="Cambria" panose="02040503050406030204" pitchFamily="18" charset="0"/>
                <a:ea typeface="Arial Unicode MS" panose="020B0604020202020204" pitchFamily="34" charset="-128"/>
                <a:cs typeface="Arial Unicode MS" panose="020B0604020202020204" pitchFamily="34" charset="-128"/>
              </a:rPr>
              <a:t> looks almost perfectly correlated with size! Also, the relationship looks linear across the whole size range and very similar in all populations. It may be that there is no size-independent variation in weight. </a:t>
            </a:r>
            <a:endParaRPr lang="en-US" dirty="0">
              <a:solidFill>
                <a:srgbClr val="000000"/>
              </a:solidFill>
              <a:latin typeface="Helvetica Neue" panose="02000503000000020004" pitchFamily="2"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384165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5A2426-9040-1848-88C7-44B07FA06239}"/>
              </a:ext>
            </a:extLst>
          </p:cNvPr>
          <p:cNvSpPr/>
          <p:nvPr/>
        </p:nvSpPr>
        <p:spPr>
          <a:xfrm>
            <a:off x="171764" y="4680000"/>
            <a:ext cx="6104345" cy="584775"/>
          </a:xfrm>
          <a:prstGeom prst="rect">
            <a:avLst/>
          </a:prstGeom>
        </p:spPr>
        <p:txBody>
          <a:bodyPr wrap="square">
            <a:spAutoFit/>
          </a:bodyPr>
          <a:lstStyle/>
          <a:p>
            <a:r>
              <a:rPr lang="en-US" sz="1600" i="1" dirty="0">
                <a:latin typeface="Cambria" panose="02040503050406030204" pitchFamily="18" charset="0"/>
                <a:ea typeface="Cambria" panose="02040503050406030204" pitchFamily="18" charset="0"/>
                <a:cs typeface="Times New Roman" panose="02020603050405020304" pitchFamily="18" charset="0"/>
              </a:rPr>
              <a:t>Figure 2. Boxplot of the scaled cube root of weight per generation and population. Phenotypic values have been scaled.</a:t>
            </a:r>
            <a:r>
              <a:rPr lang="en-US" sz="1600" dirty="0">
                <a:effectLst/>
              </a:rPr>
              <a:t> </a:t>
            </a:r>
            <a:endParaRPr lang="en-GB" sz="1600" dirty="0"/>
          </a:p>
        </p:txBody>
      </p:sp>
      <p:pic>
        <p:nvPicPr>
          <p:cNvPr id="3" name="Picture 2">
            <a:extLst>
              <a:ext uri="{FF2B5EF4-FFF2-40B4-BE49-F238E27FC236}">
                <a16:creationId xmlns:a16="http://schemas.microsoft.com/office/drawing/2014/main" id="{DB45E770-010C-0B40-A51A-72F2D0C1B291}"/>
              </a:ext>
            </a:extLst>
          </p:cNvPr>
          <p:cNvPicPr>
            <a:picLocks noChangeAspect="1"/>
          </p:cNvPicPr>
          <p:nvPr/>
        </p:nvPicPr>
        <p:blipFill>
          <a:blip r:embed="rId2"/>
          <a:stretch>
            <a:fillRect/>
          </a:stretch>
        </p:blipFill>
        <p:spPr>
          <a:xfrm>
            <a:off x="171764" y="0"/>
            <a:ext cx="5850000" cy="4680000"/>
          </a:xfrm>
          <a:prstGeom prst="rect">
            <a:avLst/>
          </a:prstGeom>
        </p:spPr>
      </p:pic>
      <p:sp>
        <p:nvSpPr>
          <p:cNvPr id="2" name="Rectangle 1">
            <a:extLst>
              <a:ext uri="{FF2B5EF4-FFF2-40B4-BE49-F238E27FC236}">
                <a16:creationId xmlns:a16="http://schemas.microsoft.com/office/drawing/2014/main" id="{B07C1E85-AFD5-7C46-9AE6-4DABCD3ED7D0}"/>
              </a:ext>
            </a:extLst>
          </p:cNvPr>
          <p:cNvSpPr/>
          <p:nvPr/>
        </p:nvSpPr>
        <p:spPr>
          <a:xfrm>
            <a:off x="6096000" y="305248"/>
            <a:ext cx="6096000" cy="2177519"/>
          </a:xfrm>
          <a:prstGeom prst="rect">
            <a:avLst/>
          </a:prstGeom>
        </p:spPr>
        <p:txBody>
          <a:bodyPr>
            <a:spAutoFit/>
          </a:bodyPr>
          <a:lstStyle/>
          <a:p>
            <a:pPr>
              <a:spcBef>
                <a:spcPts val="800"/>
              </a:spcBef>
              <a:spcAft>
                <a:spcPts val="0"/>
              </a:spcAft>
            </a:pPr>
            <a:r>
              <a:rPr lang="en-US" sz="1600" dirty="0">
                <a:solidFill>
                  <a:srgbClr val="000000"/>
                </a:solidFill>
                <a:latin typeface="Cambria" panose="02040503050406030204" pitchFamily="18" charset="0"/>
                <a:ea typeface="Arial Unicode MS" panose="020B0604020202020204" pitchFamily="34" charset="-128"/>
                <a:cs typeface="Arial Unicode MS" panose="020B0604020202020204" pitchFamily="34" charset="-128"/>
              </a:rPr>
              <a:t>Gen0 is the expected pattern. Gen1 is flat. This is a bit odd.</a:t>
            </a:r>
            <a:endParaRPr lang="en-US" sz="1600" dirty="0">
              <a:solidFill>
                <a:srgbClr val="000000"/>
              </a:solidFill>
              <a:latin typeface="Helvetica Neue" panose="02000503000000020004" pitchFamily="2" charset="0"/>
              <a:ea typeface="Arial Unicode MS" panose="020B0604020202020204" pitchFamily="34" charset="-128"/>
              <a:cs typeface="Arial Unicode MS" panose="020B0604020202020204" pitchFamily="34" charset="-128"/>
            </a:endParaRPr>
          </a:p>
          <a:p>
            <a:pPr>
              <a:spcBef>
                <a:spcPts val="900"/>
              </a:spcBef>
              <a:spcAft>
                <a:spcPts val="900"/>
              </a:spcAft>
            </a:pPr>
            <a:r>
              <a:rPr lang="en-US" sz="1600" dirty="0">
                <a:solidFill>
                  <a:srgbClr val="000000"/>
                </a:solidFill>
                <a:uFill>
                  <a:solidFill>
                    <a:srgbClr val="000000"/>
                  </a:solidFill>
                </a:uFill>
                <a:latin typeface="Cambria" panose="02040503050406030204" pitchFamily="18" charset="0"/>
                <a:ea typeface="Arial Unicode MS" panose="020B0604020202020204" pitchFamily="34" charset="-128"/>
                <a:cs typeface="Arial Unicode MS" panose="020B0604020202020204" pitchFamily="34" charset="-128"/>
              </a:rPr>
              <a:t>There are two obvious alternative explanations (not mutually exclusive): sampling was timed for when the size reached a certain point, or size is very plastic. We might separate these effects (partly) by correcting for sampling time (although larger snails were taken at each time point, I guess). Ultimately, this sampling time issue might make it hard to say anything about plasticity for size (or weight).</a:t>
            </a:r>
          </a:p>
        </p:txBody>
      </p:sp>
    </p:spTree>
    <p:extLst>
      <p:ext uri="{BB962C8B-B14F-4D97-AF65-F5344CB8AC3E}">
        <p14:creationId xmlns:p14="http://schemas.microsoft.com/office/powerpoint/2010/main" val="2818062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5A2426-9040-1848-88C7-44B07FA06239}"/>
              </a:ext>
            </a:extLst>
          </p:cNvPr>
          <p:cNvSpPr/>
          <p:nvPr/>
        </p:nvSpPr>
        <p:spPr>
          <a:xfrm>
            <a:off x="171763" y="2160000"/>
            <a:ext cx="3970745" cy="430887"/>
          </a:xfrm>
          <a:prstGeom prst="rect">
            <a:avLst/>
          </a:prstGeom>
        </p:spPr>
        <p:txBody>
          <a:bodyPr wrap="square">
            <a:spAutoFit/>
          </a:bodyPr>
          <a:lstStyle/>
          <a:p>
            <a:r>
              <a:rPr lang="en-US" sz="1100" i="1" dirty="0">
                <a:latin typeface="Cambria" panose="02040503050406030204" pitchFamily="18" charset="0"/>
                <a:ea typeface="Cambria" panose="02040503050406030204" pitchFamily="18" charset="0"/>
                <a:cs typeface="Times New Roman" panose="02020603050405020304" pitchFamily="18" charset="0"/>
              </a:rPr>
              <a:t>Figure 2. Boxplot of the scaled cube root of weight per generation and population. Phenotypic values have been scaled.</a:t>
            </a:r>
            <a:r>
              <a:rPr lang="en-US" sz="1100" dirty="0">
                <a:effectLst/>
              </a:rPr>
              <a:t> </a:t>
            </a:r>
            <a:endParaRPr lang="en-GB" sz="1100" dirty="0"/>
          </a:p>
        </p:txBody>
      </p:sp>
      <p:pic>
        <p:nvPicPr>
          <p:cNvPr id="3" name="Picture 2">
            <a:extLst>
              <a:ext uri="{FF2B5EF4-FFF2-40B4-BE49-F238E27FC236}">
                <a16:creationId xmlns:a16="http://schemas.microsoft.com/office/drawing/2014/main" id="{DB45E770-010C-0B40-A51A-72F2D0C1B291}"/>
              </a:ext>
            </a:extLst>
          </p:cNvPr>
          <p:cNvPicPr>
            <a:picLocks noChangeAspect="1"/>
          </p:cNvPicPr>
          <p:nvPr/>
        </p:nvPicPr>
        <p:blipFill>
          <a:blip r:embed="rId2"/>
          <a:stretch>
            <a:fillRect/>
          </a:stretch>
        </p:blipFill>
        <p:spPr>
          <a:xfrm>
            <a:off x="171764" y="0"/>
            <a:ext cx="2700000" cy="2160000"/>
          </a:xfrm>
          <a:prstGeom prst="rect">
            <a:avLst/>
          </a:prstGeom>
        </p:spPr>
      </p:pic>
      <p:sp>
        <p:nvSpPr>
          <p:cNvPr id="2" name="Rectangle 1">
            <a:extLst>
              <a:ext uri="{FF2B5EF4-FFF2-40B4-BE49-F238E27FC236}">
                <a16:creationId xmlns:a16="http://schemas.microsoft.com/office/drawing/2014/main" id="{B07C1E85-AFD5-7C46-9AE6-4DABCD3ED7D0}"/>
              </a:ext>
            </a:extLst>
          </p:cNvPr>
          <p:cNvSpPr/>
          <p:nvPr/>
        </p:nvSpPr>
        <p:spPr>
          <a:xfrm>
            <a:off x="6096000" y="305248"/>
            <a:ext cx="6096000" cy="2177519"/>
          </a:xfrm>
          <a:prstGeom prst="rect">
            <a:avLst/>
          </a:prstGeom>
        </p:spPr>
        <p:txBody>
          <a:bodyPr>
            <a:spAutoFit/>
          </a:bodyPr>
          <a:lstStyle/>
          <a:p>
            <a:pPr>
              <a:spcBef>
                <a:spcPts val="800"/>
              </a:spcBef>
              <a:spcAft>
                <a:spcPts val="0"/>
              </a:spcAft>
            </a:pPr>
            <a:r>
              <a:rPr lang="en-US" sz="1600" dirty="0">
                <a:solidFill>
                  <a:srgbClr val="000000"/>
                </a:solidFill>
                <a:latin typeface="Cambria" panose="02040503050406030204" pitchFamily="18" charset="0"/>
                <a:ea typeface="Arial Unicode MS" panose="020B0604020202020204" pitchFamily="34" charset="-128"/>
                <a:cs typeface="Arial Unicode MS" panose="020B0604020202020204" pitchFamily="34" charset="-128"/>
              </a:rPr>
              <a:t>Gen0 is the expected pattern. Gen1 is flat. This is a bit odd.</a:t>
            </a:r>
            <a:endParaRPr lang="en-US" sz="1600" dirty="0">
              <a:solidFill>
                <a:srgbClr val="000000"/>
              </a:solidFill>
              <a:latin typeface="Helvetica Neue" panose="02000503000000020004" pitchFamily="2" charset="0"/>
              <a:ea typeface="Arial Unicode MS" panose="020B0604020202020204" pitchFamily="34" charset="-128"/>
              <a:cs typeface="Arial Unicode MS" panose="020B0604020202020204" pitchFamily="34" charset="-128"/>
            </a:endParaRPr>
          </a:p>
          <a:p>
            <a:pPr>
              <a:spcBef>
                <a:spcPts val="900"/>
              </a:spcBef>
              <a:spcAft>
                <a:spcPts val="900"/>
              </a:spcAft>
            </a:pPr>
            <a:r>
              <a:rPr lang="en-US" sz="1600" dirty="0">
                <a:solidFill>
                  <a:srgbClr val="000000"/>
                </a:solidFill>
                <a:uFill>
                  <a:solidFill>
                    <a:srgbClr val="000000"/>
                  </a:solidFill>
                </a:uFill>
                <a:latin typeface="Cambria" panose="02040503050406030204" pitchFamily="18" charset="0"/>
                <a:ea typeface="Arial Unicode MS" panose="020B0604020202020204" pitchFamily="34" charset="-128"/>
                <a:cs typeface="Arial Unicode MS" panose="020B0604020202020204" pitchFamily="34" charset="-128"/>
              </a:rPr>
              <a:t>There are two obvious alternative explanations (not mutually exclusive): sampling was timed for when the size reached a certain point, or size is very plastic. We might separate these effects (partly) by correcting for sampling time (although larger snails were taken at each time point, I guess). Ultimately, this sampling time issue might make it hard to say anything about plasticity for size (or weight).</a:t>
            </a:r>
          </a:p>
        </p:txBody>
      </p:sp>
      <p:pic>
        <p:nvPicPr>
          <p:cNvPr id="6" name="Picture 5">
            <a:extLst>
              <a:ext uri="{FF2B5EF4-FFF2-40B4-BE49-F238E27FC236}">
                <a16:creationId xmlns:a16="http://schemas.microsoft.com/office/drawing/2014/main" id="{57B13244-33DD-944D-A610-3F6B8B18378D}"/>
              </a:ext>
            </a:extLst>
          </p:cNvPr>
          <p:cNvPicPr>
            <a:picLocks noChangeAspect="1"/>
          </p:cNvPicPr>
          <p:nvPr/>
        </p:nvPicPr>
        <p:blipFill>
          <a:blip r:embed="rId3"/>
          <a:stretch>
            <a:fillRect/>
          </a:stretch>
        </p:blipFill>
        <p:spPr>
          <a:xfrm>
            <a:off x="696000" y="2538000"/>
            <a:ext cx="5400000" cy="4320000"/>
          </a:xfrm>
          <a:prstGeom prst="rect">
            <a:avLst/>
          </a:prstGeom>
        </p:spPr>
      </p:pic>
      <p:sp>
        <p:nvSpPr>
          <p:cNvPr id="7" name="Rectangle 6">
            <a:extLst>
              <a:ext uri="{FF2B5EF4-FFF2-40B4-BE49-F238E27FC236}">
                <a16:creationId xmlns:a16="http://schemas.microsoft.com/office/drawing/2014/main" id="{F372BBF9-7A89-8A47-B663-C32BB14D9F4B}"/>
              </a:ext>
            </a:extLst>
          </p:cNvPr>
          <p:cNvSpPr/>
          <p:nvPr/>
        </p:nvSpPr>
        <p:spPr>
          <a:xfrm>
            <a:off x="6096000" y="5419681"/>
            <a:ext cx="6096000" cy="1323439"/>
          </a:xfrm>
          <a:prstGeom prst="rect">
            <a:avLst/>
          </a:prstGeom>
        </p:spPr>
        <p:txBody>
          <a:bodyPr>
            <a:spAutoFit/>
          </a:bodyPr>
          <a:lstStyle/>
          <a:p>
            <a:r>
              <a:rPr lang="en-US" sz="1600" i="1" dirty="0">
                <a:latin typeface="Times New Roman" panose="02020603050405020304" pitchFamily="18" charset="0"/>
                <a:ea typeface="Arial Unicode MS" panose="020B0604020202020204" pitchFamily="34" charset="-128"/>
              </a:rPr>
              <a:t>Figure tmp2. Boxplot of the scaled cube root of weight per generation and population. Generation 1 was further divided into two groups (2 in orange was sampled in June and 3 in green was sampled in August; group x in violet is for unknown samples and contains only six individuals). Phenotypic values have been scaled.</a:t>
            </a:r>
            <a:r>
              <a:rPr lang="en-US" sz="1600" dirty="0"/>
              <a:t> </a:t>
            </a:r>
            <a:endParaRPr lang="en-GB" sz="1600" dirty="0"/>
          </a:p>
        </p:txBody>
      </p:sp>
      <p:sp>
        <p:nvSpPr>
          <p:cNvPr id="5" name="Rectangle 4">
            <a:extLst>
              <a:ext uri="{FF2B5EF4-FFF2-40B4-BE49-F238E27FC236}">
                <a16:creationId xmlns:a16="http://schemas.microsoft.com/office/drawing/2014/main" id="{8A9D42A3-C54E-F546-92D5-6C92F34C5389}"/>
              </a:ext>
            </a:extLst>
          </p:cNvPr>
          <p:cNvSpPr/>
          <p:nvPr/>
        </p:nvSpPr>
        <p:spPr>
          <a:xfrm>
            <a:off x="6096000" y="2777615"/>
            <a:ext cx="6096000" cy="1323439"/>
          </a:xfrm>
          <a:prstGeom prst="rect">
            <a:avLst/>
          </a:prstGeom>
        </p:spPr>
        <p:txBody>
          <a:bodyPr>
            <a:spAutoFit/>
          </a:bodyPr>
          <a:lstStyle/>
          <a:p>
            <a:r>
              <a:rPr lang="en-US" sz="1600" dirty="0">
                <a:solidFill>
                  <a:srgbClr val="000000"/>
                </a:solidFill>
                <a:latin typeface="Optima-Regular" panose="02000503060000020004" pitchFamily="2" charset="0"/>
              </a:rPr>
              <a:t>The lack of effect of sampling time on weight suggests that larger individuals were chosen on each occasion. I think this means that we really cannot say anything useful about plasticity for size. It is better to concentrate on (a) using size to adjust weight and thickness, and (b) trying to analyze size at maturity.</a:t>
            </a:r>
            <a:endParaRPr lang="en-GB" sz="1600" dirty="0"/>
          </a:p>
        </p:txBody>
      </p:sp>
    </p:spTree>
    <p:extLst>
      <p:ext uri="{BB962C8B-B14F-4D97-AF65-F5344CB8AC3E}">
        <p14:creationId xmlns:p14="http://schemas.microsoft.com/office/powerpoint/2010/main" val="395764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86977B0-4E62-F944-AF79-88838BDE303D}"/>
              </a:ext>
            </a:extLst>
          </p:cNvPr>
          <p:cNvGraphicFramePr>
            <a:graphicFrameLocks noGrp="1"/>
          </p:cNvGraphicFramePr>
          <p:nvPr>
            <p:extLst>
              <p:ext uri="{D42A27DB-BD31-4B8C-83A1-F6EECF244321}">
                <p14:modId xmlns:p14="http://schemas.microsoft.com/office/powerpoint/2010/main" val="3503888591"/>
              </p:ext>
            </p:extLst>
          </p:nvPr>
        </p:nvGraphicFramePr>
        <p:xfrm>
          <a:off x="7760835" y="639618"/>
          <a:ext cx="4195635" cy="2966720"/>
        </p:xfrm>
        <a:graphic>
          <a:graphicData uri="http://schemas.openxmlformats.org/drawingml/2006/table">
            <a:tbl>
              <a:tblPr firstRow="1" bandRow="1">
                <a:tableStyleId>{C083E6E3-FA7D-4D7B-A595-EF9225AFEA82}</a:tableStyleId>
              </a:tblPr>
              <a:tblGrid>
                <a:gridCol w="3267382">
                  <a:extLst>
                    <a:ext uri="{9D8B030D-6E8A-4147-A177-3AD203B41FA5}">
                      <a16:colId xmlns:a16="http://schemas.microsoft.com/office/drawing/2014/main" val="2976382767"/>
                    </a:ext>
                  </a:extLst>
                </a:gridCol>
                <a:gridCol w="928253">
                  <a:extLst>
                    <a:ext uri="{9D8B030D-6E8A-4147-A177-3AD203B41FA5}">
                      <a16:colId xmlns:a16="http://schemas.microsoft.com/office/drawing/2014/main" val="1940782505"/>
                    </a:ext>
                  </a:extLst>
                </a:gridCol>
              </a:tblGrid>
              <a:tr h="370840">
                <a:tc>
                  <a:txBody>
                    <a:bodyPr/>
                    <a:lstStyle/>
                    <a:p>
                      <a:r>
                        <a:rPr lang="en-GB" sz="1600" dirty="0"/>
                        <a:t>Formula</a:t>
                      </a:r>
                    </a:p>
                  </a:txBody>
                  <a:tcPr/>
                </a:tc>
                <a:tc>
                  <a:txBody>
                    <a:bodyPr/>
                    <a:lstStyle/>
                    <a:p>
                      <a:r>
                        <a:rPr lang="en-GB" sz="1600" dirty="0"/>
                        <a:t>AIC</a:t>
                      </a:r>
                    </a:p>
                  </a:txBody>
                  <a:tcPr/>
                </a:tc>
                <a:extLst>
                  <a:ext uri="{0D108BD9-81ED-4DB2-BD59-A6C34878D82A}">
                    <a16:rowId xmlns:a16="http://schemas.microsoft.com/office/drawing/2014/main" val="40196122"/>
                  </a:ext>
                </a:extLst>
              </a:tr>
              <a:tr h="370840">
                <a:tc>
                  <a:txBody>
                    <a:bodyPr/>
                    <a:lstStyle/>
                    <a:p>
                      <a:r>
                        <a:rPr lang="en-GB" sz="1600" dirty="0"/>
                        <a:t>weight ~ size</a:t>
                      </a:r>
                    </a:p>
                  </a:txBody>
                  <a:tcPr/>
                </a:tc>
                <a:tc>
                  <a:txBody>
                    <a:bodyPr/>
                    <a:lstStyle/>
                    <a:p>
                      <a:r>
                        <a:rPr lang="en-GB" sz="1600" dirty="0"/>
                        <a:t>-228.53</a:t>
                      </a:r>
                    </a:p>
                  </a:txBody>
                  <a:tcPr/>
                </a:tc>
                <a:extLst>
                  <a:ext uri="{0D108BD9-81ED-4DB2-BD59-A6C34878D82A}">
                    <a16:rowId xmlns:a16="http://schemas.microsoft.com/office/drawing/2014/main" val="1775511966"/>
                  </a:ext>
                </a:extLst>
              </a:tr>
              <a:tr h="370840">
                <a:tc>
                  <a:txBody>
                    <a:bodyPr/>
                    <a:lstStyle/>
                    <a:p>
                      <a:r>
                        <a:rPr lang="en-GB" sz="1600" dirty="0"/>
                        <a:t>weight ~ size + maturity</a:t>
                      </a:r>
                    </a:p>
                  </a:txBody>
                  <a:tcPr/>
                </a:tc>
                <a:tc>
                  <a:txBody>
                    <a:bodyPr/>
                    <a:lstStyle/>
                    <a:p>
                      <a:r>
                        <a:rPr lang="en-GB" sz="1600" dirty="0"/>
                        <a:t>-241.47</a:t>
                      </a:r>
                    </a:p>
                  </a:txBody>
                  <a:tcPr/>
                </a:tc>
                <a:extLst>
                  <a:ext uri="{0D108BD9-81ED-4DB2-BD59-A6C34878D82A}">
                    <a16:rowId xmlns:a16="http://schemas.microsoft.com/office/drawing/2014/main" val="2340377958"/>
                  </a:ext>
                </a:extLst>
              </a:tr>
              <a:tr h="370840">
                <a:tc>
                  <a:txBody>
                    <a:bodyPr/>
                    <a:lstStyle/>
                    <a:p>
                      <a:r>
                        <a:rPr lang="en-GB" sz="1600" dirty="0"/>
                        <a:t>weight ~ size x maturity</a:t>
                      </a:r>
                    </a:p>
                  </a:txBody>
                  <a:tcPr/>
                </a:tc>
                <a:tc>
                  <a:txBody>
                    <a:bodyPr/>
                    <a:lstStyle/>
                    <a:p>
                      <a:r>
                        <a:rPr lang="en-GB" sz="1600" dirty="0"/>
                        <a:t>-243.26</a:t>
                      </a:r>
                    </a:p>
                  </a:txBody>
                  <a:tcPr/>
                </a:tc>
                <a:extLst>
                  <a:ext uri="{0D108BD9-81ED-4DB2-BD59-A6C34878D82A}">
                    <a16:rowId xmlns:a16="http://schemas.microsoft.com/office/drawing/2014/main" val="2200340968"/>
                  </a:ext>
                </a:extLst>
              </a:tr>
              <a:tr h="370840">
                <a:tc>
                  <a:txBody>
                    <a:bodyPr/>
                    <a:lstStyle/>
                    <a:p>
                      <a:r>
                        <a:rPr lang="en-GB" sz="1600" dirty="0"/>
                        <a:t>weight ~ size + population</a:t>
                      </a:r>
                    </a:p>
                  </a:txBody>
                  <a:tcPr/>
                </a:tc>
                <a:tc>
                  <a:txBody>
                    <a:bodyPr/>
                    <a:lstStyle/>
                    <a:p>
                      <a:r>
                        <a:rPr lang="en-GB" sz="1600" dirty="0"/>
                        <a:t>-249.62</a:t>
                      </a:r>
                    </a:p>
                  </a:txBody>
                  <a:tcPr/>
                </a:tc>
                <a:extLst>
                  <a:ext uri="{0D108BD9-81ED-4DB2-BD59-A6C34878D82A}">
                    <a16:rowId xmlns:a16="http://schemas.microsoft.com/office/drawing/2014/main" val="924378161"/>
                  </a:ext>
                </a:extLst>
              </a:tr>
              <a:tr h="370840">
                <a:tc>
                  <a:txBody>
                    <a:bodyPr/>
                    <a:lstStyle/>
                    <a:p>
                      <a:r>
                        <a:rPr lang="en-GB" sz="1600" dirty="0"/>
                        <a:t>weight ~ size x maturity x population</a:t>
                      </a:r>
                    </a:p>
                  </a:txBody>
                  <a:tcPr/>
                </a:tc>
                <a:tc>
                  <a:txBody>
                    <a:bodyPr/>
                    <a:lstStyle/>
                    <a:p>
                      <a:r>
                        <a:rPr lang="en-GB" sz="1600" dirty="0"/>
                        <a:t>-256.74</a:t>
                      </a:r>
                    </a:p>
                  </a:txBody>
                  <a:tcPr/>
                </a:tc>
                <a:extLst>
                  <a:ext uri="{0D108BD9-81ED-4DB2-BD59-A6C34878D82A}">
                    <a16:rowId xmlns:a16="http://schemas.microsoft.com/office/drawing/2014/main" val="2977788019"/>
                  </a:ext>
                </a:extLst>
              </a:tr>
              <a:tr h="370840">
                <a:tc>
                  <a:txBody>
                    <a:bodyPr/>
                    <a:lstStyle/>
                    <a:p>
                      <a:r>
                        <a:rPr lang="en-GB" sz="1600" dirty="0"/>
                        <a:t>weight ~ size + maturity + population</a:t>
                      </a:r>
                    </a:p>
                  </a:txBody>
                  <a:tcPr/>
                </a:tc>
                <a:tc>
                  <a:txBody>
                    <a:bodyPr/>
                    <a:lstStyle/>
                    <a:p>
                      <a:r>
                        <a:rPr lang="en-GB" sz="1600" dirty="0"/>
                        <a:t>-264.43</a:t>
                      </a:r>
                    </a:p>
                  </a:txBody>
                  <a:tcPr/>
                </a:tc>
                <a:extLst>
                  <a:ext uri="{0D108BD9-81ED-4DB2-BD59-A6C34878D82A}">
                    <a16:rowId xmlns:a16="http://schemas.microsoft.com/office/drawing/2014/main" val="4254780811"/>
                  </a:ext>
                </a:extLst>
              </a:tr>
              <a:tr h="370840">
                <a:tc>
                  <a:txBody>
                    <a:bodyPr/>
                    <a:lstStyle/>
                    <a:p>
                      <a:r>
                        <a:rPr lang="en-GB" sz="1600" dirty="0"/>
                        <a:t>weight ~ size x population</a:t>
                      </a:r>
                    </a:p>
                  </a:txBody>
                  <a:tcPr/>
                </a:tc>
                <a:tc>
                  <a:txBody>
                    <a:bodyPr/>
                    <a:lstStyle/>
                    <a:p>
                      <a:r>
                        <a:rPr lang="en-GB" sz="1600" dirty="0"/>
                        <a:t>-267.51</a:t>
                      </a:r>
                    </a:p>
                  </a:txBody>
                  <a:tcPr/>
                </a:tc>
                <a:extLst>
                  <a:ext uri="{0D108BD9-81ED-4DB2-BD59-A6C34878D82A}">
                    <a16:rowId xmlns:a16="http://schemas.microsoft.com/office/drawing/2014/main" val="4277322513"/>
                  </a:ext>
                </a:extLst>
              </a:tr>
            </a:tbl>
          </a:graphicData>
        </a:graphic>
      </p:graphicFrame>
      <p:pic>
        <p:nvPicPr>
          <p:cNvPr id="7" name="Picture 6">
            <a:extLst>
              <a:ext uri="{FF2B5EF4-FFF2-40B4-BE49-F238E27FC236}">
                <a16:creationId xmlns:a16="http://schemas.microsoft.com/office/drawing/2014/main" id="{D7E6E2E7-3914-FE4C-A56C-159826204EB7}"/>
              </a:ext>
            </a:extLst>
          </p:cNvPr>
          <p:cNvPicPr>
            <a:picLocks noChangeAspect="1"/>
          </p:cNvPicPr>
          <p:nvPr/>
        </p:nvPicPr>
        <p:blipFill>
          <a:blip r:embed="rId2"/>
          <a:stretch>
            <a:fillRect/>
          </a:stretch>
        </p:blipFill>
        <p:spPr>
          <a:xfrm>
            <a:off x="0" y="369000"/>
            <a:ext cx="7650000" cy="6120000"/>
          </a:xfrm>
          <a:prstGeom prst="rect">
            <a:avLst/>
          </a:prstGeom>
        </p:spPr>
      </p:pic>
      <p:sp>
        <p:nvSpPr>
          <p:cNvPr id="9" name="Rectangle 8">
            <a:extLst>
              <a:ext uri="{FF2B5EF4-FFF2-40B4-BE49-F238E27FC236}">
                <a16:creationId xmlns:a16="http://schemas.microsoft.com/office/drawing/2014/main" id="{F07AC778-0F1F-D44E-93CE-66C6042904FE}"/>
              </a:ext>
            </a:extLst>
          </p:cNvPr>
          <p:cNvSpPr/>
          <p:nvPr/>
        </p:nvSpPr>
        <p:spPr>
          <a:xfrm>
            <a:off x="7140599" y="5208000"/>
            <a:ext cx="4815871" cy="646331"/>
          </a:xfrm>
          <a:prstGeom prst="rect">
            <a:avLst/>
          </a:prstGeom>
        </p:spPr>
        <p:txBody>
          <a:bodyPr wrap="square">
            <a:spAutoFit/>
          </a:bodyPr>
          <a:lstStyle/>
          <a:p>
            <a:r>
              <a:rPr lang="en-US" i="1" dirty="0">
                <a:latin typeface="Cambria" panose="02040503050406030204" pitchFamily="18" charset="0"/>
                <a:ea typeface="Cambria" panose="02040503050406030204" pitchFamily="18" charset="0"/>
                <a:cs typeface="Times New Roman" panose="02020603050405020304" pitchFamily="18" charset="0"/>
              </a:rPr>
              <a:t>Figure 3a. Best model fit to the observed data of generation 0 parents after scaling.</a:t>
            </a:r>
            <a:endParaRPr lang="en-GB" dirty="0"/>
          </a:p>
        </p:txBody>
      </p:sp>
    </p:spTree>
    <p:extLst>
      <p:ext uri="{BB962C8B-B14F-4D97-AF65-F5344CB8AC3E}">
        <p14:creationId xmlns:p14="http://schemas.microsoft.com/office/powerpoint/2010/main" val="4099987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86977B0-4E62-F944-AF79-88838BDE303D}"/>
              </a:ext>
            </a:extLst>
          </p:cNvPr>
          <p:cNvGraphicFramePr>
            <a:graphicFrameLocks noGrp="1"/>
          </p:cNvGraphicFramePr>
          <p:nvPr>
            <p:extLst>
              <p:ext uri="{D42A27DB-BD31-4B8C-83A1-F6EECF244321}">
                <p14:modId xmlns:p14="http://schemas.microsoft.com/office/powerpoint/2010/main" val="3051255106"/>
              </p:ext>
            </p:extLst>
          </p:nvPr>
        </p:nvGraphicFramePr>
        <p:xfrm>
          <a:off x="7760835" y="625763"/>
          <a:ext cx="4207393" cy="2966720"/>
        </p:xfrm>
        <a:graphic>
          <a:graphicData uri="http://schemas.openxmlformats.org/drawingml/2006/table">
            <a:tbl>
              <a:tblPr firstRow="1" bandRow="1">
                <a:tableStyleId>{C083E6E3-FA7D-4D7B-A595-EF9225AFEA82}</a:tableStyleId>
              </a:tblPr>
              <a:tblGrid>
                <a:gridCol w="3279140">
                  <a:extLst>
                    <a:ext uri="{9D8B030D-6E8A-4147-A177-3AD203B41FA5}">
                      <a16:colId xmlns:a16="http://schemas.microsoft.com/office/drawing/2014/main" val="2976382767"/>
                    </a:ext>
                  </a:extLst>
                </a:gridCol>
                <a:gridCol w="928253">
                  <a:extLst>
                    <a:ext uri="{9D8B030D-6E8A-4147-A177-3AD203B41FA5}">
                      <a16:colId xmlns:a16="http://schemas.microsoft.com/office/drawing/2014/main" val="1940782505"/>
                    </a:ext>
                  </a:extLst>
                </a:gridCol>
              </a:tblGrid>
              <a:tr h="370840">
                <a:tc>
                  <a:txBody>
                    <a:bodyPr/>
                    <a:lstStyle/>
                    <a:p>
                      <a:r>
                        <a:rPr lang="en-GB" sz="1600" dirty="0"/>
                        <a:t>Formula</a:t>
                      </a:r>
                    </a:p>
                  </a:txBody>
                  <a:tcPr/>
                </a:tc>
                <a:tc>
                  <a:txBody>
                    <a:bodyPr/>
                    <a:lstStyle/>
                    <a:p>
                      <a:r>
                        <a:rPr lang="en-GB" sz="1600" dirty="0"/>
                        <a:t>AIC</a:t>
                      </a:r>
                    </a:p>
                  </a:txBody>
                  <a:tcPr/>
                </a:tc>
                <a:extLst>
                  <a:ext uri="{0D108BD9-81ED-4DB2-BD59-A6C34878D82A}">
                    <a16:rowId xmlns:a16="http://schemas.microsoft.com/office/drawing/2014/main" val="40196122"/>
                  </a:ext>
                </a:extLst>
              </a:tr>
              <a:tr h="370840">
                <a:tc>
                  <a:txBody>
                    <a:bodyPr/>
                    <a:lstStyle/>
                    <a:p>
                      <a:r>
                        <a:rPr lang="en-GB" sz="1600" dirty="0"/>
                        <a:t>weight ~ size x maturity</a:t>
                      </a:r>
                    </a:p>
                  </a:txBody>
                  <a:tcPr/>
                </a:tc>
                <a:tc>
                  <a:txBody>
                    <a:bodyPr/>
                    <a:lstStyle/>
                    <a:p>
                      <a:r>
                        <a:rPr lang="en-GB" sz="1600" dirty="0"/>
                        <a:t>-1149.83</a:t>
                      </a:r>
                    </a:p>
                  </a:txBody>
                  <a:tcPr/>
                </a:tc>
                <a:extLst>
                  <a:ext uri="{0D108BD9-81ED-4DB2-BD59-A6C34878D82A}">
                    <a16:rowId xmlns:a16="http://schemas.microsoft.com/office/drawing/2014/main" val="1438903649"/>
                  </a:ext>
                </a:extLst>
              </a:tr>
              <a:tr h="370840">
                <a:tc>
                  <a:txBody>
                    <a:bodyPr/>
                    <a:lstStyle/>
                    <a:p>
                      <a:r>
                        <a:rPr lang="en-GB" sz="1600" dirty="0"/>
                        <a:t>weight ~ size + maturity</a:t>
                      </a:r>
                    </a:p>
                  </a:txBody>
                  <a:tcPr/>
                </a:tc>
                <a:tc>
                  <a:txBody>
                    <a:bodyPr/>
                    <a:lstStyle/>
                    <a:p>
                      <a:r>
                        <a:rPr lang="en-GB" sz="1600" dirty="0"/>
                        <a:t>-1151.78</a:t>
                      </a:r>
                    </a:p>
                  </a:txBody>
                  <a:tcPr/>
                </a:tc>
                <a:extLst>
                  <a:ext uri="{0D108BD9-81ED-4DB2-BD59-A6C34878D82A}">
                    <a16:rowId xmlns:a16="http://schemas.microsoft.com/office/drawing/2014/main" val="2340377958"/>
                  </a:ext>
                </a:extLst>
              </a:tr>
              <a:tr h="370840">
                <a:tc>
                  <a:txBody>
                    <a:bodyPr/>
                    <a:lstStyle/>
                    <a:p>
                      <a:r>
                        <a:rPr lang="en-GB" sz="1600" dirty="0"/>
                        <a:t>weight ~ size</a:t>
                      </a:r>
                    </a:p>
                  </a:txBody>
                  <a:tcPr/>
                </a:tc>
                <a:tc>
                  <a:txBody>
                    <a:bodyPr/>
                    <a:lstStyle/>
                    <a:p>
                      <a:r>
                        <a:rPr lang="en-GB" sz="1600" dirty="0"/>
                        <a:t>-1152.26</a:t>
                      </a:r>
                    </a:p>
                  </a:txBody>
                  <a:tcPr/>
                </a:tc>
                <a:extLst>
                  <a:ext uri="{0D108BD9-81ED-4DB2-BD59-A6C34878D82A}">
                    <a16:rowId xmlns:a16="http://schemas.microsoft.com/office/drawing/2014/main" val="1431669255"/>
                  </a:ext>
                </a:extLst>
              </a:tr>
              <a:tr h="370840">
                <a:tc>
                  <a:txBody>
                    <a:bodyPr/>
                    <a:lstStyle/>
                    <a:p>
                      <a:r>
                        <a:rPr lang="en-GB" sz="1600" dirty="0"/>
                        <a:t>weight ~ size x maturity x population</a:t>
                      </a:r>
                    </a:p>
                  </a:txBody>
                  <a:tcPr/>
                </a:tc>
                <a:tc>
                  <a:txBody>
                    <a:bodyPr/>
                    <a:lstStyle/>
                    <a:p>
                      <a:r>
                        <a:rPr lang="en-GB" sz="1600" dirty="0"/>
                        <a:t>-1179.71</a:t>
                      </a:r>
                    </a:p>
                  </a:txBody>
                  <a:tcPr/>
                </a:tc>
                <a:extLst>
                  <a:ext uri="{0D108BD9-81ED-4DB2-BD59-A6C34878D82A}">
                    <a16:rowId xmlns:a16="http://schemas.microsoft.com/office/drawing/2014/main" val="2982108401"/>
                  </a:ext>
                </a:extLst>
              </a:tr>
              <a:tr h="370840">
                <a:tc>
                  <a:txBody>
                    <a:bodyPr/>
                    <a:lstStyle/>
                    <a:p>
                      <a:r>
                        <a:rPr lang="en-GB" sz="1600" dirty="0"/>
                        <a:t>weight ~ size + population</a:t>
                      </a:r>
                    </a:p>
                  </a:txBody>
                  <a:tcPr/>
                </a:tc>
                <a:tc>
                  <a:txBody>
                    <a:bodyPr/>
                    <a:lstStyle/>
                    <a:p>
                      <a:r>
                        <a:rPr lang="en-GB" sz="1600" dirty="0"/>
                        <a:t>-1207.49</a:t>
                      </a:r>
                    </a:p>
                  </a:txBody>
                  <a:tcPr/>
                </a:tc>
                <a:extLst>
                  <a:ext uri="{0D108BD9-81ED-4DB2-BD59-A6C34878D82A}">
                    <a16:rowId xmlns:a16="http://schemas.microsoft.com/office/drawing/2014/main" val="924378161"/>
                  </a:ext>
                </a:extLst>
              </a:tr>
              <a:tr h="370840">
                <a:tc>
                  <a:txBody>
                    <a:bodyPr/>
                    <a:lstStyle/>
                    <a:p>
                      <a:r>
                        <a:rPr lang="en-GB" sz="1600" dirty="0"/>
                        <a:t>weight ~ size + maturity + population</a:t>
                      </a:r>
                    </a:p>
                  </a:txBody>
                  <a:tcPr/>
                </a:tc>
                <a:tc>
                  <a:txBody>
                    <a:bodyPr/>
                    <a:lstStyle/>
                    <a:p>
                      <a:r>
                        <a:rPr lang="en-GB" sz="1600" dirty="0"/>
                        <a:t>-1211.52</a:t>
                      </a:r>
                    </a:p>
                  </a:txBody>
                  <a:tcPr/>
                </a:tc>
                <a:extLst>
                  <a:ext uri="{0D108BD9-81ED-4DB2-BD59-A6C34878D82A}">
                    <a16:rowId xmlns:a16="http://schemas.microsoft.com/office/drawing/2014/main" val="4254780811"/>
                  </a:ext>
                </a:extLst>
              </a:tr>
              <a:tr h="370840">
                <a:tc>
                  <a:txBody>
                    <a:bodyPr/>
                    <a:lstStyle/>
                    <a:p>
                      <a:r>
                        <a:rPr lang="en-GB" sz="1600" dirty="0"/>
                        <a:t>weight ~ size x population</a:t>
                      </a:r>
                    </a:p>
                  </a:txBody>
                  <a:tcPr/>
                </a:tc>
                <a:tc>
                  <a:txBody>
                    <a:bodyPr/>
                    <a:lstStyle/>
                    <a:p>
                      <a:r>
                        <a:rPr lang="en-GB" sz="1600" dirty="0"/>
                        <a:t>-1216.25</a:t>
                      </a:r>
                    </a:p>
                  </a:txBody>
                  <a:tcPr/>
                </a:tc>
                <a:extLst>
                  <a:ext uri="{0D108BD9-81ED-4DB2-BD59-A6C34878D82A}">
                    <a16:rowId xmlns:a16="http://schemas.microsoft.com/office/drawing/2014/main" val="4277322513"/>
                  </a:ext>
                </a:extLst>
              </a:tr>
            </a:tbl>
          </a:graphicData>
        </a:graphic>
      </p:graphicFrame>
      <p:pic>
        <p:nvPicPr>
          <p:cNvPr id="3" name="Picture 2">
            <a:extLst>
              <a:ext uri="{FF2B5EF4-FFF2-40B4-BE49-F238E27FC236}">
                <a16:creationId xmlns:a16="http://schemas.microsoft.com/office/drawing/2014/main" id="{BA230D63-25EE-0140-9E46-1C3C975EF36E}"/>
              </a:ext>
            </a:extLst>
          </p:cNvPr>
          <p:cNvPicPr>
            <a:picLocks noChangeAspect="1"/>
          </p:cNvPicPr>
          <p:nvPr/>
        </p:nvPicPr>
        <p:blipFill>
          <a:blip r:embed="rId2"/>
          <a:stretch>
            <a:fillRect/>
          </a:stretch>
        </p:blipFill>
        <p:spPr>
          <a:xfrm>
            <a:off x="110835" y="369000"/>
            <a:ext cx="7650000" cy="6120000"/>
          </a:xfrm>
          <a:prstGeom prst="rect">
            <a:avLst/>
          </a:prstGeom>
        </p:spPr>
      </p:pic>
      <p:sp>
        <p:nvSpPr>
          <p:cNvPr id="6" name="Rectangle 5">
            <a:extLst>
              <a:ext uri="{FF2B5EF4-FFF2-40B4-BE49-F238E27FC236}">
                <a16:creationId xmlns:a16="http://schemas.microsoft.com/office/drawing/2014/main" id="{676D9786-792D-9E49-810F-2E0812FAB1CD}"/>
              </a:ext>
            </a:extLst>
          </p:cNvPr>
          <p:cNvSpPr/>
          <p:nvPr/>
        </p:nvSpPr>
        <p:spPr>
          <a:xfrm>
            <a:off x="7140599" y="5208000"/>
            <a:ext cx="4815871" cy="646331"/>
          </a:xfrm>
          <a:prstGeom prst="rect">
            <a:avLst/>
          </a:prstGeom>
        </p:spPr>
        <p:txBody>
          <a:bodyPr wrap="square">
            <a:spAutoFit/>
          </a:bodyPr>
          <a:lstStyle/>
          <a:p>
            <a:r>
              <a:rPr lang="en-US" i="1" dirty="0">
                <a:latin typeface="Cambria" panose="02040503050406030204" pitchFamily="18" charset="0"/>
                <a:ea typeface="Cambria" panose="02040503050406030204" pitchFamily="18" charset="0"/>
                <a:cs typeface="Times New Roman" panose="02020603050405020304" pitchFamily="18" charset="0"/>
              </a:rPr>
              <a:t>Figure 3b. Best model fit to the </a:t>
            </a:r>
            <a:r>
              <a:rPr lang="en-US" i="1">
                <a:latin typeface="Cambria" panose="02040503050406030204" pitchFamily="18" charset="0"/>
                <a:ea typeface="Cambria" panose="02040503050406030204" pitchFamily="18" charset="0"/>
                <a:cs typeface="Times New Roman" panose="02020603050405020304" pitchFamily="18" charset="0"/>
              </a:rPr>
              <a:t>observed data </a:t>
            </a:r>
            <a:r>
              <a:rPr lang="en-US" i="1" dirty="0">
                <a:latin typeface="Cambria" panose="02040503050406030204" pitchFamily="18" charset="0"/>
                <a:ea typeface="Cambria" panose="02040503050406030204" pitchFamily="18" charset="0"/>
                <a:cs typeface="Times New Roman" panose="02020603050405020304" pitchFamily="18" charset="0"/>
              </a:rPr>
              <a:t>of generation </a:t>
            </a:r>
            <a:r>
              <a:rPr lang="en-US" i="1">
                <a:latin typeface="Cambria" panose="02040503050406030204" pitchFamily="18" charset="0"/>
                <a:ea typeface="Cambria" panose="02040503050406030204" pitchFamily="18" charset="0"/>
                <a:cs typeface="Times New Roman" panose="02020603050405020304" pitchFamily="18" charset="0"/>
              </a:rPr>
              <a:t>1 offspring after scaling.</a:t>
            </a:r>
            <a:endParaRPr lang="en-GB" dirty="0"/>
          </a:p>
        </p:txBody>
      </p:sp>
    </p:spTree>
    <p:extLst>
      <p:ext uri="{BB962C8B-B14F-4D97-AF65-F5344CB8AC3E}">
        <p14:creationId xmlns:p14="http://schemas.microsoft.com/office/powerpoint/2010/main" val="2575992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DAE285-D392-2A46-A5C4-FAD94B5E3099}"/>
              </a:ext>
            </a:extLst>
          </p:cNvPr>
          <p:cNvSpPr/>
          <p:nvPr/>
        </p:nvSpPr>
        <p:spPr>
          <a:xfrm>
            <a:off x="129989" y="146175"/>
            <a:ext cx="11891682" cy="1477328"/>
          </a:xfrm>
          <a:prstGeom prst="rect">
            <a:avLst/>
          </a:prstGeom>
        </p:spPr>
        <p:txBody>
          <a:bodyPr wrap="square">
            <a:spAutoFit/>
          </a:bodyPr>
          <a:lstStyle/>
          <a:p>
            <a:r>
              <a:rPr lang="en-US" dirty="0">
                <a:solidFill>
                  <a:srgbClr val="0070C0"/>
                </a:solidFill>
                <a:latin typeface="Optima-Regular" panose="02000503060000020004" pitchFamily="2" charset="0"/>
              </a:rPr>
              <a:t>The fact that the interaction is significant actually makes it hard to deal with this situation. Presumably you used the regression for each tank to adjust the weights to the overall mean size?  However, where slopes differ, it is not really appropriate just to adjust all weights to the overall mean. I am not sure of the best option but, given that slope variation is not very great, I would suggest sticking with these adjusted values but also comparing the slopes between gen0 and gen1, effectively as another trait.</a:t>
            </a:r>
            <a:endParaRPr lang="en-GB" dirty="0">
              <a:solidFill>
                <a:srgbClr val="0070C0"/>
              </a:solidFill>
            </a:endParaRPr>
          </a:p>
        </p:txBody>
      </p:sp>
      <p:sp>
        <p:nvSpPr>
          <p:cNvPr id="3" name="TextBox 2">
            <a:extLst>
              <a:ext uri="{FF2B5EF4-FFF2-40B4-BE49-F238E27FC236}">
                <a16:creationId xmlns:a16="http://schemas.microsoft.com/office/drawing/2014/main" id="{467D29CB-D150-F54F-80D5-B9214713CB38}"/>
              </a:ext>
            </a:extLst>
          </p:cNvPr>
          <p:cNvSpPr txBox="1"/>
          <p:nvPr/>
        </p:nvSpPr>
        <p:spPr>
          <a:xfrm>
            <a:off x="129989" y="1776495"/>
            <a:ext cx="4405950" cy="584775"/>
          </a:xfrm>
          <a:prstGeom prst="rect">
            <a:avLst/>
          </a:prstGeom>
          <a:noFill/>
        </p:spPr>
        <p:txBody>
          <a:bodyPr wrap="square" rtlCol="0">
            <a:spAutoFit/>
          </a:bodyPr>
          <a:lstStyle/>
          <a:p>
            <a:r>
              <a:rPr lang="en-GB" sz="1600" dirty="0">
                <a:latin typeface="Optima" panose="02000503060000020004" pitchFamily="2" charset="0"/>
              </a:rPr>
              <a:t>Adjusted weight for population B generation 1 offspring (there is not population A) was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4B49E75-3FA7-8541-B454-254C34DC9E3E}"/>
                  </a:ext>
                </a:extLst>
              </p:cNvPr>
              <p:cNvSpPr txBox="1"/>
              <p:nvPr/>
            </p:nvSpPr>
            <p:spPr>
              <a:xfrm>
                <a:off x="129989" y="2363658"/>
                <a:ext cx="2666949" cy="39825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en-GB" i="1" smtClean="0">
                              <a:latin typeface="Cambria Math" panose="02040503050406030204" pitchFamily="18" charset="0"/>
                            </a:rPr>
                          </m:ctrlPr>
                        </m:accPr>
                        <m:e>
                          <m:r>
                            <m:rPr>
                              <m:nor/>
                            </m:rPr>
                            <a:rPr lang="sv-SE" b="0" i="0" smtClean="0">
                              <a:latin typeface="Cambria Math" panose="02040503050406030204" pitchFamily="18" charset="0"/>
                            </a:rPr>
                            <m:t>weight</m:t>
                          </m:r>
                        </m:e>
                      </m:acc>
                      <m:r>
                        <a:rPr lang="sv-SE" b="0" i="1" smtClean="0">
                          <a:latin typeface="Cambria Math" panose="02040503050406030204" pitchFamily="18" charset="0"/>
                        </a:rPr>
                        <m:t>=</m:t>
                      </m:r>
                      <m:sSub>
                        <m:sSubPr>
                          <m:ctrlPr>
                            <a:rPr lang="sv-SE" b="0" i="1" smtClean="0">
                              <a:latin typeface="Cambria Math" panose="02040503050406030204" pitchFamily="18" charset="0"/>
                            </a:rPr>
                          </m:ctrlPr>
                        </m:sSubPr>
                        <m:e>
                          <m:r>
                            <a:rPr lang="sv-SE" b="0" i="1" smtClean="0">
                              <a:latin typeface="Cambria Math" panose="02040503050406030204" pitchFamily="18" charset="0"/>
                              <a:ea typeface="Cambria Math" panose="02040503050406030204" pitchFamily="18" charset="0"/>
                            </a:rPr>
                            <m:t>𝛽</m:t>
                          </m:r>
                        </m:e>
                        <m:sub>
                          <m:r>
                            <a:rPr lang="sv-SE" b="0" i="1" smtClean="0">
                              <a:latin typeface="Cambria Math" panose="02040503050406030204" pitchFamily="18" charset="0"/>
                            </a:rPr>
                            <m:t>0</m:t>
                          </m:r>
                        </m:sub>
                      </m:sSub>
                      <m:r>
                        <a:rPr lang="sv-SE" b="0" i="1" smtClean="0">
                          <a:latin typeface="Cambria Math" panose="02040503050406030204" pitchFamily="18" charset="0"/>
                        </a:rPr>
                        <m:t>+</m:t>
                      </m:r>
                      <m:sSub>
                        <m:sSubPr>
                          <m:ctrlPr>
                            <a:rPr lang="sv-SE" b="0" i="1" smtClean="0">
                              <a:latin typeface="Cambria Math" panose="02040503050406030204" pitchFamily="18" charset="0"/>
                            </a:rPr>
                          </m:ctrlPr>
                        </m:sSubPr>
                        <m:e>
                          <m:r>
                            <a:rPr lang="sv-SE" b="0" i="1" smtClean="0">
                              <a:latin typeface="Cambria Math" panose="02040503050406030204" pitchFamily="18" charset="0"/>
                              <a:ea typeface="Cambria Math" panose="02040503050406030204" pitchFamily="18" charset="0"/>
                            </a:rPr>
                            <m:t>𝛽</m:t>
                          </m:r>
                        </m:e>
                        <m:sub>
                          <m:r>
                            <a:rPr lang="sv-SE" b="0" i="1" smtClean="0">
                              <a:latin typeface="Cambria Math" panose="02040503050406030204" pitchFamily="18" charset="0"/>
                            </a:rPr>
                            <m:t>1</m:t>
                          </m:r>
                        </m:sub>
                      </m:sSub>
                      <m:r>
                        <m:rPr>
                          <m:nor/>
                        </m:rPr>
                        <a:rPr lang="sv-SE">
                          <a:latin typeface="Cambria Math" panose="02040503050406030204" pitchFamily="18" charset="0"/>
                          <a:ea typeface="Cambria Math" panose="02040503050406030204" pitchFamily="18" charset="0"/>
                        </a:rPr>
                        <m:t>×</m:t>
                      </m:r>
                      <m:r>
                        <m:rPr>
                          <m:nor/>
                        </m:rPr>
                        <a:rPr lang="sv-SE" b="0" i="0" smtClean="0">
                          <a:latin typeface="Cambria Math" panose="02040503050406030204" pitchFamily="18" charset="0"/>
                        </a:rPr>
                        <m:t> </m:t>
                      </m:r>
                      <m:bar>
                        <m:barPr>
                          <m:pos m:val="top"/>
                          <m:ctrlPr>
                            <a:rPr lang="sv-SE" b="0" i="1" smtClean="0">
                              <a:latin typeface="Cambria Math" panose="02040503050406030204" pitchFamily="18" charset="0"/>
                            </a:rPr>
                          </m:ctrlPr>
                        </m:barPr>
                        <m:e>
                          <m:sSub>
                            <m:sSubPr>
                              <m:ctrlPr>
                                <a:rPr lang="sv-SE" b="0" i="1" smtClean="0">
                                  <a:latin typeface="Cambria Math" panose="02040503050406030204" pitchFamily="18" charset="0"/>
                                </a:rPr>
                              </m:ctrlPr>
                            </m:sSubPr>
                            <m:e>
                              <m:r>
                                <m:rPr>
                                  <m:nor/>
                                </m:rPr>
                                <a:rPr lang="sv-SE" b="0" i="0" smtClean="0">
                                  <a:latin typeface="Cambria Math" panose="02040503050406030204" pitchFamily="18" charset="0"/>
                                </a:rPr>
                                <m:t>size</m:t>
                              </m:r>
                            </m:e>
                            <m:sub>
                              <m:r>
                                <a:rPr lang="sv-SE" b="0" i="1" smtClean="0">
                                  <a:latin typeface="Cambria Math" panose="02040503050406030204" pitchFamily="18" charset="0"/>
                                </a:rPr>
                                <m:t>𝑇</m:t>
                              </m:r>
                            </m:sub>
                          </m:sSub>
                        </m:e>
                      </m:bar>
                    </m:oMath>
                  </m:oMathPara>
                </a14:m>
                <a:endParaRPr lang="en-GB" dirty="0"/>
              </a:p>
            </p:txBody>
          </p:sp>
        </mc:Choice>
        <mc:Fallback>
          <p:sp>
            <p:nvSpPr>
              <p:cNvPr id="4" name="TextBox 3">
                <a:extLst>
                  <a:ext uri="{FF2B5EF4-FFF2-40B4-BE49-F238E27FC236}">
                    <a16:creationId xmlns:a16="http://schemas.microsoft.com/office/drawing/2014/main" id="{44B49E75-3FA7-8541-B454-254C34DC9E3E}"/>
                  </a:ext>
                </a:extLst>
              </p:cNvPr>
              <p:cNvSpPr txBox="1">
                <a:spLocks noRot="1" noChangeAspect="1" noMove="1" noResize="1" noEditPoints="1" noAdjustHandles="1" noChangeArrowheads="1" noChangeShapeType="1" noTextEdit="1"/>
              </p:cNvSpPr>
              <p:nvPr/>
            </p:nvSpPr>
            <p:spPr>
              <a:xfrm>
                <a:off x="129989" y="2363658"/>
                <a:ext cx="2666949" cy="398251"/>
              </a:xfrm>
              <a:prstGeom prst="rect">
                <a:avLst/>
              </a:prstGeom>
              <a:blipFill>
                <a:blip r:embed="rId3"/>
                <a:stretch>
                  <a:fillRect b="-12500"/>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0D34C445-ED78-2347-ABC0-DC1C71CCFE01}"/>
              </a:ext>
            </a:extLst>
          </p:cNvPr>
          <p:cNvSpPr txBox="1"/>
          <p:nvPr/>
        </p:nvSpPr>
        <p:spPr>
          <a:xfrm>
            <a:off x="129989" y="3149221"/>
            <a:ext cx="4440896" cy="338554"/>
          </a:xfrm>
          <a:prstGeom prst="rect">
            <a:avLst/>
          </a:prstGeom>
          <a:noFill/>
        </p:spPr>
        <p:txBody>
          <a:bodyPr wrap="none" rtlCol="0">
            <a:spAutoFit/>
          </a:bodyPr>
          <a:lstStyle/>
          <a:p>
            <a:r>
              <a:rPr lang="en-GB" sz="1600" dirty="0">
                <a:latin typeface="Optima" panose="02000503060000020004" pitchFamily="2" charset="0"/>
              </a:rPr>
              <a:t>And for population C generation 1 offspring was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C166B8C-1577-C646-9E43-0A2A1919E46F}"/>
                  </a:ext>
                </a:extLst>
              </p:cNvPr>
              <p:cNvSpPr txBox="1"/>
              <p:nvPr/>
            </p:nvSpPr>
            <p:spPr>
              <a:xfrm>
                <a:off x="129989" y="3518553"/>
                <a:ext cx="4405950" cy="39825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en-GB" i="1" smtClean="0">
                              <a:latin typeface="Cambria Math" panose="02040503050406030204" pitchFamily="18" charset="0"/>
                            </a:rPr>
                          </m:ctrlPr>
                        </m:accPr>
                        <m:e>
                          <m:r>
                            <m:rPr>
                              <m:nor/>
                            </m:rPr>
                            <a:rPr lang="sv-SE" b="0" i="0" smtClean="0">
                              <a:latin typeface="Cambria Math" panose="02040503050406030204" pitchFamily="18" charset="0"/>
                            </a:rPr>
                            <m:t>weight</m:t>
                          </m:r>
                        </m:e>
                      </m:acc>
                      <m:r>
                        <a:rPr lang="sv-SE" b="0" i="1" smtClean="0">
                          <a:latin typeface="Cambria Math" panose="02040503050406030204" pitchFamily="18" charset="0"/>
                        </a:rPr>
                        <m:t>=</m:t>
                      </m:r>
                      <m:sSub>
                        <m:sSubPr>
                          <m:ctrlPr>
                            <a:rPr lang="sv-SE" b="0" i="1" smtClean="0">
                              <a:latin typeface="Cambria Math" panose="02040503050406030204" pitchFamily="18" charset="0"/>
                            </a:rPr>
                          </m:ctrlPr>
                        </m:sSubPr>
                        <m:e>
                          <m:r>
                            <a:rPr lang="sv-SE" b="0" i="1" smtClean="0">
                              <a:latin typeface="Cambria Math" panose="02040503050406030204" pitchFamily="18" charset="0"/>
                              <a:ea typeface="Cambria Math" panose="02040503050406030204" pitchFamily="18" charset="0"/>
                            </a:rPr>
                            <m:t>𝛽</m:t>
                          </m:r>
                        </m:e>
                        <m:sub>
                          <m:r>
                            <a:rPr lang="sv-SE" b="0" i="1" smtClean="0">
                              <a:latin typeface="Cambria Math" panose="02040503050406030204" pitchFamily="18" charset="0"/>
                            </a:rPr>
                            <m:t>0</m:t>
                          </m:r>
                        </m:sub>
                      </m:sSub>
                      <m:r>
                        <a:rPr lang="sv-SE" b="0" i="1" smtClean="0">
                          <a:latin typeface="Cambria Math" panose="02040503050406030204" pitchFamily="18" charset="0"/>
                        </a:rPr>
                        <m:t>+</m:t>
                      </m:r>
                      <m:sSub>
                        <m:sSubPr>
                          <m:ctrlPr>
                            <a:rPr lang="sv-SE" b="0" i="1" smtClean="0">
                              <a:latin typeface="Cambria Math" panose="02040503050406030204" pitchFamily="18" charset="0"/>
                            </a:rPr>
                          </m:ctrlPr>
                        </m:sSubPr>
                        <m:e>
                          <m:r>
                            <a:rPr lang="sv-SE" b="0" i="1" smtClean="0">
                              <a:latin typeface="Cambria Math" panose="02040503050406030204" pitchFamily="18" charset="0"/>
                              <a:ea typeface="Cambria Math" panose="02040503050406030204" pitchFamily="18" charset="0"/>
                            </a:rPr>
                            <m:t>𝛽</m:t>
                          </m:r>
                        </m:e>
                        <m:sub>
                          <m:r>
                            <a:rPr lang="sv-SE" b="0" i="1" smtClean="0">
                              <a:latin typeface="Cambria Math" panose="02040503050406030204" pitchFamily="18" charset="0"/>
                            </a:rPr>
                            <m:t>1</m:t>
                          </m:r>
                        </m:sub>
                      </m:sSub>
                      <m:r>
                        <a:rPr lang="sv-SE" b="0" i="1" smtClean="0">
                          <a:latin typeface="Cambria Math" panose="02040503050406030204" pitchFamily="18" charset="0"/>
                          <a:ea typeface="Cambria Math" panose="02040503050406030204" pitchFamily="18" charset="0"/>
                        </a:rPr>
                        <m:t>× </m:t>
                      </m:r>
                      <m:bar>
                        <m:barPr>
                          <m:pos m:val="top"/>
                          <m:ctrlPr>
                            <a:rPr lang="sv-SE" i="1">
                              <a:latin typeface="Cambria Math" panose="02040503050406030204" pitchFamily="18" charset="0"/>
                            </a:rPr>
                          </m:ctrlPr>
                        </m:barPr>
                        <m:e>
                          <m:sSub>
                            <m:sSubPr>
                              <m:ctrlPr>
                                <a:rPr lang="sv-SE" i="1">
                                  <a:latin typeface="Cambria Math" panose="02040503050406030204" pitchFamily="18" charset="0"/>
                                </a:rPr>
                              </m:ctrlPr>
                            </m:sSubPr>
                            <m:e>
                              <m:r>
                                <m:rPr>
                                  <m:nor/>
                                </m:rPr>
                                <a:rPr lang="sv-SE" b="0" i="0" smtClean="0">
                                  <a:latin typeface="Cambria Math" panose="02040503050406030204" pitchFamily="18" charset="0"/>
                                </a:rPr>
                                <m:t>size</m:t>
                              </m:r>
                            </m:e>
                            <m:sub>
                              <m:r>
                                <a:rPr lang="sv-SE" i="1">
                                  <a:latin typeface="Cambria Math" panose="02040503050406030204" pitchFamily="18" charset="0"/>
                                </a:rPr>
                                <m:t>𝑇</m:t>
                              </m:r>
                            </m:sub>
                          </m:sSub>
                        </m:e>
                      </m:bar>
                      <m:r>
                        <a:rPr lang="sv-SE" b="0" i="1" smtClean="0">
                          <a:latin typeface="Cambria Math" panose="02040503050406030204" pitchFamily="18" charset="0"/>
                        </a:rPr>
                        <m:t>+</m:t>
                      </m:r>
                      <m:sSub>
                        <m:sSubPr>
                          <m:ctrlPr>
                            <a:rPr lang="sv-SE" b="0" i="1" smtClean="0">
                              <a:latin typeface="Cambria Math" panose="02040503050406030204" pitchFamily="18" charset="0"/>
                            </a:rPr>
                          </m:ctrlPr>
                        </m:sSubPr>
                        <m:e>
                          <m:r>
                            <a:rPr lang="sv-SE" b="0" i="1" smtClean="0">
                              <a:latin typeface="Cambria Math" panose="02040503050406030204" pitchFamily="18" charset="0"/>
                              <a:ea typeface="Cambria Math" panose="02040503050406030204" pitchFamily="18" charset="0"/>
                            </a:rPr>
                            <m:t>𝛽</m:t>
                          </m:r>
                        </m:e>
                        <m:sub>
                          <m:r>
                            <a:rPr lang="sv-SE" b="0" i="1" smtClean="0">
                              <a:latin typeface="Cambria Math" panose="02040503050406030204" pitchFamily="18" charset="0"/>
                            </a:rPr>
                            <m:t>2</m:t>
                          </m:r>
                        </m:sub>
                      </m:sSub>
                      <m:r>
                        <a:rPr lang="sv-SE" b="0" i="1" smtClean="0">
                          <a:latin typeface="Cambria Math" panose="02040503050406030204" pitchFamily="18" charset="0"/>
                        </a:rPr>
                        <m:t>+</m:t>
                      </m:r>
                      <m:sSub>
                        <m:sSubPr>
                          <m:ctrlPr>
                            <a:rPr lang="sv-SE" b="0" i="1" smtClean="0">
                              <a:latin typeface="Cambria Math" panose="02040503050406030204" pitchFamily="18" charset="0"/>
                            </a:rPr>
                          </m:ctrlPr>
                        </m:sSubPr>
                        <m:e>
                          <m:r>
                            <a:rPr lang="sv-SE" b="0" i="1" smtClean="0">
                              <a:latin typeface="Cambria Math" panose="02040503050406030204" pitchFamily="18" charset="0"/>
                              <a:ea typeface="Cambria Math" panose="02040503050406030204" pitchFamily="18" charset="0"/>
                            </a:rPr>
                            <m:t>𝛽</m:t>
                          </m:r>
                        </m:e>
                        <m:sub>
                          <m:r>
                            <a:rPr lang="sv-SE" b="0" i="1" smtClean="0">
                              <a:latin typeface="Cambria Math" panose="02040503050406030204" pitchFamily="18" charset="0"/>
                            </a:rPr>
                            <m:t>3</m:t>
                          </m:r>
                        </m:sub>
                      </m:sSub>
                      <m:r>
                        <m:rPr>
                          <m:nor/>
                        </m:rPr>
                        <a:rPr lang="sv-SE" smtClean="0">
                          <a:latin typeface="Cambria Math" panose="02040503050406030204" pitchFamily="18" charset="0"/>
                          <a:ea typeface="Cambria Math" panose="02040503050406030204" pitchFamily="18" charset="0"/>
                        </a:rPr>
                        <m:t>×</m:t>
                      </m:r>
                      <m:r>
                        <m:rPr>
                          <m:nor/>
                        </m:rPr>
                        <a:rPr lang="sv-SE">
                          <a:latin typeface="Cambria Math" panose="02040503050406030204" pitchFamily="18" charset="0"/>
                        </a:rPr>
                        <m:t> </m:t>
                      </m:r>
                      <m:bar>
                        <m:barPr>
                          <m:pos m:val="top"/>
                          <m:ctrlPr>
                            <a:rPr lang="sv-SE" i="1">
                              <a:latin typeface="Cambria Math" panose="02040503050406030204" pitchFamily="18" charset="0"/>
                            </a:rPr>
                          </m:ctrlPr>
                        </m:barPr>
                        <m:e>
                          <m:sSub>
                            <m:sSubPr>
                              <m:ctrlPr>
                                <a:rPr lang="sv-SE" i="1">
                                  <a:latin typeface="Cambria Math" panose="02040503050406030204" pitchFamily="18" charset="0"/>
                                </a:rPr>
                              </m:ctrlPr>
                            </m:sSubPr>
                            <m:e>
                              <m:r>
                                <m:rPr>
                                  <m:nor/>
                                </m:rPr>
                                <a:rPr lang="sv-SE" b="0" i="0" smtClean="0">
                                  <a:latin typeface="Cambria Math" panose="02040503050406030204" pitchFamily="18" charset="0"/>
                                </a:rPr>
                                <m:t>size</m:t>
                              </m:r>
                            </m:e>
                            <m:sub>
                              <m:r>
                                <a:rPr lang="sv-SE" i="1">
                                  <a:latin typeface="Cambria Math" panose="02040503050406030204" pitchFamily="18" charset="0"/>
                                </a:rPr>
                                <m:t>𝑇</m:t>
                              </m:r>
                            </m:sub>
                          </m:sSub>
                        </m:e>
                      </m:bar>
                    </m:oMath>
                  </m:oMathPara>
                </a14:m>
                <a:endParaRPr lang="en-GB" dirty="0"/>
              </a:p>
            </p:txBody>
          </p:sp>
        </mc:Choice>
        <mc:Fallback>
          <p:sp>
            <p:nvSpPr>
              <p:cNvPr id="6" name="TextBox 5">
                <a:extLst>
                  <a:ext uri="{FF2B5EF4-FFF2-40B4-BE49-F238E27FC236}">
                    <a16:creationId xmlns:a16="http://schemas.microsoft.com/office/drawing/2014/main" id="{AC166B8C-1577-C646-9E43-0A2A1919E46F}"/>
                  </a:ext>
                </a:extLst>
              </p:cNvPr>
              <p:cNvSpPr txBox="1">
                <a:spLocks noRot="1" noChangeAspect="1" noMove="1" noResize="1" noEditPoints="1" noAdjustHandles="1" noChangeArrowheads="1" noChangeShapeType="1" noTextEdit="1"/>
              </p:cNvSpPr>
              <p:nvPr/>
            </p:nvSpPr>
            <p:spPr>
              <a:xfrm>
                <a:off x="129989" y="3518553"/>
                <a:ext cx="4405950" cy="398251"/>
              </a:xfrm>
              <a:prstGeom prst="rect">
                <a:avLst/>
              </a:prstGeom>
              <a:blipFill>
                <a:blip r:embed="rId4"/>
                <a:stretch>
                  <a:fillRect b="-1250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EBD8513-57B6-9D47-A817-82C0C182888E}"/>
                  </a:ext>
                </a:extLst>
              </p:cNvPr>
              <p:cNvSpPr txBox="1"/>
              <p:nvPr/>
            </p:nvSpPr>
            <p:spPr>
              <a:xfrm>
                <a:off x="129989" y="3887885"/>
                <a:ext cx="4951809" cy="830997"/>
              </a:xfrm>
              <a:prstGeom prst="rect">
                <a:avLst/>
              </a:prstGeom>
              <a:noFill/>
            </p:spPr>
            <p:txBody>
              <a:bodyPr wrap="square" rtlCol="0">
                <a:spAutoFit/>
              </a:bodyPr>
              <a:lstStyle/>
              <a:p>
                <a:r>
                  <a:rPr lang="en-GB" sz="1600" dirty="0"/>
                  <a:t>where</a:t>
                </a:r>
                <a:r>
                  <a:rPr lang="sv-SE" sz="1600" dirty="0"/>
                  <a:t> </a:t>
                </a:r>
                <a14:m>
                  <m:oMath xmlns:m="http://schemas.openxmlformats.org/officeDocument/2006/math">
                    <m:sSub>
                      <m:sSubPr>
                        <m:ctrlPr>
                          <a:rPr lang="sv-SE" sz="1600" i="1">
                            <a:latin typeface="Cambria Math" panose="02040503050406030204" pitchFamily="18" charset="0"/>
                          </a:rPr>
                        </m:ctrlPr>
                      </m:sSubPr>
                      <m:e>
                        <m:r>
                          <a:rPr lang="sv-SE" sz="1600" i="1">
                            <a:latin typeface="Cambria Math" panose="02040503050406030204" pitchFamily="18" charset="0"/>
                            <a:ea typeface="Cambria Math" panose="02040503050406030204" pitchFamily="18" charset="0"/>
                          </a:rPr>
                          <m:t>𝛽</m:t>
                        </m:r>
                      </m:e>
                      <m:sub>
                        <m:r>
                          <a:rPr lang="sv-SE" sz="1600" i="1">
                            <a:latin typeface="Cambria Math" panose="02040503050406030204" pitchFamily="18" charset="0"/>
                          </a:rPr>
                          <m:t>2</m:t>
                        </m:r>
                      </m:sub>
                    </m:sSub>
                  </m:oMath>
                </a14:m>
                <a:r>
                  <a:rPr lang="en-GB" sz="1600" dirty="0"/>
                  <a:t> is the offset from </a:t>
                </a:r>
                <a14:m>
                  <m:oMath xmlns:m="http://schemas.openxmlformats.org/officeDocument/2006/math">
                    <m:sSub>
                      <m:sSubPr>
                        <m:ctrlPr>
                          <a:rPr lang="sv-SE" sz="1600" i="1">
                            <a:latin typeface="Cambria Math" panose="02040503050406030204" pitchFamily="18" charset="0"/>
                          </a:rPr>
                        </m:ctrlPr>
                      </m:sSubPr>
                      <m:e>
                        <m:r>
                          <a:rPr lang="sv-SE" sz="1600" i="1">
                            <a:latin typeface="Cambria Math" panose="02040503050406030204" pitchFamily="18" charset="0"/>
                            <a:ea typeface="Cambria Math" panose="02040503050406030204" pitchFamily="18" charset="0"/>
                          </a:rPr>
                          <m:t>𝛽</m:t>
                        </m:r>
                      </m:e>
                      <m:sub>
                        <m:r>
                          <a:rPr lang="sv-SE" sz="1600" b="0" i="1" smtClean="0">
                            <a:latin typeface="Cambria Math" panose="02040503050406030204" pitchFamily="18" charset="0"/>
                            <a:ea typeface="Cambria Math" panose="02040503050406030204" pitchFamily="18" charset="0"/>
                          </a:rPr>
                          <m:t>0</m:t>
                        </m:r>
                      </m:sub>
                    </m:sSub>
                  </m:oMath>
                </a14:m>
                <a:r>
                  <a:rPr lang="en-GB" sz="1600" dirty="0"/>
                  <a:t> for population C and </a:t>
                </a:r>
                <a14:m>
                  <m:oMath xmlns:m="http://schemas.openxmlformats.org/officeDocument/2006/math">
                    <m:sSub>
                      <m:sSubPr>
                        <m:ctrlPr>
                          <a:rPr lang="sv-SE" sz="1600" i="1">
                            <a:latin typeface="Cambria Math" panose="02040503050406030204" pitchFamily="18" charset="0"/>
                          </a:rPr>
                        </m:ctrlPr>
                      </m:sSubPr>
                      <m:e>
                        <m:r>
                          <a:rPr lang="sv-SE" sz="1600" i="1">
                            <a:latin typeface="Cambria Math" panose="02040503050406030204" pitchFamily="18" charset="0"/>
                            <a:ea typeface="Cambria Math" panose="02040503050406030204" pitchFamily="18" charset="0"/>
                          </a:rPr>
                          <m:t>𝛽</m:t>
                        </m:r>
                      </m:e>
                      <m:sub>
                        <m:r>
                          <a:rPr lang="sv-SE" sz="1600" i="1">
                            <a:latin typeface="Cambria Math" panose="02040503050406030204" pitchFamily="18" charset="0"/>
                          </a:rPr>
                          <m:t>3</m:t>
                        </m:r>
                      </m:sub>
                    </m:sSub>
                  </m:oMath>
                </a14:m>
                <a:r>
                  <a:rPr lang="en-GB" sz="1600" dirty="0"/>
                  <a:t> is the regression coefficient for the interaction between population C and weight</a:t>
                </a:r>
              </a:p>
            </p:txBody>
          </p:sp>
        </mc:Choice>
        <mc:Fallback>
          <p:sp>
            <p:nvSpPr>
              <p:cNvPr id="7" name="TextBox 6">
                <a:extLst>
                  <a:ext uri="{FF2B5EF4-FFF2-40B4-BE49-F238E27FC236}">
                    <a16:creationId xmlns:a16="http://schemas.microsoft.com/office/drawing/2014/main" id="{8EBD8513-57B6-9D47-A817-82C0C182888E}"/>
                  </a:ext>
                </a:extLst>
              </p:cNvPr>
              <p:cNvSpPr txBox="1">
                <a:spLocks noRot="1" noChangeAspect="1" noMove="1" noResize="1" noEditPoints="1" noAdjustHandles="1" noChangeArrowheads="1" noChangeShapeType="1" noTextEdit="1"/>
              </p:cNvSpPr>
              <p:nvPr/>
            </p:nvSpPr>
            <p:spPr>
              <a:xfrm>
                <a:off x="129989" y="3887885"/>
                <a:ext cx="4951809" cy="830997"/>
              </a:xfrm>
              <a:prstGeom prst="rect">
                <a:avLst/>
              </a:prstGeom>
              <a:blipFill>
                <a:blip r:embed="rId5"/>
                <a:stretch>
                  <a:fillRect l="-512" t="-1493" b="-5970"/>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C6FAA6F1-00D0-3047-8F9B-D82B53EC8334}"/>
              </a:ext>
            </a:extLst>
          </p:cNvPr>
          <p:cNvSpPr txBox="1"/>
          <p:nvPr/>
        </p:nvSpPr>
        <p:spPr>
          <a:xfrm>
            <a:off x="129989" y="5026291"/>
            <a:ext cx="2558586" cy="338554"/>
          </a:xfrm>
          <a:prstGeom prst="rect">
            <a:avLst/>
          </a:prstGeom>
          <a:noFill/>
        </p:spPr>
        <p:txBody>
          <a:bodyPr wrap="none" rtlCol="0">
            <a:spAutoFit/>
          </a:bodyPr>
          <a:lstStyle/>
          <a:p>
            <a:r>
              <a:rPr lang="en-GB" sz="1600" dirty="0">
                <a:latin typeface="Optima" panose="02000503060000020004" pitchFamily="2" charset="0"/>
              </a:rPr>
              <a:t>All the variables are scaled</a:t>
            </a:r>
          </a:p>
        </p:txBody>
      </p:sp>
      <p:graphicFrame>
        <p:nvGraphicFramePr>
          <p:cNvPr id="10" name="Table 9">
            <a:extLst>
              <a:ext uri="{FF2B5EF4-FFF2-40B4-BE49-F238E27FC236}">
                <a16:creationId xmlns:a16="http://schemas.microsoft.com/office/drawing/2014/main" id="{2319DB58-A172-974B-9B7B-34F4D94BF38E}"/>
              </a:ext>
            </a:extLst>
          </p:cNvPr>
          <p:cNvGraphicFramePr>
            <a:graphicFrameLocks noGrp="1"/>
          </p:cNvGraphicFramePr>
          <p:nvPr>
            <p:extLst>
              <p:ext uri="{D42A27DB-BD31-4B8C-83A1-F6EECF244321}">
                <p14:modId xmlns:p14="http://schemas.microsoft.com/office/powerpoint/2010/main" val="140470180"/>
              </p:ext>
            </p:extLst>
          </p:nvPr>
        </p:nvGraphicFramePr>
        <p:xfrm>
          <a:off x="8609529" y="1623503"/>
          <a:ext cx="3412142" cy="571148"/>
        </p:xfrm>
        <a:graphic>
          <a:graphicData uri="http://schemas.openxmlformats.org/drawingml/2006/table">
            <a:tbl>
              <a:tblPr firstRow="1" bandRow="1">
                <a:tableStyleId>{8799B23B-EC83-4686-B30A-512413B5E67A}</a:tableStyleId>
              </a:tblPr>
              <a:tblGrid>
                <a:gridCol w="2659340">
                  <a:extLst>
                    <a:ext uri="{9D8B030D-6E8A-4147-A177-3AD203B41FA5}">
                      <a16:colId xmlns:a16="http://schemas.microsoft.com/office/drawing/2014/main" val="2976382767"/>
                    </a:ext>
                  </a:extLst>
                </a:gridCol>
                <a:gridCol w="752802">
                  <a:extLst>
                    <a:ext uri="{9D8B030D-6E8A-4147-A177-3AD203B41FA5}">
                      <a16:colId xmlns:a16="http://schemas.microsoft.com/office/drawing/2014/main" val="1940782505"/>
                    </a:ext>
                  </a:extLst>
                </a:gridCol>
              </a:tblGrid>
              <a:tr h="285574">
                <a:tc>
                  <a:txBody>
                    <a:bodyPr/>
                    <a:lstStyle/>
                    <a:p>
                      <a:r>
                        <a:rPr lang="en-GB" sz="1200" dirty="0"/>
                        <a:t>Formula</a:t>
                      </a:r>
                    </a:p>
                  </a:txBody>
                  <a:tcPr marL="70415" marR="70415" marT="35208" marB="35208"/>
                </a:tc>
                <a:tc>
                  <a:txBody>
                    <a:bodyPr/>
                    <a:lstStyle/>
                    <a:p>
                      <a:r>
                        <a:rPr lang="en-GB" sz="1200" dirty="0"/>
                        <a:t>AIC</a:t>
                      </a:r>
                    </a:p>
                  </a:txBody>
                  <a:tcPr marL="70415" marR="70415" marT="35208" marB="35208"/>
                </a:tc>
                <a:extLst>
                  <a:ext uri="{0D108BD9-81ED-4DB2-BD59-A6C34878D82A}">
                    <a16:rowId xmlns:a16="http://schemas.microsoft.com/office/drawing/2014/main" val="40196122"/>
                  </a:ext>
                </a:extLst>
              </a:tr>
              <a:tr h="285574">
                <a:tc>
                  <a:txBody>
                    <a:bodyPr/>
                    <a:lstStyle/>
                    <a:p>
                      <a:r>
                        <a:rPr lang="en-GB" sz="1200" dirty="0"/>
                        <a:t>weight ~ size x population x generation</a:t>
                      </a:r>
                    </a:p>
                  </a:txBody>
                  <a:tcPr marL="70415" marR="70415" marT="35208" marB="35208"/>
                </a:tc>
                <a:tc>
                  <a:txBody>
                    <a:bodyPr/>
                    <a:lstStyle/>
                    <a:p>
                      <a:endParaRPr lang="en-GB" sz="1200" dirty="0"/>
                    </a:p>
                  </a:txBody>
                  <a:tcPr marL="70415" marR="70415" marT="35208" marB="35208"/>
                </a:tc>
                <a:extLst>
                  <a:ext uri="{0D108BD9-81ED-4DB2-BD59-A6C34878D82A}">
                    <a16:rowId xmlns:a16="http://schemas.microsoft.com/office/drawing/2014/main" val="4277322513"/>
                  </a:ext>
                </a:extLst>
              </a:tr>
            </a:tbl>
          </a:graphicData>
        </a:graphic>
      </p:graphicFrame>
    </p:spTree>
    <p:extLst>
      <p:ext uri="{BB962C8B-B14F-4D97-AF65-F5344CB8AC3E}">
        <p14:creationId xmlns:p14="http://schemas.microsoft.com/office/powerpoint/2010/main" val="2313035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CEC12015-B859-294E-B816-0E8FF818D7D5}"/>
                  </a:ext>
                </a:extLst>
              </p:cNvPr>
              <p:cNvSpPr/>
              <p:nvPr/>
            </p:nvSpPr>
            <p:spPr>
              <a:xfrm>
                <a:off x="152400" y="168763"/>
                <a:ext cx="10986656" cy="646331"/>
              </a:xfrm>
              <a:prstGeom prst="rect">
                <a:avLst/>
              </a:prstGeom>
            </p:spPr>
            <p:txBody>
              <a:bodyPr wrap="square">
                <a:spAutoFit/>
              </a:bodyPr>
              <a:lstStyle/>
              <a:p>
                <a:pPr>
                  <a:spcBef>
                    <a:spcPts val="900"/>
                  </a:spcBef>
                  <a:spcAft>
                    <a:spcPts val="900"/>
                  </a:spcAft>
                </a:pPr>
                <a:r>
                  <a:rPr lang="en-US" dirty="0">
                    <a:solidFill>
                      <a:srgbClr val="000000"/>
                    </a:solidFill>
                    <a:uFill>
                      <a:solidFill>
                        <a:srgbClr val="000000"/>
                      </a:solidFill>
                    </a:uFill>
                    <a:latin typeface="Cambria" panose="02040503050406030204" pitchFamily="18" charset="0"/>
                    <a:ea typeface="Arial Unicode MS" panose="020B0604020202020204" pitchFamily="34" charset="-128"/>
                    <a:cs typeface="Arial Unicode MS" panose="020B0604020202020204" pitchFamily="34" charset="-128"/>
                  </a:rPr>
                  <a:t>Predict what the mean </a:t>
                </a:r>
                <a14:m>
                  <m:oMath xmlns:m="http://schemas.openxmlformats.org/officeDocument/2006/math">
                    <m:func>
                      <m:funcPr>
                        <m:ctrlPr>
                          <a:rPr lang="sv-SE" b="0" i="1" dirty="0" smtClean="0">
                            <a:solidFill>
                              <a:srgbClr val="000000"/>
                            </a:solidFill>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funcPr>
                      <m:fName>
                        <m:r>
                          <m:rPr>
                            <m:sty m:val="p"/>
                          </m:rPr>
                          <a:rPr lang="sv-SE" b="0" i="0" dirty="0" smtClean="0">
                            <a:solidFill>
                              <a:srgbClr val="000000"/>
                            </a:solidFill>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ln</m:t>
                        </m:r>
                      </m:fName>
                      <m:e>
                        <m:r>
                          <m:rPr>
                            <m:nor/>
                          </m:rPr>
                          <a:rPr lang="sv-SE" b="0" i="0" dirty="0" smtClean="0">
                            <a:solidFill>
                              <a:srgbClr val="000000"/>
                            </a:solidFill>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weight</m:t>
                        </m:r>
                      </m:e>
                    </m:func>
                  </m:oMath>
                </a14:m>
                <a:r>
                  <a:rPr lang="en-US" dirty="0">
                    <a:solidFill>
                      <a:srgbClr val="000000"/>
                    </a:solidFill>
                    <a:uFill>
                      <a:solidFill>
                        <a:srgbClr val="000000"/>
                      </a:solidFill>
                    </a:uFill>
                    <a:latin typeface="Cambria" panose="02040503050406030204" pitchFamily="18" charset="0"/>
                    <a:ea typeface="Arial Unicode MS" panose="020B0604020202020204" pitchFamily="34" charset="-128"/>
                    <a:cs typeface="Arial Unicode MS" panose="020B0604020202020204" pitchFamily="34" charset="-128"/>
                  </a:rPr>
                  <a:t> for snails in each tank would be at the overall mean size of snails (after scaling = -0.74) for the experiment (with associated standard error).</a:t>
                </a:r>
              </a:p>
            </p:txBody>
          </p:sp>
        </mc:Choice>
        <mc:Fallback xmlns="">
          <p:sp>
            <p:nvSpPr>
              <p:cNvPr id="2" name="Rectangle 1">
                <a:extLst>
                  <a:ext uri="{FF2B5EF4-FFF2-40B4-BE49-F238E27FC236}">
                    <a16:creationId xmlns:a16="http://schemas.microsoft.com/office/drawing/2014/main" id="{CEC12015-B859-294E-B816-0E8FF818D7D5}"/>
                  </a:ext>
                </a:extLst>
              </p:cNvPr>
              <p:cNvSpPr>
                <a:spLocks noRot="1" noChangeAspect="1" noMove="1" noResize="1" noEditPoints="1" noAdjustHandles="1" noChangeArrowheads="1" noChangeShapeType="1" noTextEdit="1"/>
              </p:cNvSpPr>
              <p:nvPr/>
            </p:nvSpPr>
            <p:spPr>
              <a:xfrm>
                <a:off x="152400" y="168763"/>
                <a:ext cx="10986656" cy="646331"/>
              </a:xfrm>
              <a:prstGeom prst="rect">
                <a:avLst/>
              </a:prstGeom>
              <a:blipFill>
                <a:blip r:embed="rId2"/>
                <a:stretch>
                  <a:fillRect l="-462" t="-1923" r="-694" b="-13462"/>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D240432E-D213-7E43-B823-E17F257FC9ED}"/>
              </a:ext>
            </a:extLst>
          </p:cNvPr>
          <p:cNvPicPr>
            <a:picLocks noChangeAspect="1"/>
          </p:cNvPicPr>
          <p:nvPr/>
        </p:nvPicPr>
        <p:blipFill rotWithShape="1">
          <a:blip r:embed="rId3"/>
          <a:srcRect l="-146"/>
          <a:stretch/>
        </p:blipFill>
        <p:spPr>
          <a:xfrm>
            <a:off x="7329056" y="2178000"/>
            <a:ext cx="4506580" cy="3600000"/>
          </a:xfrm>
          <a:prstGeom prst="rect">
            <a:avLst/>
          </a:prstGeom>
        </p:spPr>
      </p:pic>
      <p:pic>
        <p:nvPicPr>
          <p:cNvPr id="8" name="Picture 7">
            <a:extLst>
              <a:ext uri="{FF2B5EF4-FFF2-40B4-BE49-F238E27FC236}">
                <a16:creationId xmlns:a16="http://schemas.microsoft.com/office/drawing/2014/main" id="{703A6AF7-9ED5-7644-9A06-C787363A3FCC}"/>
              </a:ext>
            </a:extLst>
          </p:cNvPr>
          <p:cNvPicPr>
            <a:picLocks noChangeAspect="1"/>
          </p:cNvPicPr>
          <p:nvPr/>
        </p:nvPicPr>
        <p:blipFill>
          <a:blip r:embed="rId4"/>
          <a:stretch>
            <a:fillRect/>
          </a:stretch>
        </p:blipFill>
        <p:spPr>
          <a:xfrm>
            <a:off x="0" y="801239"/>
            <a:ext cx="6750000" cy="5400000"/>
          </a:xfrm>
          <a:prstGeom prst="rect">
            <a:avLst/>
          </a:prstGeom>
        </p:spPr>
      </p:pic>
      <p:sp>
        <p:nvSpPr>
          <p:cNvPr id="9" name="Rectangle 8">
            <a:extLst>
              <a:ext uri="{FF2B5EF4-FFF2-40B4-BE49-F238E27FC236}">
                <a16:creationId xmlns:a16="http://schemas.microsoft.com/office/drawing/2014/main" id="{50204EB6-1643-414D-AF5D-9AF0BC1E6030}"/>
              </a:ext>
            </a:extLst>
          </p:cNvPr>
          <p:cNvSpPr/>
          <p:nvPr/>
        </p:nvSpPr>
        <p:spPr>
          <a:xfrm>
            <a:off x="7329056" y="5778000"/>
            <a:ext cx="3970745" cy="430887"/>
          </a:xfrm>
          <a:prstGeom prst="rect">
            <a:avLst/>
          </a:prstGeom>
        </p:spPr>
        <p:txBody>
          <a:bodyPr wrap="square">
            <a:spAutoFit/>
          </a:bodyPr>
          <a:lstStyle/>
          <a:p>
            <a:r>
              <a:rPr lang="en-US" sz="1100" i="1" dirty="0">
                <a:latin typeface="Cambria" panose="02040503050406030204" pitchFamily="18" charset="0"/>
                <a:ea typeface="Cambria" panose="02040503050406030204" pitchFamily="18" charset="0"/>
                <a:cs typeface="Times New Roman" panose="02020603050405020304" pitchFamily="18" charset="0"/>
              </a:rPr>
              <a:t>Figure 2. Boxplot of the scaled cube root of weight per generation and population. Phenotypic values have been scaled.</a:t>
            </a:r>
            <a:endParaRPr lang="en-GB" sz="1100" dirty="0"/>
          </a:p>
        </p:txBody>
      </p:sp>
      <p:sp>
        <p:nvSpPr>
          <p:cNvPr id="10" name="Rectangle 9">
            <a:extLst>
              <a:ext uri="{FF2B5EF4-FFF2-40B4-BE49-F238E27FC236}">
                <a16:creationId xmlns:a16="http://schemas.microsoft.com/office/drawing/2014/main" id="{6C792516-4E73-D743-9099-5EB3998B52E6}"/>
              </a:ext>
            </a:extLst>
          </p:cNvPr>
          <p:cNvSpPr/>
          <p:nvPr/>
        </p:nvSpPr>
        <p:spPr>
          <a:xfrm>
            <a:off x="152400" y="6129196"/>
            <a:ext cx="7176656" cy="646331"/>
          </a:xfrm>
          <a:prstGeom prst="rect">
            <a:avLst/>
          </a:prstGeom>
        </p:spPr>
        <p:txBody>
          <a:bodyPr wrap="square">
            <a:spAutoFit/>
          </a:bodyPr>
          <a:lstStyle/>
          <a:p>
            <a:r>
              <a:rPr lang="en-US" i="1" dirty="0">
                <a:latin typeface="Cambria" panose="02040503050406030204" pitchFamily="18" charset="0"/>
                <a:ea typeface="Cambria" panose="02040503050406030204" pitchFamily="18" charset="0"/>
                <a:cs typeface="Times New Roman" panose="02020603050405020304" pitchFamily="18" charset="0"/>
              </a:rPr>
              <a:t>Figure 4. Predicted phenotype and 95% CIs for each population using the best model fit and the overall mean size of snails for the experiment.</a:t>
            </a:r>
            <a:endParaRPr lang="en-GB" dirty="0"/>
          </a:p>
        </p:txBody>
      </p:sp>
    </p:spTree>
    <p:extLst>
      <p:ext uri="{BB962C8B-B14F-4D97-AF65-F5344CB8AC3E}">
        <p14:creationId xmlns:p14="http://schemas.microsoft.com/office/powerpoint/2010/main" val="1557457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TotalTime>
  <Words>1298</Words>
  <Application>Microsoft Macintosh PowerPoint</Application>
  <PresentationFormat>Widescreen</PresentationFormat>
  <Paragraphs>69</Paragraphs>
  <Slides>12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 Unicode MS</vt:lpstr>
      <vt:lpstr>Arial</vt:lpstr>
      <vt:lpstr>Calibri</vt:lpstr>
      <vt:lpstr>Calibri Light</vt:lpstr>
      <vt:lpstr>Cambria</vt:lpstr>
      <vt:lpstr>Cambria Math</vt:lpstr>
      <vt:lpstr>Helvetica Neue</vt:lpstr>
      <vt:lpstr>Optima</vt:lpstr>
      <vt:lpstr>Optima-Regular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Perini</dc:creator>
  <cp:lastModifiedBy>Samuel Perini</cp:lastModifiedBy>
  <cp:revision>51</cp:revision>
  <dcterms:created xsi:type="dcterms:W3CDTF">2020-04-09T12:28:30Z</dcterms:created>
  <dcterms:modified xsi:type="dcterms:W3CDTF">2020-04-21T12:02:20Z</dcterms:modified>
</cp:coreProperties>
</file>