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62" r:id="rId5"/>
    <p:sldId id="259" r:id="rId6"/>
    <p:sldId id="264" r:id="rId7"/>
    <p:sldId id="258" r:id="rId8"/>
    <p:sldId id="265" r:id="rId9"/>
    <p:sldId id="267"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53"/>
    <p:restoredTop sz="96925"/>
  </p:normalViewPr>
  <p:slideViewPr>
    <p:cSldViewPr snapToGrid="0" snapToObjects="1">
      <p:cViewPr varScale="1">
        <p:scale>
          <a:sx n="101" d="100"/>
          <a:sy n="101" d="100"/>
        </p:scale>
        <p:origin x="232" y="1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2BEFC-5271-A341-9B50-8E9BAA4756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50AF989-D38C-5041-B2D7-27200CABA1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FA53388-DCB5-1140-8B86-21BB433DCB3A}"/>
              </a:ext>
            </a:extLst>
          </p:cNvPr>
          <p:cNvSpPr>
            <a:spLocks noGrp="1"/>
          </p:cNvSpPr>
          <p:nvPr>
            <p:ph type="dt" sz="half" idx="10"/>
          </p:nvPr>
        </p:nvSpPr>
        <p:spPr/>
        <p:txBody>
          <a:bodyPr/>
          <a:lstStyle/>
          <a:p>
            <a:fld id="{036DFB3D-27A1-E84B-9564-8CD6EABFCA81}" type="datetimeFigureOut">
              <a:rPr lang="en-GB" smtClean="0"/>
              <a:t>23/04/2020</a:t>
            </a:fld>
            <a:endParaRPr lang="en-GB"/>
          </a:p>
        </p:txBody>
      </p:sp>
      <p:sp>
        <p:nvSpPr>
          <p:cNvPr id="5" name="Footer Placeholder 4">
            <a:extLst>
              <a:ext uri="{FF2B5EF4-FFF2-40B4-BE49-F238E27FC236}">
                <a16:creationId xmlns:a16="http://schemas.microsoft.com/office/drawing/2014/main" id="{437FBF02-BD46-444D-9336-80489ED2B5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0C2355-C38E-014D-96C6-079D6A99AF15}"/>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24951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7126-92FE-7D48-9200-C1D3D550E8E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B980589-BD14-8341-8ECD-A19BE7E4E97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5D17C4-7561-7642-9BB4-521F5C2F8A18}"/>
              </a:ext>
            </a:extLst>
          </p:cNvPr>
          <p:cNvSpPr>
            <a:spLocks noGrp="1"/>
          </p:cNvSpPr>
          <p:nvPr>
            <p:ph type="dt" sz="half" idx="10"/>
          </p:nvPr>
        </p:nvSpPr>
        <p:spPr/>
        <p:txBody>
          <a:bodyPr/>
          <a:lstStyle/>
          <a:p>
            <a:fld id="{036DFB3D-27A1-E84B-9564-8CD6EABFCA81}" type="datetimeFigureOut">
              <a:rPr lang="en-GB" smtClean="0"/>
              <a:t>23/04/2020</a:t>
            </a:fld>
            <a:endParaRPr lang="en-GB"/>
          </a:p>
        </p:txBody>
      </p:sp>
      <p:sp>
        <p:nvSpPr>
          <p:cNvPr id="5" name="Footer Placeholder 4">
            <a:extLst>
              <a:ext uri="{FF2B5EF4-FFF2-40B4-BE49-F238E27FC236}">
                <a16:creationId xmlns:a16="http://schemas.microsoft.com/office/drawing/2014/main" id="{D4FBBEDE-7D43-6A4E-9860-FDE86014C0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5103B7-732E-6E4E-BA6B-4C7D88B9242D}"/>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290743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A1E95-5079-6245-926B-698E872252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C843790-85F9-7B4A-B28B-D08F7C24E0A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D1F2ABA-3F82-4647-A533-4F4F34E7F5F5}"/>
              </a:ext>
            </a:extLst>
          </p:cNvPr>
          <p:cNvSpPr>
            <a:spLocks noGrp="1"/>
          </p:cNvSpPr>
          <p:nvPr>
            <p:ph type="dt" sz="half" idx="10"/>
          </p:nvPr>
        </p:nvSpPr>
        <p:spPr/>
        <p:txBody>
          <a:bodyPr/>
          <a:lstStyle/>
          <a:p>
            <a:fld id="{036DFB3D-27A1-E84B-9564-8CD6EABFCA81}" type="datetimeFigureOut">
              <a:rPr lang="en-GB" smtClean="0"/>
              <a:t>23/04/2020</a:t>
            </a:fld>
            <a:endParaRPr lang="en-GB"/>
          </a:p>
        </p:txBody>
      </p:sp>
      <p:sp>
        <p:nvSpPr>
          <p:cNvPr id="5" name="Footer Placeholder 4">
            <a:extLst>
              <a:ext uri="{FF2B5EF4-FFF2-40B4-BE49-F238E27FC236}">
                <a16:creationId xmlns:a16="http://schemas.microsoft.com/office/drawing/2014/main" id="{8A0D8558-EDFE-3442-BA24-14BBD84BE7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A5E8DE-DD0E-B94D-8AC6-A50C93498898}"/>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2160115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C48FB-3A95-5740-AAF3-81A8E4B01B0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1BC00F-B6D1-8741-ACEB-12B93870C42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BC50BC0-7B12-0643-930D-482E21518397}"/>
              </a:ext>
            </a:extLst>
          </p:cNvPr>
          <p:cNvSpPr>
            <a:spLocks noGrp="1"/>
          </p:cNvSpPr>
          <p:nvPr>
            <p:ph type="dt" sz="half" idx="10"/>
          </p:nvPr>
        </p:nvSpPr>
        <p:spPr/>
        <p:txBody>
          <a:bodyPr/>
          <a:lstStyle/>
          <a:p>
            <a:fld id="{036DFB3D-27A1-E84B-9564-8CD6EABFCA81}" type="datetimeFigureOut">
              <a:rPr lang="en-GB" smtClean="0"/>
              <a:t>23/04/2020</a:t>
            </a:fld>
            <a:endParaRPr lang="en-GB"/>
          </a:p>
        </p:txBody>
      </p:sp>
      <p:sp>
        <p:nvSpPr>
          <p:cNvPr id="5" name="Footer Placeholder 4">
            <a:extLst>
              <a:ext uri="{FF2B5EF4-FFF2-40B4-BE49-F238E27FC236}">
                <a16:creationId xmlns:a16="http://schemas.microsoft.com/office/drawing/2014/main" id="{2015471B-A30F-BC42-A162-612AD32EFB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0E088A-C1B8-1D43-BFA8-D0D8CF5D5F5D}"/>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4100051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F2AE-B0C5-7542-BB65-F3ED731759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077EB44-3255-E842-A53B-0903309236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25D90C-9DB6-4749-B34F-BFB37DA6973D}"/>
              </a:ext>
            </a:extLst>
          </p:cNvPr>
          <p:cNvSpPr>
            <a:spLocks noGrp="1"/>
          </p:cNvSpPr>
          <p:nvPr>
            <p:ph type="dt" sz="half" idx="10"/>
          </p:nvPr>
        </p:nvSpPr>
        <p:spPr/>
        <p:txBody>
          <a:bodyPr/>
          <a:lstStyle/>
          <a:p>
            <a:fld id="{036DFB3D-27A1-E84B-9564-8CD6EABFCA81}" type="datetimeFigureOut">
              <a:rPr lang="en-GB" smtClean="0"/>
              <a:t>23/04/2020</a:t>
            </a:fld>
            <a:endParaRPr lang="en-GB"/>
          </a:p>
        </p:txBody>
      </p:sp>
      <p:sp>
        <p:nvSpPr>
          <p:cNvPr id="5" name="Footer Placeholder 4">
            <a:extLst>
              <a:ext uri="{FF2B5EF4-FFF2-40B4-BE49-F238E27FC236}">
                <a16:creationId xmlns:a16="http://schemas.microsoft.com/office/drawing/2014/main" id="{58291ABD-8325-0146-9498-728F1BA83F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FB4686-2864-6A46-8D1C-284C9A990606}"/>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4174082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B2940-AF14-5E41-97DE-8996264E5DA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D054B0-893D-9644-9E92-871E44DC458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9BC9C8F-FAD8-254D-A1F2-57BCF037963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466D3CF-166B-344B-B19F-F5397E5C8442}"/>
              </a:ext>
            </a:extLst>
          </p:cNvPr>
          <p:cNvSpPr>
            <a:spLocks noGrp="1"/>
          </p:cNvSpPr>
          <p:nvPr>
            <p:ph type="dt" sz="half" idx="10"/>
          </p:nvPr>
        </p:nvSpPr>
        <p:spPr/>
        <p:txBody>
          <a:bodyPr/>
          <a:lstStyle/>
          <a:p>
            <a:fld id="{036DFB3D-27A1-E84B-9564-8CD6EABFCA81}" type="datetimeFigureOut">
              <a:rPr lang="en-GB" smtClean="0"/>
              <a:t>23/04/2020</a:t>
            </a:fld>
            <a:endParaRPr lang="en-GB"/>
          </a:p>
        </p:txBody>
      </p:sp>
      <p:sp>
        <p:nvSpPr>
          <p:cNvPr id="6" name="Footer Placeholder 5">
            <a:extLst>
              <a:ext uri="{FF2B5EF4-FFF2-40B4-BE49-F238E27FC236}">
                <a16:creationId xmlns:a16="http://schemas.microsoft.com/office/drawing/2014/main" id="{E2C305DB-9850-4F49-B256-929FE26E45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5EA70B1-0B19-0445-AC70-9A932A597C09}"/>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3061195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57D80-F5D5-934A-B6E4-00040647372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658432C-1690-2343-B7CF-28511A1075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085F68-8686-824E-A30D-E32C72D43FC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68FB6E4-5025-1143-923A-27A5ED1CD8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4B13B29-6EF7-254B-8D1C-688AE6FDDA6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E6EDEB-1267-D24D-9A8F-A7A24C4B17E0}"/>
              </a:ext>
            </a:extLst>
          </p:cNvPr>
          <p:cNvSpPr>
            <a:spLocks noGrp="1"/>
          </p:cNvSpPr>
          <p:nvPr>
            <p:ph type="dt" sz="half" idx="10"/>
          </p:nvPr>
        </p:nvSpPr>
        <p:spPr/>
        <p:txBody>
          <a:bodyPr/>
          <a:lstStyle/>
          <a:p>
            <a:fld id="{036DFB3D-27A1-E84B-9564-8CD6EABFCA81}" type="datetimeFigureOut">
              <a:rPr lang="en-GB" smtClean="0"/>
              <a:t>23/04/2020</a:t>
            </a:fld>
            <a:endParaRPr lang="en-GB"/>
          </a:p>
        </p:txBody>
      </p:sp>
      <p:sp>
        <p:nvSpPr>
          <p:cNvPr id="8" name="Footer Placeholder 7">
            <a:extLst>
              <a:ext uri="{FF2B5EF4-FFF2-40B4-BE49-F238E27FC236}">
                <a16:creationId xmlns:a16="http://schemas.microsoft.com/office/drawing/2014/main" id="{67AB2499-A379-DC40-87E0-28B9BA415BB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77B87C-6FBC-4A43-A003-40A14E5215AC}"/>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334391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0557F-3FBA-3C4E-A20B-3667B2D9EDE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A3CF14E-7D4A-894B-92FD-B93444F02BAB}"/>
              </a:ext>
            </a:extLst>
          </p:cNvPr>
          <p:cNvSpPr>
            <a:spLocks noGrp="1"/>
          </p:cNvSpPr>
          <p:nvPr>
            <p:ph type="dt" sz="half" idx="10"/>
          </p:nvPr>
        </p:nvSpPr>
        <p:spPr/>
        <p:txBody>
          <a:bodyPr/>
          <a:lstStyle/>
          <a:p>
            <a:fld id="{036DFB3D-27A1-E84B-9564-8CD6EABFCA81}" type="datetimeFigureOut">
              <a:rPr lang="en-GB" smtClean="0"/>
              <a:t>23/04/2020</a:t>
            </a:fld>
            <a:endParaRPr lang="en-GB"/>
          </a:p>
        </p:txBody>
      </p:sp>
      <p:sp>
        <p:nvSpPr>
          <p:cNvPr id="4" name="Footer Placeholder 3">
            <a:extLst>
              <a:ext uri="{FF2B5EF4-FFF2-40B4-BE49-F238E27FC236}">
                <a16:creationId xmlns:a16="http://schemas.microsoft.com/office/drawing/2014/main" id="{D63ABA33-B102-2949-991C-FB39D569E0B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40C1BEF-E8EC-D946-9920-AF42C0A58944}"/>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428836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B511EE-FED9-D649-B8DD-08C0674587CC}"/>
              </a:ext>
            </a:extLst>
          </p:cNvPr>
          <p:cNvSpPr>
            <a:spLocks noGrp="1"/>
          </p:cNvSpPr>
          <p:nvPr>
            <p:ph type="dt" sz="half" idx="10"/>
          </p:nvPr>
        </p:nvSpPr>
        <p:spPr/>
        <p:txBody>
          <a:bodyPr/>
          <a:lstStyle/>
          <a:p>
            <a:fld id="{036DFB3D-27A1-E84B-9564-8CD6EABFCA81}" type="datetimeFigureOut">
              <a:rPr lang="en-GB" smtClean="0"/>
              <a:t>23/04/2020</a:t>
            </a:fld>
            <a:endParaRPr lang="en-GB"/>
          </a:p>
        </p:txBody>
      </p:sp>
      <p:sp>
        <p:nvSpPr>
          <p:cNvPr id="3" name="Footer Placeholder 2">
            <a:extLst>
              <a:ext uri="{FF2B5EF4-FFF2-40B4-BE49-F238E27FC236}">
                <a16:creationId xmlns:a16="http://schemas.microsoft.com/office/drawing/2014/main" id="{62665104-DBE7-6041-892D-0FFC1ECB4F0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779CD7D-301A-D740-8DA9-048A3F5ED202}"/>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167440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10356-E319-0A40-B46C-85124C13DC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2CA670C-B784-394D-BBD9-4A79E897AB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969FD3D-E615-7C4D-B9C6-2206087E6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51958B-716B-0C44-A0AC-987453335143}"/>
              </a:ext>
            </a:extLst>
          </p:cNvPr>
          <p:cNvSpPr>
            <a:spLocks noGrp="1"/>
          </p:cNvSpPr>
          <p:nvPr>
            <p:ph type="dt" sz="half" idx="10"/>
          </p:nvPr>
        </p:nvSpPr>
        <p:spPr/>
        <p:txBody>
          <a:bodyPr/>
          <a:lstStyle/>
          <a:p>
            <a:fld id="{036DFB3D-27A1-E84B-9564-8CD6EABFCA81}" type="datetimeFigureOut">
              <a:rPr lang="en-GB" smtClean="0"/>
              <a:t>23/04/2020</a:t>
            </a:fld>
            <a:endParaRPr lang="en-GB"/>
          </a:p>
        </p:txBody>
      </p:sp>
      <p:sp>
        <p:nvSpPr>
          <p:cNvPr id="6" name="Footer Placeholder 5">
            <a:extLst>
              <a:ext uri="{FF2B5EF4-FFF2-40B4-BE49-F238E27FC236}">
                <a16:creationId xmlns:a16="http://schemas.microsoft.com/office/drawing/2014/main" id="{60427D1D-65CB-5944-9A49-8071EAF2EA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60813B-BA77-7C45-AAE3-054D5594630A}"/>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3659479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27EB-71CE-3E46-885A-87CE000115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151E14D-0513-6B41-BE47-F74FC30A39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060CFC8-5360-B341-B9D0-C76B22894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600A6D-B94B-0147-9714-081C4BC91361}"/>
              </a:ext>
            </a:extLst>
          </p:cNvPr>
          <p:cNvSpPr>
            <a:spLocks noGrp="1"/>
          </p:cNvSpPr>
          <p:nvPr>
            <p:ph type="dt" sz="half" idx="10"/>
          </p:nvPr>
        </p:nvSpPr>
        <p:spPr/>
        <p:txBody>
          <a:bodyPr/>
          <a:lstStyle/>
          <a:p>
            <a:fld id="{036DFB3D-27A1-E84B-9564-8CD6EABFCA81}" type="datetimeFigureOut">
              <a:rPr lang="en-GB" smtClean="0"/>
              <a:t>23/04/2020</a:t>
            </a:fld>
            <a:endParaRPr lang="en-GB"/>
          </a:p>
        </p:txBody>
      </p:sp>
      <p:sp>
        <p:nvSpPr>
          <p:cNvPr id="6" name="Footer Placeholder 5">
            <a:extLst>
              <a:ext uri="{FF2B5EF4-FFF2-40B4-BE49-F238E27FC236}">
                <a16:creationId xmlns:a16="http://schemas.microsoft.com/office/drawing/2014/main" id="{E2A9F813-D223-984E-A022-F5E80D9E7F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F16818-5918-724D-99EF-1EEAACF6937D}"/>
              </a:ext>
            </a:extLst>
          </p:cNvPr>
          <p:cNvSpPr>
            <a:spLocks noGrp="1"/>
          </p:cNvSpPr>
          <p:nvPr>
            <p:ph type="sldNum" sz="quarter" idx="12"/>
          </p:nvPr>
        </p:nvSpPr>
        <p:spPr/>
        <p:txBody>
          <a:bodyPr/>
          <a:lstStyle/>
          <a:p>
            <a:fld id="{00AD3C7F-1812-6A4A-9C0F-55804DAFF06F}" type="slidenum">
              <a:rPr lang="en-GB" smtClean="0"/>
              <a:t>‹#›</a:t>
            </a:fld>
            <a:endParaRPr lang="en-GB"/>
          </a:p>
        </p:txBody>
      </p:sp>
    </p:spTree>
    <p:extLst>
      <p:ext uri="{BB962C8B-B14F-4D97-AF65-F5344CB8AC3E}">
        <p14:creationId xmlns:p14="http://schemas.microsoft.com/office/powerpoint/2010/main" val="1151594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7EB173-D3B5-7F48-80A4-E9CA450764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F8F4283-C659-6B44-9FDD-9C8F018EE8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848491-BDD0-2642-A36D-EAEAF0898C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DFB3D-27A1-E84B-9564-8CD6EABFCA81}" type="datetimeFigureOut">
              <a:rPr lang="en-GB" smtClean="0"/>
              <a:t>23/04/2020</a:t>
            </a:fld>
            <a:endParaRPr lang="en-GB"/>
          </a:p>
        </p:txBody>
      </p:sp>
      <p:sp>
        <p:nvSpPr>
          <p:cNvPr id="5" name="Footer Placeholder 4">
            <a:extLst>
              <a:ext uri="{FF2B5EF4-FFF2-40B4-BE49-F238E27FC236}">
                <a16:creationId xmlns:a16="http://schemas.microsoft.com/office/drawing/2014/main" id="{7F4C8A74-CE8A-7C4F-9223-CB3DE39485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5C9D67B-B218-2442-801F-A78F7B6922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D3C7F-1812-6A4A-9C0F-55804DAFF06F}" type="slidenum">
              <a:rPr lang="en-GB" smtClean="0"/>
              <a:t>‹#›</a:t>
            </a:fld>
            <a:endParaRPr lang="en-GB"/>
          </a:p>
        </p:txBody>
      </p:sp>
    </p:spTree>
    <p:extLst>
      <p:ext uri="{BB962C8B-B14F-4D97-AF65-F5344CB8AC3E}">
        <p14:creationId xmlns:p14="http://schemas.microsoft.com/office/powerpoint/2010/main" val="2091793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D06653D2-544B-7942-9990-C927608CA0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
            <a:ext cx="8548255" cy="6838604"/>
          </a:xfrm>
          <a:prstGeom prst="rect">
            <a:avLst/>
          </a:prstGeom>
        </p:spPr>
      </p:pic>
      <p:sp>
        <p:nvSpPr>
          <p:cNvPr id="11" name="TextBox 10">
            <a:extLst>
              <a:ext uri="{FF2B5EF4-FFF2-40B4-BE49-F238E27FC236}">
                <a16:creationId xmlns:a16="http://schemas.microsoft.com/office/drawing/2014/main" id="{9EA5218B-46A8-A74B-A433-F4E60BB00F6C}"/>
              </a:ext>
            </a:extLst>
          </p:cNvPr>
          <p:cNvSpPr txBox="1"/>
          <p:nvPr/>
        </p:nvSpPr>
        <p:spPr>
          <a:xfrm>
            <a:off x="8548255" y="4844600"/>
            <a:ext cx="3643745" cy="1874854"/>
          </a:xfrm>
          <a:prstGeom prst="rect">
            <a:avLst/>
          </a:prstGeom>
          <a:noFill/>
        </p:spPr>
        <p:txBody>
          <a:bodyPr wrap="square" rtlCol="0">
            <a:spAutoFit/>
          </a:bodyPr>
          <a:lstStyle/>
          <a:p>
            <a:r>
              <a:rPr lang="en-GB" sz="1600" i="1" dirty="0">
                <a:latin typeface="Optima" panose="02000503060000020004" pitchFamily="2" charset="0"/>
              </a:rPr>
              <a:t>Figure 101. Size variation over populations by maturity classes. The boxplot is based on median (horizontal black like), 25</a:t>
            </a:r>
            <a:r>
              <a:rPr lang="en-GB" sz="1600" i="1" baseline="30000" dirty="0">
                <a:latin typeface="Optima" panose="02000503060000020004" pitchFamily="2" charset="0"/>
              </a:rPr>
              <a:t>th</a:t>
            </a:r>
            <a:r>
              <a:rPr lang="en-GB" sz="1600" i="1" dirty="0">
                <a:latin typeface="Optima" panose="02000503060000020004" pitchFamily="2" charset="0"/>
              </a:rPr>
              <a:t> and 75</a:t>
            </a:r>
            <a:r>
              <a:rPr lang="en-GB" sz="1600" i="1" baseline="30000" dirty="0">
                <a:latin typeface="Optima" panose="02000503060000020004" pitchFamily="2" charset="0"/>
              </a:rPr>
              <a:t>th</a:t>
            </a:r>
            <a:r>
              <a:rPr lang="en-GB" sz="1600" i="1" dirty="0">
                <a:latin typeface="Optima" panose="02000503060000020004" pitchFamily="2" charset="0"/>
              </a:rPr>
              <a:t> percentiles (lower and upper hinges), minimum and maximum (lower and upper whisker), outlying points (black dots).</a:t>
            </a:r>
          </a:p>
        </p:txBody>
      </p:sp>
      <p:sp>
        <p:nvSpPr>
          <p:cNvPr id="14" name="TextBox 13">
            <a:extLst>
              <a:ext uri="{FF2B5EF4-FFF2-40B4-BE49-F238E27FC236}">
                <a16:creationId xmlns:a16="http://schemas.microsoft.com/office/drawing/2014/main" id="{CD65C6BB-FFAD-AE44-A4E2-49063F8B970F}"/>
              </a:ext>
            </a:extLst>
          </p:cNvPr>
          <p:cNvSpPr txBox="1"/>
          <p:nvPr/>
        </p:nvSpPr>
        <p:spPr>
          <a:xfrm>
            <a:off x="8686800" y="346364"/>
            <a:ext cx="3172691" cy="1477328"/>
          </a:xfrm>
          <a:prstGeom prst="rect">
            <a:avLst/>
          </a:prstGeom>
          <a:noFill/>
        </p:spPr>
        <p:txBody>
          <a:bodyPr wrap="square" rtlCol="0">
            <a:spAutoFit/>
          </a:bodyPr>
          <a:lstStyle/>
          <a:p>
            <a:r>
              <a:rPr lang="en-GB" dirty="0">
                <a:latin typeface="Optima" panose="02000503060000020004" pitchFamily="2" charset="0"/>
              </a:rPr>
              <a:t>The largest juveniles are snails with no brood and no penis recorded. I believe that some of these are cases where there is an experimenter effect.</a:t>
            </a:r>
          </a:p>
        </p:txBody>
      </p:sp>
    </p:spTree>
    <p:extLst>
      <p:ext uri="{BB962C8B-B14F-4D97-AF65-F5344CB8AC3E}">
        <p14:creationId xmlns:p14="http://schemas.microsoft.com/office/powerpoint/2010/main" val="891699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A8A04AC-8CA9-854E-8274-3F4FB2281C3B}"/>
              </a:ext>
            </a:extLst>
          </p:cNvPr>
          <p:cNvSpPr txBox="1"/>
          <p:nvPr/>
        </p:nvSpPr>
        <p:spPr>
          <a:xfrm>
            <a:off x="7022804" y="3579628"/>
            <a:ext cx="4906926" cy="553998"/>
          </a:xfrm>
          <a:prstGeom prst="rect">
            <a:avLst/>
          </a:prstGeom>
          <a:noFill/>
        </p:spPr>
        <p:txBody>
          <a:bodyPr wrap="square" rtlCol="0">
            <a:spAutoFit/>
          </a:bodyPr>
          <a:lstStyle/>
          <a:p>
            <a:r>
              <a:rPr lang="en-GB" sz="1000" i="1" dirty="0">
                <a:latin typeface="Optima" panose="02000503060000020004" pitchFamily="2" charset="0"/>
              </a:rPr>
              <a:t>Figure 102. Relationship between probability of maturity and size. Fitted curve in orange is superimposed on the observed proportions of mature snails(blue dots - proportions of adult snails for size bins. Blue error bars – 2.5th and 97.5th percentiles).</a:t>
            </a:r>
          </a:p>
        </p:txBody>
      </p:sp>
      <p:sp>
        <p:nvSpPr>
          <p:cNvPr id="15" name="TextBox 14">
            <a:extLst>
              <a:ext uri="{FF2B5EF4-FFF2-40B4-BE49-F238E27FC236}">
                <a16:creationId xmlns:a16="http://schemas.microsoft.com/office/drawing/2014/main" id="{3B141816-BF8B-7840-B8D0-8D8D47593700}"/>
              </a:ext>
            </a:extLst>
          </p:cNvPr>
          <p:cNvSpPr txBox="1"/>
          <p:nvPr/>
        </p:nvSpPr>
        <p:spPr>
          <a:xfrm>
            <a:off x="133390" y="279147"/>
            <a:ext cx="2662908" cy="369332"/>
          </a:xfrm>
          <a:prstGeom prst="rect">
            <a:avLst/>
          </a:prstGeom>
          <a:noFill/>
        </p:spPr>
        <p:txBody>
          <a:bodyPr wrap="none" rtlCol="0">
            <a:spAutoFit/>
          </a:bodyPr>
          <a:lstStyle/>
          <a:p>
            <a:r>
              <a:rPr lang="en-GB" b="1" dirty="0">
                <a:latin typeface="Optima" panose="02000503060000020004" pitchFamily="2" charset="0"/>
              </a:rPr>
              <a:t>Model 3: tank difference</a:t>
            </a:r>
          </a:p>
        </p:txBody>
      </p:sp>
      <p:sp>
        <p:nvSpPr>
          <p:cNvPr id="9" name="Rectangle 8">
            <a:extLst>
              <a:ext uri="{FF2B5EF4-FFF2-40B4-BE49-F238E27FC236}">
                <a16:creationId xmlns:a16="http://schemas.microsoft.com/office/drawing/2014/main" id="{153A4B30-66DE-9245-9491-D642209007BE}"/>
              </a:ext>
            </a:extLst>
          </p:cNvPr>
          <p:cNvSpPr/>
          <p:nvPr/>
        </p:nvSpPr>
        <p:spPr>
          <a:xfrm>
            <a:off x="133390" y="717306"/>
            <a:ext cx="5388334" cy="2308324"/>
          </a:xfrm>
          <a:prstGeom prst="rect">
            <a:avLst/>
          </a:prstGeom>
        </p:spPr>
        <p:txBody>
          <a:bodyPr wrap="square">
            <a:spAutoFit/>
          </a:bodyPr>
          <a:lstStyle/>
          <a:p>
            <a:r>
              <a:rPr lang="en-US" sz="1600" dirty="0">
                <a:solidFill>
                  <a:srgbClr val="0070C0"/>
                </a:solidFill>
                <a:latin typeface="Optima-Regular" panose="02000503060000020004" pitchFamily="2" charset="0"/>
              </a:rPr>
              <a:t>Given the logistic fit, a value for 'size at maturity' is the intercept (1.91 +/- 0.02 in slide 2) because this is the size at 50% probability of maturity (zero on the logit scale). If we had such an estimate for each tank and each generation, this could be treated as a trait in the plasticity analysis, just like weight, boldness etc. Adding tank to the analysis would give these separate estimates, I guess, or there might be enough data to do the analysis separately for each tank (and generation) (Model 3).</a:t>
            </a:r>
            <a:endParaRPr lang="en-GB" sz="1600" dirty="0">
              <a:solidFill>
                <a:srgbClr val="0070C0"/>
              </a:solidFill>
            </a:endParaRPr>
          </a:p>
        </p:txBody>
      </p:sp>
    </p:spTree>
    <p:extLst>
      <p:ext uri="{BB962C8B-B14F-4D97-AF65-F5344CB8AC3E}">
        <p14:creationId xmlns:p14="http://schemas.microsoft.com/office/powerpoint/2010/main" val="2761302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62CA48-BE08-004A-9443-BC488A3FFC55}"/>
              </a:ext>
            </a:extLst>
          </p:cNvPr>
          <p:cNvSpPr/>
          <p:nvPr/>
        </p:nvSpPr>
        <p:spPr>
          <a:xfrm>
            <a:off x="133390" y="900219"/>
            <a:ext cx="6096000" cy="3416320"/>
          </a:xfrm>
          <a:prstGeom prst="rect">
            <a:avLst/>
          </a:prstGeom>
        </p:spPr>
        <p:txBody>
          <a:bodyPr>
            <a:spAutoFit/>
          </a:bodyPr>
          <a:lstStyle/>
          <a:p>
            <a:r>
              <a:rPr lang="en-US" sz="1600" b="0" i="0" u="none" strike="noStrike" dirty="0">
                <a:solidFill>
                  <a:srgbClr val="000000"/>
                </a:solidFill>
                <a:effectLst/>
                <a:latin typeface="Optima-Regular" panose="02000503060000020004" pitchFamily="2" charset="0"/>
              </a:rPr>
              <a:t>Fitting a model where the probability of maturity changes with size. Individuals classified as “immature” were treated as juvenile and no distinction was made between males and females.</a:t>
            </a:r>
          </a:p>
          <a:p>
            <a:endParaRPr lang="en-US" sz="1600" dirty="0">
              <a:solidFill>
                <a:srgbClr val="000000"/>
              </a:solidFill>
              <a:latin typeface="Optima-Regular" panose="02000503060000020004" pitchFamily="2" charset="0"/>
            </a:endParaRPr>
          </a:p>
          <a:p>
            <a:r>
              <a:rPr lang="en-US" sz="1200" dirty="0" err="1">
                <a:solidFill>
                  <a:srgbClr val="000000"/>
                </a:solidFill>
                <a:latin typeface="Monaco" pitchFamily="2" charset="77"/>
              </a:rPr>
              <a:t>s_mat</a:t>
            </a:r>
            <a:r>
              <a:rPr lang="en-US" sz="1200" dirty="0">
                <a:solidFill>
                  <a:srgbClr val="000000"/>
                </a:solidFill>
                <a:latin typeface="Monaco" pitchFamily="2" charset="77"/>
              </a:rPr>
              <a:t> &lt;- function(size, mat, mean, slope) {</a:t>
            </a:r>
          </a:p>
          <a:p>
            <a:r>
              <a:rPr lang="en-US" sz="1200" dirty="0">
                <a:solidFill>
                  <a:srgbClr val="000000"/>
                </a:solidFill>
                <a:latin typeface="Monaco" pitchFamily="2" charset="77"/>
              </a:rPr>
              <a:t>  </a:t>
            </a:r>
            <a:r>
              <a:rPr lang="en-US" sz="1200" dirty="0" err="1">
                <a:solidFill>
                  <a:srgbClr val="000000"/>
                </a:solidFill>
                <a:latin typeface="Monaco" pitchFamily="2" charset="77"/>
              </a:rPr>
              <a:t>logit_p</a:t>
            </a:r>
            <a:r>
              <a:rPr lang="en-US" sz="1200" dirty="0">
                <a:solidFill>
                  <a:srgbClr val="000000"/>
                </a:solidFill>
                <a:latin typeface="Monaco" pitchFamily="2" charset="77"/>
              </a:rPr>
              <a:t> &lt;- (size - mean) / slope</a:t>
            </a:r>
          </a:p>
          <a:p>
            <a:r>
              <a:rPr lang="en-US" sz="1200" dirty="0">
                <a:solidFill>
                  <a:srgbClr val="000000"/>
                </a:solidFill>
                <a:latin typeface="Monaco" pitchFamily="2" charset="77"/>
              </a:rPr>
              <a:t>  p &lt;- </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a:t>
            </a:r>
            <a:r>
              <a:rPr lang="en-US" sz="1200" dirty="0">
                <a:solidFill>
                  <a:srgbClr val="000000"/>
                </a:solidFill>
                <a:latin typeface="Monaco" pitchFamily="2" charset="77"/>
              </a:rPr>
              <a:t>) / (</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a:t>
            </a:r>
            <a:r>
              <a:rPr lang="en-US" sz="1200" dirty="0">
                <a:solidFill>
                  <a:srgbClr val="000000"/>
                </a:solidFill>
                <a:latin typeface="Monaco" pitchFamily="2" charset="77"/>
              </a:rPr>
              <a:t>)+1)</a:t>
            </a:r>
          </a:p>
          <a:p>
            <a:r>
              <a:rPr lang="en-US" sz="1200" dirty="0">
                <a:solidFill>
                  <a:srgbClr val="000000"/>
                </a:solidFill>
                <a:latin typeface="Monaco" pitchFamily="2" charset="77"/>
              </a:rPr>
              <a:t>  </a:t>
            </a:r>
            <a:r>
              <a:rPr lang="en-US" sz="1200" dirty="0" err="1">
                <a:solidFill>
                  <a:srgbClr val="000000"/>
                </a:solidFill>
                <a:latin typeface="Monaco" pitchFamily="2" charset="77"/>
              </a:rPr>
              <a:t>minusll</a:t>
            </a:r>
            <a:r>
              <a:rPr lang="en-US" sz="1200" dirty="0">
                <a:solidFill>
                  <a:srgbClr val="000000"/>
                </a:solidFill>
                <a:latin typeface="Monaco" pitchFamily="2" charset="77"/>
              </a:rPr>
              <a:t> &lt;- -sum(</a:t>
            </a:r>
            <a:r>
              <a:rPr lang="en-US" sz="1200" dirty="0" err="1">
                <a:solidFill>
                  <a:srgbClr val="000000"/>
                </a:solidFill>
                <a:latin typeface="Monaco" pitchFamily="2" charset="77"/>
              </a:rPr>
              <a:t>dbinom</a:t>
            </a:r>
            <a:r>
              <a:rPr lang="en-US" sz="1200" dirty="0">
                <a:solidFill>
                  <a:srgbClr val="000000"/>
                </a:solidFill>
                <a:latin typeface="Monaco" pitchFamily="2" charset="77"/>
              </a:rPr>
              <a:t>(mat, 1, p, log = TRUE))</a:t>
            </a:r>
          </a:p>
          <a:p>
            <a:r>
              <a:rPr lang="en-US" sz="1200" dirty="0">
                <a:solidFill>
                  <a:srgbClr val="000000"/>
                </a:solidFill>
                <a:latin typeface="Monaco" pitchFamily="2" charset="77"/>
              </a:rPr>
              <a:t>  return(</a:t>
            </a:r>
            <a:r>
              <a:rPr lang="en-US" sz="1200" dirty="0" err="1">
                <a:solidFill>
                  <a:srgbClr val="000000"/>
                </a:solidFill>
                <a:latin typeface="Monaco" pitchFamily="2" charset="77"/>
              </a:rPr>
              <a:t>minusll</a:t>
            </a:r>
            <a:r>
              <a:rPr lang="en-US" sz="1200" dirty="0">
                <a:solidFill>
                  <a:srgbClr val="000000"/>
                </a:solidFill>
                <a:latin typeface="Monaco" pitchFamily="2" charset="77"/>
              </a:rPr>
              <a:t>)</a:t>
            </a:r>
          </a:p>
          <a:p>
            <a:r>
              <a:rPr lang="en-US" sz="1200" dirty="0">
                <a:solidFill>
                  <a:srgbClr val="000000"/>
                </a:solidFill>
                <a:latin typeface="Monaco" pitchFamily="2" charset="77"/>
              </a:rPr>
              <a:t>}</a:t>
            </a:r>
          </a:p>
          <a:p>
            <a:endParaRPr lang="en-US" sz="1600" b="0" i="0" u="none" strike="noStrike" dirty="0">
              <a:solidFill>
                <a:srgbClr val="000000"/>
              </a:solidFill>
              <a:effectLst/>
              <a:latin typeface="Optima-Regular" panose="02000503060000020004" pitchFamily="2" charset="0"/>
            </a:endParaRPr>
          </a:p>
          <a:p>
            <a:r>
              <a:rPr lang="en-US" sz="1600" b="0" i="1" u="none" strike="noStrike" dirty="0">
                <a:solidFill>
                  <a:srgbClr val="000000"/>
                </a:solidFill>
                <a:effectLst/>
                <a:latin typeface="Optima-Regular" panose="02000503060000020004" pitchFamily="2" charset="0"/>
              </a:rPr>
              <a:t>p</a:t>
            </a:r>
            <a:r>
              <a:rPr lang="en-US" sz="1600" b="0" i="0" u="none" strike="noStrike" dirty="0">
                <a:solidFill>
                  <a:srgbClr val="000000"/>
                </a:solidFill>
                <a:effectLst/>
                <a:latin typeface="Optima-Regular" panose="02000503060000020004" pitchFamily="2" charset="0"/>
              </a:rPr>
              <a:t> is the probability that a snail will be adult, given its size (on natural logarithm scale), the average size at which snails become adult (</a:t>
            </a:r>
            <a:r>
              <a:rPr lang="en-US" sz="1600" b="0" i="1" u="none" strike="noStrike" dirty="0">
                <a:solidFill>
                  <a:srgbClr val="000000"/>
                </a:solidFill>
                <a:effectLst/>
                <a:latin typeface="Optima-Regular" panose="02000503060000020004" pitchFamily="2" charset="0"/>
              </a:rPr>
              <a:t>mean</a:t>
            </a:r>
            <a:r>
              <a:rPr lang="en-US" sz="1600" b="0" i="0" u="none" strike="noStrike" dirty="0">
                <a:solidFill>
                  <a:srgbClr val="000000"/>
                </a:solidFill>
                <a:effectLst/>
                <a:latin typeface="Optima-Regular" panose="02000503060000020004" pitchFamily="2" charset="0"/>
              </a:rPr>
              <a:t>) and a slope (</a:t>
            </a:r>
            <a:r>
              <a:rPr lang="en-US" sz="1600" b="0" i="1" u="none" strike="noStrike" dirty="0">
                <a:solidFill>
                  <a:srgbClr val="000000"/>
                </a:solidFill>
                <a:effectLst/>
                <a:latin typeface="Optima-Regular" panose="02000503060000020004" pitchFamily="2" charset="0"/>
              </a:rPr>
              <a:t>slope</a:t>
            </a:r>
            <a:r>
              <a:rPr lang="en-US" sz="1600" b="0" i="0" u="none" strike="noStrike" dirty="0">
                <a:solidFill>
                  <a:srgbClr val="000000"/>
                </a:solidFill>
                <a:effectLst/>
                <a:latin typeface="Optima-Regular" panose="02000503060000020004" pitchFamily="2" charset="0"/>
              </a:rPr>
              <a:t>) that determines how variable the size at maturity is.</a:t>
            </a:r>
          </a:p>
        </p:txBody>
      </p:sp>
      <p:graphicFrame>
        <p:nvGraphicFramePr>
          <p:cNvPr id="4" name="Table 3">
            <a:extLst>
              <a:ext uri="{FF2B5EF4-FFF2-40B4-BE49-F238E27FC236}">
                <a16:creationId xmlns:a16="http://schemas.microsoft.com/office/drawing/2014/main" id="{ACEAE945-AF3F-544D-8684-FCD5F7F0BE0F}"/>
              </a:ext>
            </a:extLst>
          </p:cNvPr>
          <p:cNvGraphicFramePr>
            <a:graphicFrameLocks noGrp="1"/>
          </p:cNvGraphicFramePr>
          <p:nvPr>
            <p:extLst>
              <p:ext uri="{D42A27DB-BD31-4B8C-83A1-F6EECF244321}">
                <p14:modId xmlns:p14="http://schemas.microsoft.com/office/powerpoint/2010/main" val="3019906732"/>
              </p:ext>
            </p:extLst>
          </p:nvPr>
        </p:nvGraphicFramePr>
        <p:xfrm>
          <a:off x="133390" y="4752945"/>
          <a:ext cx="4680000" cy="660870"/>
        </p:xfrm>
        <a:graphic>
          <a:graphicData uri="http://schemas.openxmlformats.org/drawingml/2006/table">
            <a:tbl>
              <a:tblPr firstRow="1" bandRow="1">
                <a:tableStyleId>{8799B23B-EC83-4686-B30A-512413B5E67A}</a:tableStyleId>
              </a:tblPr>
              <a:tblGrid>
                <a:gridCol w="1170000">
                  <a:extLst>
                    <a:ext uri="{9D8B030D-6E8A-4147-A177-3AD203B41FA5}">
                      <a16:colId xmlns:a16="http://schemas.microsoft.com/office/drawing/2014/main" val="3532894976"/>
                    </a:ext>
                  </a:extLst>
                </a:gridCol>
                <a:gridCol w="1170000">
                  <a:extLst>
                    <a:ext uri="{9D8B030D-6E8A-4147-A177-3AD203B41FA5}">
                      <a16:colId xmlns:a16="http://schemas.microsoft.com/office/drawing/2014/main" val="2913302385"/>
                    </a:ext>
                  </a:extLst>
                </a:gridCol>
                <a:gridCol w="1170000">
                  <a:extLst>
                    <a:ext uri="{9D8B030D-6E8A-4147-A177-3AD203B41FA5}">
                      <a16:colId xmlns:a16="http://schemas.microsoft.com/office/drawing/2014/main" val="1490034768"/>
                    </a:ext>
                  </a:extLst>
                </a:gridCol>
                <a:gridCol w="1170000">
                  <a:extLst>
                    <a:ext uri="{9D8B030D-6E8A-4147-A177-3AD203B41FA5}">
                      <a16:colId xmlns:a16="http://schemas.microsoft.com/office/drawing/2014/main" val="3530850397"/>
                    </a:ext>
                  </a:extLst>
                </a:gridCol>
              </a:tblGrid>
              <a:tr h="215808">
                <a:tc>
                  <a:txBody>
                    <a:bodyPr/>
                    <a:lstStyle/>
                    <a:p>
                      <a:r>
                        <a:rPr lang="en-GB" sz="1100" b="0" dirty="0"/>
                        <a:t>Parameter</a:t>
                      </a:r>
                    </a:p>
                  </a:txBody>
                  <a:tcPr marL="52650" marR="52650" marT="26325" marB="26325"/>
                </a:tc>
                <a:tc>
                  <a:txBody>
                    <a:bodyPr/>
                    <a:lstStyle/>
                    <a:p>
                      <a:r>
                        <a:rPr lang="en-GB" sz="1100" b="0" dirty="0"/>
                        <a:t>Estimate</a:t>
                      </a:r>
                    </a:p>
                  </a:txBody>
                  <a:tcPr marL="52650" marR="52650" marT="26325" marB="26325"/>
                </a:tc>
                <a:tc>
                  <a:txBody>
                    <a:bodyPr/>
                    <a:lstStyle/>
                    <a:p>
                      <a:r>
                        <a:rPr lang="en-GB" sz="1100" b="0" dirty="0"/>
                        <a:t>SE</a:t>
                      </a:r>
                    </a:p>
                  </a:txBody>
                  <a:tcPr marL="52650" marR="52650" marT="26325" marB="26325"/>
                </a:tc>
                <a:tc>
                  <a:txBody>
                    <a:bodyPr/>
                    <a:lstStyle/>
                    <a:p>
                      <a:endParaRPr lang="en-GB" sz="1100" b="0" dirty="0"/>
                    </a:p>
                  </a:txBody>
                  <a:tcPr marL="52650" marR="52650" marT="26325" marB="26325"/>
                </a:tc>
                <a:extLst>
                  <a:ext uri="{0D108BD9-81ED-4DB2-BD59-A6C34878D82A}">
                    <a16:rowId xmlns:a16="http://schemas.microsoft.com/office/drawing/2014/main" val="1187548107"/>
                  </a:ext>
                </a:extLst>
              </a:tr>
              <a:tr h="215808">
                <a:tc>
                  <a:txBody>
                    <a:bodyPr/>
                    <a:lstStyle/>
                    <a:p>
                      <a:r>
                        <a:rPr lang="en-GB" sz="1100" dirty="0"/>
                        <a:t>mean</a:t>
                      </a:r>
                    </a:p>
                  </a:txBody>
                  <a:tcPr marL="52650" marR="52650" marT="26325" marB="26325"/>
                </a:tc>
                <a:tc>
                  <a:txBody>
                    <a:bodyPr/>
                    <a:lstStyle/>
                    <a:p>
                      <a:r>
                        <a:rPr lang="en-GB" sz="1100" dirty="0"/>
                        <a:t>1.91</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2589338519"/>
                  </a:ext>
                </a:extLst>
              </a:tr>
              <a:tr h="215808">
                <a:tc>
                  <a:txBody>
                    <a:bodyPr/>
                    <a:lstStyle/>
                    <a:p>
                      <a:r>
                        <a:rPr lang="en-GB" sz="1100" dirty="0"/>
                        <a:t>slope</a:t>
                      </a:r>
                    </a:p>
                  </a:txBody>
                  <a:tcPr marL="52650" marR="52650" marT="26325" marB="26325"/>
                </a:tc>
                <a:tc>
                  <a:txBody>
                    <a:bodyPr/>
                    <a:lstStyle/>
                    <a:p>
                      <a:r>
                        <a:rPr lang="en-GB" sz="1100" dirty="0"/>
                        <a:t>0.28</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76683632"/>
                  </a:ext>
                </a:extLst>
              </a:tr>
            </a:tbl>
          </a:graphicData>
        </a:graphic>
      </p:graphicFrame>
      <p:sp>
        <p:nvSpPr>
          <p:cNvPr id="5" name="Rectangle 4">
            <a:extLst>
              <a:ext uri="{FF2B5EF4-FFF2-40B4-BE49-F238E27FC236}">
                <a16:creationId xmlns:a16="http://schemas.microsoft.com/office/drawing/2014/main" id="{E6AC4C92-5ED5-384D-8BAE-3DECF2DB95EA}"/>
              </a:ext>
            </a:extLst>
          </p:cNvPr>
          <p:cNvSpPr/>
          <p:nvPr/>
        </p:nvSpPr>
        <p:spPr>
          <a:xfrm>
            <a:off x="69594" y="5427991"/>
            <a:ext cx="3397084" cy="253916"/>
          </a:xfrm>
          <a:prstGeom prst="rect">
            <a:avLst/>
          </a:prstGeom>
        </p:spPr>
        <p:txBody>
          <a:bodyPr wrap="none">
            <a:spAutoFit/>
          </a:bodyPr>
          <a:lstStyle/>
          <a:p>
            <a:r>
              <a:rPr lang="en-GB" sz="1050" dirty="0" err="1">
                <a:latin typeface="Optima" panose="02000503060000020004" pitchFamily="2" charset="0"/>
              </a:rPr>
              <a:t>Signif</a:t>
            </a:r>
            <a:r>
              <a:rPr lang="en-GB" sz="1050" dirty="0">
                <a:latin typeface="Optima" panose="02000503060000020004" pitchFamily="2" charset="0"/>
              </a:rPr>
              <a:t>. codes:  0 ‘***’ 0.001 ‘**’ 0.01 ‘*’ 0.05 ‘.’ 0.1 ‘ ’ 1</a:t>
            </a:r>
          </a:p>
        </p:txBody>
      </p:sp>
      <p:sp>
        <p:nvSpPr>
          <p:cNvPr id="8" name="TextBox 7">
            <a:extLst>
              <a:ext uri="{FF2B5EF4-FFF2-40B4-BE49-F238E27FC236}">
                <a16:creationId xmlns:a16="http://schemas.microsoft.com/office/drawing/2014/main" id="{0A8A04AC-8CA9-854E-8274-3F4FB2281C3B}"/>
              </a:ext>
            </a:extLst>
          </p:cNvPr>
          <p:cNvSpPr txBox="1"/>
          <p:nvPr/>
        </p:nvSpPr>
        <p:spPr>
          <a:xfrm>
            <a:off x="7022804" y="3579628"/>
            <a:ext cx="4906926" cy="553998"/>
          </a:xfrm>
          <a:prstGeom prst="rect">
            <a:avLst/>
          </a:prstGeom>
          <a:noFill/>
        </p:spPr>
        <p:txBody>
          <a:bodyPr wrap="square" rtlCol="0">
            <a:spAutoFit/>
          </a:bodyPr>
          <a:lstStyle/>
          <a:p>
            <a:r>
              <a:rPr lang="en-GB" sz="1000" i="1" dirty="0">
                <a:latin typeface="Optima" panose="02000503060000020004" pitchFamily="2" charset="0"/>
              </a:rPr>
              <a:t>Figure 102. Relationship between probability of maturity and size. Fitted curve in orange is superimposed on the observed proportions of mature snails(blue dots - proportions of adult snails for size bins. Blue error bars – 2.5th and 97.5th percentiles).</a:t>
            </a:r>
          </a:p>
        </p:txBody>
      </p:sp>
      <p:pic>
        <p:nvPicPr>
          <p:cNvPr id="12" name="Graphic 11">
            <a:extLst>
              <a:ext uri="{FF2B5EF4-FFF2-40B4-BE49-F238E27FC236}">
                <a16:creationId xmlns:a16="http://schemas.microsoft.com/office/drawing/2014/main" id="{FBB569D2-74AA-064B-B7E3-08E43AE2BF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22804" y="0"/>
            <a:ext cx="4474535" cy="3579628"/>
          </a:xfrm>
          <a:prstGeom prst="rect">
            <a:avLst/>
          </a:prstGeom>
        </p:spPr>
      </p:pic>
      <p:sp>
        <p:nvSpPr>
          <p:cNvPr id="13" name="TextBox 12">
            <a:extLst>
              <a:ext uri="{FF2B5EF4-FFF2-40B4-BE49-F238E27FC236}">
                <a16:creationId xmlns:a16="http://schemas.microsoft.com/office/drawing/2014/main" id="{740AAAFF-EB00-B545-8F1E-E21BB04F8552}"/>
              </a:ext>
            </a:extLst>
          </p:cNvPr>
          <p:cNvSpPr txBox="1"/>
          <p:nvPr/>
        </p:nvSpPr>
        <p:spPr>
          <a:xfrm>
            <a:off x="7022803" y="4278414"/>
            <a:ext cx="4474535" cy="2585323"/>
          </a:xfrm>
          <a:prstGeom prst="rect">
            <a:avLst/>
          </a:prstGeom>
          <a:noFill/>
        </p:spPr>
        <p:txBody>
          <a:bodyPr wrap="square" rtlCol="0">
            <a:spAutoFit/>
          </a:bodyPr>
          <a:lstStyle/>
          <a:p>
            <a:r>
              <a:rPr lang="en-GB" sz="1200" dirty="0">
                <a:latin typeface="Optima" panose="02000503060000020004" pitchFamily="2" charset="0"/>
              </a:rPr>
              <a:t>SE of the fitted is missing because I was not sure how to compute it. I know that for a simple logit model</a:t>
            </a:r>
          </a:p>
          <a:p>
            <a:r>
              <a:rPr lang="en-GB" sz="700" dirty="0" err="1">
                <a:latin typeface="Monaco" pitchFamily="2" charset="77"/>
              </a:rPr>
              <a:t>dat</a:t>
            </a:r>
            <a:r>
              <a:rPr lang="en-GB" sz="700" dirty="0">
                <a:latin typeface="Monaco" pitchFamily="2" charset="77"/>
              </a:rPr>
              <a:t> &lt;- </a:t>
            </a:r>
            <a:r>
              <a:rPr lang="en-GB" sz="700" dirty="0" err="1">
                <a:latin typeface="Monaco" pitchFamily="2" charset="77"/>
              </a:rPr>
              <a:t>data.frame</a:t>
            </a:r>
            <a:r>
              <a:rPr lang="en-GB" sz="700" dirty="0">
                <a:latin typeface="Monaco" pitchFamily="2" charset="77"/>
              </a:rPr>
              <a:t>(x = </a:t>
            </a:r>
            <a:r>
              <a:rPr lang="en-GB" sz="700" dirty="0" err="1">
                <a:latin typeface="Monaco" pitchFamily="2" charset="77"/>
              </a:rPr>
              <a:t>runif</a:t>
            </a:r>
            <a:r>
              <a:rPr lang="en-GB" sz="700" dirty="0">
                <a:latin typeface="Monaco" pitchFamily="2" charset="77"/>
              </a:rPr>
              <a:t>(20), y = </a:t>
            </a:r>
            <a:r>
              <a:rPr lang="en-GB" sz="700" dirty="0" err="1">
                <a:latin typeface="Monaco" pitchFamily="2" charset="77"/>
              </a:rPr>
              <a:t>rbinom</a:t>
            </a:r>
            <a:r>
              <a:rPr lang="en-GB" sz="700" dirty="0">
                <a:latin typeface="Monaco" pitchFamily="2" charset="77"/>
              </a:rPr>
              <a:t>(20, 1, .5), z = </a:t>
            </a:r>
            <a:r>
              <a:rPr lang="en-GB" sz="700" dirty="0" err="1">
                <a:latin typeface="Monaco" pitchFamily="2" charset="77"/>
              </a:rPr>
              <a:t>runif</a:t>
            </a:r>
            <a:r>
              <a:rPr lang="en-GB" sz="700" dirty="0">
                <a:latin typeface="Monaco" pitchFamily="2" charset="77"/>
              </a:rPr>
              <a:t>(20))</a:t>
            </a:r>
          </a:p>
          <a:p>
            <a:r>
              <a:rPr lang="en-GB" sz="700" dirty="0">
                <a:latin typeface="Monaco" pitchFamily="2" charset="77"/>
              </a:rPr>
              <a:t>o &lt;- </a:t>
            </a:r>
            <a:r>
              <a:rPr lang="en-GB" sz="700" dirty="0" err="1">
                <a:latin typeface="Monaco" pitchFamily="2" charset="77"/>
              </a:rPr>
              <a:t>glm</a:t>
            </a:r>
            <a:r>
              <a:rPr lang="en-GB" sz="700" dirty="0">
                <a:latin typeface="Monaco" pitchFamily="2" charset="77"/>
              </a:rPr>
              <a:t>(y ~ x, data = </a:t>
            </a:r>
            <a:r>
              <a:rPr lang="en-GB" sz="700" dirty="0" err="1">
                <a:latin typeface="Monaco" pitchFamily="2" charset="77"/>
              </a:rPr>
              <a:t>dat</a:t>
            </a:r>
            <a:r>
              <a:rPr lang="en-GB" sz="700" dirty="0">
                <a:latin typeface="Monaco" pitchFamily="2" charset="77"/>
              </a:rPr>
              <a:t>)</a:t>
            </a:r>
          </a:p>
          <a:p>
            <a:endParaRPr lang="en-GB" sz="1200" dirty="0">
              <a:latin typeface="Optima" panose="02000503060000020004" pitchFamily="2" charset="0"/>
            </a:endParaRPr>
          </a:p>
          <a:p>
            <a:r>
              <a:rPr lang="en-GB" sz="1200" dirty="0">
                <a:latin typeface="Optima" panose="02000503060000020004" pitchFamily="2" charset="0"/>
              </a:rPr>
              <a:t>I can calculate SE at a given x as:</a:t>
            </a:r>
          </a:p>
          <a:p>
            <a:r>
              <a:rPr lang="en-US" sz="700" dirty="0">
                <a:latin typeface="Monaco" pitchFamily="2" charset="77"/>
              </a:rPr>
              <a:t>C &lt;- c(1, x)</a:t>
            </a:r>
          </a:p>
          <a:p>
            <a:r>
              <a:rPr lang="en-US" sz="700" dirty="0" err="1">
                <a:latin typeface="Monaco" pitchFamily="2" charset="77"/>
              </a:rPr>
              <a:t>std.er</a:t>
            </a:r>
            <a:r>
              <a:rPr lang="en-US" sz="700" dirty="0">
                <a:latin typeface="Monaco" pitchFamily="2" charset="77"/>
              </a:rPr>
              <a:t> &lt;- sqrt(t(C) %*% </a:t>
            </a:r>
            <a:r>
              <a:rPr lang="en-US" sz="700" dirty="0" err="1">
                <a:latin typeface="Monaco" pitchFamily="2" charset="77"/>
              </a:rPr>
              <a:t>vcov</a:t>
            </a:r>
            <a:r>
              <a:rPr lang="en-US" sz="700" dirty="0">
                <a:latin typeface="Monaco" pitchFamily="2" charset="77"/>
              </a:rPr>
              <a:t>(o) %*% C)</a:t>
            </a:r>
          </a:p>
          <a:p>
            <a:endParaRPr lang="en-GB" sz="1200" dirty="0">
              <a:latin typeface="Optima" panose="02000503060000020004" pitchFamily="2" charset="0"/>
            </a:endParaRPr>
          </a:p>
          <a:p>
            <a:r>
              <a:rPr lang="en-GB" sz="1200" dirty="0">
                <a:latin typeface="Optima" panose="02000503060000020004" pitchFamily="2" charset="0"/>
              </a:rPr>
              <a:t>based on the relationship</a:t>
            </a:r>
          </a:p>
          <a:p>
            <a:r>
              <a:rPr lang="en-US" sz="700" dirty="0" err="1">
                <a:latin typeface="Monaco" pitchFamily="2" charset="77"/>
              </a:rPr>
              <a:t>yhat</a:t>
            </a:r>
            <a:r>
              <a:rPr lang="en-US" sz="700" dirty="0">
                <a:latin typeface="Monaco" pitchFamily="2" charset="77"/>
              </a:rPr>
              <a:t> = b0 + x*b1</a:t>
            </a:r>
          </a:p>
          <a:p>
            <a:endParaRPr lang="en-US" sz="1200" dirty="0">
              <a:latin typeface="Optima" panose="02000503060000020004" pitchFamily="2" charset="0"/>
            </a:endParaRPr>
          </a:p>
          <a:p>
            <a:r>
              <a:rPr lang="en-US" sz="1200" dirty="0">
                <a:latin typeface="Optima" panose="02000503060000020004" pitchFamily="2" charset="0"/>
              </a:rPr>
              <a:t>But in our case</a:t>
            </a:r>
          </a:p>
          <a:p>
            <a:r>
              <a:rPr lang="en-US" sz="700" dirty="0" err="1">
                <a:latin typeface="Monaco" pitchFamily="2" charset="77"/>
              </a:rPr>
              <a:t>yhat</a:t>
            </a:r>
            <a:r>
              <a:rPr lang="en-US" sz="700" dirty="0">
                <a:latin typeface="Monaco" pitchFamily="2" charset="77"/>
              </a:rPr>
              <a:t> = logit(p) = (x – </a:t>
            </a:r>
            <a:r>
              <a:rPr lang="en-US" sz="700" i="1" dirty="0">
                <a:latin typeface="Monaco" pitchFamily="2" charset="77"/>
              </a:rPr>
              <a:t>mean</a:t>
            </a:r>
            <a:r>
              <a:rPr lang="en-US" sz="700" dirty="0">
                <a:latin typeface="Monaco" pitchFamily="2" charset="77"/>
              </a:rPr>
              <a:t>) / </a:t>
            </a:r>
            <a:r>
              <a:rPr lang="en-US" sz="700" i="1" dirty="0">
                <a:latin typeface="Monaco" pitchFamily="2" charset="77"/>
              </a:rPr>
              <a:t>slope</a:t>
            </a:r>
          </a:p>
          <a:p>
            <a:endParaRPr lang="en-US" sz="1200" i="1" dirty="0">
              <a:latin typeface="Optima" panose="02000503060000020004" pitchFamily="2" charset="0"/>
            </a:endParaRPr>
          </a:p>
          <a:p>
            <a:r>
              <a:rPr lang="en-US" sz="1200" b="1" dirty="0">
                <a:latin typeface="Optima" panose="02000503060000020004" pitchFamily="2" charset="0"/>
              </a:rPr>
              <a:t>Can I still use the same formula for computing SE?</a:t>
            </a:r>
          </a:p>
        </p:txBody>
      </p:sp>
      <p:sp>
        <p:nvSpPr>
          <p:cNvPr id="15" name="TextBox 14">
            <a:extLst>
              <a:ext uri="{FF2B5EF4-FFF2-40B4-BE49-F238E27FC236}">
                <a16:creationId xmlns:a16="http://schemas.microsoft.com/office/drawing/2014/main" id="{3B141816-BF8B-7840-B8D0-8D8D47593700}"/>
              </a:ext>
            </a:extLst>
          </p:cNvPr>
          <p:cNvSpPr txBox="1"/>
          <p:nvPr/>
        </p:nvSpPr>
        <p:spPr>
          <a:xfrm>
            <a:off x="133390" y="279147"/>
            <a:ext cx="3343672" cy="369332"/>
          </a:xfrm>
          <a:prstGeom prst="rect">
            <a:avLst/>
          </a:prstGeom>
          <a:noFill/>
        </p:spPr>
        <p:txBody>
          <a:bodyPr wrap="none" rtlCol="0">
            <a:spAutoFit/>
          </a:bodyPr>
          <a:lstStyle/>
          <a:p>
            <a:r>
              <a:rPr lang="en-GB" b="1" dirty="0">
                <a:latin typeface="Optima" panose="02000503060000020004" pitchFamily="2" charset="0"/>
              </a:rPr>
              <a:t>Model 1: All samples combined</a:t>
            </a:r>
          </a:p>
        </p:txBody>
      </p:sp>
    </p:spTree>
    <p:extLst>
      <p:ext uri="{BB962C8B-B14F-4D97-AF65-F5344CB8AC3E}">
        <p14:creationId xmlns:p14="http://schemas.microsoft.com/office/powerpoint/2010/main" val="1243145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62CA48-BE08-004A-9443-BC488A3FFC55}"/>
              </a:ext>
            </a:extLst>
          </p:cNvPr>
          <p:cNvSpPr/>
          <p:nvPr/>
        </p:nvSpPr>
        <p:spPr>
          <a:xfrm>
            <a:off x="133390" y="900219"/>
            <a:ext cx="6096000" cy="3539430"/>
          </a:xfrm>
          <a:prstGeom prst="rect">
            <a:avLst/>
          </a:prstGeom>
        </p:spPr>
        <p:txBody>
          <a:bodyPr>
            <a:spAutoFit/>
          </a:bodyPr>
          <a:lstStyle/>
          <a:p>
            <a:r>
              <a:rPr lang="en-US" sz="1600" dirty="0">
                <a:solidFill>
                  <a:srgbClr val="0070C0"/>
                </a:solidFill>
                <a:latin typeface="Optima-Regular" panose="02000503060000020004" pitchFamily="2" charset="0"/>
              </a:rPr>
              <a:t>It is odd that the probability of maturity falls off for the largest size classes. This could be 'experimenter error' or, for field samples at least, it could be due to parasitism (sterilized individuals grow bigger). There is probably a case for cleaning out some of the outliers.</a:t>
            </a:r>
          </a:p>
          <a:p>
            <a:endParaRPr lang="en-US" sz="1600" b="0" i="0" u="none" strike="noStrike" dirty="0">
              <a:solidFill>
                <a:srgbClr val="000000"/>
              </a:solidFill>
              <a:effectLst/>
              <a:latin typeface="Optima-Regular" panose="02000503060000020004" pitchFamily="2" charset="0"/>
            </a:endParaRPr>
          </a:p>
          <a:p>
            <a:r>
              <a:rPr lang="en-US" sz="1600" b="0" u="none" strike="noStrike" dirty="0">
                <a:solidFill>
                  <a:srgbClr val="000000"/>
                </a:solidFill>
                <a:effectLst/>
                <a:latin typeface="Optima-Regular" panose="02000503060000020004" pitchFamily="2" charset="0"/>
              </a:rPr>
              <a:t>Perhaps parasitism can also be </a:t>
            </a:r>
            <a:r>
              <a:rPr lang="en-US" sz="1600" dirty="0">
                <a:solidFill>
                  <a:srgbClr val="000000"/>
                </a:solidFill>
                <a:latin typeface="Optima-Regular" panose="02000503060000020004" pitchFamily="2" charset="0"/>
              </a:rPr>
              <a:t>considered as “experimenter error” because the data do not include field samples that were recorded as parasitized. However, filtering parasitized field samples does not exclude those that might have been parasitized but parasites were not detected.</a:t>
            </a:r>
          </a:p>
          <a:p>
            <a:r>
              <a:rPr lang="en-US" sz="1600" b="0" u="none" strike="noStrike" dirty="0">
                <a:solidFill>
                  <a:srgbClr val="000000"/>
                </a:solidFill>
                <a:effectLst/>
                <a:latin typeface="Optima-Regular" panose="02000503060000020004" pitchFamily="2" charset="0"/>
              </a:rPr>
              <a:t>The juvenile class contains several snails that are as large as adults (Fig. 101) and I expect that if I remove those samples, the probability of maturity does not fall off.</a:t>
            </a:r>
          </a:p>
        </p:txBody>
      </p:sp>
      <p:graphicFrame>
        <p:nvGraphicFramePr>
          <p:cNvPr id="4" name="Table 3">
            <a:extLst>
              <a:ext uri="{FF2B5EF4-FFF2-40B4-BE49-F238E27FC236}">
                <a16:creationId xmlns:a16="http://schemas.microsoft.com/office/drawing/2014/main" id="{ACEAE945-AF3F-544D-8684-FCD5F7F0BE0F}"/>
              </a:ext>
            </a:extLst>
          </p:cNvPr>
          <p:cNvGraphicFramePr>
            <a:graphicFrameLocks noGrp="1"/>
          </p:cNvGraphicFramePr>
          <p:nvPr>
            <p:extLst/>
          </p:nvPr>
        </p:nvGraphicFramePr>
        <p:xfrm>
          <a:off x="133390" y="4752945"/>
          <a:ext cx="4680000" cy="660870"/>
        </p:xfrm>
        <a:graphic>
          <a:graphicData uri="http://schemas.openxmlformats.org/drawingml/2006/table">
            <a:tbl>
              <a:tblPr firstRow="1" bandRow="1">
                <a:tableStyleId>{8799B23B-EC83-4686-B30A-512413B5E67A}</a:tableStyleId>
              </a:tblPr>
              <a:tblGrid>
                <a:gridCol w="1170000">
                  <a:extLst>
                    <a:ext uri="{9D8B030D-6E8A-4147-A177-3AD203B41FA5}">
                      <a16:colId xmlns:a16="http://schemas.microsoft.com/office/drawing/2014/main" val="3532894976"/>
                    </a:ext>
                  </a:extLst>
                </a:gridCol>
                <a:gridCol w="1170000">
                  <a:extLst>
                    <a:ext uri="{9D8B030D-6E8A-4147-A177-3AD203B41FA5}">
                      <a16:colId xmlns:a16="http://schemas.microsoft.com/office/drawing/2014/main" val="2913302385"/>
                    </a:ext>
                  </a:extLst>
                </a:gridCol>
                <a:gridCol w="1170000">
                  <a:extLst>
                    <a:ext uri="{9D8B030D-6E8A-4147-A177-3AD203B41FA5}">
                      <a16:colId xmlns:a16="http://schemas.microsoft.com/office/drawing/2014/main" val="1490034768"/>
                    </a:ext>
                  </a:extLst>
                </a:gridCol>
                <a:gridCol w="1170000">
                  <a:extLst>
                    <a:ext uri="{9D8B030D-6E8A-4147-A177-3AD203B41FA5}">
                      <a16:colId xmlns:a16="http://schemas.microsoft.com/office/drawing/2014/main" val="3530850397"/>
                    </a:ext>
                  </a:extLst>
                </a:gridCol>
              </a:tblGrid>
              <a:tr h="215808">
                <a:tc>
                  <a:txBody>
                    <a:bodyPr/>
                    <a:lstStyle/>
                    <a:p>
                      <a:r>
                        <a:rPr lang="en-GB" sz="1100" b="0" dirty="0"/>
                        <a:t>Parameter</a:t>
                      </a:r>
                    </a:p>
                  </a:txBody>
                  <a:tcPr marL="52650" marR="52650" marT="26325" marB="26325"/>
                </a:tc>
                <a:tc>
                  <a:txBody>
                    <a:bodyPr/>
                    <a:lstStyle/>
                    <a:p>
                      <a:r>
                        <a:rPr lang="en-GB" sz="1100" b="0" dirty="0"/>
                        <a:t>Estimate</a:t>
                      </a:r>
                    </a:p>
                  </a:txBody>
                  <a:tcPr marL="52650" marR="52650" marT="26325" marB="26325"/>
                </a:tc>
                <a:tc>
                  <a:txBody>
                    <a:bodyPr/>
                    <a:lstStyle/>
                    <a:p>
                      <a:r>
                        <a:rPr lang="en-GB" sz="1100" b="0" dirty="0"/>
                        <a:t>SE</a:t>
                      </a:r>
                    </a:p>
                  </a:txBody>
                  <a:tcPr marL="52650" marR="52650" marT="26325" marB="26325"/>
                </a:tc>
                <a:tc>
                  <a:txBody>
                    <a:bodyPr/>
                    <a:lstStyle/>
                    <a:p>
                      <a:endParaRPr lang="en-GB" sz="1100" b="0" dirty="0"/>
                    </a:p>
                  </a:txBody>
                  <a:tcPr marL="52650" marR="52650" marT="26325" marB="26325"/>
                </a:tc>
                <a:extLst>
                  <a:ext uri="{0D108BD9-81ED-4DB2-BD59-A6C34878D82A}">
                    <a16:rowId xmlns:a16="http://schemas.microsoft.com/office/drawing/2014/main" val="1187548107"/>
                  </a:ext>
                </a:extLst>
              </a:tr>
              <a:tr h="215808">
                <a:tc>
                  <a:txBody>
                    <a:bodyPr/>
                    <a:lstStyle/>
                    <a:p>
                      <a:r>
                        <a:rPr lang="en-GB" sz="1100" dirty="0"/>
                        <a:t>mean</a:t>
                      </a:r>
                    </a:p>
                  </a:txBody>
                  <a:tcPr marL="52650" marR="52650" marT="26325" marB="26325"/>
                </a:tc>
                <a:tc>
                  <a:txBody>
                    <a:bodyPr/>
                    <a:lstStyle/>
                    <a:p>
                      <a:r>
                        <a:rPr lang="en-GB" sz="1100" dirty="0"/>
                        <a:t>1.91</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2589338519"/>
                  </a:ext>
                </a:extLst>
              </a:tr>
              <a:tr h="215808">
                <a:tc>
                  <a:txBody>
                    <a:bodyPr/>
                    <a:lstStyle/>
                    <a:p>
                      <a:r>
                        <a:rPr lang="en-GB" sz="1100" dirty="0"/>
                        <a:t>slope</a:t>
                      </a:r>
                    </a:p>
                  </a:txBody>
                  <a:tcPr marL="52650" marR="52650" marT="26325" marB="26325"/>
                </a:tc>
                <a:tc>
                  <a:txBody>
                    <a:bodyPr/>
                    <a:lstStyle/>
                    <a:p>
                      <a:r>
                        <a:rPr lang="en-GB" sz="1100" dirty="0"/>
                        <a:t>0.28</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76683632"/>
                  </a:ext>
                </a:extLst>
              </a:tr>
            </a:tbl>
          </a:graphicData>
        </a:graphic>
      </p:graphicFrame>
      <p:sp>
        <p:nvSpPr>
          <p:cNvPr id="5" name="Rectangle 4">
            <a:extLst>
              <a:ext uri="{FF2B5EF4-FFF2-40B4-BE49-F238E27FC236}">
                <a16:creationId xmlns:a16="http://schemas.microsoft.com/office/drawing/2014/main" id="{E6AC4C92-5ED5-384D-8BAE-3DECF2DB95EA}"/>
              </a:ext>
            </a:extLst>
          </p:cNvPr>
          <p:cNvSpPr/>
          <p:nvPr/>
        </p:nvSpPr>
        <p:spPr>
          <a:xfrm>
            <a:off x="69594" y="5427991"/>
            <a:ext cx="3397084" cy="253916"/>
          </a:xfrm>
          <a:prstGeom prst="rect">
            <a:avLst/>
          </a:prstGeom>
        </p:spPr>
        <p:txBody>
          <a:bodyPr wrap="none">
            <a:spAutoFit/>
          </a:bodyPr>
          <a:lstStyle/>
          <a:p>
            <a:r>
              <a:rPr lang="en-GB" sz="1050" dirty="0" err="1">
                <a:latin typeface="Optima" panose="02000503060000020004" pitchFamily="2" charset="0"/>
              </a:rPr>
              <a:t>Signif</a:t>
            </a:r>
            <a:r>
              <a:rPr lang="en-GB" sz="1050" dirty="0">
                <a:latin typeface="Optima" panose="02000503060000020004" pitchFamily="2" charset="0"/>
              </a:rPr>
              <a:t>. codes:  0 ‘***’ 0.001 ‘**’ 0.01 ‘*’ 0.05 ‘.’ 0.1 ‘ ’ 1</a:t>
            </a:r>
          </a:p>
        </p:txBody>
      </p:sp>
      <p:sp>
        <p:nvSpPr>
          <p:cNvPr id="8" name="TextBox 7">
            <a:extLst>
              <a:ext uri="{FF2B5EF4-FFF2-40B4-BE49-F238E27FC236}">
                <a16:creationId xmlns:a16="http://schemas.microsoft.com/office/drawing/2014/main" id="{0A8A04AC-8CA9-854E-8274-3F4FB2281C3B}"/>
              </a:ext>
            </a:extLst>
          </p:cNvPr>
          <p:cNvSpPr txBox="1"/>
          <p:nvPr/>
        </p:nvSpPr>
        <p:spPr>
          <a:xfrm>
            <a:off x="7022804" y="3579628"/>
            <a:ext cx="4906926" cy="553998"/>
          </a:xfrm>
          <a:prstGeom prst="rect">
            <a:avLst/>
          </a:prstGeom>
          <a:noFill/>
        </p:spPr>
        <p:txBody>
          <a:bodyPr wrap="square" rtlCol="0">
            <a:spAutoFit/>
          </a:bodyPr>
          <a:lstStyle/>
          <a:p>
            <a:r>
              <a:rPr lang="en-GB" sz="1000" i="1" dirty="0">
                <a:latin typeface="Optima" panose="02000503060000020004" pitchFamily="2" charset="0"/>
              </a:rPr>
              <a:t>Figure 102. Relationship between probability of maturity and size. Fitted curve in orange is superimposed on the observed proportions of mature snails(blue dots - proportions of adult snails for size bins. Blue error bars – 2.5th and 97.5th percentiles).</a:t>
            </a:r>
          </a:p>
        </p:txBody>
      </p:sp>
      <p:pic>
        <p:nvPicPr>
          <p:cNvPr id="12" name="Graphic 11">
            <a:extLst>
              <a:ext uri="{FF2B5EF4-FFF2-40B4-BE49-F238E27FC236}">
                <a16:creationId xmlns:a16="http://schemas.microsoft.com/office/drawing/2014/main" id="{FBB569D2-74AA-064B-B7E3-08E43AE2BF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22804" y="0"/>
            <a:ext cx="4474535" cy="3579628"/>
          </a:xfrm>
          <a:prstGeom prst="rect">
            <a:avLst/>
          </a:prstGeom>
        </p:spPr>
      </p:pic>
      <p:sp>
        <p:nvSpPr>
          <p:cNvPr id="13" name="TextBox 12">
            <a:extLst>
              <a:ext uri="{FF2B5EF4-FFF2-40B4-BE49-F238E27FC236}">
                <a16:creationId xmlns:a16="http://schemas.microsoft.com/office/drawing/2014/main" id="{740AAAFF-EB00-B545-8F1E-E21BB04F8552}"/>
              </a:ext>
            </a:extLst>
          </p:cNvPr>
          <p:cNvSpPr txBox="1"/>
          <p:nvPr/>
        </p:nvSpPr>
        <p:spPr>
          <a:xfrm>
            <a:off x="7022803" y="4278414"/>
            <a:ext cx="4474535" cy="2585323"/>
          </a:xfrm>
          <a:prstGeom prst="rect">
            <a:avLst/>
          </a:prstGeom>
          <a:noFill/>
        </p:spPr>
        <p:txBody>
          <a:bodyPr wrap="square" rtlCol="0">
            <a:spAutoFit/>
          </a:bodyPr>
          <a:lstStyle/>
          <a:p>
            <a:r>
              <a:rPr lang="en-GB" sz="1200" dirty="0">
                <a:latin typeface="Optima" panose="02000503060000020004" pitchFamily="2" charset="0"/>
              </a:rPr>
              <a:t>SE of the fitted is missing because I was not sure how to compute it. I know that for a simple logit model</a:t>
            </a:r>
          </a:p>
          <a:p>
            <a:r>
              <a:rPr lang="en-GB" sz="700" dirty="0" err="1">
                <a:latin typeface="Monaco" pitchFamily="2" charset="77"/>
              </a:rPr>
              <a:t>dat</a:t>
            </a:r>
            <a:r>
              <a:rPr lang="en-GB" sz="700" dirty="0">
                <a:latin typeface="Monaco" pitchFamily="2" charset="77"/>
              </a:rPr>
              <a:t> &lt;- </a:t>
            </a:r>
            <a:r>
              <a:rPr lang="en-GB" sz="700" dirty="0" err="1">
                <a:latin typeface="Monaco" pitchFamily="2" charset="77"/>
              </a:rPr>
              <a:t>data.frame</a:t>
            </a:r>
            <a:r>
              <a:rPr lang="en-GB" sz="700" dirty="0">
                <a:latin typeface="Monaco" pitchFamily="2" charset="77"/>
              </a:rPr>
              <a:t>(x = </a:t>
            </a:r>
            <a:r>
              <a:rPr lang="en-GB" sz="700" dirty="0" err="1">
                <a:latin typeface="Monaco" pitchFamily="2" charset="77"/>
              </a:rPr>
              <a:t>runif</a:t>
            </a:r>
            <a:r>
              <a:rPr lang="en-GB" sz="700" dirty="0">
                <a:latin typeface="Monaco" pitchFamily="2" charset="77"/>
              </a:rPr>
              <a:t>(20), y = </a:t>
            </a:r>
            <a:r>
              <a:rPr lang="en-GB" sz="700" dirty="0" err="1">
                <a:latin typeface="Monaco" pitchFamily="2" charset="77"/>
              </a:rPr>
              <a:t>rbinom</a:t>
            </a:r>
            <a:r>
              <a:rPr lang="en-GB" sz="700" dirty="0">
                <a:latin typeface="Monaco" pitchFamily="2" charset="77"/>
              </a:rPr>
              <a:t>(20, 1, .5), z = </a:t>
            </a:r>
            <a:r>
              <a:rPr lang="en-GB" sz="700" dirty="0" err="1">
                <a:latin typeface="Monaco" pitchFamily="2" charset="77"/>
              </a:rPr>
              <a:t>runif</a:t>
            </a:r>
            <a:r>
              <a:rPr lang="en-GB" sz="700" dirty="0">
                <a:latin typeface="Monaco" pitchFamily="2" charset="77"/>
              </a:rPr>
              <a:t>(20))</a:t>
            </a:r>
          </a:p>
          <a:p>
            <a:r>
              <a:rPr lang="en-GB" sz="700" dirty="0">
                <a:latin typeface="Monaco" pitchFamily="2" charset="77"/>
              </a:rPr>
              <a:t>o &lt;- </a:t>
            </a:r>
            <a:r>
              <a:rPr lang="en-GB" sz="700" dirty="0" err="1">
                <a:latin typeface="Monaco" pitchFamily="2" charset="77"/>
              </a:rPr>
              <a:t>glm</a:t>
            </a:r>
            <a:r>
              <a:rPr lang="en-GB" sz="700" dirty="0">
                <a:latin typeface="Monaco" pitchFamily="2" charset="77"/>
              </a:rPr>
              <a:t>(y ~ x, data = </a:t>
            </a:r>
            <a:r>
              <a:rPr lang="en-GB" sz="700" dirty="0" err="1">
                <a:latin typeface="Monaco" pitchFamily="2" charset="77"/>
              </a:rPr>
              <a:t>dat</a:t>
            </a:r>
            <a:r>
              <a:rPr lang="en-GB" sz="700" dirty="0">
                <a:latin typeface="Monaco" pitchFamily="2" charset="77"/>
              </a:rPr>
              <a:t>)</a:t>
            </a:r>
          </a:p>
          <a:p>
            <a:endParaRPr lang="en-GB" sz="1200" dirty="0">
              <a:latin typeface="Optima" panose="02000503060000020004" pitchFamily="2" charset="0"/>
            </a:endParaRPr>
          </a:p>
          <a:p>
            <a:r>
              <a:rPr lang="en-GB" sz="1200" dirty="0">
                <a:latin typeface="Optima" panose="02000503060000020004" pitchFamily="2" charset="0"/>
              </a:rPr>
              <a:t>I can calculate SE at a given x as:</a:t>
            </a:r>
          </a:p>
          <a:p>
            <a:r>
              <a:rPr lang="en-US" sz="700" dirty="0">
                <a:latin typeface="Monaco" pitchFamily="2" charset="77"/>
              </a:rPr>
              <a:t>C &lt;- c(1, x)</a:t>
            </a:r>
          </a:p>
          <a:p>
            <a:r>
              <a:rPr lang="en-US" sz="700" dirty="0" err="1">
                <a:latin typeface="Monaco" pitchFamily="2" charset="77"/>
              </a:rPr>
              <a:t>std.er</a:t>
            </a:r>
            <a:r>
              <a:rPr lang="en-US" sz="700" dirty="0">
                <a:latin typeface="Monaco" pitchFamily="2" charset="77"/>
              </a:rPr>
              <a:t> &lt;- sqrt(t(C) %*% </a:t>
            </a:r>
            <a:r>
              <a:rPr lang="en-US" sz="700" dirty="0" err="1">
                <a:latin typeface="Monaco" pitchFamily="2" charset="77"/>
              </a:rPr>
              <a:t>vcov</a:t>
            </a:r>
            <a:r>
              <a:rPr lang="en-US" sz="700" dirty="0">
                <a:latin typeface="Monaco" pitchFamily="2" charset="77"/>
              </a:rPr>
              <a:t>(o) %*% C)</a:t>
            </a:r>
          </a:p>
          <a:p>
            <a:endParaRPr lang="en-GB" sz="1200" dirty="0">
              <a:latin typeface="Optima" panose="02000503060000020004" pitchFamily="2" charset="0"/>
            </a:endParaRPr>
          </a:p>
          <a:p>
            <a:r>
              <a:rPr lang="en-GB" sz="1200" dirty="0">
                <a:latin typeface="Optima" panose="02000503060000020004" pitchFamily="2" charset="0"/>
              </a:rPr>
              <a:t>based on the relationship</a:t>
            </a:r>
          </a:p>
          <a:p>
            <a:r>
              <a:rPr lang="en-US" sz="700" dirty="0" err="1">
                <a:latin typeface="Monaco" pitchFamily="2" charset="77"/>
              </a:rPr>
              <a:t>yhat</a:t>
            </a:r>
            <a:r>
              <a:rPr lang="en-US" sz="700" dirty="0">
                <a:latin typeface="Monaco" pitchFamily="2" charset="77"/>
              </a:rPr>
              <a:t> = b0 + x*b1</a:t>
            </a:r>
          </a:p>
          <a:p>
            <a:endParaRPr lang="en-US" sz="1200" dirty="0">
              <a:latin typeface="Optima" panose="02000503060000020004" pitchFamily="2" charset="0"/>
            </a:endParaRPr>
          </a:p>
          <a:p>
            <a:r>
              <a:rPr lang="en-US" sz="1200" dirty="0">
                <a:latin typeface="Optima" panose="02000503060000020004" pitchFamily="2" charset="0"/>
              </a:rPr>
              <a:t>But in our case</a:t>
            </a:r>
          </a:p>
          <a:p>
            <a:r>
              <a:rPr lang="en-US" sz="700" dirty="0" err="1">
                <a:latin typeface="Monaco" pitchFamily="2" charset="77"/>
              </a:rPr>
              <a:t>yhat</a:t>
            </a:r>
            <a:r>
              <a:rPr lang="en-US" sz="700" dirty="0">
                <a:latin typeface="Monaco" pitchFamily="2" charset="77"/>
              </a:rPr>
              <a:t> = logit(p) = (x – </a:t>
            </a:r>
            <a:r>
              <a:rPr lang="en-US" sz="700" i="1" dirty="0">
                <a:latin typeface="Monaco" pitchFamily="2" charset="77"/>
              </a:rPr>
              <a:t>mean</a:t>
            </a:r>
            <a:r>
              <a:rPr lang="en-US" sz="700" dirty="0">
                <a:latin typeface="Monaco" pitchFamily="2" charset="77"/>
              </a:rPr>
              <a:t>) / </a:t>
            </a:r>
            <a:r>
              <a:rPr lang="en-US" sz="700" i="1" dirty="0">
                <a:latin typeface="Monaco" pitchFamily="2" charset="77"/>
              </a:rPr>
              <a:t>slope</a:t>
            </a:r>
          </a:p>
          <a:p>
            <a:endParaRPr lang="en-US" sz="1200" i="1" dirty="0">
              <a:latin typeface="Optima" panose="02000503060000020004" pitchFamily="2" charset="0"/>
            </a:endParaRPr>
          </a:p>
          <a:p>
            <a:r>
              <a:rPr lang="en-US" sz="1200" b="1" dirty="0">
                <a:latin typeface="Optima" panose="02000503060000020004" pitchFamily="2" charset="0"/>
              </a:rPr>
              <a:t>Can I still use the same formula for computing SE?</a:t>
            </a:r>
          </a:p>
        </p:txBody>
      </p:sp>
      <p:sp>
        <p:nvSpPr>
          <p:cNvPr id="15" name="TextBox 14">
            <a:extLst>
              <a:ext uri="{FF2B5EF4-FFF2-40B4-BE49-F238E27FC236}">
                <a16:creationId xmlns:a16="http://schemas.microsoft.com/office/drawing/2014/main" id="{3B141816-BF8B-7840-B8D0-8D8D47593700}"/>
              </a:ext>
            </a:extLst>
          </p:cNvPr>
          <p:cNvSpPr txBox="1"/>
          <p:nvPr/>
        </p:nvSpPr>
        <p:spPr>
          <a:xfrm>
            <a:off x="133390" y="279147"/>
            <a:ext cx="3343672" cy="369332"/>
          </a:xfrm>
          <a:prstGeom prst="rect">
            <a:avLst/>
          </a:prstGeom>
          <a:noFill/>
        </p:spPr>
        <p:txBody>
          <a:bodyPr wrap="none" rtlCol="0">
            <a:spAutoFit/>
          </a:bodyPr>
          <a:lstStyle/>
          <a:p>
            <a:r>
              <a:rPr lang="en-GB" b="1" dirty="0">
                <a:latin typeface="Optima" panose="02000503060000020004" pitchFamily="2" charset="0"/>
              </a:rPr>
              <a:t>Model 1: All samples combined</a:t>
            </a:r>
          </a:p>
        </p:txBody>
      </p:sp>
    </p:spTree>
    <p:extLst>
      <p:ext uri="{BB962C8B-B14F-4D97-AF65-F5344CB8AC3E}">
        <p14:creationId xmlns:p14="http://schemas.microsoft.com/office/powerpoint/2010/main" val="2433827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CEAE945-AF3F-544D-8684-FCD5F7F0BE0F}"/>
              </a:ext>
            </a:extLst>
          </p:cNvPr>
          <p:cNvGraphicFramePr>
            <a:graphicFrameLocks noGrp="1"/>
          </p:cNvGraphicFramePr>
          <p:nvPr>
            <p:extLst/>
          </p:nvPr>
        </p:nvGraphicFramePr>
        <p:xfrm>
          <a:off x="133390" y="4752945"/>
          <a:ext cx="4680000" cy="660870"/>
        </p:xfrm>
        <a:graphic>
          <a:graphicData uri="http://schemas.openxmlformats.org/drawingml/2006/table">
            <a:tbl>
              <a:tblPr firstRow="1" bandRow="1">
                <a:tableStyleId>{8799B23B-EC83-4686-B30A-512413B5E67A}</a:tableStyleId>
              </a:tblPr>
              <a:tblGrid>
                <a:gridCol w="1170000">
                  <a:extLst>
                    <a:ext uri="{9D8B030D-6E8A-4147-A177-3AD203B41FA5}">
                      <a16:colId xmlns:a16="http://schemas.microsoft.com/office/drawing/2014/main" val="3532894976"/>
                    </a:ext>
                  </a:extLst>
                </a:gridCol>
                <a:gridCol w="1170000">
                  <a:extLst>
                    <a:ext uri="{9D8B030D-6E8A-4147-A177-3AD203B41FA5}">
                      <a16:colId xmlns:a16="http://schemas.microsoft.com/office/drawing/2014/main" val="2913302385"/>
                    </a:ext>
                  </a:extLst>
                </a:gridCol>
                <a:gridCol w="1170000">
                  <a:extLst>
                    <a:ext uri="{9D8B030D-6E8A-4147-A177-3AD203B41FA5}">
                      <a16:colId xmlns:a16="http://schemas.microsoft.com/office/drawing/2014/main" val="1490034768"/>
                    </a:ext>
                  </a:extLst>
                </a:gridCol>
                <a:gridCol w="1170000">
                  <a:extLst>
                    <a:ext uri="{9D8B030D-6E8A-4147-A177-3AD203B41FA5}">
                      <a16:colId xmlns:a16="http://schemas.microsoft.com/office/drawing/2014/main" val="3530850397"/>
                    </a:ext>
                  </a:extLst>
                </a:gridCol>
              </a:tblGrid>
              <a:tr h="215808">
                <a:tc>
                  <a:txBody>
                    <a:bodyPr/>
                    <a:lstStyle/>
                    <a:p>
                      <a:r>
                        <a:rPr lang="en-GB" sz="1100" b="0" dirty="0"/>
                        <a:t>Parameter</a:t>
                      </a:r>
                    </a:p>
                  </a:txBody>
                  <a:tcPr marL="52650" marR="52650" marT="26325" marB="26325"/>
                </a:tc>
                <a:tc>
                  <a:txBody>
                    <a:bodyPr/>
                    <a:lstStyle/>
                    <a:p>
                      <a:r>
                        <a:rPr lang="en-GB" sz="1100" b="0" dirty="0"/>
                        <a:t>Estimate</a:t>
                      </a:r>
                    </a:p>
                  </a:txBody>
                  <a:tcPr marL="52650" marR="52650" marT="26325" marB="26325"/>
                </a:tc>
                <a:tc>
                  <a:txBody>
                    <a:bodyPr/>
                    <a:lstStyle/>
                    <a:p>
                      <a:r>
                        <a:rPr lang="en-GB" sz="1100" b="0" dirty="0"/>
                        <a:t>SE</a:t>
                      </a:r>
                    </a:p>
                  </a:txBody>
                  <a:tcPr marL="52650" marR="52650" marT="26325" marB="26325"/>
                </a:tc>
                <a:tc>
                  <a:txBody>
                    <a:bodyPr/>
                    <a:lstStyle/>
                    <a:p>
                      <a:endParaRPr lang="en-GB" sz="1100" b="0" dirty="0"/>
                    </a:p>
                  </a:txBody>
                  <a:tcPr marL="52650" marR="52650" marT="26325" marB="26325"/>
                </a:tc>
                <a:extLst>
                  <a:ext uri="{0D108BD9-81ED-4DB2-BD59-A6C34878D82A}">
                    <a16:rowId xmlns:a16="http://schemas.microsoft.com/office/drawing/2014/main" val="1187548107"/>
                  </a:ext>
                </a:extLst>
              </a:tr>
              <a:tr h="215808">
                <a:tc>
                  <a:txBody>
                    <a:bodyPr/>
                    <a:lstStyle/>
                    <a:p>
                      <a:r>
                        <a:rPr lang="en-GB" sz="1100" dirty="0"/>
                        <a:t>mean</a:t>
                      </a:r>
                    </a:p>
                  </a:txBody>
                  <a:tcPr marL="52650" marR="52650" marT="26325" marB="26325"/>
                </a:tc>
                <a:tc>
                  <a:txBody>
                    <a:bodyPr/>
                    <a:lstStyle/>
                    <a:p>
                      <a:r>
                        <a:rPr lang="en-GB" sz="1100" dirty="0"/>
                        <a:t>1.91</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2589338519"/>
                  </a:ext>
                </a:extLst>
              </a:tr>
              <a:tr h="215808">
                <a:tc>
                  <a:txBody>
                    <a:bodyPr/>
                    <a:lstStyle/>
                    <a:p>
                      <a:r>
                        <a:rPr lang="en-GB" sz="1100" dirty="0"/>
                        <a:t>slope</a:t>
                      </a:r>
                    </a:p>
                  </a:txBody>
                  <a:tcPr marL="52650" marR="52650" marT="26325" marB="26325"/>
                </a:tc>
                <a:tc>
                  <a:txBody>
                    <a:bodyPr/>
                    <a:lstStyle/>
                    <a:p>
                      <a:r>
                        <a:rPr lang="en-GB" sz="1100" dirty="0"/>
                        <a:t>0.28</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76683632"/>
                  </a:ext>
                </a:extLst>
              </a:tr>
            </a:tbl>
          </a:graphicData>
        </a:graphic>
      </p:graphicFrame>
      <p:sp>
        <p:nvSpPr>
          <p:cNvPr id="5" name="Rectangle 4">
            <a:extLst>
              <a:ext uri="{FF2B5EF4-FFF2-40B4-BE49-F238E27FC236}">
                <a16:creationId xmlns:a16="http://schemas.microsoft.com/office/drawing/2014/main" id="{E6AC4C92-5ED5-384D-8BAE-3DECF2DB95EA}"/>
              </a:ext>
            </a:extLst>
          </p:cNvPr>
          <p:cNvSpPr/>
          <p:nvPr/>
        </p:nvSpPr>
        <p:spPr>
          <a:xfrm>
            <a:off x="69594" y="5427991"/>
            <a:ext cx="3397084" cy="253916"/>
          </a:xfrm>
          <a:prstGeom prst="rect">
            <a:avLst/>
          </a:prstGeom>
        </p:spPr>
        <p:txBody>
          <a:bodyPr wrap="none">
            <a:spAutoFit/>
          </a:bodyPr>
          <a:lstStyle/>
          <a:p>
            <a:r>
              <a:rPr lang="en-GB" sz="1050" dirty="0" err="1">
                <a:latin typeface="Optima" panose="02000503060000020004" pitchFamily="2" charset="0"/>
              </a:rPr>
              <a:t>Signif</a:t>
            </a:r>
            <a:r>
              <a:rPr lang="en-GB" sz="1050" dirty="0">
                <a:latin typeface="Optima" panose="02000503060000020004" pitchFamily="2" charset="0"/>
              </a:rPr>
              <a:t>. codes:  0 ‘***’ 0.001 ‘**’ 0.01 ‘*’ 0.05 ‘.’ 0.1 ‘ ’ 1</a:t>
            </a:r>
          </a:p>
        </p:txBody>
      </p:sp>
      <p:sp>
        <p:nvSpPr>
          <p:cNvPr id="8" name="TextBox 7">
            <a:extLst>
              <a:ext uri="{FF2B5EF4-FFF2-40B4-BE49-F238E27FC236}">
                <a16:creationId xmlns:a16="http://schemas.microsoft.com/office/drawing/2014/main" id="{0A8A04AC-8CA9-854E-8274-3F4FB2281C3B}"/>
              </a:ext>
            </a:extLst>
          </p:cNvPr>
          <p:cNvSpPr txBox="1"/>
          <p:nvPr/>
        </p:nvSpPr>
        <p:spPr>
          <a:xfrm>
            <a:off x="7022804" y="3579628"/>
            <a:ext cx="4906926" cy="553998"/>
          </a:xfrm>
          <a:prstGeom prst="rect">
            <a:avLst/>
          </a:prstGeom>
          <a:noFill/>
        </p:spPr>
        <p:txBody>
          <a:bodyPr wrap="square" rtlCol="0">
            <a:spAutoFit/>
          </a:bodyPr>
          <a:lstStyle/>
          <a:p>
            <a:r>
              <a:rPr lang="en-GB" sz="1000" i="1" dirty="0">
                <a:latin typeface="Optima" panose="02000503060000020004" pitchFamily="2" charset="0"/>
              </a:rPr>
              <a:t>Figure 102. Relationship between probability of maturity and size. Fitted curve in orange is superimposed on the observed proportions of mature snails(blue dots - proportions of adult snails for size bins. Blue error bars – 2.5th and 97.5th percentiles).</a:t>
            </a:r>
          </a:p>
        </p:txBody>
      </p:sp>
      <p:pic>
        <p:nvPicPr>
          <p:cNvPr id="12" name="Graphic 11">
            <a:extLst>
              <a:ext uri="{FF2B5EF4-FFF2-40B4-BE49-F238E27FC236}">
                <a16:creationId xmlns:a16="http://schemas.microsoft.com/office/drawing/2014/main" id="{FBB569D2-74AA-064B-B7E3-08E43AE2BF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22804" y="0"/>
            <a:ext cx="4474535" cy="3579628"/>
          </a:xfrm>
          <a:prstGeom prst="rect">
            <a:avLst/>
          </a:prstGeom>
        </p:spPr>
      </p:pic>
      <p:sp>
        <p:nvSpPr>
          <p:cNvPr id="13" name="TextBox 12">
            <a:extLst>
              <a:ext uri="{FF2B5EF4-FFF2-40B4-BE49-F238E27FC236}">
                <a16:creationId xmlns:a16="http://schemas.microsoft.com/office/drawing/2014/main" id="{740AAAFF-EB00-B545-8F1E-E21BB04F8552}"/>
              </a:ext>
            </a:extLst>
          </p:cNvPr>
          <p:cNvSpPr txBox="1"/>
          <p:nvPr/>
        </p:nvSpPr>
        <p:spPr>
          <a:xfrm>
            <a:off x="7022803" y="4278414"/>
            <a:ext cx="4474535" cy="2585323"/>
          </a:xfrm>
          <a:prstGeom prst="rect">
            <a:avLst/>
          </a:prstGeom>
          <a:noFill/>
        </p:spPr>
        <p:txBody>
          <a:bodyPr wrap="square" rtlCol="0">
            <a:spAutoFit/>
          </a:bodyPr>
          <a:lstStyle/>
          <a:p>
            <a:r>
              <a:rPr lang="en-GB" sz="1200" dirty="0">
                <a:latin typeface="Optima" panose="02000503060000020004" pitchFamily="2" charset="0"/>
              </a:rPr>
              <a:t>SE of the fitted is missing because I was not sure how to compute it. I know that for a simple logit model</a:t>
            </a:r>
          </a:p>
          <a:p>
            <a:r>
              <a:rPr lang="en-GB" sz="700" dirty="0" err="1">
                <a:latin typeface="Monaco" pitchFamily="2" charset="77"/>
              </a:rPr>
              <a:t>dat</a:t>
            </a:r>
            <a:r>
              <a:rPr lang="en-GB" sz="700" dirty="0">
                <a:latin typeface="Monaco" pitchFamily="2" charset="77"/>
              </a:rPr>
              <a:t> &lt;- </a:t>
            </a:r>
            <a:r>
              <a:rPr lang="en-GB" sz="700" dirty="0" err="1">
                <a:latin typeface="Monaco" pitchFamily="2" charset="77"/>
              </a:rPr>
              <a:t>data.frame</a:t>
            </a:r>
            <a:r>
              <a:rPr lang="en-GB" sz="700" dirty="0">
                <a:latin typeface="Monaco" pitchFamily="2" charset="77"/>
              </a:rPr>
              <a:t>(x = </a:t>
            </a:r>
            <a:r>
              <a:rPr lang="en-GB" sz="700" dirty="0" err="1">
                <a:latin typeface="Monaco" pitchFamily="2" charset="77"/>
              </a:rPr>
              <a:t>runif</a:t>
            </a:r>
            <a:r>
              <a:rPr lang="en-GB" sz="700" dirty="0">
                <a:latin typeface="Monaco" pitchFamily="2" charset="77"/>
              </a:rPr>
              <a:t>(20), y = </a:t>
            </a:r>
            <a:r>
              <a:rPr lang="en-GB" sz="700" dirty="0" err="1">
                <a:latin typeface="Monaco" pitchFamily="2" charset="77"/>
              </a:rPr>
              <a:t>rbinom</a:t>
            </a:r>
            <a:r>
              <a:rPr lang="en-GB" sz="700" dirty="0">
                <a:latin typeface="Monaco" pitchFamily="2" charset="77"/>
              </a:rPr>
              <a:t>(20, 1, .5), z = </a:t>
            </a:r>
            <a:r>
              <a:rPr lang="en-GB" sz="700" dirty="0" err="1">
                <a:latin typeface="Monaco" pitchFamily="2" charset="77"/>
              </a:rPr>
              <a:t>runif</a:t>
            </a:r>
            <a:r>
              <a:rPr lang="en-GB" sz="700" dirty="0">
                <a:latin typeface="Monaco" pitchFamily="2" charset="77"/>
              </a:rPr>
              <a:t>(20))</a:t>
            </a:r>
          </a:p>
          <a:p>
            <a:r>
              <a:rPr lang="en-GB" sz="700" dirty="0">
                <a:latin typeface="Monaco" pitchFamily="2" charset="77"/>
              </a:rPr>
              <a:t>o &lt;- </a:t>
            </a:r>
            <a:r>
              <a:rPr lang="en-GB" sz="700" dirty="0" err="1">
                <a:latin typeface="Monaco" pitchFamily="2" charset="77"/>
              </a:rPr>
              <a:t>glm</a:t>
            </a:r>
            <a:r>
              <a:rPr lang="en-GB" sz="700" dirty="0">
                <a:latin typeface="Monaco" pitchFamily="2" charset="77"/>
              </a:rPr>
              <a:t>(y ~ x, data = </a:t>
            </a:r>
            <a:r>
              <a:rPr lang="en-GB" sz="700" dirty="0" err="1">
                <a:latin typeface="Monaco" pitchFamily="2" charset="77"/>
              </a:rPr>
              <a:t>dat</a:t>
            </a:r>
            <a:r>
              <a:rPr lang="en-GB" sz="700" dirty="0">
                <a:latin typeface="Monaco" pitchFamily="2" charset="77"/>
              </a:rPr>
              <a:t>)</a:t>
            </a:r>
          </a:p>
          <a:p>
            <a:endParaRPr lang="en-GB" sz="1200" dirty="0">
              <a:latin typeface="Optima" panose="02000503060000020004" pitchFamily="2" charset="0"/>
            </a:endParaRPr>
          </a:p>
          <a:p>
            <a:r>
              <a:rPr lang="en-GB" sz="1200" dirty="0">
                <a:latin typeface="Optima" panose="02000503060000020004" pitchFamily="2" charset="0"/>
              </a:rPr>
              <a:t>I can calculate SE at a given x as:</a:t>
            </a:r>
          </a:p>
          <a:p>
            <a:r>
              <a:rPr lang="en-US" sz="700" dirty="0">
                <a:latin typeface="Monaco" pitchFamily="2" charset="77"/>
              </a:rPr>
              <a:t>C &lt;- c(1, x)</a:t>
            </a:r>
          </a:p>
          <a:p>
            <a:r>
              <a:rPr lang="en-US" sz="700" dirty="0" err="1">
                <a:latin typeface="Monaco" pitchFamily="2" charset="77"/>
              </a:rPr>
              <a:t>std.er</a:t>
            </a:r>
            <a:r>
              <a:rPr lang="en-US" sz="700" dirty="0">
                <a:latin typeface="Monaco" pitchFamily="2" charset="77"/>
              </a:rPr>
              <a:t> &lt;- sqrt(t(C) %*% </a:t>
            </a:r>
            <a:r>
              <a:rPr lang="en-US" sz="700" dirty="0" err="1">
                <a:latin typeface="Monaco" pitchFamily="2" charset="77"/>
              </a:rPr>
              <a:t>vcov</a:t>
            </a:r>
            <a:r>
              <a:rPr lang="en-US" sz="700" dirty="0">
                <a:latin typeface="Monaco" pitchFamily="2" charset="77"/>
              </a:rPr>
              <a:t>(o) %*% C)</a:t>
            </a:r>
          </a:p>
          <a:p>
            <a:endParaRPr lang="en-GB" sz="1200" dirty="0">
              <a:latin typeface="Optima" panose="02000503060000020004" pitchFamily="2" charset="0"/>
            </a:endParaRPr>
          </a:p>
          <a:p>
            <a:r>
              <a:rPr lang="en-GB" sz="1200" dirty="0">
                <a:latin typeface="Optima" panose="02000503060000020004" pitchFamily="2" charset="0"/>
              </a:rPr>
              <a:t>based on the relationship</a:t>
            </a:r>
          </a:p>
          <a:p>
            <a:r>
              <a:rPr lang="en-US" sz="700" dirty="0" err="1">
                <a:latin typeface="Monaco" pitchFamily="2" charset="77"/>
              </a:rPr>
              <a:t>yhat</a:t>
            </a:r>
            <a:r>
              <a:rPr lang="en-US" sz="700" dirty="0">
                <a:latin typeface="Monaco" pitchFamily="2" charset="77"/>
              </a:rPr>
              <a:t> = b0 + x*b1</a:t>
            </a:r>
          </a:p>
          <a:p>
            <a:endParaRPr lang="en-US" sz="1200" dirty="0">
              <a:latin typeface="Optima" panose="02000503060000020004" pitchFamily="2" charset="0"/>
            </a:endParaRPr>
          </a:p>
          <a:p>
            <a:r>
              <a:rPr lang="en-US" sz="1200" dirty="0">
                <a:latin typeface="Optima" panose="02000503060000020004" pitchFamily="2" charset="0"/>
              </a:rPr>
              <a:t>But in our case</a:t>
            </a:r>
          </a:p>
          <a:p>
            <a:r>
              <a:rPr lang="en-US" sz="700" dirty="0" err="1">
                <a:latin typeface="Monaco" pitchFamily="2" charset="77"/>
              </a:rPr>
              <a:t>yhat</a:t>
            </a:r>
            <a:r>
              <a:rPr lang="en-US" sz="700" dirty="0">
                <a:latin typeface="Monaco" pitchFamily="2" charset="77"/>
              </a:rPr>
              <a:t> = logit(p) = (x – </a:t>
            </a:r>
            <a:r>
              <a:rPr lang="en-US" sz="700" i="1" dirty="0">
                <a:latin typeface="Monaco" pitchFamily="2" charset="77"/>
              </a:rPr>
              <a:t>mean</a:t>
            </a:r>
            <a:r>
              <a:rPr lang="en-US" sz="700" dirty="0">
                <a:latin typeface="Monaco" pitchFamily="2" charset="77"/>
              </a:rPr>
              <a:t>) / </a:t>
            </a:r>
            <a:r>
              <a:rPr lang="en-US" sz="700" i="1" dirty="0">
                <a:latin typeface="Monaco" pitchFamily="2" charset="77"/>
              </a:rPr>
              <a:t>slope</a:t>
            </a:r>
          </a:p>
          <a:p>
            <a:endParaRPr lang="en-US" sz="1200" i="1" dirty="0">
              <a:latin typeface="Optima" panose="02000503060000020004" pitchFamily="2" charset="0"/>
            </a:endParaRPr>
          </a:p>
          <a:p>
            <a:r>
              <a:rPr lang="en-US" sz="1200" b="1" dirty="0">
                <a:latin typeface="Optima" panose="02000503060000020004" pitchFamily="2" charset="0"/>
              </a:rPr>
              <a:t>Can I still use the same formula for computing SE?</a:t>
            </a:r>
          </a:p>
        </p:txBody>
      </p:sp>
      <p:sp>
        <p:nvSpPr>
          <p:cNvPr id="15" name="TextBox 14">
            <a:extLst>
              <a:ext uri="{FF2B5EF4-FFF2-40B4-BE49-F238E27FC236}">
                <a16:creationId xmlns:a16="http://schemas.microsoft.com/office/drawing/2014/main" id="{3B141816-BF8B-7840-B8D0-8D8D47593700}"/>
              </a:ext>
            </a:extLst>
          </p:cNvPr>
          <p:cNvSpPr txBox="1"/>
          <p:nvPr/>
        </p:nvSpPr>
        <p:spPr>
          <a:xfrm>
            <a:off x="133390" y="279147"/>
            <a:ext cx="3343672" cy="369332"/>
          </a:xfrm>
          <a:prstGeom prst="rect">
            <a:avLst/>
          </a:prstGeom>
          <a:noFill/>
        </p:spPr>
        <p:txBody>
          <a:bodyPr wrap="none" rtlCol="0">
            <a:spAutoFit/>
          </a:bodyPr>
          <a:lstStyle/>
          <a:p>
            <a:r>
              <a:rPr lang="en-GB" b="1" dirty="0">
                <a:latin typeface="Optima" panose="02000503060000020004" pitchFamily="2" charset="0"/>
              </a:rPr>
              <a:t>Model 1: All samples combined</a:t>
            </a:r>
          </a:p>
        </p:txBody>
      </p:sp>
      <p:sp>
        <p:nvSpPr>
          <p:cNvPr id="9" name="Rectangle 8">
            <a:extLst>
              <a:ext uri="{FF2B5EF4-FFF2-40B4-BE49-F238E27FC236}">
                <a16:creationId xmlns:a16="http://schemas.microsoft.com/office/drawing/2014/main" id="{153A4B30-66DE-9245-9491-D642209007BE}"/>
              </a:ext>
            </a:extLst>
          </p:cNvPr>
          <p:cNvSpPr/>
          <p:nvPr/>
        </p:nvSpPr>
        <p:spPr>
          <a:xfrm>
            <a:off x="133390" y="717306"/>
            <a:ext cx="5388334" cy="2308324"/>
          </a:xfrm>
          <a:prstGeom prst="rect">
            <a:avLst/>
          </a:prstGeom>
        </p:spPr>
        <p:txBody>
          <a:bodyPr wrap="square">
            <a:spAutoFit/>
          </a:bodyPr>
          <a:lstStyle/>
          <a:p>
            <a:r>
              <a:rPr lang="en-US" sz="1600" dirty="0">
                <a:solidFill>
                  <a:srgbClr val="0070C0"/>
                </a:solidFill>
                <a:latin typeface="Optima-Regular" panose="02000503060000020004" pitchFamily="2" charset="0"/>
              </a:rPr>
              <a:t>Given the logistic fit, a value for 'size at maturity' is the intercept (1.91 +/- 0.02 in slide 2) because this is the size at 50% probability of maturity (zero on the logit scale). If we had such an estimate for each tank and each generation, this could be treated as a trait in the plasticity analysis, just like weight, boldness etc. Adding tank to the analysis would give these separate estimates, I guess, or there might be enough data to do the analysis separately for each tank (and generation) (Model 3).</a:t>
            </a:r>
            <a:endParaRPr lang="en-GB" sz="1600" dirty="0">
              <a:solidFill>
                <a:srgbClr val="0070C0"/>
              </a:solidFill>
            </a:endParaRPr>
          </a:p>
        </p:txBody>
      </p:sp>
    </p:spTree>
    <p:extLst>
      <p:ext uri="{BB962C8B-B14F-4D97-AF65-F5344CB8AC3E}">
        <p14:creationId xmlns:p14="http://schemas.microsoft.com/office/powerpoint/2010/main" val="3851005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62CA48-BE08-004A-9443-BC488A3FFC55}"/>
              </a:ext>
            </a:extLst>
          </p:cNvPr>
          <p:cNvSpPr/>
          <p:nvPr/>
        </p:nvSpPr>
        <p:spPr>
          <a:xfrm>
            <a:off x="133390" y="900219"/>
            <a:ext cx="6096000" cy="4154984"/>
          </a:xfrm>
          <a:prstGeom prst="rect">
            <a:avLst/>
          </a:prstGeom>
        </p:spPr>
        <p:txBody>
          <a:bodyPr>
            <a:spAutoFit/>
          </a:bodyPr>
          <a:lstStyle/>
          <a:p>
            <a:r>
              <a:rPr lang="en-US" sz="1600" b="0" i="0" u="none" strike="noStrike" dirty="0">
                <a:solidFill>
                  <a:srgbClr val="000000"/>
                </a:solidFill>
                <a:effectLst/>
                <a:latin typeface="Optima-Regular" panose="02000503060000020004" pitchFamily="2" charset="0"/>
              </a:rPr>
              <a:t>Fitting a model where the probability of maturity changes with size. Individuals classified as “immature” were treated as juvenile and adults were classified as either females or males.</a:t>
            </a:r>
          </a:p>
          <a:p>
            <a:endParaRPr lang="en-US" sz="1600" dirty="0">
              <a:solidFill>
                <a:srgbClr val="000000"/>
              </a:solidFill>
              <a:latin typeface="Optima-Regular" panose="02000503060000020004" pitchFamily="2" charset="0"/>
            </a:endParaRPr>
          </a:p>
          <a:p>
            <a:r>
              <a:rPr lang="en-US" sz="1600" dirty="0">
                <a:solidFill>
                  <a:srgbClr val="000000"/>
                </a:solidFill>
                <a:latin typeface="Optima-Regular" panose="02000503060000020004" pitchFamily="2" charset="0"/>
              </a:rPr>
              <a:t>What is the most sensible function?</a:t>
            </a:r>
          </a:p>
          <a:p>
            <a:pPr marL="342900" indent="-342900">
              <a:buAutoNum type="arabicParenR"/>
            </a:pPr>
            <a:r>
              <a:rPr lang="en-US" sz="1600" dirty="0">
                <a:solidFill>
                  <a:srgbClr val="000000"/>
                </a:solidFill>
                <a:latin typeface="Optima-Regular" panose="02000503060000020004" pitchFamily="2" charset="0"/>
              </a:rPr>
              <a:t>The same as Model 1 which can then be fitted to two different data, one where males are removed and another where females are removed.</a:t>
            </a:r>
          </a:p>
          <a:p>
            <a:pPr marL="342900" indent="-342900">
              <a:buAutoNum type="arabicParenR"/>
            </a:pPr>
            <a:r>
              <a:rPr lang="en-US" sz="1600" dirty="0">
                <a:solidFill>
                  <a:srgbClr val="000000"/>
                </a:solidFill>
                <a:latin typeface="Optima-Regular" panose="02000503060000020004" pitchFamily="2" charset="0"/>
              </a:rPr>
              <a:t>A function with two means and two slopes</a:t>
            </a:r>
          </a:p>
          <a:p>
            <a:r>
              <a:rPr lang="en-US" sz="1200" dirty="0" err="1">
                <a:solidFill>
                  <a:srgbClr val="000000"/>
                </a:solidFill>
                <a:latin typeface="Monaco" pitchFamily="2" charset="77"/>
              </a:rPr>
              <a:t>s_mat</a:t>
            </a:r>
            <a:r>
              <a:rPr lang="en-US" sz="1200" dirty="0">
                <a:solidFill>
                  <a:srgbClr val="000000"/>
                </a:solidFill>
                <a:latin typeface="Monaco" pitchFamily="2" charset="77"/>
              </a:rPr>
              <a:t> &lt;- function(size, mat, </a:t>
            </a:r>
            <a:r>
              <a:rPr lang="en-US" sz="1200" dirty="0" err="1">
                <a:solidFill>
                  <a:srgbClr val="000000"/>
                </a:solidFill>
                <a:latin typeface="Monaco" pitchFamily="2" charset="77"/>
              </a:rPr>
              <a:t>mean.f</a:t>
            </a:r>
            <a:r>
              <a:rPr lang="en-US" sz="1200" dirty="0">
                <a:solidFill>
                  <a:srgbClr val="000000"/>
                </a:solidFill>
                <a:latin typeface="Monaco" pitchFamily="2" charset="77"/>
              </a:rPr>
              <a:t>, </a:t>
            </a:r>
            <a:r>
              <a:rPr lang="en-US" sz="1200" dirty="0" err="1">
                <a:solidFill>
                  <a:srgbClr val="000000"/>
                </a:solidFill>
                <a:latin typeface="Monaco" pitchFamily="2" charset="77"/>
              </a:rPr>
              <a:t>slope.f</a:t>
            </a:r>
            <a:r>
              <a:rPr lang="en-US" sz="1200" dirty="0">
                <a:solidFill>
                  <a:srgbClr val="000000"/>
                </a:solidFill>
                <a:latin typeface="Monaco" pitchFamily="2" charset="77"/>
              </a:rPr>
              <a:t>, </a:t>
            </a:r>
            <a:r>
              <a:rPr lang="en-US" sz="1200" dirty="0" err="1">
                <a:solidFill>
                  <a:srgbClr val="000000"/>
                </a:solidFill>
                <a:latin typeface="Monaco" pitchFamily="2" charset="77"/>
              </a:rPr>
              <a:t>mean.m</a:t>
            </a:r>
            <a:r>
              <a:rPr lang="en-US" sz="1200" dirty="0">
                <a:solidFill>
                  <a:srgbClr val="000000"/>
                </a:solidFill>
                <a:latin typeface="Monaco" pitchFamily="2" charset="77"/>
              </a:rPr>
              <a:t>, </a:t>
            </a:r>
            <a:r>
              <a:rPr lang="en-US" sz="1200" dirty="0" err="1">
                <a:solidFill>
                  <a:srgbClr val="000000"/>
                </a:solidFill>
                <a:latin typeface="Monaco" pitchFamily="2" charset="77"/>
              </a:rPr>
              <a:t>slope.m</a:t>
            </a:r>
            <a:r>
              <a:rPr lang="en-US" sz="1200" dirty="0">
                <a:solidFill>
                  <a:srgbClr val="000000"/>
                </a:solidFill>
                <a:latin typeface="Monaco" pitchFamily="2" charset="77"/>
              </a:rPr>
              <a:t>) {</a:t>
            </a:r>
          </a:p>
          <a:p>
            <a:r>
              <a:rPr lang="en-US" sz="1200" dirty="0">
                <a:solidFill>
                  <a:srgbClr val="000000"/>
                </a:solidFill>
                <a:latin typeface="Monaco" pitchFamily="2" charset="77"/>
              </a:rPr>
              <a:t>  </a:t>
            </a:r>
            <a:r>
              <a:rPr lang="en-US" sz="1200" dirty="0" err="1">
                <a:solidFill>
                  <a:srgbClr val="000000"/>
                </a:solidFill>
                <a:latin typeface="Monaco" pitchFamily="2" charset="77"/>
              </a:rPr>
              <a:t>logit_pf</a:t>
            </a:r>
            <a:r>
              <a:rPr lang="en-US" sz="1200" dirty="0">
                <a:solidFill>
                  <a:srgbClr val="000000"/>
                </a:solidFill>
                <a:latin typeface="Monaco" pitchFamily="2" charset="77"/>
              </a:rPr>
              <a:t> &lt;- (size – </a:t>
            </a:r>
            <a:r>
              <a:rPr lang="en-US" sz="1200" dirty="0" err="1">
                <a:solidFill>
                  <a:srgbClr val="000000"/>
                </a:solidFill>
                <a:latin typeface="Monaco" pitchFamily="2" charset="77"/>
              </a:rPr>
              <a:t>mean.f</a:t>
            </a:r>
            <a:r>
              <a:rPr lang="en-US" sz="1200" dirty="0">
                <a:solidFill>
                  <a:srgbClr val="000000"/>
                </a:solidFill>
                <a:latin typeface="Monaco" pitchFamily="2" charset="77"/>
              </a:rPr>
              <a:t>) / </a:t>
            </a:r>
            <a:r>
              <a:rPr lang="en-US" sz="1200" dirty="0" err="1">
                <a:solidFill>
                  <a:srgbClr val="000000"/>
                </a:solidFill>
                <a:latin typeface="Monaco" pitchFamily="2" charset="77"/>
              </a:rPr>
              <a:t>slope.f</a:t>
            </a:r>
            <a:endParaRPr lang="en-US" sz="1200" dirty="0">
              <a:solidFill>
                <a:srgbClr val="000000"/>
              </a:solidFill>
              <a:latin typeface="Monaco" pitchFamily="2" charset="77"/>
            </a:endParaRPr>
          </a:p>
          <a:p>
            <a:r>
              <a:rPr lang="en-US" sz="1200" dirty="0">
                <a:solidFill>
                  <a:srgbClr val="000000"/>
                </a:solidFill>
                <a:latin typeface="Monaco" pitchFamily="2" charset="77"/>
              </a:rPr>
              <a:t>  </a:t>
            </a:r>
            <a:r>
              <a:rPr lang="en-US" sz="1200" dirty="0" err="1">
                <a:solidFill>
                  <a:srgbClr val="000000"/>
                </a:solidFill>
                <a:latin typeface="Monaco" pitchFamily="2" charset="77"/>
              </a:rPr>
              <a:t>logit_pm</a:t>
            </a:r>
            <a:r>
              <a:rPr lang="en-US" sz="1200" dirty="0">
                <a:solidFill>
                  <a:srgbClr val="000000"/>
                </a:solidFill>
                <a:latin typeface="Monaco" pitchFamily="2" charset="77"/>
              </a:rPr>
              <a:t> &lt;- (size – </a:t>
            </a:r>
            <a:r>
              <a:rPr lang="en-US" sz="1200" dirty="0" err="1">
                <a:solidFill>
                  <a:srgbClr val="000000"/>
                </a:solidFill>
                <a:latin typeface="Monaco" pitchFamily="2" charset="77"/>
              </a:rPr>
              <a:t>mean.m</a:t>
            </a:r>
            <a:r>
              <a:rPr lang="en-US" sz="1200" dirty="0">
                <a:solidFill>
                  <a:srgbClr val="000000"/>
                </a:solidFill>
                <a:latin typeface="Monaco" pitchFamily="2" charset="77"/>
              </a:rPr>
              <a:t>) / </a:t>
            </a:r>
            <a:r>
              <a:rPr lang="en-US" sz="1200" dirty="0" err="1">
                <a:solidFill>
                  <a:srgbClr val="000000"/>
                </a:solidFill>
                <a:latin typeface="Monaco" pitchFamily="2" charset="77"/>
              </a:rPr>
              <a:t>slope.m</a:t>
            </a:r>
            <a:endParaRPr lang="en-US" sz="1200" dirty="0">
              <a:solidFill>
                <a:srgbClr val="000000"/>
              </a:solidFill>
              <a:latin typeface="Monaco" pitchFamily="2" charset="77"/>
            </a:endParaRPr>
          </a:p>
          <a:p>
            <a:r>
              <a:rPr lang="en-US" sz="1200" dirty="0">
                <a:solidFill>
                  <a:srgbClr val="000000"/>
                </a:solidFill>
                <a:latin typeface="Monaco" pitchFamily="2" charset="77"/>
              </a:rPr>
              <a:t>  pf &lt;- </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logit_pf</a:t>
            </a:r>
            <a:r>
              <a:rPr lang="en-US" sz="1200" dirty="0">
                <a:solidFill>
                  <a:srgbClr val="000000"/>
                </a:solidFill>
                <a:latin typeface="Monaco" pitchFamily="2" charset="77"/>
              </a:rPr>
              <a:t>) / (</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logit_pf</a:t>
            </a:r>
            <a:r>
              <a:rPr lang="en-US" sz="1200" dirty="0">
                <a:solidFill>
                  <a:srgbClr val="000000"/>
                </a:solidFill>
                <a:latin typeface="Monaco" pitchFamily="2" charset="77"/>
              </a:rPr>
              <a:t>)+1)</a:t>
            </a:r>
          </a:p>
          <a:p>
            <a:r>
              <a:rPr lang="en-US" sz="1200" dirty="0">
                <a:solidFill>
                  <a:srgbClr val="000000"/>
                </a:solidFill>
                <a:latin typeface="Monaco" pitchFamily="2" charset="77"/>
              </a:rPr>
              <a:t>  pm &lt;- </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logit_pm</a:t>
            </a:r>
            <a:r>
              <a:rPr lang="en-US" sz="1200" dirty="0">
                <a:solidFill>
                  <a:srgbClr val="000000"/>
                </a:solidFill>
                <a:latin typeface="Monaco" pitchFamily="2" charset="77"/>
              </a:rPr>
              <a:t>) / (</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logit_pm</a:t>
            </a:r>
            <a:r>
              <a:rPr lang="en-US" sz="1200" dirty="0">
                <a:solidFill>
                  <a:srgbClr val="000000"/>
                </a:solidFill>
                <a:latin typeface="Monaco" pitchFamily="2" charset="77"/>
              </a:rPr>
              <a:t>)+1)</a:t>
            </a:r>
          </a:p>
          <a:p>
            <a:r>
              <a:rPr lang="en-US" sz="1200" b="1" dirty="0">
                <a:solidFill>
                  <a:srgbClr val="FF0000"/>
                </a:solidFill>
                <a:latin typeface="Monaco" pitchFamily="2" charset="77"/>
              </a:rPr>
              <a:t>But here I struggle because I do not know how to combine </a:t>
            </a:r>
            <a:r>
              <a:rPr lang="en-US" sz="1200" b="1" i="1" dirty="0">
                <a:solidFill>
                  <a:srgbClr val="FF0000"/>
                </a:solidFill>
                <a:latin typeface="Monaco" pitchFamily="2" charset="77"/>
              </a:rPr>
              <a:t>pf</a:t>
            </a:r>
            <a:r>
              <a:rPr lang="en-US" sz="1200" b="1" dirty="0">
                <a:solidFill>
                  <a:srgbClr val="FF0000"/>
                </a:solidFill>
                <a:latin typeface="Monaco" pitchFamily="2" charset="77"/>
              </a:rPr>
              <a:t> and </a:t>
            </a:r>
            <a:r>
              <a:rPr lang="en-US" sz="1200" b="1" i="1" dirty="0">
                <a:solidFill>
                  <a:srgbClr val="FF0000"/>
                </a:solidFill>
                <a:latin typeface="Monaco" pitchFamily="2" charset="77"/>
              </a:rPr>
              <a:t>pm</a:t>
            </a:r>
            <a:r>
              <a:rPr lang="en-US" sz="1200" b="1" dirty="0">
                <a:solidFill>
                  <a:srgbClr val="FF0000"/>
                </a:solidFill>
                <a:latin typeface="Monaco" pitchFamily="2" charset="77"/>
              </a:rPr>
              <a:t> into </a:t>
            </a:r>
            <a:r>
              <a:rPr lang="en-US" sz="1200" b="1" i="1" dirty="0">
                <a:solidFill>
                  <a:srgbClr val="FF0000"/>
                </a:solidFill>
                <a:latin typeface="Monaco" pitchFamily="2" charset="77"/>
              </a:rPr>
              <a:t>p</a:t>
            </a:r>
            <a:r>
              <a:rPr lang="en-US" sz="1200" b="1" dirty="0">
                <a:solidFill>
                  <a:srgbClr val="FF0000"/>
                </a:solidFill>
                <a:latin typeface="Monaco" pitchFamily="2" charset="77"/>
              </a:rPr>
              <a:t>. This function should return just one negative LL.</a:t>
            </a:r>
          </a:p>
          <a:p>
            <a:r>
              <a:rPr lang="en-US" sz="1200" dirty="0">
                <a:solidFill>
                  <a:srgbClr val="000000"/>
                </a:solidFill>
                <a:latin typeface="Monaco" pitchFamily="2" charset="77"/>
              </a:rPr>
              <a:t>  </a:t>
            </a:r>
            <a:r>
              <a:rPr lang="en-US" sz="1200" dirty="0" err="1">
                <a:solidFill>
                  <a:srgbClr val="000000"/>
                </a:solidFill>
                <a:latin typeface="Monaco" pitchFamily="2" charset="77"/>
              </a:rPr>
              <a:t>minusll</a:t>
            </a:r>
            <a:r>
              <a:rPr lang="en-US" sz="1200" dirty="0">
                <a:solidFill>
                  <a:srgbClr val="000000"/>
                </a:solidFill>
                <a:latin typeface="Monaco" pitchFamily="2" charset="77"/>
              </a:rPr>
              <a:t> &lt;- -sum(</a:t>
            </a:r>
            <a:r>
              <a:rPr lang="en-US" sz="1200" dirty="0" err="1">
                <a:solidFill>
                  <a:srgbClr val="000000"/>
                </a:solidFill>
                <a:latin typeface="Monaco" pitchFamily="2" charset="77"/>
              </a:rPr>
              <a:t>dbinom</a:t>
            </a:r>
            <a:r>
              <a:rPr lang="en-US" sz="1200" dirty="0">
                <a:solidFill>
                  <a:srgbClr val="000000"/>
                </a:solidFill>
                <a:latin typeface="Monaco" pitchFamily="2" charset="77"/>
              </a:rPr>
              <a:t>(mat, 1, p, log = TRUE))</a:t>
            </a:r>
          </a:p>
          <a:p>
            <a:r>
              <a:rPr lang="en-US" sz="1200" dirty="0">
                <a:solidFill>
                  <a:srgbClr val="000000"/>
                </a:solidFill>
                <a:latin typeface="Monaco" pitchFamily="2" charset="77"/>
              </a:rPr>
              <a:t>  return(</a:t>
            </a:r>
            <a:r>
              <a:rPr lang="en-US" sz="1200" dirty="0" err="1">
                <a:solidFill>
                  <a:srgbClr val="000000"/>
                </a:solidFill>
                <a:latin typeface="Monaco" pitchFamily="2" charset="77"/>
              </a:rPr>
              <a:t>minusll</a:t>
            </a:r>
            <a:r>
              <a:rPr lang="en-US" sz="1200" dirty="0">
                <a:solidFill>
                  <a:srgbClr val="000000"/>
                </a:solidFill>
                <a:latin typeface="Monaco" pitchFamily="2" charset="77"/>
              </a:rPr>
              <a:t>)</a:t>
            </a:r>
          </a:p>
          <a:p>
            <a:r>
              <a:rPr lang="en-US" sz="1200" dirty="0">
                <a:solidFill>
                  <a:srgbClr val="000000"/>
                </a:solidFill>
                <a:latin typeface="Monaco" pitchFamily="2" charset="77"/>
              </a:rPr>
              <a:t>}</a:t>
            </a:r>
          </a:p>
        </p:txBody>
      </p:sp>
      <p:sp>
        <p:nvSpPr>
          <p:cNvPr id="15" name="TextBox 14">
            <a:extLst>
              <a:ext uri="{FF2B5EF4-FFF2-40B4-BE49-F238E27FC236}">
                <a16:creationId xmlns:a16="http://schemas.microsoft.com/office/drawing/2014/main" id="{3B141816-BF8B-7840-B8D0-8D8D47593700}"/>
              </a:ext>
            </a:extLst>
          </p:cNvPr>
          <p:cNvSpPr txBox="1"/>
          <p:nvPr/>
        </p:nvSpPr>
        <p:spPr>
          <a:xfrm>
            <a:off x="133390" y="279147"/>
            <a:ext cx="3680110" cy="369332"/>
          </a:xfrm>
          <a:prstGeom prst="rect">
            <a:avLst/>
          </a:prstGeom>
          <a:noFill/>
        </p:spPr>
        <p:txBody>
          <a:bodyPr wrap="none" rtlCol="0">
            <a:spAutoFit/>
          </a:bodyPr>
          <a:lstStyle/>
          <a:p>
            <a:r>
              <a:rPr lang="en-GB" b="1" dirty="0">
                <a:latin typeface="Optima" panose="02000503060000020004" pitchFamily="2" charset="0"/>
              </a:rPr>
              <a:t>Model 2: two slopes and two sexes</a:t>
            </a:r>
          </a:p>
        </p:txBody>
      </p:sp>
      <p:sp>
        <p:nvSpPr>
          <p:cNvPr id="3" name="Rectangle 2">
            <a:extLst>
              <a:ext uri="{FF2B5EF4-FFF2-40B4-BE49-F238E27FC236}">
                <a16:creationId xmlns:a16="http://schemas.microsoft.com/office/drawing/2014/main" id="{A73548DC-6A83-C64C-9CE1-36F0B53E4767}"/>
              </a:ext>
            </a:extLst>
          </p:cNvPr>
          <p:cNvSpPr/>
          <p:nvPr/>
        </p:nvSpPr>
        <p:spPr>
          <a:xfrm>
            <a:off x="6592185" y="279143"/>
            <a:ext cx="5295014" cy="1200329"/>
          </a:xfrm>
          <a:prstGeom prst="rect">
            <a:avLst/>
          </a:prstGeom>
        </p:spPr>
        <p:txBody>
          <a:bodyPr wrap="square">
            <a:spAutoFit/>
          </a:bodyPr>
          <a:lstStyle/>
          <a:p>
            <a:r>
              <a:rPr lang="en-US" sz="1200" dirty="0">
                <a:solidFill>
                  <a:srgbClr val="000000"/>
                </a:solidFill>
                <a:latin typeface="Optima-Regular" panose="02000503060000020004" pitchFamily="2" charset="0"/>
              </a:rPr>
              <a:t>I am also uncertain how to plot the observed data. My first try was to use a female + juvenile dataset and a male + juvenile dataset. Juveniles are shared between the two datasets which means that the original immature females that were treated as juveniles are now included in both the female + juvenile dataset and the male + juvenile dataset. The same goes for immature males.</a:t>
            </a:r>
          </a:p>
          <a:p>
            <a:r>
              <a:rPr lang="en-US" sz="1200" b="1" dirty="0">
                <a:solidFill>
                  <a:srgbClr val="000000"/>
                </a:solidFill>
                <a:latin typeface="Optima-Regular" panose="02000503060000020004" pitchFamily="2" charset="0"/>
              </a:rPr>
              <a:t>What are the alternatives?</a:t>
            </a:r>
          </a:p>
        </p:txBody>
      </p:sp>
      <p:graphicFrame>
        <p:nvGraphicFramePr>
          <p:cNvPr id="10" name="Table 9">
            <a:extLst>
              <a:ext uri="{FF2B5EF4-FFF2-40B4-BE49-F238E27FC236}">
                <a16:creationId xmlns:a16="http://schemas.microsoft.com/office/drawing/2014/main" id="{77F4BE7B-E110-6B40-B68E-8EAD98D08F45}"/>
              </a:ext>
            </a:extLst>
          </p:cNvPr>
          <p:cNvGraphicFramePr>
            <a:graphicFrameLocks noGrp="1"/>
          </p:cNvGraphicFramePr>
          <p:nvPr>
            <p:extLst>
              <p:ext uri="{D42A27DB-BD31-4B8C-83A1-F6EECF244321}">
                <p14:modId xmlns:p14="http://schemas.microsoft.com/office/powerpoint/2010/main" val="3584462593"/>
              </p:ext>
            </p:extLst>
          </p:nvPr>
        </p:nvGraphicFramePr>
        <p:xfrm>
          <a:off x="133390" y="5399276"/>
          <a:ext cx="4680000" cy="660870"/>
        </p:xfrm>
        <a:graphic>
          <a:graphicData uri="http://schemas.openxmlformats.org/drawingml/2006/table">
            <a:tbl>
              <a:tblPr firstRow="1" bandRow="1">
                <a:tableStyleId>{8799B23B-EC83-4686-B30A-512413B5E67A}</a:tableStyleId>
              </a:tblPr>
              <a:tblGrid>
                <a:gridCol w="1170000">
                  <a:extLst>
                    <a:ext uri="{9D8B030D-6E8A-4147-A177-3AD203B41FA5}">
                      <a16:colId xmlns:a16="http://schemas.microsoft.com/office/drawing/2014/main" val="3532894976"/>
                    </a:ext>
                  </a:extLst>
                </a:gridCol>
                <a:gridCol w="1170000">
                  <a:extLst>
                    <a:ext uri="{9D8B030D-6E8A-4147-A177-3AD203B41FA5}">
                      <a16:colId xmlns:a16="http://schemas.microsoft.com/office/drawing/2014/main" val="2913302385"/>
                    </a:ext>
                  </a:extLst>
                </a:gridCol>
                <a:gridCol w="1170000">
                  <a:extLst>
                    <a:ext uri="{9D8B030D-6E8A-4147-A177-3AD203B41FA5}">
                      <a16:colId xmlns:a16="http://schemas.microsoft.com/office/drawing/2014/main" val="1490034768"/>
                    </a:ext>
                  </a:extLst>
                </a:gridCol>
                <a:gridCol w="1170000">
                  <a:extLst>
                    <a:ext uri="{9D8B030D-6E8A-4147-A177-3AD203B41FA5}">
                      <a16:colId xmlns:a16="http://schemas.microsoft.com/office/drawing/2014/main" val="3530850397"/>
                    </a:ext>
                  </a:extLst>
                </a:gridCol>
              </a:tblGrid>
              <a:tr h="215808">
                <a:tc>
                  <a:txBody>
                    <a:bodyPr/>
                    <a:lstStyle/>
                    <a:p>
                      <a:r>
                        <a:rPr lang="en-GB" sz="1100" b="0" dirty="0"/>
                        <a:t>Parameter</a:t>
                      </a:r>
                    </a:p>
                  </a:txBody>
                  <a:tcPr marL="52650" marR="52650" marT="26325" marB="26325"/>
                </a:tc>
                <a:tc>
                  <a:txBody>
                    <a:bodyPr/>
                    <a:lstStyle/>
                    <a:p>
                      <a:r>
                        <a:rPr lang="en-GB" sz="1100" b="0" dirty="0"/>
                        <a:t>Estimate</a:t>
                      </a:r>
                    </a:p>
                  </a:txBody>
                  <a:tcPr marL="52650" marR="52650" marT="26325" marB="26325"/>
                </a:tc>
                <a:tc>
                  <a:txBody>
                    <a:bodyPr/>
                    <a:lstStyle/>
                    <a:p>
                      <a:r>
                        <a:rPr lang="en-GB" sz="1100" b="0" dirty="0"/>
                        <a:t>SE</a:t>
                      </a:r>
                    </a:p>
                  </a:txBody>
                  <a:tcPr marL="52650" marR="52650" marT="26325" marB="26325"/>
                </a:tc>
                <a:tc>
                  <a:txBody>
                    <a:bodyPr/>
                    <a:lstStyle/>
                    <a:p>
                      <a:endParaRPr lang="en-GB" sz="1100" b="0" dirty="0"/>
                    </a:p>
                  </a:txBody>
                  <a:tcPr marL="52650" marR="52650" marT="26325" marB="26325"/>
                </a:tc>
                <a:extLst>
                  <a:ext uri="{0D108BD9-81ED-4DB2-BD59-A6C34878D82A}">
                    <a16:rowId xmlns:a16="http://schemas.microsoft.com/office/drawing/2014/main" val="1187548107"/>
                  </a:ext>
                </a:extLst>
              </a:tr>
              <a:tr h="215808">
                <a:tc>
                  <a:txBody>
                    <a:bodyPr/>
                    <a:lstStyle/>
                    <a:p>
                      <a:r>
                        <a:rPr lang="en-GB" sz="1100" dirty="0" err="1"/>
                        <a:t>mean.m</a:t>
                      </a:r>
                      <a:endParaRPr lang="en-GB" sz="1100" dirty="0"/>
                    </a:p>
                  </a:txBody>
                  <a:tcPr marL="52650" marR="52650" marT="26325" marB="26325"/>
                </a:tc>
                <a:tc>
                  <a:txBody>
                    <a:bodyPr/>
                    <a:lstStyle/>
                    <a:p>
                      <a:r>
                        <a:rPr lang="en-GB" sz="1100" dirty="0"/>
                        <a:t>2.11</a:t>
                      </a:r>
                    </a:p>
                  </a:txBody>
                  <a:tcPr marL="52650" marR="52650" marT="26325" marB="26325"/>
                </a:tc>
                <a:tc>
                  <a:txBody>
                    <a:bodyPr/>
                    <a:lstStyle/>
                    <a:p>
                      <a:r>
                        <a:rPr lang="en-GB" sz="1100" dirty="0"/>
                        <a:t>0.03</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2589338519"/>
                  </a:ext>
                </a:extLst>
              </a:tr>
              <a:tr h="215808">
                <a:tc>
                  <a:txBody>
                    <a:bodyPr/>
                    <a:lstStyle/>
                    <a:p>
                      <a:r>
                        <a:rPr lang="en-GB" sz="1100" dirty="0" err="1"/>
                        <a:t>slope.m</a:t>
                      </a:r>
                      <a:endParaRPr lang="en-GB" sz="1100" dirty="0"/>
                    </a:p>
                  </a:txBody>
                  <a:tcPr marL="52650" marR="52650" marT="26325" marB="26325"/>
                </a:tc>
                <a:tc>
                  <a:txBody>
                    <a:bodyPr/>
                    <a:lstStyle/>
                    <a:p>
                      <a:r>
                        <a:rPr lang="en-GB" sz="1100" dirty="0"/>
                        <a:t>0.33</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76683632"/>
                  </a:ext>
                </a:extLst>
              </a:tr>
            </a:tbl>
          </a:graphicData>
        </a:graphic>
      </p:graphicFrame>
      <p:sp>
        <p:nvSpPr>
          <p:cNvPr id="6" name="TextBox 5">
            <a:extLst>
              <a:ext uri="{FF2B5EF4-FFF2-40B4-BE49-F238E27FC236}">
                <a16:creationId xmlns:a16="http://schemas.microsoft.com/office/drawing/2014/main" id="{E4E3083A-F89D-E94F-A9DF-8CD062ECDC2D}"/>
              </a:ext>
            </a:extLst>
          </p:cNvPr>
          <p:cNvSpPr txBox="1"/>
          <p:nvPr/>
        </p:nvSpPr>
        <p:spPr>
          <a:xfrm>
            <a:off x="133390" y="5122277"/>
            <a:ext cx="1321196" cy="276999"/>
          </a:xfrm>
          <a:prstGeom prst="rect">
            <a:avLst/>
          </a:prstGeom>
          <a:noFill/>
        </p:spPr>
        <p:txBody>
          <a:bodyPr wrap="none" rtlCol="0">
            <a:spAutoFit/>
          </a:bodyPr>
          <a:lstStyle/>
          <a:p>
            <a:r>
              <a:rPr lang="en-GB" sz="1200" dirty="0">
                <a:latin typeface="Optima" panose="02000503060000020004" pitchFamily="2" charset="0"/>
              </a:rPr>
              <a:t>Option 1 returns:</a:t>
            </a:r>
          </a:p>
        </p:txBody>
      </p:sp>
      <p:graphicFrame>
        <p:nvGraphicFramePr>
          <p:cNvPr id="14" name="Table 13">
            <a:extLst>
              <a:ext uri="{FF2B5EF4-FFF2-40B4-BE49-F238E27FC236}">
                <a16:creationId xmlns:a16="http://schemas.microsoft.com/office/drawing/2014/main" id="{1E23C7D6-AD77-7C44-A53A-C60C7631CF4A}"/>
              </a:ext>
            </a:extLst>
          </p:cNvPr>
          <p:cNvGraphicFramePr>
            <a:graphicFrameLocks noGrp="1"/>
          </p:cNvGraphicFramePr>
          <p:nvPr>
            <p:extLst>
              <p:ext uri="{D42A27DB-BD31-4B8C-83A1-F6EECF244321}">
                <p14:modId xmlns:p14="http://schemas.microsoft.com/office/powerpoint/2010/main" val="4008315161"/>
              </p:ext>
            </p:extLst>
          </p:nvPr>
        </p:nvGraphicFramePr>
        <p:xfrm>
          <a:off x="133390" y="6127220"/>
          <a:ext cx="4680000" cy="660870"/>
        </p:xfrm>
        <a:graphic>
          <a:graphicData uri="http://schemas.openxmlformats.org/drawingml/2006/table">
            <a:tbl>
              <a:tblPr firstRow="1" bandRow="1">
                <a:tableStyleId>{8799B23B-EC83-4686-B30A-512413B5E67A}</a:tableStyleId>
              </a:tblPr>
              <a:tblGrid>
                <a:gridCol w="1170000">
                  <a:extLst>
                    <a:ext uri="{9D8B030D-6E8A-4147-A177-3AD203B41FA5}">
                      <a16:colId xmlns:a16="http://schemas.microsoft.com/office/drawing/2014/main" val="3532894976"/>
                    </a:ext>
                  </a:extLst>
                </a:gridCol>
                <a:gridCol w="1170000">
                  <a:extLst>
                    <a:ext uri="{9D8B030D-6E8A-4147-A177-3AD203B41FA5}">
                      <a16:colId xmlns:a16="http://schemas.microsoft.com/office/drawing/2014/main" val="2913302385"/>
                    </a:ext>
                  </a:extLst>
                </a:gridCol>
                <a:gridCol w="1170000">
                  <a:extLst>
                    <a:ext uri="{9D8B030D-6E8A-4147-A177-3AD203B41FA5}">
                      <a16:colId xmlns:a16="http://schemas.microsoft.com/office/drawing/2014/main" val="1490034768"/>
                    </a:ext>
                  </a:extLst>
                </a:gridCol>
                <a:gridCol w="1170000">
                  <a:extLst>
                    <a:ext uri="{9D8B030D-6E8A-4147-A177-3AD203B41FA5}">
                      <a16:colId xmlns:a16="http://schemas.microsoft.com/office/drawing/2014/main" val="3530850397"/>
                    </a:ext>
                  </a:extLst>
                </a:gridCol>
              </a:tblGrid>
              <a:tr h="215808">
                <a:tc>
                  <a:txBody>
                    <a:bodyPr/>
                    <a:lstStyle/>
                    <a:p>
                      <a:r>
                        <a:rPr lang="en-GB" sz="1100" b="0" dirty="0"/>
                        <a:t>Parameter</a:t>
                      </a:r>
                    </a:p>
                  </a:txBody>
                  <a:tcPr marL="52650" marR="52650" marT="26325" marB="26325"/>
                </a:tc>
                <a:tc>
                  <a:txBody>
                    <a:bodyPr/>
                    <a:lstStyle/>
                    <a:p>
                      <a:r>
                        <a:rPr lang="en-GB" sz="1100" b="0" dirty="0"/>
                        <a:t>Estimate</a:t>
                      </a:r>
                    </a:p>
                  </a:txBody>
                  <a:tcPr marL="52650" marR="52650" marT="26325" marB="26325"/>
                </a:tc>
                <a:tc>
                  <a:txBody>
                    <a:bodyPr/>
                    <a:lstStyle/>
                    <a:p>
                      <a:r>
                        <a:rPr lang="en-GB" sz="1100" b="0" dirty="0"/>
                        <a:t>SE</a:t>
                      </a:r>
                    </a:p>
                  </a:txBody>
                  <a:tcPr marL="52650" marR="52650" marT="26325" marB="26325"/>
                </a:tc>
                <a:tc>
                  <a:txBody>
                    <a:bodyPr/>
                    <a:lstStyle/>
                    <a:p>
                      <a:endParaRPr lang="en-GB" sz="1100" b="0" dirty="0"/>
                    </a:p>
                  </a:txBody>
                  <a:tcPr marL="52650" marR="52650" marT="26325" marB="26325"/>
                </a:tc>
                <a:extLst>
                  <a:ext uri="{0D108BD9-81ED-4DB2-BD59-A6C34878D82A}">
                    <a16:rowId xmlns:a16="http://schemas.microsoft.com/office/drawing/2014/main" val="1187548107"/>
                  </a:ext>
                </a:extLst>
              </a:tr>
              <a:tr h="215808">
                <a:tc>
                  <a:txBody>
                    <a:bodyPr/>
                    <a:lstStyle/>
                    <a:p>
                      <a:r>
                        <a:rPr lang="en-GB" sz="1100" dirty="0" err="1"/>
                        <a:t>mean.f</a:t>
                      </a:r>
                      <a:endParaRPr lang="en-GB" sz="1100" dirty="0"/>
                    </a:p>
                  </a:txBody>
                  <a:tcPr marL="52650" marR="52650" marT="26325" marB="26325"/>
                </a:tc>
                <a:tc>
                  <a:txBody>
                    <a:bodyPr/>
                    <a:lstStyle/>
                    <a:p>
                      <a:r>
                        <a:rPr lang="en-GB" sz="1100" dirty="0"/>
                        <a:t>2.14</a:t>
                      </a:r>
                    </a:p>
                  </a:txBody>
                  <a:tcPr marL="52650" marR="52650" marT="26325" marB="26325"/>
                </a:tc>
                <a:tc>
                  <a:txBody>
                    <a:bodyPr/>
                    <a:lstStyle/>
                    <a:p>
                      <a:r>
                        <a:rPr lang="en-GB" sz="1100" dirty="0"/>
                        <a:t>0.03</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2589338519"/>
                  </a:ext>
                </a:extLst>
              </a:tr>
              <a:tr h="215808">
                <a:tc>
                  <a:txBody>
                    <a:bodyPr/>
                    <a:lstStyle/>
                    <a:p>
                      <a:r>
                        <a:rPr lang="en-GB" sz="1100" dirty="0" err="1"/>
                        <a:t>slope.f</a:t>
                      </a:r>
                      <a:endParaRPr lang="en-GB" sz="1100" dirty="0"/>
                    </a:p>
                  </a:txBody>
                  <a:tcPr marL="52650" marR="52650" marT="26325" marB="26325"/>
                </a:tc>
                <a:tc>
                  <a:txBody>
                    <a:bodyPr/>
                    <a:lstStyle/>
                    <a:p>
                      <a:r>
                        <a:rPr lang="en-GB" sz="1100" dirty="0"/>
                        <a:t>0.29</a:t>
                      </a:r>
                    </a:p>
                  </a:txBody>
                  <a:tcPr marL="52650" marR="52650" marT="26325" marB="26325"/>
                </a:tc>
                <a:tc>
                  <a:txBody>
                    <a:bodyPr/>
                    <a:lstStyle/>
                    <a:p>
                      <a:r>
                        <a:rPr lang="en-GB" sz="1100" dirty="0"/>
                        <a:t>0.02</a:t>
                      </a:r>
                    </a:p>
                  </a:txBody>
                  <a:tcPr marL="52650" marR="52650" marT="26325" marB="26325"/>
                </a:tc>
                <a:tc>
                  <a:txBody>
                    <a:bodyPr/>
                    <a:lstStyle/>
                    <a:p>
                      <a:r>
                        <a:rPr lang="en-GB" sz="1100" dirty="0"/>
                        <a:t>***</a:t>
                      </a:r>
                    </a:p>
                  </a:txBody>
                  <a:tcPr marL="52650" marR="52650" marT="26325" marB="26325"/>
                </a:tc>
                <a:extLst>
                  <a:ext uri="{0D108BD9-81ED-4DB2-BD59-A6C34878D82A}">
                    <a16:rowId xmlns:a16="http://schemas.microsoft.com/office/drawing/2014/main" val="76683632"/>
                  </a:ext>
                </a:extLst>
              </a:tr>
            </a:tbl>
          </a:graphicData>
        </a:graphic>
      </p:graphicFrame>
      <p:pic>
        <p:nvPicPr>
          <p:cNvPr id="9" name="Graphic 8">
            <a:extLst>
              <a:ext uri="{FF2B5EF4-FFF2-40B4-BE49-F238E27FC236}">
                <a16:creationId xmlns:a16="http://schemas.microsoft.com/office/drawing/2014/main" id="{BC949D82-C59C-3848-A9C0-BFCF79DF13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92185" y="1548344"/>
            <a:ext cx="4083641" cy="3266913"/>
          </a:xfrm>
          <a:prstGeom prst="rect">
            <a:avLst/>
          </a:prstGeom>
        </p:spPr>
      </p:pic>
      <p:sp>
        <p:nvSpPr>
          <p:cNvPr id="16" name="TextBox 15">
            <a:extLst>
              <a:ext uri="{FF2B5EF4-FFF2-40B4-BE49-F238E27FC236}">
                <a16:creationId xmlns:a16="http://schemas.microsoft.com/office/drawing/2014/main" id="{AF5E0C1F-0971-7F42-AA42-93DD9F677315}"/>
              </a:ext>
            </a:extLst>
          </p:cNvPr>
          <p:cNvSpPr txBox="1"/>
          <p:nvPr/>
        </p:nvSpPr>
        <p:spPr>
          <a:xfrm>
            <a:off x="6592184" y="4815257"/>
            <a:ext cx="5443871" cy="707886"/>
          </a:xfrm>
          <a:prstGeom prst="rect">
            <a:avLst/>
          </a:prstGeom>
          <a:noFill/>
        </p:spPr>
        <p:txBody>
          <a:bodyPr wrap="square" rtlCol="0">
            <a:spAutoFit/>
          </a:bodyPr>
          <a:lstStyle/>
          <a:p>
            <a:r>
              <a:rPr lang="en-GB" sz="1000" i="1" dirty="0">
                <a:latin typeface="Optima" panose="02000503060000020004" pitchFamily="2" charset="0"/>
              </a:rPr>
              <a:t>Figure 103. Relationship between probability of maturity and size in females and males. Fitted curve in black (females) and in red (males) are superimposed on the observed proportions of mature females and mature males (black and red dots - proportions of females and males for size bins, respectively. Error bars – 2.5th and 97.5th percentiles).</a:t>
            </a:r>
          </a:p>
        </p:txBody>
      </p:sp>
      <p:sp>
        <p:nvSpPr>
          <p:cNvPr id="4" name="Rectangle 3">
            <a:extLst>
              <a:ext uri="{FF2B5EF4-FFF2-40B4-BE49-F238E27FC236}">
                <a16:creationId xmlns:a16="http://schemas.microsoft.com/office/drawing/2014/main" id="{9F247D88-F1FC-5442-9C11-BBABE6443891}"/>
              </a:ext>
            </a:extLst>
          </p:cNvPr>
          <p:cNvSpPr/>
          <p:nvPr/>
        </p:nvSpPr>
        <p:spPr>
          <a:xfrm>
            <a:off x="6592184" y="5912645"/>
            <a:ext cx="5295015" cy="461665"/>
          </a:xfrm>
          <a:prstGeom prst="rect">
            <a:avLst/>
          </a:prstGeom>
        </p:spPr>
        <p:txBody>
          <a:bodyPr wrap="square">
            <a:spAutoFit/>
          </a:bodyPr>
          <a:lstStyle/>
          <a:p>
            <a:r>
              <a:rPr lang="en-US" sz="1200" dirty="0">
                <a:solidFill>
                  <a:srgbClr val="0070C0"/>
                </a:solidFill>
                <a:latin typeface="Optima-Regular" panose="02000503060000020004" pitchFamily="2" charset="0"/>
              </a:rPr>
              <a:t>Actually, it looks like there might not be a sex difference, which would be rather surprising.</a:t>
            </a:r>
            <a:endParaRPr lang="en-GB" sz="1200" dirty="0">
              <a:solidFill>
                <a:srgbClr val="0070C0"/>
              </a:solidFill>
            </a:endParaRPr>
          </a:p>
        </p:txBody>
      </p:sp>
    </p:spTree>
    <p:extLst>
      <p:ext uri="{BB962C8B-B14F-4D97-AF65-F5344CB8AC3E}">
        <p14:creationId xmlns:p14="http://schemas.microsoft.com/office/powerpoint/2010/main" val="1893576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62CA48-BE08-004A-9443-BC488A3FFC55}"/>
              </a:ext>
            </a:extLst>
          </p:cNvPr>
          <p:cNvSpPr/>
          <p:nvPr/>
        </p:nvSpPr>
        <p:spPr>
          <a:xfrm>
            <a:off x="133390" y="900219"/>
            <a:ext cx="7613610" cy="5139869"/>
          </a:xfrm>
          <a:prstGeom prst="rect">
            <a:avLst/>
          </a:prstGeom>
        </p:spPr>
        <p:txBody>
          <a:bodyPr wrap="square">
            <a:spAutoFit/>
          </a:bodyPr>
          <a:lstStyle/>
          <a:p>
            <a:r>
              <a:rPr lang="en-US" sz="1600" b="0" i="0" u="none" strike="noStrike" dirty="0">
                <a:solidFill>
                  <a:srgbClr val="000000"/>
                </a:solidFill>
                <a:effectLst/>
                <a:latin typeface="Optima-Regular" panose="02000503060000020004" pitchFamily="2" charset="0"/>
              </a:rPr>
              <a:t>Fitting a model where the probability of maturity changes with size. Individuals classified as “immature” were treated as juvenile and adults were classified as either females or males.</a:t>
            </a:r>
          </a:p>
          <a:p>
            <a:endParaRPr lang="en-US" sz="1600" dirty="0">
              <a:solidFill>
                <a:srgbClr val="000000"/>
              </a:solidFill>
              <a:latin typeface="Optima-Regular" panose="02000503060000020004" pitchFamily="2" charset="0"/>
            </a:endParaRPr>
          </a:p>
          <a:p>
            <a:r>
              <a:rPr lang="en-US" sz="1200" dirty="0">
                <a:solidFill>
                  <a:srgbClr val="0070C0"/>
                </a:solidFill>
                <a:latin typeface="Optima-Regular" panose="02000503060000020004" pitchFamily="2" charset="0"/>
              </a:rPr>
              <a:t>With the sex added there is a problem that I did not think about! The observations become multinomial with 3 classes (male, female, juvenile) rather than binomial. I think the multinomial log-likelihood is just sum(</a:t>
            </a:r>
            <a:r>
              <a:rPr lang="en-US" sz="1200" dirty="0" err="1">
                <a:solidFill>
                  <a:srgbClr val="0070C0"/>
                </a:solidFill>
                <a:latin typeface="Optima-Regular" panose="02000503060000020004" pitchFamily="2" charset="0"/>
              </a:rPr>
              <a:t>x_i</a:t>
            </a:r>
            <a:r>
              <a:rPr lang="en-US" sz="1200" dirty="0">
                <a:solidFill>
                  <a:srgbClr val="0070C0"/>
                </a:solidFill>
                <a:latin typeface="Optima-Regular" panose="02000503060000020004" pitchFamily="2" charset="0"/>
              </a:rPr>
              <a:t> * log(</a:t>
            </a:r>
            <a:r>
              <a:rPr lang="en-US" sz="1200" dirty="0" err="1">
                <a:solidFill>
                  <a:srgbClr val="0070C0"/>
                </a:solidFill>
                <a:latin typeface="Optima-Regular" panose="02000503060000020004" pitchFamily="2" charset="0"/>
              </a:rPr>
              <a:t>p_i</a:t>
            </a:r>
            <a:r>
              <a:rPr lang="en-US" sz="1200" dirty="0">
                <a:solidFill>
                  <a:srgbClr val="0070C0"/>
                </a:solidFill>
                <a:latin typeface="Optima-Regular" panose="02000503060000020004" pitchFamily="2" charset="0"/>
              </a:rPr>
              <a:t>)) (as in the G test, an alternative to chi-square) where the </a:t>
            </a:r>
            <a:r>
              <a:rPr lang="en-US" sz="1200" dirty="0" err="1">
                <a:solidFill>
                  <a:srgbClr val="0070C0"/>
                </a:solidFill>
                <a:latin typeface="Optima-Regular" panose="02000503060000020004" pitchFamily="2" charset="0"/>
              </a:rPr>
              <a:t>x_i</a:t>
            </a:r>
            <a:r>
              <a:rPr lang="en-US" sz="1200" dirty="0">
                <a:solidFill>
                  <a:srgbClr val="0070C0"/>
                </a:solidFill>
                <a:latin typeface="Optima-Regular" panose="02000503060000020004" pitchFamily="2" charset="0"/>
              </a:rPr>
              <a:t> are the observed counts and the </a:t>
            </a:r>
            <a:r>
              <a:rPr lang="en-US" sz="1200" dirty="0" err="1">
                <a:solidFill>
                  <a:srgbClr val="0070C0"/>
                </a:solidFill>
                <a:latin typeface="Optima-Regular" panose="02000503060000020004" pitchFamily="2" charset="0"/>
              </a:rPr>
              <a:t>p_i</a:t>
            </a:r>
            <a:r>
              <a:rPr lang="en-US" sz="1200" dirty="0">
                <a:solidFill>
                  <a:srgbClr val="0070C0"/>
                </a:solidFill>
                <a:latin typeface="Optima-Regular" panose="02000503060000020004" pitchFamily="2" charset="0"/>
              </a:rPr>
              <a:t> are the expected probabilities (that sum to 1). In your case, where you derive the probabilities for each individual, I think this means that you just sum log(</a:t>
            </a:r>
            <a:r>
              <a:rPr lang="en-US" sz="1200" dirty="0" err="1">
                <a:solidFill>
                  <a:srgbClr val="0070C0"/>
                </a:solidFill>
                <a:latin typeface="Optima-Regular" panose="02000503060000020004" pitchFamily="2" charset="0"/>
              </a:rPr>
              <a:t>p_i</a:t>
            </a:r>
            <a:r>
              <a:rPr lang="en-US" sz="1200" dirty="0">
                <a:solidFill>
                  <a:srgbClr val="0070C0"/>
                </a:solidFill>
                <a:latin typeface="Optima-Regular" panose="02000503060000020004" pitchFamily="2" charset="0"/>
              </a:rPr>
              <a:t>(j)) across individuals, where </a:t>
            </a:r>
            <a:r>
              <a:rPr lang="en-US" sz="1200" dirty="0" err="1">
                <a:solidFill>
                  <a:srgbClr val="0070C0"/>
                </a:solidFill>
                <a:latin typeface="Optima-Regular" panose="02000503060000020004" pitchFamily="2" charset="0"/>
              </a:rPr>
              <a:t>p_i</a:t>
            </a:r>
            <a:r>
              <a:rPr lang="en-US" sz="1200" dirty="0">
                <a:solidFill>
                  <a:srgbClr val="0070C0"/>
                </a:solidFill>
                <a:latin typeface="Optima-Regular" panose="02000503060000020004" pitchFamily="2" charset="0"/>
              </a:rPr>
              <a:t>(j) is the probability of the class to which individual j belongs.</a:t>
            </a:r>
            <a:endParaRPr lang="en-US" sz="1200" dirty="0">
              <a:solidFill>
                <a:srgbClr val="000000"/>
              </a:solidFill>
              <a:latin typeface="Monaco" pitchFamily="2" charset="77"/>
            </a:endParaRPr>
          </a:p>
          <a:p>
            <a:endParaRPr lang="en-US" sz="1200" dirty="0">
              <a:solidFill>
                <a:srgbClr val="000000"/>
              </a:solidFill>
              <a:latin typeface="Monaco" pitchFamily="2" charset="77"/>
            </a:endParaRPr>
          </a:p>
          <a:p>
            <a:r>
              <a:rPr lang="en-US" sz="1200" dirty="0" err="1">
                <a:solidFill>
                  <a:srgbClr val="000000"/>
                </a:solidFill>
                <a:latin typeface="Monaco" pitchFamily="2" charset="77"/>
              </a:rPr>
              <a:t>s_mat_sex</a:t>
            </a:r>
            <a:r>
              <a:rPr lang="en-US" sz="1200" dirty="0">
                <a:solidFill>
                  <a:srgbClr val="000000"/>
                </a:solidFill>
                <a:latin typeface="Monaco" pitchFamily="2" charset="77"/>
              </a:rPr>
              <a:t> &lt;- function(data, k, </a:t>
            </a:r>
            <a:r>
              <a:rPr lang="en-US" sz="1200" dirty="0" err="1">
                <a:solidFill>
                  <a:srgbClr val="000000"/>
                </a:solidFill>
                <a:latin typeface="Monaco" pitchFamily="2" charset="77"/>
              </a:rPr>
              <a:t>y_col</a:t>
            </a:r>
            <a:r>
              <a:rPr lang="en-US" sz="1200" dirty="0">
                <a:solidFill>
                  <a:srgbClr val="000000"/>
                </a:solidFill>
                <a:latin typeface="Monaco" pitchFamily="2" charset="77"/>
              </a:rPr>
              <a:t>, </a:t>
            </a:r>
            <a:r>
              <a:rPr lang="en-US" sz="1200" dirty="0" err="1">
                <a:solidFill>
                  <a:srgbClr val="000000"/>
                </a:solidFill>
                <a:latin typeface="Monaco" pitchFamily="2" charset="77"/>
              </a:rPr>
              <a:t>x_col</a:t>
            </a:r>
            <a:r>
              <a:rPr lang="en-US" sz="1200" dirty="0">
                <a:solidFill>
                  <a:srgbClr val="000000"/>
                </a:solidFill>
                <a:latin typeface="Monaco" pitchFamily="2" charset="77"/>
              </a:rPr>
              <a:t>, mean, slope) {</a:t>
            </a:r>
          </a:p>
          <a:p>
            <a:r>
              <a:rPr lang="en-US" sz="1200" dirty="0">
                <a:solidFill>
                  <a:srgbClr val="000000"/>
                </a:solidFill>
                <a:latin typeface="Monaco" pitchFamily="2" charset="77"/>
              </a:rPr>
              <a:t>  </a:t>
            </a:r>
            <a:r>
              <a:rPr lang="en-US" sz="1200" dirty="0" err="1">
                <a:solidFill>
                  <a:srgbClr val="000000"/>
                </a:solidFill>
                <a:latin typeface="Monaco" pitchFamily="2" charset="77"/>
              </a:rPr>
              <a:t>k_count</a:t>
            </a:r>
            <a:r>
              <a:rPr lang="en-US" sz="1200" dirty="0">
                <a:solidFill>
                  <a:srgbClr val="000000"/>
                </a:solidFill>
                <a:latin typeface="Monaco" pitchFamily="2" charset="77"/>
              </a:rPr>
              <a:t> &lt;- table(data[, </a:t>
            </a:r>
            <a:r>
              <a:rPr lang="en-US" sz="1200" dirty="0" err="1">
                <a:solidFill>
                  <a:srgbClr val="000000"/>
                </a:solidFill>
                <a:latin typeface="Monaco" pitchFamily="2" charset="77"/>
              </a:rPr>
              <a:t>y_col</a:t>
            </a:r>
            <a:r>
              <a:rPr lang="en-US" sz="1200" dirty="0">
                <a:solidFill>
                  <a:srgbClr val="000000"/>
                </a:solidFill>
                <a:latin typeface="Monaco" pitchFamily="2" charset="77"/>
              </a:rPr>
              <a:t>])</a:t>
            </a:r>
          </a:p>
          <a:p>
            <a:r>
              <a:rPr lang="en-US" sz="1200" dirty="0">
                <a:solidFill>
                  <a:srgbClr val="000000"/>
                </a:solidFill>
                <a:latin typeface="Monaco" pitchFamily="2" charset="77"/>
              </a:rPr>
              <a:t>  </a:t>
            </a:r>
            <a:r>
              <a:rPr lang="en-US" sz="1200" dirty="0" err="1">
                <a:solidFill>
                  <a:srgbClr val="000000"/>
                </a:solidFill>
                <a:latin typeface="Monaco" pitchFamily="2" charset="77"/>
              </a:rPr>
              <a:t>logit_p</a:t>
            </a:r>
            <a:r>
              <a:rPr lang="en-US" sz="1200" dirty="0">
                <a:solidFill>
                  <a:srgbClr val="000000"/>
                </a:solidFill>
                <a:latin typeface="Monaco" pitchFamily="2" charset="77"/>
              </a:rPr>
              <a:t> &lt;- vector(mode = "list", length = length(</a:t>
            </a:r>
            <a:r>
              <a:rPr lang="en-US" sz="1200" dirty="0" err="1">
                <a:solidFill>
                  <a:srgbClr val="000000"/>
                </a:solidFill>
                <a:latin typeface="Monaco" pitchFamily="2" charset="77"/>
              </a:rPr>
              <a:t>k_count</a:t>
            </a:r>
            <a:r>
              <a:rPr lang="en-US" sz="1200" dirty="0">
                <a:solidFill>
                  <a:srgbClr val="000000"/>
                </a:solidFill>
                <a:latin typeface="Monaco" pitchFamily="2" charset="77"/>
              </a:rPr>
              <a:t>))</a:t>
            </a:r>
          </a:p>
          <a:p>
            <a:r>
              <a:rPr lang="en-US" sz="1200" dirty="0">
                <a:solidFill>
                  <a:srgbClr val="000000"/>
                </a:solidFill>
                <a:latin typeface="Monaco" pitchFamily="2" charset="77"/>
              </a:rPr>
              <a:t>  p &lt;- vector(mode = "list", length = length(</a:t>
            </a:r>
            <a:r>
              <a:rPr lang="en-US" sz="1200" dirty="0" err="1">
                <a:solidFill>
                  <a:srgbClr val="000000"/>
                </a:solidFill>
                <a:latin typeface="Monaco" pitchFamily="2" charset="77"/>
              </a:rPr>
              <a:t>k_count</a:t>
            </a:r>
            <a:r>
              <a:rPr lang="en-US" sz="1200" dirty="0">
                <a:solidFill>
                  <a:srgbClr val="000000"/>
                </a:solidFill>
                <a:latin typeface="Monaco" pitchFamily="2" charset="77"/>
              </a:rPr>
              <a:t>))</a:t>
            </a:r>
          </a:p>
          <a:p>
            <a:r>
              <a:rPr lang="en-US" sz="1200" dirty="0">
                <a:solidFill>
                  <a:srgbClr val="000000"/>
                </a:solidFill>
                <a:latin typeface="Monaco" pitchFamily="2" charset="77"/>
              </a:rPr>
              <a:t>  for (k in </a:t>
            </a:r>
            <a:r>
              <a:rPr lang="en-US" sz="1200" dirty="0" err="1">
                <a:solidFill>
                  <a:srgbClr val="000000"/>
                </a:solidFill>
                <a:latin typeface="Monaco" pitchFamily="2" charset="77"/>
              </a:rPr>
              <a:t>seq_along</a:t>
            </a:r>
            <a:r>
              <a:rPr lang="en-US" sz="1200" dirty="0">
                <a:solidFill>
                  <a:srgbClr val="000000"/>
                </a:solidFill>
                <a:latin typeface="Monaco" pitchFamily="2" charset="77"/>
              </a:rPr>
              <a:t>(names(</a:t>
            </a:r>
            <a:r>
              <a:rPr lang="en-US" sz="1200" dirty="0" err="1">
                <a:solidFill>
                  <a:srgbClr val="000000"/>
                </a:solidFill>
                <a:latin typeface="Monaco" pitchFamily="2" charset="77"/>
              </a:rPr>
              <a:t>k_count</a:t>
            </a:r>
            <a:r>
              <a:rPr lang="en-US" sz="1200" dirty="0">
                <a:solidFill>
                  <a:srgbClr val="000000"/>
                </a:solidFill>
                <a:latin typeface="Monaco" pitchFamily="2" charset="77"/>
              </a:rPr>
              <a:t>))) {</a:t>
            </a:r>
          </a:p>
          <a:p>
            <a:r>
              <a:rPr lang="en-US" sz="1200" dirty="0">
                <a:solidFill>
                  <a:srgbClr val="000000"/>
                </a:solidFill>
                <a:latin typeface="Monaco" pitchFamily="2" charset="77"/>
              </a:rPr>
              <a:t>    # variable x should be already transformed</a:t>
            </a:r>
          </a:p>
          <a:p>
            <a:r>
              <a:rPr lang="en-US" sz="1200" dirty="0">
                <a:solidFill>
                  <a:srgbClr val="000000"/>
                </a:solidFill>
                <a:latin typeface="Monaco" pitchFamily="2" charset="77"/>
              </a:rPr>
              <a:t>    x &lt;- data[data[, </a:t>
            </a:r>
            <a:r>
              <a:rPr lang="en-US" sz="1200" dirty="0" err="1">
                <a:solidFill>
                  <a:srgbClr val="000000"/>
                </a:solidFill>
                <a:latin typeface="Monaco" pitchFamily="2" charset="77"/>
              </a:rPr>
              <a:t>y_col</a:t>
            </a:r>
            <a:r>
              <a:rPr lang="en-US" sz="1200" dirty="0">
                <a:solidFill>
                  <a:srgbClr val="000000"/>
                </a:solidFill>
                <a:latin typeface="Monaco" pitchFamily="2" charset="77"/>
              </a:rPr>
              <a:t>] == names(</a:t>
            </a:r>
            <a:r>
              <a:rPr lang="en-US" sz="1200" dirty="0" err="1">
                <a:solidFill>
                  <a:srgbClr val="000000"/>
                </a:solidFill>
                <a:latin typeface="Monaco" pitchFamily="2" charset="77"/>
              </a:rPr>
              <a:t>k_count</a:t>
            </a:r>
            <a:r>
              <a:rPr lang="en-US" sz="1200" dirty="0">
                <a:solidFill>
                  <a:srgbClr val="000000"/>
                </a:solidFill>
                <a:latin typeface="Monaco" pitchFamily="2" charset="77"/>
              </a:rPr>
              <a:t>)[k], </a:t>
            </a:r>
            <a:r>
              <a:rPr lang="en-US" sz="1200" dirty="0" err="1">
                <a:solidFill>
                  <a:srgbClr val="000000"/>
                </a:solidFill>
                <a:latin typeface="Monaco" pitchFamily="2" charset="77"/>
              </a:rPr>
              <a:t>x_col</a:t>
            </a:r>
            <a:r>
              <a:rPr lang="en-US" sz="1200" dirty="0">
                <a:solidFill>
                  <a:srgbClr val="000000"/>
                </a:solidFill>
                <a:latin typeface="Monaco" pitchFamily="2" charset="77"/>
              </a:rPr>
              <a:t>]</a:t>
            </a:r>
          </a:p>
          <a:p>
            <a:r>
              <a:rPr lang="en-US" sz="1200" dirty="0">
                <a:solidFill>
                  <a:srgbClr val="000000"/>
                </a:solidFill>
                <a:latin typeface="Monaco" pitchFamily="2" charset="77"/>
              </a:rPr>
              <a:t>    </a:t>
            </a:r>
            <a:r>
              <a:rPr lang="en-US" sz="1200" dirty="0" err="1">
                <a:solidFill>
                  <a:srgbClr val="000000"/>
                </a:solidFill>
                <a:latin typeface="Monaco" pitchFamily="2" charset="77"/>
              </a:rPr>
              <a:t>logit_p</a:t>
            </a:r>
            <a:r>
              <a:rPr lang="en-US" sz="1200" dirty="0">
                <a:solidFill>
                  <a:srgbClr val="000000"/>
                </a:solidFill>
                <a:latin typeface="Monaco" pitchFamily="2" charset="77"/>
              </a:rPr>
              <a:t>[[k]] &lt;- (x - mean[k]) / slope[k]</a:t>
            </a:r>
          </a:p>
          <a:p>
            <a:r>
              <a:rPr lang="en-US" sz="1200" dirty="0">
                <a:solidFill>
                  <a:srgbClr val="000000"/>
                </a:solidFill>
                <a:latin typeface="Monaco" pitchFamily="2" charset="77"/>
              </a:rPr>
              <a:t>    p[[k]] &lt;- log(</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a:t>
            </a:r>
            <a:r>
              <a:rPr lang="en-US" sz="1200" dirty="0">
                <a:solidFill>
                  <a:srgbClr val="000000"/>
                </a:solidFill>
                <a:latin typeface="Monaco" pitchFamily="2" charset="77"/>
              </a:rPr>
              <a:t>[[k]])/(</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a:t>
            </a:r>
            <a:r>
              <a:rPr lang="en-US" sz="1200" dirty="0">
                <a:solidFill>
                  <a:srgbClr val="000000"/>
                </a:solidFill>
                <a:latin typeface="Monaco" pitchFamily="2" charset="77"/>
              </a:rPr>
              <a:t>[[k]])+1))</a:t>
            </a:r>
          </a:p>
          <a:p>
            <a:r>
              <a:rPr lang="en-US" sz="1200" dirty="0">
                <a:solidFill>
                  <a:srgbClr val="000000"/>
                </a:solidFill>
                <a:latin typeface="Monaco" pitchFamily="2" charset="77"/>
              </a:rPr>
              <a:t>    p[[k]] &lt;- sum(p[[k]])</a:t>
            </a:r>
          </a:p>
          <a:p>
            <a:r>
              <a:rPr lang="en-US" sz="1200" dirty="0">
                <a:solidFill>
                  <a:srgbClr val="000000"/>
                </a:solidFill>
                <a:latin typeface="Monaco" pitchFamily="2" charset="77"/>
              </a:rPr>
              <a:t>  }</a:t>
            </a:r>
          </a:p>
          <a:p>
            <a:r>
              <a:rPr lang="en-US" sz="1200" dirty="0" err="1">
                <a:solidFill>
                  <a:srgbClr val="000000"/>
                </a:solidFill>
                <a:latin typeface="Monaco" pitchFamily="2" charset="77"/>
              </a:rPr>
              <a:t>minusll</a:t>
            </a:r>
            <a:r>
              <a:rPr lang="en-US" sz="1200" dirty="0">
                <a:solidFill>
                  <a:srgbClr val="000000"/>
                </a:solidFill>
                <a:latin typeface="Monaco" pitchFamily="2" charset="77"/>
              </a:rPr>
              <a:t> &lt;- -sum(</a:t>
            </a:r>
            <a:r>
              <a:rPr lang="en-US" sz="1200" dirty="0" err="1">
                <a:solidFill>
                  <a:srgbClr val="000000"/>
                </a:solidFill>
                <a:latin typeface="Monaco" pitchFamily="2" charset="77"/>
              </a:rPr>
              <a:t>dmultinom</a:t>
            </a:r>
            <a:r>
              <a:rPr lang="en-US" sz="1200" dirty="0">
                <a:solidFill>
                  <a:srgbClr val="000000"/>
                </a:solidFill>
                <a:latin typeface="Monaco" pitchFamily="2" charset="77"/>
              </a:rPr>
              <a:t>(x = </a:t>
            </a:r>
            <a:r>
              <a:rPr lang="en-US" sz="1200" dirty="0" err="1">
                <a:solidFill>
                  <a:srgbClr val="000000"/>
                </a:solidFill>
                <a:latin typeface="Monaco" pitchFamily="2" charset="77"/>
              </a:rPr>
              <a:t>as.vector</a:t>
            </a:r>
            <a:r>
              <a:rPr lang="en-US" sz="1200" dirty="0">
                <a:solidFill>
                  <a:srgbClr val="000000"/>
                </a:solidFill>
                <a:latin typeface="Monaco" pitchFamily="2" charset="77"/>
              </a:rPr>
              <a:t>(</a:t>
            </a:r>
            <a:r>
              <a:rPr lang="en-US" sz="1200" dirty="0" err="1">
                <a:solidFill>
                  <a:srgbClr val="000000"/>
                </a:solidFill>
                <a:latin typeface="Monaco" pitchFamily="2" charset="77"/>
              </a:rPr>
              <a:t>k_count</a:t>
            </a:r>
            <a:r>
              <a:rPr lang="en-US" sz="1200" dirty="0">
                <a:solidFill>
                  <a:srgbClr val="000000"/>
                </a:solidFill>
                <a:latin typeface="Monaco" pitchFamily="2" charset="77"/>
              </a:rPr>
              <a:t>), </a:t>
            </a:r>
            <a:r>
              <a:rPr lang="en-US" sz="1200" dirty="0" err="1">
                <a:solidFill>
                  <a:srgbClr val="000000"/>
                </a:solidFill>
                <a:latin typeface="Monaco" pitchFamily="2" charset="77"/>
              </a:rPr>
              <a:t>prob</a:t>
            </a:r>
            <a:r>
              <a:rPr lang="en-US" sz="1200" dirty="0">
                <a:solidFill>
                  <a:srgbClr val="000000"/>
                </a:solidFill>
                <a:latin typeface="Monaco" pitchFamily="2" charset="77"/>
              </a:rPr>
              <a:t> = </a:t>
            </a:r>
            <a:r>
              <a:rPr lang="en-US" sz="1200" dirty="0" err="1">
                <a:solidFill>
                  <a:srgbClr val="000000"/>
                </a:solidFill>
                <a:latin typeface="Monaco" pitchFamily="2" charset="77"/>
              </a:rPr>
              <a:t>unlist</a:t>
            </a:r>
            <a:r>
              <a:rPr lang="en-US" sz="1200" dirty="0">
                <a:solidFill>
                  <a:srgbClr val="000000"/>
                </a:solidFill>
                <a:latin typeface="Monaco" pitchFamily="2" charset="77"/>
              </a:rPr>
              <a:t>(p), log = TRUE))</a:t>
            </a:r>
          </a:p>
          <a:p>
            <a:r>
              <a:rPr lang="en-US" sz="1200" dirty="0">
                <a:solidFill>
                  <a:srgbClr val="000000"/>
                </a:solidFill>
                <a:latin typeface="Monaco" pitchFamily="2" charset="77"/>
              </a:rPr>
              <a:t>return(</a:t>
            </a:r>
            <a:r>
              <a:rPr lang="en-US" sz="1200" dirty="0" err="1">
                <a:solidFill>
                  <a:srgbClr val="000000"/>
                </a:solidFill>
                <a:latin typeface="Monaco" pitchFamily="2" charset="77"/>
              </a:rPr>
              <a:t>minusll</a:t>
            </a:r>
            <a:r>
              <a:rPr lang="en-US" sz="1200" dirty="0">
                <a:solidFill>
                  <a:srgbClr val="000000"/>
                </a:solidFill>
                <a:latin typeface="Monaco" pitchFamily="2" charset="77"/>
              </a:rPr>
              <a:t>)</a:t>
            </a:r>
          </a:p>
          <a:p>
            <a:r>
              <a:rPr lang="en-US" sz="1200" dirty="0">
                <a:solidFill>
                  <a:srgbClr val="000000"/>
                </a:solidFill>
                <a:latin typeface="Monaco" pitchFamily="2" charset="77"/>
              </a:rPr>
              <a:t>}</a:t>
            </a:r>
          </a:p>
        </p:txBody>
      </p:sp>
      <p:sp>
        <p:nvSpPr>
          <p:cNvPr id="16" name="TextBox 15">
            <a:extLst>
              <a:ext uri="{FF2B5EF4-FFF2-40B4-BE49-F238E27FC236}">
                <a16:creationId xmlns:a16="http://schemas.microsoft.com/office/drawing/2014/main" id="{AF5E0C1F-0971-7F42-AA42-93DD9F677315}"/>
              </a:ext>
            </a:extLst>
          </p:cNvPr>
          <p:cNvSpPr txBox="1"/>
          <p:nvPr/>
        </p:nvSpPr>
        <p:spPr>
          <a:xfrm>
            <a:off x="6592184" y="6127220"/>
            <a:ext cx="5443871" cy="707886"/>
          </a:xfrm>
          <a:prstGeom prst="rect">
            <a:avLst/>
          </a:prstGeom>
          <a:noFill/>
        </p:spPr>
        <p:txBody>
          <a:bodyPr wrap="square" rtlCol="0">
            <a:spAutoFit/>
          </a:bodyPr>
          <a:lstStyle/>
          <a:p>
            <a:r>
              <a:rPr lang="en-GB" sz="1000" i="1" dirty="0">
                <a:latin typeface="Optima" panose="02000503060000020004" pitchFamily="2" charset="0"/>
              </a:rPr>
              <a:t>Figure 103. Relationship between probability of maturity and size in females and males. Fitted curve in black (females) and in red (males) are superimposed on the observed proportions of mature females and mature males (black and red dots - proportions of females and males for size bins, respectively. Error bars – 2.5th and 97.5th percentiles).</a:t>
            </a:r>
          </a:p>
        </p:txBody>
      </p:sp>
      <p:sp>
        <p:nvSpPr>
          <p:cNvPr id="5" name="TextBox 4">
            <a:extLst>
              <a:ext uri="{FF2B5EF4-FFF2-40B4-BE49-F238E27FC236}">
                <a16:creationId xmlns:a16="http://schemas.microsoft.com/office/drawing/2014/main" id="{0C6B0983-6F82-3244-A6A0-1B231A40FADC}"/>
              </a:ext>
            </a:extLst>
          </p:cNvPr>
          <p:cNvSpPr txBox="1"/>
          <p:nvPr/>
        </p:nvSpPr>
        <p:spPr>
          <a:xfrm>
            <a:off x="133390" y="279147"/>
            <a:ext cx="3680110" cy="369332"/>
          </a:xfrm>
          <a:prstGeom prst="rect">
            <a:avLst/>
          </a:prstGeom>
          <a:noFill/>
        </p:spPr>
        <p:txBody>
          <a:bodyPr wrap="none" rtlCol="0">
            <a:spAutoFit/>
          </a:bodyPr>
          <a:lstStyle/>
          <a:p>
            <a:r>
              <a:rPr lang="en-GB" b="1" dirty="0">
                <a:latin typeface="Optima" panose="02000503060000020004" pitchFamily="2" charset="0"/>
              </a:rPr>
              <a:t>Model 2: two slopes and two sexes</a:t>
            </a:r>
          </a:p>
        </p:txBody>
      </p:sp>
      <p:graphicFrame>
        <p:nvGraphicFramePr>
          <p:cNvPr id="3" name="Table 2">
            <a:extLst>
              <a:ext uri="{FF2B5EF4-FFF2-40B4-BE49-F238E27FC236}">
                <a16:creationId xmlns:a16="http://schemas.microsoft.com/office/drawing/2014/main" id="{4A4406B4-1769-C641-9656-0AC4D28D02FD}"/>
              </a:ext>
            </a:extLst>
          </p:cNvPr>
          <p:cNvGraphicFramePr>
            <a:graphicFrameLocks noGrp="1"/>
          </p:cNvGraphicFramePr>
          <p:nvPr>
            <p:extLst>
              <p:ext uri="{D42A27DB-BD31-4B8C-83A1-F6EECF244321}">
                <p14:modId xmlns:p14="http://schemas.microsoft.com/office/powerpoint/2010/main" val="3246305146"/>
              </p:ext>
            </p:extLst>
          </p:nvPr>
        </p:nvGraphicFramePr>
        <p:xfrm>
          <a:off x="8156595" y="900219"/>
          <a:ext cx="3456000" cy="492750"/>
        </p:xfrm>
        <a:graphic>
          <a:graphicData uri="http://schemas.openxmlformats.org/drawingml/2006/table">
            <a:tbl>
              <a:tblPr firstRow="1" bandRow="1">
                <a:tableStyleId>{8799B23B-EC83-4686-B30A-512413B5E67A}</a:tableStyleId>
              </a:tblPr>
              <a:tblGrid>
                <a:gridCol w="1152000">
                  <a:extLst>
                    <a:ext uri="{9D8B030D-6E8A-4147-A177-3AD203B41FA5}">
                      <a16:colId xmlns:a16="http://schemas.microsoft.com/office/drawing/2014/main" val="1142775753"/>
                    </a:ext>
                  </a:extLst>
                </a:gridCol>
                <a:gridCol w="1152000">
                  <a:extLst>
                    <a:ext uri="{9D8B030D-6E8A-4147-A177-3AD203B41FA5}">
                      <a16:colId xmlns:a16="http://schemas.microsoft.com/office/drawing/2014/main" val="1404837774"/>
                    </a:ext>
                  </a:extLst>
                </a:gridCol>
                <a:gridCol w="1152000">
                  <a:extLst>
                    <a:ext uri="{9D8B030D-6E8A-4147-A177-3AD203B41FA5}">
                      <a16:colId xmlns:a16="http://schemas.microsoft.com/office/drawing/2014/main" val="246323040"/>
                    </a:ext>
                  </a:extLst>
                </a:gridCol>
              </a:tblGrid>
              <a:tr h="246375">
                <a:tc>
                  <a:txBody>
                    <a:bodyPr/>
                    <a:lstStyle/>
                    <a:p>
                      <a:r>
                        <a:rPr lang="en-GB" sz="1200" dirty="0"/>
                        <a:t>Juvenile (0)</a:t>
                      </a:r>
                    </a:p>
                  </a:txBody>
                  <a:tcPr marL="60750" marR="60750" marT="30375" marB="30375"/>
                </a:tc>
                <a:tc>
                  <a:txBody>
                    <a:bodyPr/>
                    <a:lstStyle/>
                    <a:p>
                      <a:r>
                        <a:rPr lang="en-GB" sz="1200" dirty="0"/>
                        <a:t>Female (1)</a:t>
                      </a:r>
                    </a:p>
                  </a:txBody>
                  <a:tcPr marL="60750" marR="60750" marT="30375" marB="30375"/>
                </a:tc>
                <a:tc>
                  <a:txBody>
                    <a:bodyPr/>
                    <a:lstStyle/>
                    <a:p>
                      <a:r>
                        <a:rPr lang="en-GB" sz="1200" dirty="0"/>
                        <a:t>Male (2)</a:t>
                      </a:r>
                    </a:p>
                  </a:txBody>
                  <a:tcPr marL="60750" marR="60750" marT="30375" marB="30375"/>
                </a:tc>
                <a:extLst>
                  <a:ext uri="{0D108BD9-81ED-4DB2-BD59-A6C34878D82A}">
                    <a16:rowId xmlns:a16="http://schemas.microsoft.com/office/drawing/2014/main" val="3332999659"/>
                  </a:ext>
                </a:extLst>
              </a:tr>
              <a:tr h="246375">
                <a:tc>
                  <a:txBody>
                    <a:bodyPr/>
                    <a:lstStyle/>
                    <a:p>
                      <a:r>
                        <a:rPr lang="en-GB" sz="1200" dirty="0"/>
                        <a:t>827</a:t>
                      </a:r>
                    </a:p>
                  </a:txBody>
                  <a:tcPr marL="60750" marR="60750" marT="30375" marB="30375"/>
                </a:tc>
                <a:tc>
                  <a:txBody>
                    <a:bodyPr/>
                    <a:lstStyle/>
                    <a:p>
                      <a:r>
                        <a:rPr lang="en-GB" sz="1200" dirty="0"/>
                        <a:t>315</a:t>
                      </a:r>
                    </a:p>
                  </a:txBody>
                  <a:tcPr marL="60750" marR="60750" marT="30375" marB="30375"/>
                </a:tc>
                <a:tc>
                  <a:txBody>
                    <a:bodyPr/>
                    <a:lstStyle/>
                    <a:p>
                      <a:r>
                        <a:rPr lang="en-GB" sz="1200" dirty="0"/>
                        <a:t>331</a:t>
                      </a:r>
                    </a:p>
                  </a:txBody>
                  <a:tcPr marL="60750" marR="60750" marT="30375" marB="30375"/>
                </a:tc>
                <a:extLst>
                  <a:ext uri="{0D108BD9-81ED-4DB2-BD59-A6C34878D82A}">
                    <a16:rowId xmlns:a16="http://schemas.microsoft.com/office/drawing/2014/main" val="1890029390"/>
                  </a:ext>
                </a:extLst>
              </a:tr>
            </a:tbl>
          </a:graphicData>
        </a:graphic>
      </p:graphicFrame>
    </p:spTree>
    <p:extLst>
      <p:ext uri="{BB962C8B-B14F-4D97-AF65-F5344CB8AC3E}">
        <p14:creationId xmlns:p14="http://schemas.microsoft.com/office/powerpoint/2010/main" val="747902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62CA48-BE08-004A-9443-BC488A3FFC55}"/>
              </a:ext>
            </a:extLst>
          </p:cNvPr>
          <p:cNvSpPr/>
          <p:nvPr/>
        </p:nvSpPr>
        <p:spPr>
          <a:xfrm>
            <a:off x="175920" y="182066"/>
            <a:ext cx="6096000" cy="3539430"/>
          </a:xfrm>
          <a:prstGeom prst="rect">
            <a:avLst/>
          </a:prstGeom>
        </p:spPr>
        <p:txBody>
          <a:bodyPr>
            <a:spAutoFit/>
          </a:bodyPr>
          <a:lstStyle/>
          <a:p>
            <a:r>
              <a:rPr lang="en-US" sz="1400" b="0" i="0" u="none" strike="noStrike" dirty="0">
                <a:solidFill>
                  <a:srgbClr val="000000"/>
                </a:solidFill>
                <a:effectLst/>
                <a:latin typeface="Optima-Regular" panose="02000503060000020004" pitchFamily="2" charset="0"/>
              </a:rPr>
              <a:t>Then we could think about fitting a model where the probability of maturity changes with size. If we ignore 'immature' individuals for the moment (probably treat them as juvenile), we can do something like this:</a:t>
            </a:r>
          </a:p>
          <a:p>
            <a:r>
              <a:rPr lang="en-US" sz="1400" b="0" i="0" u="none" strike="noStrike" dirty="0">
                <a:solidFill>
                  <a:srgbClr val="000000"/>
                </a:solidFill>
                <a:effectLst/>
                <a:latin typeface="Optima-Regular" panose="02000503060000020004" pitchFamily="2" charset="0"/>
              </a:rPr>
              <a:t>logit(</a:t>
            </a:r>
            <a:r>
              <a:rPr lang="en-US" sz="1400" b="0" i="0" u="none" strike="noStrike" dirty="0" err="1">
                <a:solidFill>
                  <a:srgbClr val="000000"/>
                </a:solidFill>
                <a:effectLst/>
                <a:latin typeface="Optima-Regular" panose="02000503060000020004" pitchFamily="2" charset="0"/>
              </a:rPr>
              <a:t>p_m</a:t>
            </a:r>
            <a:r>
              <a:rPr lang="en-US" sz="1400" b="0" i="0" u="none" strike="noStrike" dirty="0">
                <a:solidFill>
                  <a:srgbClr val="000000"/>
                </a:solidFill>
                <a:effectLst/>
                <a:latin typeface="Optima-Regular" panose="02000503060000020004" pitchFamily="2" charset="0"/>
              </a:rPr>
              <a:t>) &lt;- (size - </a:t>
            </a:r>
            <a:r>
              <a:rPr lang="en-US" sz="1400" b="0" i="0" u="none" strike="noStrike" dirty="0" err="1">
                <a:solidFill>
                  <a:srgbClr val="000000"/>
                </a:solidFill>
                <a:effectLst/>
                <a:latin typeface="Optima-Regular" panose="02000503060000020004" pitchFamily="2" charset="0"/>
              </a:rPr>
              <a:t>smat_m</a:t>
            </a:r>
            <a:r>
              <a:rPr lang="en-US" sz="1400" b="0" i="0" u="none" strike="noStrike" dirty="0">
                <a:solidFill>
                  <a:srgbClr val="000000"/>
                </a:solidFill>
                <a:effectLst/>
                <a:latin typeface="Optima-Regular" panose="02000503060000020004" pitchFamily="2" charset="0"/>
              </a:rPr>
              <a:t>)/</a:t>
            </a:r>
            <a:r>
              <a:rPr lang="en-US" sz="1400" b="0" i="0" u="none" strike="noStrike" dirty="0" err="1">
                <a:solidFill>
                  <a:srgbClr val="000000"/>
                </a:solidFill>
                <a:effectLst/>
                <a:latin typeface="Optima-Regular" panose="02000503060000020004" pitchFamily="2" charset="0"/>
              </a:rPr>
              <a:t>b_m</a:t>
            </a:r>
            <a:endParaRPr lang="en-US" sz="1400" b="0" i="0" u="none" strike="noStrike" dirty="0">
              <a:solidFill>
                <a:srgbClr val="000000"/>
              </a:solidFill>
              <a:effectLst/>
              <a:latin typeface="Optima-Regular" panose="02000503060000020004" pitchFamily="2" charset="0"/>
            </a:endParaRPr>
          </a:p>
          <a:p>
            <a:r>
              <a:rPr lang="en-US" sz="1400" b="0" i="0" u="none" strike="noStrike" dirty="0">
                <a:solidFill>
                  <a:srgbClr val="000000"/>
                </a:solidFill>
                <a:effectLst/>
                <a:latin typeface="Optima-Regular" panose="02000503060000020004" pitchFamily="2" charset="0"/>
              </a:rPr>
              <a:t>logit(</a:t>
            </a:r>
            <a:r>
              <a:rPr lang="en-US" sz="1400" b="0" i="0" u="none" strike="noStrike" dirty="0" err="1">
                <a:solidFill>
                  <a:srgbClr val="000000"/>
                </a:solidFill>
                <a:effectLst/>
                <a:latin typeface="Optima-Regular" panose="02000503060000020004" pitchFamily="2" charset="0"/>
              </a:rPr>
              <a:t>p_f</a:t>
            </a:r>
            <a:r>
              <a:rPr lang="en-US" sz="1400" b="0" i="0" u="none" strike="noStrike" dirty="0">
                <a:solidFill>
                  <a:srgbClr val="000000"/>
                </a:solidFill>
                <a:effectLst/>
                <a:latin typeface="Optima-Regular" panose="02000503060000020004" pitchFamily="2" charset="0"/>
              </a:rPr>
              <a:t>) &lt;- (size - </a:t>
            </a:r>
            <a:r>
              <a:rPr lang="en-US" sz="1400" b="0" i="0" u="none" strike="noStrike" dirty="0" err="1">
                <a:solidFill>
                  <a:srgbClr val="000000"/>
                </a:solidFill>
                <a:effectLst/>
                <a:latin typeface="Optima-Regular" panose="02000503060000020004" pitchFamily="2" charset="0"/>
              </a:rPr>
              <a:t>smat_f</a:t>
            </a:r>
            <a:r>
              <a:rPr lang="en-US" sz="1400" b="0" i="0" u="none" strike="noStrike" dirty="0">
                <a:solidFill>
                  <a:srgbClr val="000000"/>
                </a:solidFill>
                <a:effectLst/>
                <a:latin typeface="Optima-Regular" panose="02000503060000020004" pitchFamily="2" charset="0"/>
              </a:rPr>
              <a:t>)/</a:t>
            </a:r>
            <a:r>
              <a:rPr lang="en-US" sz="1400" b="0" i="0" u="none" strike="noStrike" dirty="0" err="1">
                <a:solidFill>
                  <a:srgbClr val="000000"/>
                </a:solidFill>
                <a:effectLst/>
                <a:latin typeface="Optima-Regular" panose="02000503060000020004" pitchFamily="2" charset="0"/>
              </a:rPr>
              <a:t>b_f</a:t>
            </a:r>
            <a:endParaRPr lang="en-US" sz="1400" b="0" i="0" u="none" strike="noStrike" dirty="0">
              <a:solidFill>
                <a:srgbClr val="000000"/>
              </a:solidFill>
              <a:effectLst/>
              <a:latin typeface="Optima-Regular" panose="02000503060000020004" pitchFamily="2" charset="0"/>
            </a:endParaRPr>
          </a:p>
          <a:p>
            <a:r>
              <a:rPr lang="en-US" sz="1400" b="0" i="0" u="none" strike="noStrike" dirty="0" err="1">
                <a:solidFill>
                  <a:srgbClr val="000000"/>
                </a:solidFill>
                <a:effectLst/>
                <a:latin typeface="Optima-Regular" panose="02000503060000020004" pitchFamily="2" charset="0"/>
              </a:rPr>
              <a:t>p_m</a:t>
            </a:r>
            <a:r>
              <a:rPr lang="en-US" sz="1400" b="0" i="0" u="none" strike="noStrike" dirty="0">
                <a:solidFill>
                  <a:srgbClr val="000000"/>
                </a:solidFill>
                <a:effectLst/>
                <a:latin typeface="Optima-Regular" panose="02000503060000020004" pitchFamily="2" charset="0"/>
              </a:rPr>
              <a:t> and </a:t>
            </a:r>
            <a:r>
              <a:rPr lang="en-US" sz="1400" b="0" i="0" u="none" strike="noStrike" dirty="0" err="1">
                <a:solidFill>
                  <a:srgbClr val="000000"/>
                </a:solidFill>
                <a:effectLst/>
                <a:latin typeface="Optima-Regular" panose="02000503060000020004" pitchFamily="2" charset="0"/>
              </a:rPr>
              <a:t>p_f</a:t>
            </a:r>
            <a:r>
              <a:rPr lang="en-US" sz="1400" b="0" i="0" u="none" strike="noStrike" dirty="0">
                <a:solidFill>
                  <a:srgbClr val="000000"/>
                </a:solidFill>
                <a:effectLst/>
                <a:latin typeface="Optima-Regular" panose="02000503060000020004" pitchFamily="2" charset="0"/>
              </a:rPr>
              <a:t> are the probabilities that a male or a female will be adult, given their size, the average size at which males or females become adult (</a:t>
            </a:r>
            <a:r>
              <a:rPr lang="en-US" sz="1400" b="0" i="0" u="none" strike="noStrike" dirty="0" err="1">
                <a:solidFill>
                  <a:srgbClr val="000000"/>
                </a:solidFill>
                <a:effectLst/>
                <a:latin typeface="Optima-Regular" panose="02000503060000020004" pitchFamily="2" charset="0"/>
              </a:rPr>
              <a:t>smat_m</a:t>
            </a:r>
            <a:r>
              <a:rPr lang="en-US" sz="1400" b="0" i="0" u="none" strike="noStrike" dirty="0">
                <a:solidFill>
                  <a:srgbClr val="000000"/>
                </a:solidFill>
                <a:effectLst/>
                <a:latin typeface="Optima-Regular" panose="02000503060000020004" pitchFamily="2" charset="0"/>
              </a:rPr>
              <a:t>, </a:t>
            </a:r>
            <a:r>
              <a:rPr lang="en-US" sz="1400" b="0" i="0" u="none" strike="noStrike" dirty="0" err="1">
                <a:solidFill>
                  <a:srgbClr val="000000"/>
                </a:solidFill>
                <a:effectLst/>
                <a:latin typeface="Optima-Regular" panose="02000503060000020004" pitchFamily="2" charset="0"/>
              </a:rPr>
              <a:t>smat_f</a:t>
            </a:r>
            <a:r>
              <a:rPr lang="en-US" sz="1400" b="0" i="0" u="none" strike="noStrike" dirty="0">
                <a:solidFill>
                  <a:srgbClr val="000000"/>
                </a:solidFill>
                <a:effectLst/>
                <a:latin typeface="Optima-Regular" panose="02000503060000020004" pitchFamily="2" charset="0"/>
              </a:rPr>
              <a:t>) and a slope (</a:t>
            </a:r>
            <a:r>
              <a:rPr lang="en-US" sz="1400" b="0" i="0" u="none" strike="noStrike" dirty="0" err="1">
                <a:solidFill>
                  <a:srgbClr val="000000"/>
                </a:solidFill>
                <a:effectLst/>
                <a:latin typeface="Optima-Regular" panose="02000503060000020004" pitchFamily="2" charset="0"/>
              </a:rPr>
              <a:t>b_m</a:t>
            </a:r>
            <a:r>
              <a:rPr lang="en-US" sz="1400" b="0" i="0" u="none" strike="noStrike" dirty="0">
                <a:solidFill>
                  <a:srgbClr val="000000"/>
                </a:solidFill>
                <a:effectLst/>
                <a:latin typeface="Optima-Regular" panose="02000503060000020004" pitchFamily="2" charset="0"/>
              </a:rPr>
              <a:t>, </a:t>
            </a:r>
            <a:r>
              <a:rPr lang="en-US" sz="1400" b="0" i="0" u="none" strike="noStrike" dirty="0" err="1">
                <a:solidFill>
                  <a:srgbClr val="000000"/>
                </a:solidFill>
                <a:effectLst/>
                <a:latin typeface="Optima-Regular" panose="02000503060000020004" pitchFamily="2" charset="0"/>
              </a:rPr>
              <a:t>b_f</a:t>
            </a:r>
            <a:r>
              <a:rPr lang="en-US" sz="1400" b="0" i="0" u="none" strike="noStrike" dirty="0">
                <a:solidFill>
                  <a:srgbClr val="000000"/>
                </a:solidFill>
                <a:effectLst/>
                <a:latin typeface="Optima-Regular" panose="02000503060000020004" pitchFamily="2" charset="0"/>
              </a:rPr>
              <a:t>) that determines how variable the size at maturity is.</a:t>
            </a:r>
          </a:p>
          <a:p>
            <a:r>
              <a:rPr lang="en-US" sz="1400" b="0" i="0" u="none" strike="noStrike" dirty="0">
                <a:solidFill>
                  <a:srgbClr val="000000"/>
                </a:solidFill>
                <a:effectLst/>
                <a:latin typeface="Optima-Regular" panose="02000503060000020004" pitchFamily="2" charset="0"/>
              </a:rPr>
              <a:t>Then we also have the unknown sex ratio (</a:t>
            </a:r>
            <a:r>
              <a:rPr lang="en-US" sz="1400" b="0" i="0" u="none" strike="noStrike" dirty="0" err="1">
                <a:solidFill>
                  <a:srgbClr val="000000"/>
                </a:solidFill>
                <a:effectLst/>
                <a:latin typeface="Optima-Regular" panose="02000503060000020004" pitchFamily="2" charset="0"/>
              </a:rPr>
              <a:t>sr</a:t>
            </a:r>
            <a:r>
              <a:rPr lang="en-US" sz="1400" b="0" i="0" u="none" strike="noStrike" dirty="0">
                <a:solidFill>
                  <a:srgbClr val="000000"/>
                </a:solidFill>
                <a:effectLst/>
                <a:latin typeface="Optima-Regular" panose="02000503060000020004" pitchFamily="2" charset="0"/>
              </a:rPr>
              <a:t>) in juveniles so a snail is juvenile with probability </a:t>
            </a:r>
            <a:br>
              <a:rPr lang="en-US" sz="1400" b="0" i="0" u="none" strike="noStrike" dirty="0">
                <a:solidFill>
                  <a:srgbClr val="000000"/>
                </a:solidFill>
                <a:effectLst/>
                <a:latin typeface="Optima-Regular" panose="02000503060000020004" pitchFamily="2" charset="0"/>
              </a:rPr>
            </a:br>
            <a:endParaRPr lang="en-US" sz="1400" b="0" i="0" u="none" strike="noStrike" dirty="0">
              <a:solidFill>
                <a:srgbClr val="000000"/>
              </a:solidFill>
              <a:effectLst/>
              <a:latin typeface="Optima-Regular" panose="02000503060000020004" pitchFamily="2" charset="0"/>
            </a:endParaRPr>
          </a:p>
          <a:p>
            <a:r>
              <a:rPr lang="en-US" sz="1400" b="0" i="0" u="none" strike="noStrike" dirty="0" err="1">
                <a:solidFill>
                  <a:srgbClr val="000000"/>
                </a:solidFill>
                <a:effectLst/>
                <a:latin typeface="Optima-Regular" panose="02000503060000020004" pitchFamily="2" charset="0"/>
              </a:rPr>
              <a:t>p_j</a:t>
            </a:r>
            <a:r>
              <a:rPr lang="en-US" sz="1400" b="0" i="0" u="none" strike="noStrike" dirty="0">
                <a:solidFill>
                  <a:srgbClr val="000000"/>
                </a:solidFill>
                <a:effectLst/>
                <a:latin typeface="Optima-Regular" panose="02000503060000020004" pitchFamily="2" charset="0"/>
              </a:rPr>
              <a:t> &lt;- (1-p_m)*</a:t>
            </a:r>
            <a:r>
              <a:rPr lang="en-US" sz="1400" b="0" i="0" u="none" strike="noStrike" dirty="0" err="1">
                <a:solidFill>
                  <a:srgbClr val="000000"/>
                </a:solidFill>
                <a:effectLst/>
                <a:latin typeface="Optima-Regular" panose="02000503060000020004" pitchFamily="2" charset="0"/>
              </a:rPr>
              <a:t>sr</a:t>
            </a:r>
            <a:r>
              <a:rPr lang="en-US" sz="1400" b="0" i="0" u="none" strike="noStrike" dirty="0">
                <a:solidFill>
                  <a:srgbClr val="000000"/>
                </a:solidFill>
                <a:effectLst/>
                <a:latin typeface="Optima-Regular" panose="02000503060000020004" pitchFamily="2" charset="0"/>
              </a:rPr>
              <a:t> + (1-p_f)*(1-sr)</a:t>
            </a:r>
          </a:p>
          <a:p>
            <a:r>
              <a:rPr lang="en-US" sz="1400" b="0" i="0" u="none" strike="noStrike" dirty="0">
                <a:solidFill>
                  <a:srgbClr val="000000"/>
                </a:solidFill>
                <a:effectLst/>
                <a:latin typeface="Optima-Regular" panose="02000503060000020004" pitchFamily="2" charset="0"/>
              </a:rPr>
              <a:t>maybe we don't need this because it should just be 1-p_m-p_f (any snail that is not male or female is juvenile)</a:t>
            </a:r>
            <a:br>
              <a:rPr lang="en-US" sz="1400" b="0" i="0" u="none" strike="noStrike" dirty="0">
                <a:solidFill>
                  <a:srgbClr val="000000"/>
                </a:solidFill>
                <a:effectLst/>
                <a:latin typeface="Optima-Regular" panose="02000503060000020004" pitchFamily="2" charset="0"/>
              </a:rPr>
            </a:br>
            <a:endParaRPr lang="en-US" sz="1400" b="0" i="0" u="none" strike="noStrike" dirty="0">
              <a:solidFill>
                <a:srgbClr val="000000"/>
              </a:solidFill>
              <a:effectLst/>
              <a:latin typeface="Optima-Regular" panose="02000503060000020004" pitchFamily="2" charset="0"/>
            </a:endParaRPr>
          </a:p>
        </p:txBody>
      </p:sp>
      <p:sp>
        <p:nvSpPr>
          <p:cNvPr id="3" name="Rectangle 2">
            <a:extLst>
              <a:ext uri="{FF2B5EF4-FFF2-40B4-BE49-F238E27FC236}">
                <a16:creationId xmlns:a16="http://schemas.microsoft.com/office/drawing/2014/main" id="{6A2407A6-A749-574E-9A8C-7B09207CFE39}"/>
              </a:ext>
            </a:extLst>
          </p:cNvPr>
          <p:cNvSpPr/>
          <p:nvPr/>
        </p:nvSpPr>
        <p:spPr>
          <a:xfrm>
            <a:off x="6271920" y="182066"/>
            <a:ext cx="5686164" cy="1838120"/>
          </a:xfrm>
          <a:prstGeom prst="rect">
            <a:avLst/>
          </a:prstGeom>
        </p:spPr>
        <p:txBody>
          <a:bodyPr wrap="square">
            <a:spAutoFit/>
          </a:bodyPr>
          <a:lstStyle/>
          <a:p>
            <a:r>
              <a:rPr lang="en-US" sz="1400" b="0" i="0" u="none" strike="noStrike" dirty="0">
                <a:solidFill>
                  <a:srgbClr val="000000"/>
                </a:solidFill>
                <a:effectLst/>
                <a:latin typeface="Optima-Regular" panose="02000503060000020004" pitchFamily="2" charset="0"/>
              </a:rPr>
              <a:t>That means we have 4 unknowns that we can fit given the size and maturity status of the individuals and assuming the parameters are constant across the contact zone. After fitting this model, it could be extended to allow the parameters to vary over tanks (or with space in the clinal data). I did something a bit like this ages ago for ANG, but without separating males and females. It was possible to fit a cline for size at maturity even though we had rather few juveniles in that data set.</a:t>
            </a:r>
          </a:p>
        </p:txBody>
      </p:sp>
    </p:spTree>
    <p:extLst>
      <p:ext uri="{BB962C8B-B14F-4D97-AF65-F5344CB8AC3E}">
        <p14:creationId xmlns:p14="http://schemas.microsoft.com/office/powerpoint/2010/main" val="3978348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715FB9-E5CF-D147-93F4-1763E5BE0254}"/>
              </a:ext>
            </a:extLst>
          </p:cNvPr>
          <p:cNvSpPr/>
          <p:nvPr/>
        </p:nvSpPr>
        <p:spPr>
          <a:xfrm>
            <a:off x="95290" y="-1804998"/>
            <a:ext cx="11861800" cy="1754326"/>
          </a:xfrm>
          <a:prstGeom prst="rect">
            <a:avLst/>
          </a:prstGeom>
        </p:spPr>
        <p:txBody>
          <a:bodyPr wrap="square">
            <a:spAutoFit/>
          </a:bodyPr>
          <a:lstStyle/>
          <a:p>
            <a:r>
              <a:rPr lang="en-US" dirty="0">
                <a:solidFill>
                  <a:srgbClr val="0070C0"/>
                </a:solidFill>
                <a:latin typeface="Optima-Regular" panose="02000503060000020004" pitchFamily="2" charset="0"/>
              </a:rPr>
              <a:t>single slope for the logistic regressions of maturity on size, in order to focus on comparing the size at 50% maturity among tanks. Probably this should be done separately for gen0 and gen1, where there might be biological reasons for slopes to differ, but perhaps that difference, and the difference between sexes, could first be tested on the full data set. Then the slope could be fixed and individual tank/gen combinations analyses separately to find the size at 50% maturity and its standard error to use in the plasticity analyses (or you could fit a model with one slope and means for different tanks).</a:t>
            </a:r>
            <a:endParaRPr lang="en-GB" dirty="0">
              <a:solidFill>
                <a:srgbClr val="0070C0"/>
              </a:solidFill>
            </a:endParaRPr>
          </a:p>
        </p:txBody>
      </p:sp>
      <p:sp>
        <p:nvSpPr>
          <p:cNvPr id="3" name="TextBox 2">
            <a:extLst>
              <a:ext uri="{FF2B5EF4-FFF2-40B4-BE49-F238E27FC236}">
                <a16:creationId xmlns:a16="http://schemas.microsoft.com/office/drawing/2014/main" id="{CB2E8586-4624-B042-96A4-2213BBA8C18E}"/>
              </a:ext>
            </a:extLst>
          </p:cNvPr>
          <p:cNvSpPr txBox="1"/>
          <p:nvPr/>
        </p:nvSpPr>
        <p:spPr>
          <a:xfrm>
            <a:off x="95290" y="126747"/>
            <a:ext cx="4318555" cy="369332"/>
          </a:xfrm>
          <a:prstGeom prst="rect">
            <a:avLst/>
          </a:prstGeom>
          <a:noFill/>
        </p:spPr>
        <p:txBody>
          <a:bodyPr wrap="none" rtlCol="0">
            <a:spAutoFit/>
          </a:bodyPr>
          <a:lstStyle/>
          <a:p>
            <a:r>
              <a:rPr lang="en-GB" b="1" dirty="0">
                <a:latin typeface="Optima" panose="02000503060000020004" pitchFamily="2" charset="0"/>
              </a:rPr>
              <a:t>Model 3: two slopes and two generations</a:t>
            </a:r>
          </a:p>
        </p:txBody>
      </p:sp>
      <p:sp>
        <p:nvSpPr>
          <p:cNvPr id="4" name="Rectangle 3">
            <a:extLst>
              <a:ext uri="{FF2B5EF4-FFF2-40B4-BE49-F238E27FC236}">
                <a16:creationId xmlns:a16="http://schemas.microsoft.com/office/drawing/2014/main" id="{55BD62EE-C25A-A74A-BBBA-B3F5A6B72A2B}"/>
              </a:ext>
            </a:extLst>
          </p:cNvPr>
          <p:cNvSpPr/>
          <p:nvPr/>
        </p:nvSpPr>
        <p:spPr>
          <a:xfrm>
            <a:off x="95290" y="635338"/>
            <a:ext cx="4680384" cy="1200329"/>
          </a:xfrm>
          <a:prstGeom prst="rect">
            <a:avLst/>
          </a:prstGeom>
        </p:spPr>
        <p:txBody>
          <a:bodyPr wrap="square">
            <a:spAutoFit/>
          </a:bodyPr>
          <a:lstStyle/>
          <a:p>
            <a:r>
              <a:rPr lang="en-US" sz="1200" dirty="0" err="1">
                <a:solidFill>
                  <a:srgbClr val="000000"/>
                </a:solidFill>
                <a:latin typeface="Monaco" pitchFamily="2" charset="77"/>
              </a:rPr>
              <a:t>s_mat</a:t>
            </a:r>
            <a:r>
              <a:rPr lang="en-US" sz="1200" dirty="0">
                <a:solidFill>
                  <a:srgbClr val="000000"/>
                </a:solidFill>
                <a:latin typeface="Monaco" pitchFamily="2" charset="77"/>
              </a:rPr>
              <a:t> &lt;- function(size, mat, mean, slope) {</a:t>
            </a:r>
          </a:p>
          <a:p>
            <a:r>
              <a:rPr lang="en-US" sz="1200" dirty="0">
                <a:solidFill>
                  <a:srgbClr val="000000"/>
                </a:solidFill>
                <a:latin typeface="Monaco" pitchFamily="2" charset="77"/>
              </a:rPr>
              <a:t>  </a:t>
            </a:r>
            <a:r>
              <a:rPr lang="en-US" sz="1200" dirty="0" err="1">
                <a:solidFill>
                  <a:srgbClr val="000000"/>
                </a:solidFill>
                <a:latin typeface="Monaco" pitchFamily="2" charset="77"/>
              </a:rPr>
              <a:t>logit_p</a:t>
            </a:r>
            <a:r>
              <a:rPr lang="en-US" sz="1200" dirty="0">
                <a:solidFill>
                  <a:srgbClr val="000000"/>
                </a:solidFill>
                <a:latin typeface="Monaco" pitchFamily="2" charset="77"/>
              </a:rPr>
              <a:t> &lt;- (size - mean) / slope</a:t>
            </a:r>
          </a:p>
          <a:p>
            <a:r>
              <a:rPr lang="en-US" sz="1200" dirty="0">
                <a:solidFill>
                  <a:srgbClr val="000000"/>
                </a:solidFill>
                <a:latin typeface="Monaco" pitchFamily="2" charset="77"/>
              </a:rPr>
              <a:t>  p &lt;- </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a:t>
            </a:r>
            <a:r>
              <a:rPr lang="en-US" sz="1200" dirty="0">
                <a:solidFill>
                  <a:srgbClr val="000000"/>
                </a:solidFill>
                <a:latin typeface="Monaco" pitchFamily="2" charset="77"/>
              </a:rPr>
              <a:t>) / (</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a:t>
            </a:r>
            <a:r>
              <a:rPr lang="en-US" sz="1200" dirty="0">
                <a:solidFill>
                  <a:srgbClr val="000000"/>
                </a:solidFill>
                <a:latin typeface="Monaco" pitchFamily="2" charset="77"/>
              </a:rPr>
              <a:t>)+1)</a:t>
            </a:r>
          </a:p>
          <a:p>
            <a:r>
              <a:rPr lang="en-US" sz="1200" dirty="0">
                <a:solidFill>
                  <a:srgbClr val="000000"/>
                </a:solidFill>
                <a:latin typeface="Monaco" pitchFamily="2" charset="77"/>
              </a:rPr>
              <a:t>  </a:t>
            </a:r>
            <a:r>
              <a:rPr lang="en-US" sz="1200" dirty="0" err="1">
                <a:solidFill>
                  <a:srgbClr val="000000"/>
                </a:solidFill>
                <a:latin typeface="Monaco" pitchFamily="2" charset="77"/>
              </a:rPr>
              <a:t>minusll</a:t>
            </a:r>
            <a:r>
              <a:rPr lang="en-US" sz="1200" dirty="0">
                <a:solidFill>
                  <a:srgbClr val="000000"/>
                </a:solidFill>
                <a:latin typeface="Monaco" pitchFamily="2" charset="77"/>
              </a:rPr>
              <a:t> &lt;- -sum(</a:t>
            </a:r>
            <a:r>
              <a:rPr lang="en-US" sz="1200" dirty="0" err="1">
                <a:solidFill>
                  <a:srgbClr val="000000"/>
                </a:solidFill>
                <a:latin typeface="Monaco" pitchFamily="2" charset="77"/>
              </a:rPr>
              <a:t>dbinom</a:t>
            </a:r>
            <a:r>
              <a:rPr lang="en-US" sz="1200" dirty="0">
                <a:solidFill>
                  <a:srgbClr val="000000"/>
                </a:solidFill>
                <a:latin typeface="Monaco" pitchFamily="2" charset="77"/>
              </a:rPr>
              <a:t>(mat, 1, p, log = TRUE))</a:t>
            </a:r>
          </a:p>
          <a:p>
            <a:r>
              <a:rPr lang="en-US" sz="1200" dirty="0">
                <a:solidFill>
                  <a:srgbClr val="000000"/>
                </a:solidFill>
                <a:latin typeface="Monaco" pitchFamily="2" charset="77"/>
              </a:rPr>
              <a:t>  return(</a:t>
            </a:r>
            <a:r>
              <a:rPr lang="en-US" sz="1200" dirty="0" err="1">
                <a:solidFill>
                  <a:srgbClr val="000000"/>
                </a:solidFill>
                <a:latin typeface="Monaco" pitchFamily="2" charset="77"/>
              </a:rPr>
              <a:t>minusll</a:t>
            </a:r>
            <a:r>
              <a:rPr lang="en-US" sz="1200" dirty="0">
                <a:solidFill>
                  <a:srgbClr val="000000"/>
                </a:solidFill>
                <a:latin typeface="Monaco" pitchFamily="2" charset="77"/>
              </a:rPr>
              <a:t>)</a:t>
            </a:r>
          </a:p>
          <a:p>
            <a:r>
              <a:rPr lang="en-US" sz="1200" dirty="0">
                <a:solidFill>
                  <a:srgbClr val="000000"/>
                </a:solidFill>
                <a:latin typeface="Monaco" pitchFamily="2" charset="77"/>
              </a:rPr>
              <a:t>}</a:t>
            </a:r>
          </a:p>
        </p:txBody>
      </p:sp>
      <p:sp>
        <p:nvSpPr>
          <p:cNvPr id="5" name="Rectangle 4">
            <a:extLst>
              <a:ext uri="{FF2B5EF4-FFF2-40B4-BE49-F238E27FC236}">
                <a16:creationId xmlns:a16="http://schemas.microsoft.com/office/drawing/2014/main" id="{AB74C8E0-67D9-2145-ABB5-D488622B3EF6}"/>
              </a:ext>
            </a:extLst>
          </p:cNvPr>
          <p:cNvSpPr/>
          <p:nvPr/>
        </p:nvSpPr>
        <p:spPr>
          <a:xfrm>
            <a:off x="95290" y="1868100"/>
            <a:ext cx="6096000" cy="646331"/>
          </a:xfrm>
          <a:prstGeom prst="rect">
            <a:avLst/>
          </a:prstGeom>
        </p:spPr>
        <p:txBody>
          <a:bodyPr>
            <a:spAutoFit/>
          </a:bodyPr>
          <a:lstStyle/>
          <a:p>
            <a:r>
              <a:rPr lang="en-US" dirty="0">
                <a:solidFill>
                  <a:srgbClr val="000000"/>
                </a:solidFill>
                <a:latin typeface="Optima" panose="02000503060000020004" pitchFamily="2" charset="0"/>
              </a:rPr>
              <a:t>where </a:t>
            </a:r>
            <a:r>
              <a:rPr lang="en-US" sz="1600" dirty="0">
                <a:solidFill>
                  <a:srgbClr val="000000"/>
                </a:solidFill>
                <a:latin typeface="Monaco" pitchFamily="2" charset="77"/>
              </a:rPr>
              <a:t>size</a:t>
            </a:r>
            <a:r>
              <a:rPr lang="en-US" dirty="0">
                <a:solidFill>
                  <a:srgbClr val="000000"/>
                </a:solidFill>
                <a:latin typeface="Optima" panose="02000503060000020004" pitchFamily="2" charset="0"/>
              </a:rPr>
              <a:t> is either for individuals of generation 0 or individuals of generation 1.</a:t>
            </a:r>
            <a:endParaRPr lang="en-GB" dirty="0"/>
          </a:p>
        </p:txBody>
      </p:sp>
    </p:spTree>
    <p:extLst>
      <p:ext uri="{BB962C8B-B14F-4D97-AF65-F5344CB8AC3E}">
        <p14:creationId xmlns:p14="http://schemas.microsoft.com/office/powerpoint/2010/main" val="3545128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715FB9-E5CF-D147-93F4-1763E5BE0254}"/>
              </a:ext>
            </a:extLst>
          </p:cNvPr>
          <p:cNvSpPr/>
          <p:nvPr/>
        </p:nvSpPr>
        <p:spPr>
          <a:xfrm>
            <a:off x="95290" y="-1804998"/>
            <a:ext cx="11861800" cy="1754326"/>
          </a:xfrm>
          <a:prstGeom prst="rect">
            <a:avLst/>
          </a:prstGeom>
        </p:spPr>
        <p:txBody>
          <a:bodyPr wrap="square">
            <a:spAutoFit/>
          </a:bodyPr>
          <a:lstStyle/>
          <a:p>
            <a:r>
              <a:rPr lang="en-US" dirty="0">
                <a:solidFill>
                  <a:srgbClr val="0070C0"/>
                </a:solidFill>
                <a:latin typeface="Optima-Regular" panose="02000503060000020004" pitchFamily="2" charset="0"/>
              </a:rPr>
              <a:t>single slope for the logistic regressions of maturity on size, in order to focus on comparing the size at 50% maturity among tanks. Probably this should be done separately for gen0 and gen1, where there might be biological reasons for slopes to differ, but perhaps that difference, and the difference between sexes, could first be tested on the full data set. Then the slope could be fixed and individual tank/gen combinations analyses separately to find the size at 50% maturity and its standard error to use in the plasticity analyses (or you could fit a model with one slope and means for different tanks).</a:t>
            </a:r>
            <a:endParaRPr lang="en-GB" dirty="0">
              <a:solidFill>
                <a:srgbClr val="0070C0"/>
              </a:solidFill>
            </a:endParaRPr>
          </a:p>
        </p:txBody>
      </p:sp>
      <p:sp>
        <p:nvSpPr>
          <p:cNvPr id="3" name="TextBox 2">
            <a:extLst>
              <a:ext uri="{FF2B5EF4-FFF2-40B4-BE49-F238E27FC236}">
                <a16:creationId xmlns:a16="http://schemas.microsoft.com/office/drawing/2014/main" id="{CB2E8586-4624-B042-96A4-2213BBA8C18E}"/>
              </a:ext>
            </a:extLst>
          </p:cNvPr>
          <p:cNvSpPr txBox="1"/>
          <p:nvPr/>
        </p:nvSpPr>
        <p:spPr>
          <a:xfrm>
            <a:off x="95290" y="126747"/>
            <a:ext cx="4680384" cy="369332"/>
          </a:xfrm>
          <a:prstGeom prst="rect">
            <a:avLst/>
          </a:prstGeom>
          <a:noFill/>
        </p:spPr>
        <p:txBody>
          <a:bodyPr wrap="none" rtlCol="0">
            <a:spAutoFit/>
          </a:bodyPr>
          <a:lstStyle/>
          <a:p>
            <a:r>
              <a:rPr lang="en-GB" b="1" dirty="0">
                <a:latin typeface="Optima" panose="02000503060000020004" pitchFamily="2" charset="0"/>
              </a:rPr>
              <a:t>Model 4: one slope and separate generations</a:t>
            </a:r>
          </a:p>
        </p:txBody>
      </p:sp>
      <p:sp>
        <p:nvSpPr>
          <p:cNvPr id="4" name="Rectangle 3">
            <a:extLst>
              <a:ext uri="{FF2B5EF4-FFF2-40B4-BE49-F238E27FC236}">
                <a16:creationId xmlns:a16="http://schemas.microsoft.com/office/drawing/2014/main" id="{55BD62EE-C25A-A74A-BBBA-B3F5A6B72A2B}"/>
              </a:ext>
            </a:extLst>
          </p:cNvPr>
          <p:cNvSpPr/>
          <p:nvPr/>
        </p:nvSpPr>
        <p:spPr>
          <a:xfrm>
            <a:off x="95290" y="635338"/>
            <a:ext cx="4680384" cy="1200329"/>
          </a:xfrm>
          <a:prstGeom prst="rect">
            <a:avLst/>
          </a:prstGeom>
        </p:spPr>
        <p:txBody>
          <a:bodyPr wrap="square">
            <a:spAutoFit/>
          </a:bodyPr>
          <a:lstStyle/>
          <a:p>
            <a:r>
              <a:rPr lang="en-US" sz="1200" dirty="0" err="1">
                <a:solidFill>
                  <a:srgbClr val="000000"/>
                </a:solidFill>
                <a:latin typeface="Monaco" pitchFamily="2" charset="77"/>
              </a:rPr>
              <a:t>s_mat</a:t>
            </a:r>
            <a:r>
              <a:rPr lang="en-US" sz="1200" dirty="0">
                <a:solidFill>
                  <a:srgbClr val="000000"/>
                </a:solidFill>
                <a:latin typeface="Monaco" pitchFamily="2" charset="77"/>
              </a:rPr>
              <a:t> &lt;- function(size, mat, mean, slope) {</a:t>
            </a:r>
          </a:p>
          <a:p>
            <a:r>
              <a:rPr lang="en-US" sz="1200" dirty="0">
                <a:solidFill>
                  <a:srgbClr val="000000"/>
                </a:solidFill>
                <a:latin typeface="Monaco" pitchFamily="2" charset="77"/>
              </a:rPr>
              <a:t>  </a:t>
            </a:r>
            <a:r>
              <a:rPr lang="en-US" sz="1200" dirty="0" err="1">
                <a:solidFill>
                  <a:srgbClr val="000000"/>
                </a:solidFill>
                <a:latin typeface="Monaco" pitchFamily="2" charset="77"/>
              </a:rPr>
              <a:t>logit_p</a:t>
            </a:r>
            <a:r>
              <a:rPr lang="en-US" sz="1200" dirty="0">
                <a:solidFill>
                  <a:srgbClr val="000000"/>
                </a:solidFill>
                <a:latin typeface="Monaco" pitchFamily="2" charset="77"/>
              </a:rPr>
              <a:t> &lt;- (size - mean) / slope</a:t>
            </a:r>
          </a:p>
          <a:p>
            <a:r>
              <a:rPr lang="en-US" sz="1200" dirty="0">
                <a:solidFill>
                  <a:srgbClr val="000000"/>
                </a:solidFill>
                <a:latin typeface="Monaco" pitchFamily="2" charset="77"/>
              </a:rPr>
              <a:t>  p &lt;- </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a:t>
            </a:r>
            <a:r>
              <a:rPr lang="en-US" sz="1200" dirty="0">
                <a:solidFill>
                  <a:srgbClr val="000000"/>
                </a:solidFill>
                <a:latin typeface="Monaco" pitchFamily="2" charset="77"/>
              </a:rPr>
              <a:t>) / (</a:t>
            </a:r>
            <a:r>
              <a:rPr lang="en-US" sz="1200" dirty="0" err="1">
                <a:solidFill>
                  <a:srgbClr val="000000"/>
                </a:solidFill>
                <a:latin typeface="Monaco" pitchFamily="2" charset="77"/>
              </a:rPr>
              <a:t>exp</a:t>
            </a:r>
            <a:r>
              <a:rPr lang="en-US" sz="1200" dirty="0">
                <a:solidFill>
                  <a:srgbClr val="000000"/>
                </a:solidFill>
                <a:latin typeface="Monaco" pitchFamily="2" charset="77"/>
              </a:rPr>
              <a:t>(</a:t>
            </a:r>
            <a:r>
              <a:rPr lang="en-US" sz="1200" dirty="0" err="1">
                <a:solidFill>
                  <a:srgbClr val="000000"/>
                </a:solidFill>
                <a:latin typeface="Monaco" pitchFamily="2" charset="77"/>
              </a:rPr>
              <a:t>logit_p</a:t>
            </a:r>
            <a:r>
              <a:rPr lang="en-US" sz="1200" dirty="0">
                <a:solidFill>
                  <a:srgbClr val="000000"/>
                </a:solidFill>
                <a:latin typeface="Monaco" pitchFamily="2" charset="77"/>
              </a:rPr>
              <a:t>)+1)</a:t>
            </a:r>
          </a:p>
          <a:p>
            <a:r>
              <a:rPr lang="en-US" sz="1200" dirty="0">
                <a:solidFill>
                  <a:srgbClr val="000000"/>
                </a:solidFill>
                <a:latin typeface="Monaco" pitchFamily="2" charset="77"/>
              </a:rPr>
              <a:t>  </a:t>
            </a:r>
            <a:r>
              <a:rPr lang="en-US" sz="1200" dirty="0" err="1">
                <a:solidFill>
                  <a:srgbClr val="000000"/>
                </a:solidFill>
                <a:latin typeface="Monaco" pitchFamily="2" charset="77"/>
              </a:rPr>
              <a:t>minusll</a:t>
            </a:r>
            <a:r>
              <a:rPr lang="en-US" sz="1200" dirty="0">
                <a:solidFill>
                  <a:srgbClr val="000000"/>
                </a:solidFill>
                <a:latin typeface="Monaco" pitchFamily="2" charset="77"/>
              </a:rPr>
              <a:t> &lt;- -sum(</a:t>
            </a:r>
            <a:r>
              <a:rPr lang="en-US" sz="1200" dirty="0" err="1">
                <a:solidFill>
                  <a:srgbClr val="000000"/>
                </a:solidFill>
                <a:latin typeface="Monaco" pitchFamily="2" charset="77"/>
              </a:rPr>
              <a:t>dbinom</a:t>
            </a:r>
            <a:r>
              <a:rPr lang="en-US" sz="1200" dirty="0">
                <a:solidFill>
                  <a:srgbClr val="000000"/>
                </a:solidFill>
                <a:latin typeface="Monaco" pitchFamily="2" charset="77"/>
              </a:rPr>
              <a:t>(mat, 1, p, log = TRUE))</a:t>
            </a:r>
          </a:p>
          <a:p>
            <a:r>
              <a:rPr lang="en-US" sz="1200" dirty="0">
                <a:solidFill>
                  <a:srgbClr val="000000"/>
                </a:solidFill>
                <a:latin typeface="Monaco" pitchFamily="2" charset="77"/>
              </a:rPr>
              <a:t>  return(</a:t>
            </a:r>
            <a:r>
              <a:rPr lang="en-US" sz="1200" dirty="0" err="1">
                <a:solidFill>
                  <a:srgbClr val="000000"/>
                </a:solidFill>
                <a:latin typeface="Monaco" pitchFamily="2" charset="77"/>
              </a:rPr>
              <a:t>minusll</a:t>
            </a:r>
            <a:r>
              <a:rPr lang="en-US" sz="1200" dirty="0">
                <a:solidFill>
                  <a:srgbClr val="000000"/>
                </a:solidFill>
                <a:latin typeface="Monaco" pitchFamily="2" charset="77"/>
              </a:rPr>
              <a:t>)</a:t>
            </a:r>
          </a:p>
          <a:p>
            <a:r>
              <a:rPr lang="en-US" sz="1200" dirty="0">
                <a:solidFill>
                  <a:srgbClr val="000000"/>
                </a:solidFill>
                <a:latin typeface="Monaco" pitchFamily="2" charset="77"/>
              </a:rPr>
              <a:t>}</a:t>
            </a:r>
          </a:p>
        </p:txBody>
      </p:sp>
      <p:sp>
        <p:nvSpPr>
          <p:cNvPr id="5" name="Rectangle 4">
            <a:extLst>
              <a:ext uri="{FF2B5EF4-FFF2-40B4-BE49-F238E27FC236}">
                <a16:creationId xmlns:a16="http://schemas.microsoft.com/office/drawing/2014/main" id="{AB74C8E0-67D9-2145-ABB5-D488622B3EF6}"/>
              </a:ext>
            </a:extLst>
          </p:cNvPr>
          <p:cNvSpPr/>
          <p:nvPr/>
        </p:nvSpPr>
        <p:spPr>
          <a:xfrm>
            <a:off x="95290" y="1868100"/>
            <a:ext cx="6096000" cy="646331"/>
          </a:xfrm>
          <a:prstGeom prst="rect">
            <a:avLst/>
          </a:prstGeom>
        </p:spPr>
        <p:txBody>
          <a:bodyPr>
            <a:spAutoFit/>
          </a:bodyPr>
          <a:lstStyle/>
          <a:p>
            <a:r>
              <a:rPr lang="en-US" dirty="0">
                <a:solidFill>
                  <a:srgbClr val="000000"/>
                </a:solidFill>
                <a:latin typeface="Optima" panose="02000503060000020004" pitchFamily="2" charset="0"/>
              </a:rPr>
              <a:t>where </a:t>
            </a:r>
            <a:r>
              <a:rPr lang="en-US" sz="1600" dirty="0">
                <a:solidFill>
                  <a:srgbClr val="000000"/>
                </a:solidFill>
                <a:latin typeface="Monaco" pitchFamily="2" charset="77"/>
              </a:rPr>
              <a:t>size</a:t>
            </a:r>
            <a:r>
              <a:rPr lang="en-US" dirty="0">
                <a:solidFill>
                  <a:srgbClr val="000000"/>
                </a:solidFill>
                <a:latin typeface="Optima" panose="02000503060000020004" pitchFamily="2" charset="0"/>
              </a:rPr>
              <a:t> is either for individuals of generation 0 or individuals of generation 1.</a:t>
            </a:r>
            <a:endParaRPr lang="en-GB" dirty="0"/>
          </a:p>
        </p:txBody>
      </p:sp>
    </p:spTree>
    <p:extLst>
      <p:ext uri="{BB962C8B-B14F-4D97-AF65-F5344CB8AC3E}">
        <p14:creationId xmlns:p14="http://schemas.microsoft.com/office/powerpoint/2010/main" val="4237201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1981</TotalTime>
  <Words>2911</Words>
  <Application>Microsoft Macintosh PowerPoint</Application>
  <PresentationFormat>Widescreen</PresentationFormat>
  <Paragraphs>201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Monaco</vt:lpstr>
      <vt:lpstr>Optima</vt:lpstr>
      <vt:lpstr>Optima-Regular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Perini</dc:creator>
  <cp:lastModifiedBy>Samuel Perini</cp:lastModifiedBy>
  <cp:revision>55</cp:revision>
  <dcterms:created xsi:type="dcterms:W3CDTF">2020-04-20T06:54:33Z</dcterms:created>
  <dcterms:modified xsi:type="dcterms:W3CDTF">2020-04-23T14:59:19Z</dcterms:modified>
</cp:coreProperties>
</file>