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68" r:id="rId5"/>
    <p:sldId id="259" r:id="rId6"/>
    <p:sldId id="264" r:id="rId7"/>
    <p:sldId id="269" r:id="rId8"/>
    <p:sldId id="265" r:id="rId9"/>
    <p:sldId id="270" r:id="rId10"/>
    <p:sldId id="271" r:id="rId11"/>
    <p:sldId id="272" r:id="rId12"/>
    <p:sldId id="267"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08"/>
    <p:restoredTop sz="96925"/>
  </p:normalViewPr>
  <p:slideViewPr>
    <p:cSldViewPr snapToGrid="0" snapToObjects="1">
      <p:cViewPr varScale="1">
        <p:scale>
          <a:sx n="101" d="100"/>
          <a:sy n="101" d="100"/>
        </p:scale>
        <p:origin x="216" y="1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2BEFC-5271-A341-9B50-8E9BAA4756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50AF989-D38C-5041-B2D7-27200CABA1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FA53388-DCB5-1140-8B86-21BB433DCB3A}"/>
              </a:ext>
            </a:extLst>
          </p:cNvPr>
          <p:cNvSpPr>
            <a:spLocks noGrp="1"/>
          </p:cNvSpPr>
          <p:nvPr>
            <p:ph type="dt" sz="half" idx="10"/>
          </p:nvPr>
        </p:nvSpPr>
        <p:spPr/>
        <p:txBody>
          <a:bodyPr/>
          <a:lstStyle/>
          <a:p>
            <a:fld id="{036DFB3D-27A1-E84B-9564-8CD6EABFCA81}" type="datetimeFigureOut">
              <a:rPr lang="en-GB" smtClean="0"/>
              <a:t>04/05/2020</a:t>
            </a:fld>
            <a:endParaRPr lang="en-GB"/>
          </a:p>
        </p:txBody>
      </p:sp>
      <p:sp>
        <p:nvSpPr>
          <p:cNvPr id="5" name="Footer Placeholder 4">
            <a:extLst>
              <a:ext uri="{FF2B5EF4-FFF2-40B4-BE49-F238E27FC236}">
                <a16:creationId xmlns:a16="http://schemas.microsoft.com/office/drawing/2014/main" id="{437FBF02-BD46-444D-9336-80489ED2B5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0C2355-C38E-014D-96C6-079D6A99AF15}"/>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24951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7126-92FE-7D48-9200-C1D3D550E8E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B980589-BD14-8341-8ECD-A19BE7E4E97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5D17C4-7561-7642-9BB4-521F5C2F8A18}"/>
              </a:ext>
            </a:extLst>
          </p:cNvPr>
          <p:cNvSpPr>
            <a:spLocks noGrp="1"/>
          </p:cNvSpPr>
          <p:nvPr>
            <p:ph type="dt" sz="half" idx="10"/>
          </p:nvPr>
        </p:nvSpPr>
        <p:spPr/>
        <p:txBody>
          <a:bodyPr/>
          <a:lstStyle/>
          <a:p>
            <a:fld id="{036DFB3D-27A1-E84B-9564-8CD6EABFCA81}" type="datetimeFigureOut">
              <a:rPr lang="en-GB" smtClean="0"/>
              <a:t>04/05/2020</a:t>
            </a:fld>
            <a:endParaRPr lang="en-GB"/>
          </a:p>
        </p:txBody>
      </p:sp>
      <p:sp>
        <p:nvSpPr>
          <p:cNvPr id="5" name="Footer Placeholder 4">
            <a:extLst>
              <a:ext uri="{FF2B5EF4-FFF2-40B4-BE49-F238E27FC236}">
                <a16:creationId xmlns:a16="http://schemas.microsoft.com/office/drawing/2014/main" id="{D4FBBEDE-7D43-6A4E-9860-FDE86014C0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5103B7-732E-6E4E-BA6B-4C7D88B9242D}"/>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290743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A1E95-5079-6245-926B-698E872252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C843790-85F9-7B4A-B28B-D08F7C24E0A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D1F2ABA-3F82-4647-A533-4F4F34E7F5F5}"/>
              </a:ext>
            </a:extLst>
          </p:cNvPr>
          <p:cNvSpPr>
            <a:spLocks noGrp="1"/>
          </p:cNvSpPr>
          <p:nvPr>
            <p:ph type="dt" sz="half" idx="10"/>
          </p:nvPr>
        </p:nvSpPr>
        <p:spPr/>
        <p:txBody>
          <a:bodyPr/>
          <a:lstStyle/>
          <a:p>
            <a:fld id="{036DFB3D-27A1-E84B-9564-8CD6EABFCA81}" type="datetimeFigureOut">
              <a:rPr lang="en-GB" smtClean="0"/>
              <a:t>04/05/2020</a:t>
            </a:fld>
            <a:endParaRPr lang="en-GB"/>
          </a:p>
        </p:txBody>
      </p:sp>
      <p:sp>
        <p:nvSpPr>
          <p:cNvPr id="5" name="Footer Placeholder 4">
            <a:extLst>
              <a:ext uri="{FF2B5EF4-FFF2-40B4-BE49-F238E27FC236}">
                <a16:creationId xmlns:a16="http://schemas.microsoft.com/office/drawing/2014/main" id="{8A0D8558-EDFE-3442-BA24-14BBD84BE7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A5E8DE-DD0E-B94D-8AC6-A50C93498898}"/>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2160115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C48FB-3A95-5740-AAF3-81A8E4B01B0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1BC00F-B6D1-8741-ACEB-12B93870C42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BC50BC0-7B12-0643-930D-482E21518397}"/>
              </a:ext>
            </a:extLst>
          </p:cNvPr>
          <p:cNvSpPr>
            <a:spLocks noGrp="1"/>
          </p:cNvSpPr>
          <p:nvPr>
            <p:ph type="dt" sz="half" idx="10"/>
          </p:nvPr>
        </p:nvSpPr>
        <p:spPr/>
        <p:txBody>
          <a:bodyPr/>
          <a:lstStyle/>
          <a:p>
            <a:fld id="{036DFB3D-27A1-E84B-9564-8CD6EABFCA81}" type="datetimeFigureOut">
              <a:rPr lang="en-GB" smtClean="0"/>
              <a:t>04/05/2020</a:t>
            </a:fld>
            <a:endParaRPr lang="en-GB"/>
          </a:p>
        </p:txBody>
      </p:sp>
      <p:sp>
        <p:nvSpPr>
          <p:cNvPr id="5" name="Footer Placeholder 4">
            <a:extLst>
              <a:ext uri="{FF2B5EF4-FFF2-40B4-BE49-F238E27FC236}">
                <a16:creationId xmlns:a16="http://schemas.microsoft.com/office/drawing/2014/main" id="{2015471B-A30F-BC42-A162-612AD32EFB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0E088A-C1B8-1D43-BFA8-D0D8CF5D5F5D}"/>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4100051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F2AE-B0C5-7542-BB65-F3ED731759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077EB44-3255-E842-A53B-0903309236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25D90C-9DB6-4749-B34F-BFB37DA6973D}"/>
              </a:ext>
            </a:extLst>
          </p:cNvPr>
          <p:cNvSpPr>
            <a:spLocks noGrp="1"/>
          </p:cNvSpPr>
          <p:nvPr>
            <p:ph type="dt" sz="half" idx="10"/>
          </p:nvPr>
        </p:nvSpPr>
        <p:spPr/>
        <p:txBody>
          <a:bodyPr/>
          <a:lstStyle/>
          <a:p>
            <a:fld id="{036DFB3D-27A1-E84B-9564-8CD6EABFCA81}" type="datetimeFigureOut">
              <a:rPr lang="en-GB" smtClean="0"/>
              <a:t>04/05/2020</a:t>
            </a:fld>
            <a:endParaRPr lang="en-GB"/>
          </a:p>
        </p:txBody>
      </p:sp>
      <p:sp>
        <p:nvSpPr>
          <p:cNvPr id="5" name="Footer Placeholder 4">
            <a:extLst>
              <a:ext uri="{FF2B5EF4-FFF2-40B4-BE49-F238E27FC236}">
                <a16:creationId xmlns:a16="http://schemas.microsoft.com/office/drawing/2014/main" id="{58291ABD-8325-0146-9498-728F1BA83F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FB4686-2864-6A46-8D1C-284C9A990606}"/>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4174082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B2940-AF14-5E41-97DE-8996264E5DA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D054B0-893D-9644-9E92-871E44DC458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9BC9C8F-FAD8-254D-A1F2-57BCF037963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466D3CF-166B-344B-B19F-F5397E5C8442}"/>
              </a:ext>
            </a:extLst>
          </p:cNvPr>
          <p:cNvSpPr>
            <a:spLocks noGrp="1"/>
          </p:cNvSpPr>
          <p:nvPr>
            <p:ph type="dt" sz="half" idx="10"/>
          </p:nvPr>
        </p:nvSpPr>
        <p:spPr/>
        <p:txBody>
          <a:bodyPr/>
          <a:lstStyle/>
          <a:p>
            <a:fld id="{036DFB3D-27A1-E84B-9564-8CD6EABFCA81}" type="datetimeFigureOut">
              <a:rPr lang="en-GB" smtClean="0"/>
              <a:t>04/05/2020</a:t>
            </a:fld>
            <a:endParaRPr lang="en-GB"/>
          </a:p>
        </p:txBody>
      </p:sp>
      <p:sp>
        <p:nvSpPr>
          <p:cNvPr id="6" name="Footer Placeholder 5">
            <a:extLst>
              <a:ext uri="{FF2B5EF4-FFF2-40B4-BE49-F238E27FC236}">
                <a16:creationId xmlns:a16="http://schemas.microsoft.com/office/drawing/2014/main" id="{E2C305DB-9850-4F49-B256-929FE26E45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5EA70B1-0B19-0445-AC70-9A932A597C09}"/>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3061195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57D80-F5D5-934A-B6E4-00040647372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658432C-1690-2343-B7CF-28511A1075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085F68-8686-824E-A30D-E32C72D43FC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68FB6E4-5025-1143-923A-27A5ED1CD8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4B13B29-6EF7-254B-8D1C-688AE6FDDA6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E6EDEB-1267-D24D-9A8F-A7A24C4B17E0}"/>
              </a:ext>
            </a:extLst>
          </p:cNvPr>
          <p:cNvSpPr>
            <a:spLocks noGrp="1"/>
          </p:cNvSpPr>
          <p:nvPr>
            <p:ph type="dt" sz="half" idx="10"/>
          </p:nvPr>
        </p:nvSpPr>
        <p:spPr/>
        <p:txBody>
          <a:bodyPr/>
          <a:lstStyle/>
          <a:p>
            <a:fld id="{036DFB3D-27A1-E84B-9564-8CD6EABFCA81}" type="datetimeFigureOut">
              <a:rPr lang="en-GB" smtClean="0"/>
              <a:t>04/05/2020</a:t>
            </a:fld>
            <a:endParaRPr lang="en-GB"/>
          </a:p>
        </p:txBody>
      </p:sp>
      <p:sp>
        <p:nvSpPr>
          <p:cNvPr id="8" name="Footer Placeholder 7">
            <a:extLst>
              <a:ext uri="{FF2B5EF4-FFF2-40B4-BE49-F238E27FC236}">
                <a16:creationId xmlns:a16="http://schemas.microsoft.com/office/drawing/2014/main" id="{67AB2499-A379-DC40-87E0-28B9BA415BB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77B87C-6FBC-4A43-A003-40A14E5215AC}"/>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334391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0557F-3FBA-3C4E-A20B-3667B2D9EDE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A3CF14E-7D4A-894B-92FD-B93444F02BAB}"/>
              </a:ext>
            </a:extLst>
          </p:cNvPr>
          <p:cNvSpPr>
            <a:spLocks noGrp="1"/>
          </p:cNvSpPr>
          <p:nvPr>
            <p:ph type="dt" sz="half" idx="10"/>
          </p:nvPr>
        </p:nvSpPr>
        <p:spPr/>
        <p:txBody>
          <a:bodyPr/>
          <a:lstStyle/>
          <a:p>
            <a:fld id="{036DFB3D-27A1-E84B-9564-8CD6EABFCA81}" type="datetimeFigureOut">
              <a:rPr lang="en-GB" smtClean="0"/>
              <a:t>04/05/2020</a:t>
            </a:fld>
            <a:endParaRPr lang="en-GB"/>
          </a:p>
        </p:txBody>
      </p:sp>
      <p:sp>
        <p:nvSpPr>
          <p:cNvPr id="4" name="Footer Placeholder 3">
            <a:extLst>
              <a:ext uri="{FF2B5EF4-FFF2-40B4-BE49-F238E27FC236}">
                <a16:creationId xmlns:a16="http://schemas.microsoft.com/office/drawing/2014/main" id="{D63ABA33-B102-2949-991C-FB39D569E0B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40C1BEF-E8EC-D946-9920-AF42C0A58944}"/>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428836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B511EE-FED9-D649-B8DD-08C0674587CC}"/>
              </a:ext>
            </a:extLst>
          </p:cNvPr>
          <p:cNvSpPr>
            <a:spLocks noGrp="1"/>
          </p:cNvSpPr>
          <p:nvPr>
            <p:ph type="dt" sz="half" idx="10"/>
          </p:nvPr>
        </p:nvSpPr>
        <p:spPr/>
        <p:txBody>
          <a:bodyPr/>
          <a:lstStyle/>
          <a:p>
            <a:fld id="{036DFB3D-27A1-E84B-9564-8CD6EABFCA81}" type="datetimeFigureOut">
              <a:rPr lang="en-GB" smtClean="0"/>
              <a:t>04/05/2020</a:t>
            </a:fld>
            <a:endParaRPr lang="en-GB"/>
          </a:p>
        </p:txBody>
      </p:sp>
      <p:sp>
        <p:nvSpPr>
          <p:cNvPr id="3" name="Footer Placeholder 2">
            <a:extLst>
              <a:ext uri="{FF2B5EF4-FFF2-40B4-BE49-F238E27FC236}">
                <a16:creationId xmlns:a16="http://schemas.microsoft.com/office/drawing/2014/main" id="{62665104-DBE7-6041-892D-0FFC1ECB4F0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779CD7D-301A-D740-8DA9-048A3F5ED202}"/>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167440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10356-E319-0A40-B46C-85124C13DC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2CA670C-B784-394D-BBD9-4A79E897AB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969FD3D-E615-7C4D-B9C6-2206087E6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51958B-716B-0C44-A0AC-987453335143}"/>
              </a:ext>
            </a:extLst>
          </p:cNvPr>
          <p:cNvSpPr>
            <a:spLocks noGrp="1"/>
          </p:cNvSpPr>
          <p:nvPr>
            <p:ph type="dt" sz="half" idx="10"/>
          </p:nvPr>
        </p:nvSpPr>
        <p:spPr/>
        <p:txBody>
          <a:bodyPr/>
          <a:lstStyle/>
          <a:p>
            <a:fld id="{036DFB3D-27A1-E84B-9564-8CD6EABFCA81}" type="datetimeFigureOut">
              <a:rPr lang="en-GB" smtClean="0"/>
              <a:t>04/05/2020</a:t>
            </a:fld>
            <a:endParaRPr lang="en-GB"/>
          </a:p>
        </p:txBody>
      </p:sp>
      <p:sp>
        <p:nvSpPr>
          <p:cNvPr id="6" name="Footer Placeholder 5">
            <a:extLst>
              <a:ext uri="{FF2B5EF4-FFF2-40B4-BE49-F238E27FC236}">
                <a16:creationId xmlns:a16="http://schemas.microsoft.com/office/drawing/2014/main" id="{60427D1D-65CB-5944-9A49-8071EAF2EA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60813B-BA77-7C45-AAE3-054D5594630A}"/>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3659479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27EB-71CE-3E46-885A-87CE000115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151E14D-0513-6B41-BE47-F74FC30A39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060CFC8-5360-B341-B9D0-C76B22894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600A6D-B94B-0147-9714-081C4BC91361}"/>
              </a:ext>
            </a:extLst>
          </p:cNvPr>
          <p:cNvSpPr>
            <a:spLocks noGrp="1"/>
          </p:cNvSpPr>
          <p:nvPr>
            <p:ph type="dt" sz="half" idx="10"/>
          </p:nvPr>
        </p:nvSpPr>
        <p:spPr/>
        <p:txBody>
          <a:bodyPr/>
          <a:lstStyle/>
          <a:p>
            <a:fld id="{036DFB3D-27A1-E84B-9564-8CD6EABFCA81}" type="datetimeFigureOut">
              <a:rPr lang="en-GB" smtClean="0"/>
              <a:t>04/05/2020</a:t>
            </a:fld>
            <a:endParaRPr lang="en-GB"/>
          </a:p>
        </p:txBody>
      </p:sp>
      <p:sp>
        <p:nvSpPr>
          <p:cNvPr id="6" name="Footer Placeholder 5">
            <a:extLst>
              <a:ext uri="{FF2B5EF4-FFF2-40B4-BE49-F238E27FC236}">
                <a16:creationId xmlns:a16="http://schemas.microsoft.com/office/drawing/2014/main" id="{E2A9F813-D223-984E-A022-F5E80D9E7F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F16818-5918-724D-99EF-1EEAACF6937D}"/>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1151594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7EB173-D3B5-7F48-80A4-E9CA450764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F8F4283-C659-6B44-9FDD-9C8F018EE8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848491-BDD0-2642-A36D-EAEAF0898C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DFB3D-27A1-E84B-9564-8CD6EABFCA81}" type="datetimeFigureOut">
              <a:rPr lang="en-GB" smtClean="0"/>
              <a:t>04/05/2020</a:t>
            </a:fld>
            <a:endParaRPr lang="en-GB"/>
          </a:p>
        </p:txBody>
      </p:sp>
      <p:sp>
        <p:nvSpPr>
          <p:cNvPr id="5" name="Footer Placeholder 4">
            <a:extLst>
              <a:ext uri="{FF2B5EF4-FFF2-40B4-BE49-F238E27FC236}">
                <a16:creationId xmlns:a16="http://schemas.microsoft.com/office/drawing/2014/main" id="{7F4C8A74-CE8A-7C4F-9223-CB3DE39485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5C9D67B-B218-2442-801F-A78F7B6922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D3C7F-1812-6A4A-9C0F-55804DAFF06F}" type="slidenum">
              <a:rPr lang="en-GB" smtClean="0"/>
              <a:t>‹#›</a:t>
            </a:fld>
            <a:endParaRPr lang="en-GB"/>
          </a:p>
        </p:txBody>
      </p:sp>
    </p:spTree>
    <p:extLst>
      <p:ext uri="{BB962C8B-B14F-4D97-AF65-F5344CB8AC3E}">
        <p14:creationId xmlns:p14="http://schemas.microsoft.com/office/powerpoint/2010/main" val="2091793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D06653D2-544B-7942-9990-C927608CA0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
            <a:ext cx="8548255" cy="6838604"/>
          </a:xfrm>
          <a:prstGeom prst="rect">
            <a:avLst/>
          </a:prstGeom>
        </p:spPr>
      </p:pic>
      <p:sp>
        <p:nvSpPr>
          <p:cNvPr id="11" name="TextBox 10">
            <a:extLst>
              <a:ext uri="{FF2B5EF4-FFF2-40B4-BE49-F238E27FC236}">
                <a16:creationId xmlns:a16="http://schemas.microsoft.com/office/drawing/2014/main" id="{9EA5218B-46A8-A74B-A433-F4E60BB00F6C}"/>
              </a:ext>
            </a:extLst>
          </p:cNvPr>
          <p:cNvSpPr txBox="1"/>
          <p:nvPr/>
        </p:nvSpPr>
        <p:spPr>
          <a:xfrm>
            <a:off x="8548255" y="4844600"/>
            <a:ext cx="3643745" cy="1874854"/>
          </a:xfrm>
          <a:prstGeom prst="rect">
            <a:avLst/>
          </a:prstGeom>
          <a:noFill/>
        </p:spPr>
        <p:txBody>
          <a:bodyPr wrap="square" rtlCol="0">
            <a:spAutoFit/>
          </a:bodyPr>
          <a:lstStyle/>
          <a:p>
            <a:r>
              <a:rPr lang="en-GB" sz="1600" i="1" dirty="0">
                <a:latin typeface="Optima" panose="02000503060000020004" pitchFamily="2" charset="0"/>
              </a:rPr>
              <a:t>Figure 101a. Size variation over populations by maturity classes. The boxplot is based on median (horizontal black like), 25</a:t>
            </a:r>
            <a:r>
              <a:rPr lang="en-GB" sz="1600" i="1" baseline="30000" dirty="0">
                <a:latin typeface="Optima" panose="02000503060000020004" pitchFamily="2" charset="0"/>
              </a:rPr>
              <a:t>th</a:t>
            </a:r>
            <a:r>
              <a:rPr lang="en-GB" sz="1600" i="1" dirty="0">
                <a:latin typeface="Optima" panose="02000503060000020004" pitchFamily="2" charset="0"/>
              </a:rPr>
              <a:t> and 75</a:t>
            </a:r>
            <a:r>
              <a:rPr lang="en-GB" sz="1600" i="1" baseline="30000" dirty="0">
                <a:latin typeface="Optima" panose="02000503060000020004" pitchFamily="2" charset="0"/>
              </a:rPr>
              <a:t>th</a:t>
            </a:r>
            <a:r>
              <a:rPr lang="en-GB" sz="1600" i="1" dirty="0">
                <a:latin typeface="Optima" panose="02000503060000020004" pitchFamily="2" charset="0"/>
              </a:rPr>
              <a:t> percentiles (lower and upper hinges), minimum and maximum (lower and upper whisker), outlying points (black dots).</a:t>
            </a:r>
          </a:p>
        </p:txBody>
      </p:sp>
      <p:sp>
        <p:nvSpPr>
          <p:cNvPr id="14" name="TextBox 13">
            <a:extLst>
              <a:ext uri="{FF2B5EF4-FFF2-40B4-BE49-F238E27FC236}">
                <a16:creationId xmlns:a16="http://schemas.microsoft.com/office/drawing/2014/main" id="{CD65C6BB-FFAD-AE44-A4E2-49063F8B970F}"/>
              </a:ext>
            </a:extLst>
          </p:cNvPr>
          <p:cNvSpPr txBox="1"/>
          <p:nvPr/>
        </p:nvSpPr>
        <p:spPr>
          <a:xfrm>
            <a:off x="8686800" y="346364"/>
            <a:ext cx="3172691" cy="1477328"/>
          </a:xfrm>
          <a:prstGeom prst="rect">
            <a:avLst/>
          </a:prstGeom>
          <a:noFill/>
        </p:spPr>
        <p:txBody>
          <a:bodyPr wrap="square" rtlCol="0">
            <a:spAutoFit/>
          </a:bodyPr>
          <a:lstStyle/>
          <a:p>
            <a:r>
              <a:rPr lang="en-GB" dirty="0">
                <a:latin typeface="Optima" panose="02000503060000020004" pitchFamily="2" charset="0"/>
              </a:rPr>
              <a:t>The largest juveniles are snails with no brood and no penis recorded. I believe that some of these are cases where there is an experimenter effect.</a:t>
            </a:r>
          </a:p>
        </p:txBody>
      </p:sp>
    </p:spTree>
    <p:extLst>
      <p:ext uri="{BB962C8B-B14F-4D97-AF65-F5344CB8AC3E}">
        <p14:creationId xmlns:p14="http://schemas.microsoft.com/office/powerpoint/2010/main" val="891699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BBB287-59BE-A649-B411-A860AE5E601E}"/>
              </a:ext>
            </a:extLst>
          </p:cNvPr>
          <p:cNvSpPr txBox="1"/>
          <p:nvPr/>
        </p:nvSpPr>
        <p:spPr>
          <a:xfrm>
            <a:off x="133390" y="279147"/>
            <a:ext cx="1386855" cy="369332"/>
          </a:xfrm>
          <a:prstGeom prst="rect">
            <a:avLst/>
          </a:prstGeom>
          <a:noFill/>
        </p:spPr>
        <p:txBody>
          <a:bodyPr wrap="none" rtlCol="0">
            <a:spAutoFit/>
          </a:bodyPr>
          <a:lstStyle/>
          <a:p>
            <a:r>
              <a:rPr lang="en-GB" b="1" dirty="0">
                <a:latin typeface="Cambria" panose="02040503050406030204" pitchFamily="18" charset="0"/>
              </a:rPr>
              <a:t>Checkpoint</a:t>
            </a:r>
          </a:p>
        </p:txBody>
      </p:sp>
      <p:sp>
        <p:nvSpPr>
          <p:cNvPr id="4" name="TextBox 3">
            <a:extLst>
              <a:ext uri="{FF2B5EF4-FFF2-40B4-BE49-F238E27FC236}">
                <a16:creationId xmlns:a16="http://schemas.microsoft.com/office/drawing/2014/main" id="{7B82D8F4-B8B8-0D4A-A357-F2455A5795DF}"/>
              </a:ext>
            </a:extLst>
          </p:cNvPr>
          <p:cNvSpPr txBox="1"/>
          <p:nvPr/>
        </p:nvSpPr>
        <p:spPr>
          <a:xfrm>
            <a:off x="133390" y="888747"/>
            <a:ext cx="11193385" cy="369332"/>
          </a:xfrm>
          <a:prstGeom prst="rect">
            <a:avLst/>
          </a:prstGeom>
          <a:noFill/>
        </p:spPr>
        <p:txBody>
          <a:bodyPr wrap="none" rtlCol="0">
            <a:spAutoFit/>
          </a:bodyPr>
          <a:lstStyle/>
          <a:p>
            <a:r>
              <a:rPr lang="en-GB" dirty="0">
                <a:latin typeface="Cambria" panose="02040503050406030204" pitchFamily="18" charset="0"/>
              </a:rPr>
              <a:t>1) Does the slope differ between sexes? NO, model 2 two slopes and model 2 one slope showed similar AIC values</a:t>
            </a:r>
          </a:p>
        </p:txBody>
      </p:sp>
      <p:sp>
        <p:nvSpPr>
          <p:cNvPr id="5" name="TextBox 4">
            <a:extLst>
              <a:ext uri="{FF2B5EF4-FFF2-40B4-BE49-F238E27FC236}">
                <a16:creationId xmlns:a16="http://schemas.microsoft.com/office/drawing/2014/main" id="{803E08A0-0B85-0844-8E98-27DE41D1CC14}"/>
              </a:ext>
            </a:extLst>
          </p:cNvPr>
          <p:cNvSpPr txBox="1"/>
          <p:nvPr/>
        </p:nvSpPr>
        <p:spPr>
          <a:xfrm>
            <a:off x="133390" y="1498347"/>
            <a:ext cx="11928137" cy="369332"/>
          </a:xfrm>
          <a:prstGeom prst="rect">
            <a:avLst/>
          </a:prstGeom>
          <a:noFill/>
        </p:spPr>
        <p:txBody>
          <a:bodyPr wrap="none" rtlCol="0">
            <a:spAutoFit/>
          </a:bodyPr>
          <a:lstStyle/>
          <a:p>
            <a:r>
              <a:rPr lang="en-GB" dirty="0">
                <a:latin typeface="Cambria" panose="02040503050406030204" pitchFamily="18" charset="0"/>
              </a:rPr>
              <a:t>2) Does the slope differ between generations? NO, model 3 two slopes and model 3 one slope showed similar AIC values</a:t>
            </a:r>
          </a:p>
        </p:txBody>
      </p:sp>
      <p:sp>
        <p:nvSpPr>
          <p:cNvPr id="6" name="TextBox 5">
            <a:extLst>
              <a:ext uri="{FF2B5EF4-FFF2-40B4-BE49-F238E27FC236}">
                <a16:creationId xmlns:a16="http://schemas.microsoft.com/office/drawing/2014/main" id="{5781AABB-3015-FD4F-8815-5553577FF422}"/>
              </a:ext>
            </a:extLst>
          </p:cNvPr>
          <p:cNvSpPr txBox="1"/>
          <p:nvPr/>
        </p:nvSpPr>
        <p:spPr>
          <a:xfrm>
            <a:off x="133390" y="2465080"/>
            <a:ext cx="11728410" cy="923330"/>
          </a:xfrm>
          <a:prstGeom prst="rect">
            <a:avLst/>
          </a:prstGeom>
          <a:noFill/>
        </p:spPr>
        <p:txBody>
          <a:bodyPr wrap="square" rtlCol="0">
            <a:spAutoFit/>
          </a:bodyPr>
          <a:lstStyle/>
          <a:p>
            <a:r>
              <a:rPr lang="en-GB" dirty="0">
                <a:latin typeface="Cambria" panose="02040503050406030204" pitchFamily="18" charset="0"/>
              </a:rPr>
              <a:t>We can compare size at 50% maturity between generations and among tanks using a single slope for the logistic regression of maturity on size. We fitted a model for each population of generation 0 and generation 1 separately in order to predict size at 50% maturity and its standard error to use in the plasticity analysis.</a:t>
            </a:r>
          </a:p>
        </p:txBody>
      </p:sp>
      <p:sp>
        <p:nvSpPr>
          <p:cNvPr id="8" name="Rectangle 7">
            <a:extLst>
              <a:ext uri="{FF2B5EF4-FFF2-40B4-BE49-F238E27FC236}">
                <a16:creationId xmlns:a16="http://schemas.microsoft.com/office/drawing/2014/main" id="{81DEF021-0616-1541-BDF0-2FE8036C6AB2}"/>
              </a:ext>
            </a:extLst>
          </p:cNvPr>
          <p:cNvSpPr/>
          <p:nvPr/>
        </p:nvSpPr>
        <p:spPr>
          <a:xfrm>
            <a:off x="133390" y="3716112"/>
            <a:ext cx="11728410" cy="1477328"/>
          </a:xfrm>
          <a:prstGeom prst="rect">
            <a:avLst/>
          </a:prstGeom>
        </p:spPr>
        <p:txBody>
          <a:bodyPr wrap="square">
            <a:spAutoFit/>
          </a:bodyPr>
          <a:lstStyle/>
          <a:p>
            <a:pPr algn="just"/>
            <a:r>
              <a:rPr lang="en-GB" b="1" dirty="0">
                <a:latin typeface="Cambria" panose="02040503050406030204" pitchFamily="18" charset="0"/>
              </a:rPr>
              <a:t>However, this is not really possible!</a:t>
            </a:r>
          </a:p>
          <a:p>
            <a:pPr algn="just"/>
            <a:r>
              <a:rPr lang="en-GB" i="1" dirty="0">
                <a:latin typeface="Cambria" panose="02040503050406030204" pitchFamily="18" charset="0"/>
              </a:rPr>
              <a:t>When we removed the size outliers, most of the juveniles in generation 0 were excluded because too large compared to the median of the juvenile size distribution (Fig. 101a-b). The only populations of generation 0 with juveniles are J, L, M, N, O, P and Q and for these populations, size at 50% maturity was estimated with low standard error (highlighted rows in Table 110). </a:t>
            </a:r>
          </a:p>
        </p:txBody>
      </p:sp>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43C464FE-D2DA-7843-A891-ECCAD9F6421C}"/>
                  </a:ext>
                </a:extLst>
              </p:cNvPr>
              <p:cNvSpPr/>
              <p:nvPr/>
            </p:nvSpPr>
            <p:spPr>
              <a:xfrm>
                <a:off x="133390" y="5193440"/>
                <a:ext cx="11728410" cy="646331"/>
              </a:xfrm>
              <a:prstGeom prst="rect">
                <a:avLst/>
              </a:prstGeom>
            </p:spPr>
            <p:txBody>
              <a:bodyPr wrap="square">
                <a:spAutoFit/>
              </a:bodyPr>
              <a:lstStyle/>
              <a:p>
                <a:pPr algn="just"/>
                <a:r>
                  <a:rPr lang="en-GB" b="1" i="1" dirty="0">
                    <a:latin typeface="Cambria" panose="02040503050406030204" pitchFamily="18" charset="0"/>
                  </a:rPr>
                  <a:t>Can we instead use the fitted values from the best model (Model 1b) and take the average predicted size </a:t>
                </a:r>
                <a14:m>
                  <m:oMath xmlns:m="http://schemas.openxmlformats.org/officeDocument/2006/math">
                    <m:r>
                      <a:rPr lang="en-GB" b="1" i="1" smtClean="0">
                        <a:latin typeface="Cambria Math" panose="02040503050406030204" pitchFamily="18" charset="0"/>
                        <a:ea typeface="Cambria Math" panose="02040503050406030204" pitchFamily="18" charset="0"/>
                      </a:rPr>
                      <m:t>±</m:t>
                    </m:r>
                  </m:oMath>
                </a14:m>
                <a:r>
                  <a:rPr lang="en-GB" b="1" i="1" dirty="0">
                    <a:latin typeface="Cambria" panose="02040503050406030204" pitchFamily="18" charset="0"/>
                  </a:rPr>
                  <a:t> SE for each population in generation 0 and generation 1?</a:t>
                </a:r>
              </a:p>
            </p:txBody>
          </p:sp>
        </mc:Choice>
        <mc:Fallback>
          <p:sp>
            <p:nvSpPr>
              <p:cNvPr id="10" name="Rectangle 9">
                <a:extLst>
                  <a:ext uri="{FF2B5EF4-FFF2-40B4-BE49-F238E27FC236}">
                    <a16:creationId xmlns:a16="http://schemas.microsoft.com/office/drawing/2014/main" id="{43C464FE-D2DA-7843-A891-ECCAD9F6421C}"/>
                  </a:ext>
                </a:extLst>
              </p:cNvPr>
              <p:cNvSpPr>
                <a:spLocks noRot="1" noChangeAspect="1" noMove="1" noResize="1" noEditPoints="1" noAdjustHandles="1" noChangeArrowheads="1" noChangeShapeType="1" noTextEdit="1"/>
              </p:cNvSpPr>
              <p:nvPr/>
            </p:nvSpPr>
            <p:spPr>
              <a:xfrm>
                <a:off x="133390" y="5193440"/>
                <a:ext cx="11728410" cy="646331"/>
              </a:xfrm>
              <a:prstGeom prst="rect">
                <a:avLst/>
              </a:prstGeom>
              <a:blipFill>
                <a:blip r:embed="rId2"/>
                <a:stretch>
                  <a:fillRect l="-433" t="-3846" r="-325" b="-11538"/>
                </a:stretch>
              </a:blipFill>
            </p:spPr>
            <p:txBody>
              <a:bodyPr/>
              <a:lstStyle/>
              <a:p>
                <a:r>
                  <a:rPr lang="en-GB">
                    <a:noFill/>
                  </a:rPr>
                  <a:t> </a:t>
                </a:r>
              </a:p>
            </p:txBody>
          </p:sp>
        </mc:Fallback>
      </mc:AlternateContent>
    </p:spTree>
    <p:extLst>
      <p:ext uri="{BB962C8B-B14F-4D97-AF65-F5344CB8AC3E}">
        <p14:creationId xmlns:p14="http://schemas.microsoft.com/office/powerpoint/2010/main" val="2572719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F3501AC-DE9F-E649-A4AC-9EC379619538}"/>
              </a:ext>
            </a:extLst>
          </p:cNvPr>
          <p:cNvGraphicFramePr>
            <a:graphicFrameLocks noGrp="1"/>
          </p:cNvGraphicFramePr>
          <p:nvPr>
            <p:extLst>
              <p:ext uri="{D42A27DB-BD31-4B8C-83A1-F6EECF244321}">
                <p14:modId xmlns:p14="http://schemas.microsoft.com/office/powerpoint/2010/main" val="1121634804"/>
              </p:ext>
            </p:extLst>
          </p:nvPr>
        </p:nvGraphicFramePr>
        <p:xfrm>
          <a:off x="508430" y="1471733"/>
          <a:ext cx="4320000" cy="4593079"/>
        </p:xfrm>
        <a:graphic>
          <a:graphicData uri="http://schemas.openxmlformats.org/drawingml/2006/table">
            <a:tbl>
              <a:tblPr firstRow="1" bandRow="1">
                <a:tableStyleId>{8799B23B-EC83-4686-B30A-512413B5E67A}</a:tableStyleId>
              </a:tblPr>
              <a:tblGrid>
                <a:gridCol w="1080000">
                  <a:extLst>
                    <a:ext uri="{9D8B030D-6E8A-4147-A177-3AD203B41FA5}">
                      <a16:colId xmlns:a16="http://schemas.microsoft.com/office/drawing/2014/main" val="3270631470"/>
                    </a:ext>
                  </a:extLst>
                </a:gridCol>
                <a:gridCol w="1080000">
                  <a:extLst>
                    <a:ext uri="{9D8B030D-6E8A-4147-A177-3AD203B41FA5}">
                      <a16:colId xmlns:a16="http://schemas.microsoft.com/office/drawing/2014/main" val="2694063527"/>
                    </a:ext>
                  </a:extLst>
                </a:gridCol>
                <a:gridCol w="1080000">
                  <a:extLst>
                    <a:ext uri="{9D8B030D-6E8A-4147-A177-3AD203B41FA5}">
                      <a16:colId xmlns:a16="http://schemas.microsoft.com/office/drawing/2014/main" val="2121992207"/>
                    </a:ext>
                  </a:extLst>
                </a:gridCol>
                <a:gridCol w="1080000">
                  <a:extLst>
                    <a:ext uri="{9D8B030D-6E8A-4147-A177-3AD203B41FA5}">
                      <a16:colId xmlns:a16="http://schemas.microsoft.com/office/drawing/2014/main" val="3696046102"/>
                    </a:ext>
                  </a:extLst>
                </a:gridCol>
              </a:tblGrid>
              <a:tr h="241741">
                <a:tc>
                  <a:txBody>
                    <a:bodyPr/>
                    <a:lstStyle/>
                    <a:p>
                      <a:r>
                        <a:rPr lang="en-US" sz="1100" dirty="0">
                          <a:effectLst/>
                          <a:latin typeface="Monaco" pitchFamily="2" charset="77"/>
                        </a:rPr>
                        <a:t>Generation</a:t>
                      </a:r>
                    </a:p>
                  </a:txBody>
                  <a:tcPr marL="21584" marR="21584" marT="17267" marB="17267" anchor="ctr"/>
                </a:tc>
                <a:tc>
                  <a:txBody>
                    <a:bodyPr/>
                    <a:lstStyle/>
                    <a:p>
                      <a:r>
                        <a:rPr lang="en-US" sz="1100" dirty="0">
                          <a:effectLst/>
                          <a:latin typeface="Monaco" pitchFamily="2" charset="77"/>
                        </a:rPr>
                        <a:t>Population</a:t>
                      </a:r>
                    </a:p>
                  </a:txBody>
                  <a:tcPr marL="21584" marR="21584" marT="17267" marB="17267" anchor="ctr"/>
                </a:tc>
                <a:tc>
                  <a:txBody>
                    <a:bodyPr/>
                    <a:lstStyle/>
                    <a:p>
                      <a:r>
                        <a:rPr lang="en-US" sz="1100" dirty="0">
                          <a:effectLst/>
                          <a:latin typeface="Monaco" pitchFamily="2" charset="77"/>
                        </a:rPr>
                        <a:t>Mean</a:t>
                      </a:r>
                    </a:p>
                  </a:txBody>
                  <a:tcPr marL="21584" marR="21584" marT="17267" marB="17267" anchor="ctr"/>
                </a:tc>
                <a:tc>
                  <a:txBody>
                    <a:bodyPr/>
                    <a:lstStyle/>
                    <a:p>
                      <a:r>
                        <a:rPr lang="en-US" sz="1100" dirty="0">
                          <a:effectLst/>
                          <a:latin typeface="Monaco" pitchFamily="2" charset="77"/>
                        </a:rPr>
                        <a:t>SE</a:t>
                      </a:r>
                    </a:p>
                  </a:txBody>
                  <a:tcPr marL="21584" marR="21584" marT="17267" marB="17267" anchor="ctr"/>
                </a:tc>
                <a:extLst>
                  <a:ext uri="{0D108BD9-81ED-4DB2-BD59-A6C34878D82A}">
                    <a16:rowId xmlns:a16="http://schemas.microsoft.com/office/drawing/2014/main" val="1898753963"/>
                  </a:ext>
                </a:extLst>
              </a:tr>
              <a:tr h="241741">
                <a:tc>
                  <a:txBody>
                    <a:bodyPr/>
                    <a:lstStyle/>
                    <a:p>
                      <a:r>
                        <a:rPr lang="en-US" sz="1100" dirty="0">
                          <a:effectLst/>
                          <a:latin typeface="Monaco" pitchFamily="2" charset="77"/>
                        </a:rPr>
                        <a:t>0</a:t>
                      </a:r>
                    </a:p>
                  </a:txBody>
                  <a:tcPr marL="21584" marR="21584" marT="17267" marB="17267" anchor="ctr"/>
                </a:tc>
                <a:tc>
                  <a:txBody>
                    <a:bodyPr/>
                    <a:lstStyle/>
                    <a:p>
                      <a:r>
                        <a:rPr lang="en-US" sz="1100">
                          <a:effectLst/>
                          <a:latin typeface="Monaco" pitchFamily="2" charset="77"/>
                        </a:rPr>
                        <a:t>A</a:t>
                      </a:r>
                    </a:p>
                  </a:txBody>
                  <a:tcPr marL="21584" marR="21584" marT="17267" marB="17267" anchor="ctr"/>
                </a:tc>
                <a:tc>
                  <a:txBody>
                    <a:bodyPr/>
                    <a:lstStyle/>
                    <a:p>
                      <a:r>
                        <a:rPr lang="en-US" sz="1100">
                          <a:effectLst/>
                          <a:latin typeface="Monaco" pitchFamily="2" charset="77"/>
                        </a:rPr>
                        <a:t>-111.87</a:t>
                      </a:r>
                    </a:p>
                  </a:txBody>
                  <a:tcPr marL="21584" marR="21584" marT="17267" marB="17267" anchor="ctr"/>
                </a:tc>
                <a:tc>
                  <a:txBody>
                    <a:bodyPr/>
                    <a:lstStyle/>
                    <a:p>
                      <a:r>
                        <a:rPr lang="en-US" sz="1100">
                          <a:effectLst/>
                          <a:latin typeface="Monaco" pitchFamily="2" charset="77"/>
                        </a:rPr>
                        <a:t>0.00</a:t>
                      </a:r>
                    </a:p>
                  </a:txBody>
                  <a:tcPr marL="21584" marR="21584" marT="17267" marB="17267" anchor="ctr"/>
                </a:tc>
                <a:extLst>
                  <a:ext uri="{0D108BD9-81ED-4DB2-BD59-A6C34878D82A}">
                    <a16:rowId xmlns:a16="http://schemas.microsoft.com/office/drawing/2014/main" val="3098490758"/>
                  </a:ext>
                </a:extLst>
              </a:tr>
              <a:tr h="241741">
                <a:tc>
                  <a:txBody>
                    <a:bodyPr/>
                    <a:lstStyle/>
                    <a:p>
                      <a:r>
                        <a:rPr lang="en-US" sz="1100">
                          <a:effectLst/>
                          <a:latin typeface="Monaco" pitchFamily="2" charset="77"/>
                        </a:rPr>
                        <a:t>0</a:t>
                      </a:r>
                    </a:p>
                  </a:txBody>
                  <a:tcPr marL="21584" marR="21584" marT="17267" marB="17267" anchor="ctr"/>
                </a:tc>
                <a:tc>
                  <a:txBody>
                    <a:bodyPr/>
                    <a:lstStyle/>
                    <a:p>
                      <a:r>
                        <a:rPr lang="en-US" sz="1100">
                          <a:effectLst/>
                          <a:latin typeface="Monaco" pitchFamily="2" charset="77"/>
                        </a:rPr>
                        <a:t>B</a:t>
                      </a:r>
                    </a:p>
                  </a:txBody>
                  <a:tcPr marL="21584" marR="21584" marT="17267" marB="17267" anchor="ctr"/>
                </a:tc>
                <a:tc>
                  <a:txBody>
                    <a:bodyPr/>
                    <a:lstStyle/>
                    <a:p>
                      <a:r>
                        <a:rPr lang="en-US" sz="1100">
                          <a:effectLst/>
                          <a:latin typeface="Monaco" pitchFamily="2" charset="77"/>
                        </a:rPr>
                        <a:t>-1.63</a:t>
                      </a:r>
                    </a:p>
                  </a:txBody>
                  <a:tcPr marL="21584" marR="21584" marT="17267" marB="17267" anchor="ctr"/>
                </a:tc>
                <a:tc>
                  <a:txBody>
                    <a:bodyPr/>
                    <a:lstStyle/>
                    <a:p>
                      <a:r>
                        <a:rPr lang="en-US" sz="1100">
                          <a:effectLst/>
                          <a:latin typeface="Monaco" pitchFamily="2" charset="77"/>
                        </a:rPr>
                        <a:t>5057.55</a:t>
                      </a:r>
                    </a:p>
                  </a:txBody>
                  <a:tcPr marL="21584" marR="21584" marT="17267" marB="17267" anchor="ctr"/>
                </a:tc>
                <a:extLst>
                  <a:ext uri="{0D108BD9-81ED-4DB2-BD59-A6C34878D82A}">
                    <a16:rowId xmlns:a16="http://schemas.microsoft.com/office/drawing/2014/main" val="3320719759"/>
                  </a:ext>
                </a:extLst>
              </a:tr>
              <a:tr h="241741">
                <a:tc>
                  <a:txBody>
                    <a:bodyPr/>
                    <a:lstStyle/>
                    <a:p>
                      <a:r>
                        <a:rPr lang="en-US" sz="1100">
                          <a:effectLst/>
                          <a:latin typeface="Monaco" pitchFamily="2" charset="77"/>
                        </a:rPr>
                        <a:t>0</a:t>
                      </a:r>
                    </a:p>
                  </a:txBody>
                  <a:tcPr marL="21584" marR="21584" marT="17267" marB="17267" anchor="ctr"/>
                </a:tc>
                <a:tc>
                  <a:txBody>
                    <a:bodyPr/>
                    <a:lstStyle/>
                    <a:p>
                      <a:r>
                        <a:rPr lang="en-US" sz="1100">
                          <a:effectLst/>
                          <a:latin typeface="Monaco" pitchFamily="2" charset="77"/>
                        </a:rPr>
                        <a:t>C</a:t>
                      </a:r>
                    </a:p>
                  </a:txBody>
                  <a:tcPr marL="21584" marR="21584" marT="17267" marB="17267" anchor="ctr"/>
                </a:tc>
                <a:tc>
                  <a:txBody>
                    <a:bodyPr/>
                    <a:lstStyle/>
                    <a:p>
                      <a:r>
                        <a:rPr lang="en-US" sz="1100">
                          <a:effectLst/>
                          <a:latin typeface="Monaco" pitchFamily="2" charset="77"/>
                        </a:rPr>
                        <a:t>-1.55</a:t>
                      </a:r>
                    </a:p>
                  </a:txBody>
                  <a:tcPr marL="21584" marR="21584" marT="17267" marB="17267" anchor="ctr"/>
                </a:tc>
                <a:tc>
                  <a:txBody>
                    <a:bodyPr/>
                    <a:lstStyle/>
                    <a:p>
                      <a:r>
                        <a:rPr lang="en-US" sz="1100">
                          <a:effectLst/>
                          <a:latin typeface="Monaco" pitchFamily="2" charset="77"/>
                        </a:rPr>
                        <a:t>3789.42</a:t>
                      </a:r>
                    </a:p>
                  </a:txBody>
                  <a:tcPr marL="21584" marR="21584" marT="17267" marB="17267" anchor="ctr"/>
                </a:tc>
                <a:extLst>
                  <a:ext uri="{0D108BD9-81ED-4DB2-BD59-A6C34878D82A}">
                    <a16:rowId xmlns:a16="http://schemas.microsoft.com/office/drawing/2014/main" val="704067264"/>
                  </a:ext>
                </a:extLst>
              </a:tr>
              <a:tr h="241741">
                <a:tc>
                  <a:txBody>
                    <a:bodyPr/>
                    <a:lstStyle/>
                    <a:p>
                      <a:r>
                        <a:rPr lang="en-US" sz="1100">
                          <a:effectLst/>
                          <a:latin typeface="Monaco" pitchFamily="2" charset="77"/>
                        </a:rPr>
                        <a:t>0</a:t>
                      </a:r>
                    </a:p>
                  </a:txBody>
                  <a:tcPr marL="21584" marR="21584" marT="17267" marB="17267" anchor="ctr"/>
                </a:tc>
                <a:tc>
                  <a:txBody>
                    <a:bodyPr/>
                    <a:lstStyle/>
                    <a:p>
                      <a:r>
                        <a:rPr lang="en-US" sz="1100">
                          <a:effectLst/>
                          <a:latin typeface="Monaco" pitchFamily="2" charset="77"/>
                        </a:rPr>
                        <a:t>D</a:t>
                      </a:r>
                    </a:p>
                  </a:txBody>
                  <a:tcPr marL="21584" marR="21584" marT="17267" marB="17267" anchor="ctr"/>
                </a:tc>
                <a:tc>
                  <a:txBody>
                    <a:bodyPr/>
                    <a:lstStyle/>
                    <a:p>
                      <a:r>
                        <a:rPr lang="en-US" sz="1100">
                          <a:effectLst/>
                          <a:latin typeface="Monaco" pitchFamily="2" charset="77"/>
                        </a:rPr>
                        <a:t>-1.53</a:t>
                      </a:r>
                    </a:p>
                  </a:txBody>
                  <a:tcPr marL="21584" marR="21584" marT="17267" marB="17267" anchor="ctr"/>
                </a:tc>
                <a:tc>
                  <a:txBody>
                    <a:bodyPr/>
                    <a:lstStyle/>
                    <a:p>
                      <a:r>
                        <a:rPr lang="en-US" sz="1100">
                          <a:effectLst/>
                          <a:latin typeface="Monaco" pitchFamily="2" charset="77"/>
                        </a:rPr>
                        <a:t>3769.77</a:t>
                      </a:r>
                    </a:p>
                  </a:txBody>
                  <a:tcPr marL="21584" marR="21584" marT="17267" marB="17267" anchor="ctr"/>
                </a:tc>
                <a:extLst>
                  <a:ext uri="{0D108BD9-81ED-4DB2-BD59-A6C34878D82A}">
                    <a16:rowId xmlns:a16="http://schemas.microsoft.com/office/drawing/2014/main" val="1721700645"/>
                  </a:ext>
                </a:extLst>
              </a:tr>
              <a:tr h="241741">
                <a:tc>
                  <a:txBody>
                    <a:bodyPr/>
                    <a:lstStyle/>
                    <a:p>
                      <a:r>
                        <a:rPr lang="en-US" sz="1100">
                          <a:effectLst/>
                          <a:latin typeface="Monaco" pitchFamily="2" charset="77"/>
                        </a:rPr>
                        <a:t>0</a:t>
                      </a:r>
                    </a:p>
                  </a:txBody>
                  <a:tcPr marL="21584" marR="21584" marT="17267" marB="17267" anchor="ctr"/>
                </a:tc>
                <a:tc>
                  <a:txBody>
                    <a:bodyPr/>
                    <a:lstStyle/>
                    <a:p>
                      <a:r>
                        <a:rPr lang="en-US" sz="1100">
                          <a:effectLst/>
                          <a:latin typeface="Monaco" pitchFamily="2" charset="77"/>
                        </a:rPr>
                        <a:t>E</a:t>
                      </a:r>
                    </a:p>
                  </a:txBody>
                  <a:tcPr marL="21584" marR="21584" marT="17267" marB="17267" anchor="ctr"/>
                </a:tc>
                <a:tc>
                  <a:txBody>
                    <a:bodyPr/>
                    <a:lstStyle/>
                    <a:p>
                      <a:r>
                        <a:rPr lang="en-US" sz="1100">
                          <a:effectLst/>
                          <a:latin typeface="Monaco" pitchFamily="2" charset="77"/>
                        </a:rPr>
                        <a:t>-1.47</a:t>
                      </a:r>
                    </a:p>
                  </a:txBody>
                  <a:tcPr marL="21584" marR="21584" marT="17267" marB="17267" anchor="ctr"/>
                </a:tc>
                <a:tc>
                  <a:txBody>
                    <a:bodyPr/>
                    <a:lstStyle/>
                    <a:p>
                      <a:r>
                        <a:rPr lang="en-US" sz="1100">
                          <a:effectLst/>
                          <a:latin typeface="Monaco" pitchFamily="2" charset="77"/>
                        </a:rPr>
                        <a:t>3426.81</a:t>
                      </a:r>
                    </a:p>
                  </a:txBody>
                  <a:tcPr marL="21584" marR="21584" marT="17267" marB="17267" anchor="ctr"/>
                </a:tc>
                <a:extLst>
                  <a:ext uri="{0D108BD9-81ED-4DB2-BD59-A6C34878D82A}">
                    <a16:rowId xmlns:a16="http://schemas.microsoft.com/office/drawing/2014/main" val="364849027"/>
                  </a:ext>
                </a:extLst>
              </a:tr>
              <a:tr h="241741">
                <a:tc>
                  <a:txBody>
                    <a:bodyPr/>
                    <a:lstStyle/>
                    <a:p>
                      <a:r>
                        <a:rPr lang="en-US" sz="1100">
                          <a:effectLst/>
                          <a:latin typeface="Monaco" pitchFamily="2" charset="77"/>
                        </a:rPr>
                        <a:t>0</a:t>
                      </a:r>
                    </a:p>
                  </a:txBody>
                  <a:tcPr marL="21584" marR="21584" marT="17267" marB="17267" anchor="ctr"/>
                </a:tc>
                <a:tc>
                  <a:txBody>
                    <a:bodyPr/>
                    <a:lstStyle/>
                    <a:p>
                      <a:r>
                        <a:rPr lang="en-US" sz="1100">
                          <a:effectLst/>
                          <a:latin typeface="Monaco" pitchFamily="2" charset="77"/>
                        </a:rPr>
                        <a:t>F</a:t>
                      </a:r>
                    </a:p>
                  </a:txBody>
                  <a:tcPr marL="21584" marR="21584" marT="17267" marB="17267" anchor="ctr"/>
                </a:tc>
                <a:tc>
                  <a:txBody>
                    <a:bodyPr/>
                    <a:lstStyle/>
                    <a:p>
                      <a:r>
                        <a:rPr lang="en-US" sz="1100">
                          <a:effectLst/>
                          <a:latin typeface="Monaco" pitchFamily="2" charset="77"/>
                        </a:rPr>
                        <a:t>-1.70</a:t>
                      </a:r>
                    </a:p>
                  </a:txBody>
                  <a:tcPr marL="21584" marR="21584" marT="17267" marB="17267" anchor="ctr"/>
                </a:tc>
                <a:tc>
                  <a:txBody>
                    <a:bodyPr/>
                    <a:lstStyle/>
                    <a:p>
                      <a:r>
                        <a:rPr lang="en-US" sz="1100">
                          <a:effectLst/>
                          <a:latin typeface="Monaco" pitchFamily="2" charset="77"/>
                        </a:rPr>
                        <a:t>5415.01</a:t>
                      </a:r>
                    </a:p>
                  </a:txBody>
                  <a:tcPr marL="21584" marR="21584" marT="17267" marB="17267" anchor="ctr"/>
                </a:tc>
                <a:extLst>
                  <a:ext uri="{0D108BD9-81ED-4DB2-BD59-A6C34878D82A}">
                    <a16:rowId xmlns:a16="http://schemas.microsoft.com/office/drawing/2014/main" val="2031955213"/>
                  </a:ext>
                </a:extLst>
              </a:tr>
              <a:tr h="241741">
                <a:tc>
                  <a:txBody>
                    <a:bodyPr/>
                    <a:lstStyle/>
                    <a:p>
                      <a:r>
                        <a:rPr lang="en-US" sz="1100">
                          <a:effectLst/>
                          <a:latin typeface="Monaco" pitchFamily="2" charset="77"/>
                        </a:rPr>
                        <a:t>0</a:t>
                      </a:r>
                    </a:p>
                  </a:txBody>
                  <a:tcPr marL="21584" marR="21584" marT="17267" marB="17267" anchor="ctr"/>
                </a:tc>
                <a:tc>
                  <a:txBody>
                    <a:bodyPr/>
                    <a:lstStyle/>
                    <a:p>
                      <a:r>
                        <a:rPr lang="en-US" sz="1100">
                          <a:effectLst/>
                          <a:latin typeface="Monaco" pitchFamily="2" charset="77"/>
                        </a:rPr>
                        <a:t>G</a:t>
                      </a:r>
                    </a:p>
                  </a:txBody>
                  <a:tcPr marL="21584" marR="21584" marT="17267" marB="17267" anchor="ctr"/>
                </a:tc>
                <a:tc>
                  <a:txBody>
                    <a:bodyPr/>
                    <a:lstStyle/>
                    <a:p>
                      <a:r>
                        <a:rPr lang="en-US" sz="1100">
                          <a:effectLst/>
                          <a:latin typeface="Monaco" pitchFamily="2" charset="77"/>
                        </a:rPr>
                        <a:t>-1.69</a:t>
                      </a:r>
                    </a:p>
                  </a:txBody>
                  <a:tcPr marL="21584" marR="21584" marT="17267" marB="17267" anchor="ctr"/>
                </a:tc>
                <a:tc>
                  <a:txBody>
                    <a:bodyPr/>
                    <a:lstStyle/>
                    <a:p>
                      <a:r>
                        <a:rPr lang="en-US" sz="1100">
                          <a:effectLst/>
                          <a:latin typeface="Monaco" pitchFamily="2" charset="77"/>
                        </a:rPr>
                        <a:t>4896.55</a:t>
                      </a:r>
                    </a:p>
                  </a:txBody>
                  <a:tcPr marL="21584" marR="21584" marT="17267" marB="17267" anchor="ctr"/>
                </a:tc>
                <a:extLst>
                  <a:ext uri="{0D108BD9-81ED-4DB2-BD59-A6C34878D82A}">
                    <a16:rowId xmlns:a16="http://schemas.microsoft.com/office/drawing/2014/main" val="1124873399"/>
                  </a:ext>
                </a:extLst>
              </a:tr>
              <a:tr h="241741">
                <a:tc>
                  <a:txBody>
                    <a:bodyPr/>
                    <a:lstStyle/>
                    <a:p>
                      <a:r>
                        <a:rPr lang="en-US" sz="1100">
                          <a:effectLst/>
                          <a:latin typeface="Monaco" pitchFamily="2" charset="77"/>
                        </a:rPr>
                        <a:t>0</a:t>
                      </a:r>
                    </a:p>
                  </a:txBody>
                  <a:tcPr marL="21584" marR="21584" marT="17267" marB="17267" anchor="ctr"/>
                </a:tc>
                <a:tc>
                  <a:txBody>
                    <a:bodyPr/>
                    <a:lstStyle/>
                    <a:p>
                      <a:r>
                        <a:rPr lang="en-US" sz="1100">
                          <a:effectLst/>
                          <a:latin typeface="Monaco" pitchFamily="2" charset="77"/>
                        </a:rPr>
                        <a:t>H</a:t>
                      </a:r>
                    </a:p>
                  </a:txBody>
                  <a:tcPr marL="21584" marR="21584" marT="17267" marB="17267" anchor="ctr"/>
                </a:tc>
                <a:tc>
                  <a:txBody>
                    <a:bodyPr/>
                    <a:lstStyle/>
                    <a:p>
                      <a:r>
                        <a:rPr lang="en-US" sz="1100">
                          <a:effectLst/>
                          <a:latin typeface="Monaco" pitchFamily="2" charset="77"/>
                        </a:rPr>
                        <a:t>-1.76</a:t>
                      </a:r>
                    </a:p>
                  </a:txBody>
                  <a:tcPr marL="21584" marR="21584" marT="17267" marB="17267" anchor="ctr"/>
                </a:tc>
                <a:tc>
                  <a:txBody>
                    <a:bodyPr/>
                    <a:lstStyle/>
                    <a:p>
                      <a:r>
                        <a:rPr lang="en-US" sz="1100">
                          <a:effectLst/>
                          <a:latin typeface="Monaco" pitchFamily="2" charset="77"/>
                        </a:rPr>
                        <a:t>4090.33</a:t>
                      </a:r>
                    </a:p>
                  </a:txBody>
                  <a:tcPr marL="21584" marR="21584" marT="17267" marB="17267" anchor="ctr"/>
                </a:tc>
                <a:extLst>
                  <a:ext uri="{0D108BD9-81ED-4DB2-BD59-A6C34878D82A}">
                    <a16:rowId xmlns:a16="http://schemas.microsoft.com/office/drawing/2014/main" val="3514347605"/>
                  </a:ext>
                </a:extLst>
              </a:tr>
              <a:tr h="241741">
                <a:tc>
                  <a:txBody>
                    <a:bodyPr/>
                    <a:lstStyle/>
                    <a:p>
                      <a:r>
                        <a:rPr lang="en-US" sz="1100">
                          <a:effectLst/>
                          <a:latin typeface="Monaco" pitchFamily="2" charset="77"/>
                        </a:rPr>
                        <a:t>0</a:t>
                      </a:r>
                    </a:p>
                  </a:txBody>
                  <a:tcPr marL="21584" marR="21584" marT="17267" marB="17267" anchor="ctr"/>
                </a:tc>
                <a:tc>
                  <a:txBody>
                    <a:bodyPr/>
                    <a:lstStyle/>
                    <a:p>
                      <a:r>
                        <a:rPr lang="en-US" sz="1100">
                          <a:effectLst/>
                          <a:latin typeface="Monaco" pitchFamily="2" charset="77"/>
                        </a:rPr>
                        <a:t>I</a:t>
                      </a:r>
                    </a:p>
                  </a:txBody>
                  <a:tcPr marL="21584" marR="21584" marT="17267" marB="17267" anchor="ctr"/>
                </a:tc>
                <a:tc>
                  <a:txBody>
                    <a:bodyPr/>
                    <a:lstStyle/>
                    <a:p>
                      <a:r>
                        <a:rPr lang="en-US" sz="1100">
                          <a:effectLst/>
                          <a:latin typeface="Monaco" pitchFamily="2" charset="77"/>
                        </a:rPr>
                        <a:t>-1.70</a:t>
                      </a:r>
                    </a:p>
                  </a:txBody>
                  <a:tcPr marL="21584" marR="21584" marT="17267" marB="17267" anchor="ctr"/>
                </a:tc>
                <a:tc>
                  <a:txBody>
                    <a:bodyPr/>
                    <a:lstStyle/>
                    <a:p>
                      <a:r>
                        <a:rPr lang="en-US" sz="1100">
                          <a:effectLst/>
                          <a:latin typeface="Monaco" pitchFamily="2" charset="77"/>
                        </a:rPr>
                        <a:t>4531.26</a:t>
                      </a:r>
                    </a:p>
                  </a:txBody>
                  <a:tcPr marL="21584" marR="21584" marT="17267" marB="17267" anchor="ctr"/>
                </a:tc>
                <a:extLst>
                  <a:ext uri="{0D108BD9-81ED-4DB2-BD59-A6C34878D82A}">
                    <a16:rowId xmlns:a16="http://schemas.microsoft.com/office/drawing/2014/main" val="4100279114"/>
                  </a:ext>
                </a:extLst>
              </a:tr>
              <a:tr h="241741">
                <a:tc>
                  <a:txBody>
                    <a:bodyPr/>
                    <a:lstStyle/>
                    <a:p>
                      <a:r>
                        <a:rPr lang="en-US" sz="1100">
                          <a:effectLst/>
                          <a:latin typeface="Monaco" pitchFamily="2" charset="77"/>
                        </a:rPr>
                        <a:t>0</a:t>
                      </a:r>
                    </a:p>
                  </a:txBody>
                  <a:tcPr marL="21584" marR="21584" marT="17267" marB="17267" anchor="ctr">
                    <a:solidFill>
                      <a:srgbClr val="FFFF00"/>
                    </a:solidFill>
                  </a:tcPr>
                </a:tc>
                <a:tc>
                  <a:txBody>
                    <a:bodyPr/>
                    <a:lstStyle/>
                    <a:p>
                      <a:r>
                        <a:rPr lang="en-US" sz="1100">
                          <a:effectLst/>
                          <a:latin typeface="Monaco" pitchFamily="2" charset="77"/>
                        </a:rPr>
                        <a:t>J</a:t>
                      </a:r>
                    </a:p>
                  </a:txBody>
                  <a:tcPr marL="21584" marR="21584" marT="17267" marB="17267" anchor="ctr">
                    <a:solidFill>
                      <a:srgbClr val="FFFF00"/>
                    </a:solidFill>
                  </a:tcPr>
                </a:tc>
                <a:tc>
                  <a:txBody>
                    <a:bodyPr/>
                    <a:lstStyle/>
                    <a:p>
                      <a:r>
                        <a:rPr lang="en-US" sz="1100">
                          <a:effectLst/>
                          <a:latin typeface="Monaco" pitchFamily="2" charset="77"/>
                        </a:rPr>
                        <a:t>1.80</a:t>
                      </a:r>
                    </a:p>
                  </a:txBody>
                  <a:tcPr marL="21584" marR="21584" marT="17267" marB="17267" anchor="ctr">
                    <a:solidFill>
                      <a:srgbClr val="FFFF00"/>
                    </a:solidFill>
                  </a:tcPr>
                </a:tc>
                <a:tc>
                  <a:txBody>
                    <a:bodyPr/>
                    <a:lstStyle/>
                    <a:p>
                      <a:r>
                        <a:rPr lang="en-US" sz="1100" dirty="0">
                          <a:effectLst/>
                          <a:latin typeface="Monaco" pitchFamily="2" charset="77"/>
                        </a:rPr>
                        <a:t>0.19</a:t>
                      </a:r>
                    </a:p>
                  </a:txBody>
                  <a:tcPr marL="21584" marR="21584" marT="17267" marB="17267" anchor="ctr">
                    <a:solidFill>
                      <a:srgbClr val="FFFF00"/>
                    </a:solidFill>
                  </a:tcPr>
                </a:tc>
                <a:extLst>
                  <a:ext uri="{0D108BD9-81ED-4DB2-BD59-A6C34878D82A}">
                    <a16:rowId xmlns:a16="http://schemas.microsoft.com/office/drawing/2014/main" val="3225381033"/>
                  </a:ext>
                </a:extLst>
              </a:tr>
              <a:tr h="241741">
                <a:tc>
                  <a:txBody>
                    <a:bodyPr/>
                    <a:lstStyle/>
                    <a:p>
                      <a:r>
                        <a:rPr lang="en-US" sz="1100">
                          <a:effectLst/>
                          <a:latin typeface="Monaco" pitchFamily="2" charset="77"/>
                        </a:rPr>
                        <a:t>0</a:t>
                      </a:r>
                    </a:p>
                  </a:txBody>
                  <a:tcPr marL="21584" marR="21584" marT="17267" marB="17267" anchor="ctr"/>
                </a:tc>
                <a:tc>
                  <a:txBody>
                    <a:bodyPr/>
                    <a:lstStyle/>
                    <a:p>
                      <a:r>
                        <a:rPr lang="en-US" sz="1100">
                          <a:effectLst/>
                          <a:latin typeface="Monaco" pitchFamily="2" charset="77"/>
                        </a:rPr>
                        <a:t>K</a:t>
                      </a:r>
                    </a:p>
                  </a:txBody>
                  <a:tcPr marL="21584" marR="21584" marT="17267" marB="17267" anchor="ctr"/>
                </a:tc>
                <a:tc>
                  <a:txBody>
                    <a:bodyPr/>
                    <a:lstStyle/>
                    <a:p>
                      <a:r>
                        <a:rPr lang="en-US" sz="1100">
                          <a:effectLst/>
                          <a:latin typeface="Monaco" pitchFamily="2" charset="77"/>
                        </a:rPr>
                        <a:t>-1.73</a:t>
                      </a:r>
                    </a:p>
                  </a:txBody>
                  <a:tcPr marL="21584" marR="21584" marT="17267" marB="17267" anchor="ctr"/>
                </a:tc>
                <a:tc>
                  <a:txBody>
                    <a:bodyPr/>
                    <a:lstStyle/>
                    <a:p>
                      <a:r>
                        <a:rPr lang="en-US" sz="1100">
                          <a:effectLst/>
                          <a:latin typeface="Monaco" pitchFamily="2" charset="77"/>
                        </a:rPr>
                        <a:t>3574.06</a:t>
                      </a:r>
                    </a:p>
                  </a:txBody>
                  <a:tcPr marL="21584" marR="21584" marT="17267" marB="17267" anchor="ctr"/>
                </a:tc>
                <a:extLst>
                  <a:ext uri="{0D108BD9-81ED-4DB2-BD59-A6C34878D82A}">
                    <a16:rowId xmlns:a16="http://schemas.microsoft.com/office/drawing/2014/main" val="3760894604"/>
                  </a:ext>
                </a:extLst>
              </a:tr>
              <a:tr h="241741">
                <a:tc>
                  <a:txBody>
                    <a:bodyPr/>
                    <a:lstStyle/>
                    <a:p>
                      <a:r>
                        <a:rPr lang="en-US" sz="1100">
                          <a:effectLst/>
                          <a:latin typeface="Monaco" pitchFamily="2" charset="77"/>
                        </a:rPr>
                        <a:t>0</a:t>
                      </a:r>
                    </a:p>
                  </a:txBody>
                  <a:tcPr marL="21584" marR="21584" marT="17267" marB="17267" anchor="ctr">
                    <a:solidFill>
                      <a:srgbClr val="FFFF00"/>
                    </a:solidFill>
                  </a:tcPr>
                </a:tc>
                <a:tc>
                  <a:txBody>
                    <a:bodyPr/>
                    <a:lstStyle/>
                    <a:p>
                      <a:r>
                        <a:rPr lang="en-US" sz="1100">
                          <a:effectLst/>
                          <a:latin typeface="Monaco" pitchFamily="2" charset="77"/>
                        </a:rPr>
                        <a:t>L</a:t>
                      </a:r>
                    </a:p>
                  </a:txBody>
                  <a:tcPr marL="21584" marR="21584" marT="17267" marB="17267" anchor="ctr">
                    <a:solidFill>
                      <a:srgbClr val="FFFF00"/>
                    </a:solidFill>
                  </a:tcPr>
                </a:tc>
                <a:tc>
                  <a:txBody>
                    <a:bodyPr/>
                    <a:lstStyle/>
                    <a:p>
                      <a:r>
                        <a:rPr lang="en-US" sz="1100">
                          <a:effectLst/>
                          <a:latin typeface="Monaco" pitchFamily="2" charset="77"/>
                        </a:rPr>
                        <a:t>2.05</a:t>
                      </a:r>
                    </a:p>
                  </a:txBody>
                  <a:tcPr marL="21584" marR="21584" marT="17267" marB="17267" anchor="ctr">
                    <a:solidFill>
                      <a:srgbClr val="FFFF00"/>
                    </a:solidFill>
                  </a:tcPr>
                </a:tc>
                <a:tc>
                  <a:txBody>
                    <a:bodyPr/>
                    <a:lstStyle/>
                    <a:p>
                      <a:r>
                        <a:rPr lang="en-US" sz="1100" dirty="0">
                          <a:effectLst/>
                          <a:latin typeface="Monaco" pitchFamily="2" charset="77"/>
                        </a:rPr>
                        <a:t>0.09</a:t>
                      </a:r>
                    </a:p>
                  </a:txBody>
                  <a:tcPr marL="21584" marR="21584" marT="17267" marB="17267" anchor="ctr">
                    <a:solidFill>
                      <a:srgbClr val="FFFF00"/>
                    </a:solidFill>
                  </a:tcPr>
                </a:tc>
                <a:extLst>
                  <a:ext uri="{0D108BD9-81ED-4DB2-BD59-A6C34878D82A}">
                    <a16:rowId xmlns:a16="http://schemas.microsoft.com/office/drawing/2014/main" val="3104032892"/>
                  </a:ext>
                </a:extLst>
              </a:tr>
              <a:tr h="241741">
                <a:tc>
                  <a:txBody>
                    <a:bodyPr/>
                    <a:lstStyle/>
                    <a:p>
                      <a:r>
                        <a:rPr lang="en-US" sz="1100">
                          <a:effectLst/>
                          <a:latin typeface="Monaco" pitchFamily="2" charset="77"/>
                        </a:rPr>
                        <a:t>0</a:t>
                      </a:r>
                    </a:p>
                  </a:txBody>
                  <a:tcPr marL="21584" marR="21584" marT="17267" marB="17267" anchor="ctr">
                    <a:solidFill>
                      <a:srgbClr val="FFFF00"/>
                    </a:solidFill>
                  </a:tcPr>
                </a:tc>
                <a:tc>
                  <a:txBody>
                    <a:bodyPr/>
                    <a:lstStyle/>
                    <a:p>
                      <a:r>
                        <a:rPr lang="en-US" sz="1100">
                          <a:effectLst/>
                          <a:latin typeface="Monaco" pitchFamily="2" charset="77"/>
                        </a:rPr>
                        <a:t>M</a:t>
                      </a:r>
                    </a:p>
                  </a:txBody>
                  <a:tcPr marL="21584" marR="21584" marT="17267" marB="17267" anchor="ctr">
                    <a:solidFill>
                      <a:srgbClr val="FFFF00"/>
                    </a:solidFill>
                  </a:tcPr>
                </a:tc>
                <a:tc>
                  <a:txBody>
                    <a:bodyPr/>
                    <a:lstStyle/>
                    <a:p>
                      <a:r>
                        <a:rPr lang="en-US" sz="1100">
                          <a:effectLst/>
                          <a:latin typeface="Monaco" pitchFamily="2" charset="77"/>
                        </a:rPr>
                        <a:t>1.72</a:t>
                      </a:r>
                    </a:p>
                  </a:txBody>
                  <a:tcPr marL="21584" marR="21584" marT="17267" marB="17267" anchor="ctr">
                    <a:solidFill>
                      <a:srgbClr val="FFFF00"/>
                    </a:solidFill>
                  </a:tcPr>
                </a:tc>
                <a:tc>
                  <a:txBody>
                    <a:bodyPr/>
                    <a:lstStyle/>
                    <a:p>
                      <a:r>
                        <a:rPr lang="en-US" sz="1100">
                          <a:effectLst/>
                          <a:latin typeface="Monaco" pitchFamily="2" charset="77"/>
                        </a:rPr>
                        <a:t>0.14</a:t>
                      </a:r>
                    </a:p>
                  </a:txBody>
                  <a:tcPr marL="21584" marR="21584" marT="17267" marB="17267" anchor="ctr">
                    <a:solidFill>
                      <a:srgbClr val="FFFF00"/>
                    </a:solidFill>
                  </a:tcPr>
                </a:tc>
                <a:extLst>
                  <a:ext uri="{0D108BD9-81ED-4DB2-BD59-A6C34878D82A}">
                    <a16:rowId xmlns:a16="http://schemas.microsoft.com/office/drawing/2014/main" val="977167281"/>
                  </a:ext>
                </a:extLst>
              </a:tr>
              <a:tr h="241741">
                <a:tc>
                  <a:txBody>
                    <a:bodyPr/>
                    <a:lstStyle/>
                    <a:p>
                      <a:r>
                        <a:rPr lang="en-US" sz="1100">
                          <a:effectLst/>
                          <a:latin typeface="Monaco" pitchFamily="2" charset="77"/>
                        </a:rPr>
                        <a:t>0</a:t>
                      </a:r>
                    </a:p>
                  </a:txBody>
                  <a:tcPr marL="21584" marR="21584" marT="17267" marB="17267" anchor="ctr">
                    <a:solidFill>
                      <a:srgbClr val="FFFF00"/>
                    </a:solidFill>
                  </a:tcPr>
                </a:tc>
                <a:tc>
                  <a:txBody>
                    <a:bodyPr/>
                    <a:lstStyle/>
                    <a:p>
                      <a:r>
                        <a:rPr lang="en-US" sz="1100">
                          <a:effectLst/>
                          <a:latin typeface="Monaco" pitchFamily="2" charset="77"/>
                        </a:rPr>
                        <a:t>N</a:t>
                      </a:r>
                    </a:p>
                  </a:txBody>
                  <a:tcPr marL="21584" marR="21584" marT="17267" marB="17267" anchor="ctr">
                    <a:solidFill>
                      <a:srgbClr val="FFFF00"/>
                    </a:solidFill>
                  </a:tcPr>
                </a:tc>
                <a:tc>
                  <a:txBody>
                    <a:bodyPr/>
                    <a:lstStyle/>
                    <a:p>
                      <a:r>
                        <a:rPr lang="en-US" sz="1100">
                          <a:effectLst/>
                          <a:latin typeface="Monaco" pitchFamily="2" charset="77"/>
                        </a:rPr>
                        <a:t>1.67</a:t>
                      </a:r>
                    </a:p>
                  </a:txBody>
                  <a:tcPr marL="21584" marR="21584" marT="17267" marB="17267" anchor="ctr">
                    <a:solidFill>
                      <a:srgbClr val="FFFF00"/>
                    </a:solidFill>
                  </a:tcPr>
                </a:tc>
                <a:tc>
                  <a:txBody>
                    <a:bodyPr/>
                    <a:lstStyle/>
                    <a:p>
                      <a:r>
                        <a:rPr lang="en-US" sz="1100">
                          <a:effectLst/>
                          <a:latin typeface="Monaco" pitchFamily="2" charset="77"/>
                        </a:rPr>
                        <a:t>0.13</a:t>
                      </a:r>
                    </a:p>
                  </a:txBody>
                  <a:tcPr marL="21584" marR="21584" marT="17267" marB="17267" anchor="ctr">
                    <a:solidFill>
                      <a:srgbClr val="FFFF00"/>
                    </a:solidFill>
                  </a:tcPr>
                </a:tc>
                <a:extLst>
                  <a:ext uri="{0D108BD9-81ED-4DB2-BD59-A6C34878D82A}">
                    <a16:rowId xmlns:a16="http://schemas.microsoft.com/office/drawing/2014/main" val="48299891"/>
                  </a:ext>
                </a:extLst>
              </a:tr>
              <a:tr h="241741">
                <a:tc>
                  <a:txBody>
                    <a:bodyPr/>
                    <a:lstStyle/>
                    <a:p>
                      <a:r>
                        <a:rPr lang="en-US" sz="1100">
                          <a:effectLst/>
                          <a:latin typeface="Monaco" pitchFamily="2" charset="77"/>
                        </a:rPr>
                        <a:t>0</a:t>
                      </a:r>
                    </a:p>
                  </a:txBody>
                  <a:tcPr marL="21584" marR="21584" marT="17267" marB="17267" anchor="ctr">
                    <a:solidFill>
                      <a:srgbClr val="FFFF00"/>
                    </a:solidFill>
                  </a:tcPr>
                </a:tc>
                <a:tc>
                  <a:txBody>
                    <a:bodyPr/>
                    <a:lstStyle/>
                    <a:p>
                      <a:r>
                        <a:rPr lang="en-US" sz="1100">
                          <a:effectLst/>
                          <a:latin typeface="Monaco" pitchFamily="2" charset="77"/>
                        </a:rPr>
                        <a:t>O</a:t>
                      </a:r>
                    </a:p>
                  </a:txBody>
                  <a:tcPr marL="21584" marR="21584" marT="17267" marB="17267" anchor="ctr">
                    <a:solidFill>
                      <a:srgbClr val="FFFF00"/>
                    </a:solidFill>
                  </a:tcPr>
                </a:tc>
                <a:tc>
                  <a:txBody>
                    <a:bodyPr/>
                    <a:lstStyle/>
                    <a:p>
                      <a:r>
                        <a:rPr lang="en-US" sz="1100">
                          <a:effectLst/>
                          <a:latin typeface="Monaco" pitchFamily="2" charset="77"/>
                        </a:rPr>
                        <a:t>1.70</a:t>
                      </a:r>
                    </a:p>
                  </a:txBody>
                  <a:tcPr marL="21584" marR="21584" marT="17267" marB="17267" anchor="ctr">
                    <a:solidFill>
                      <a:srgbClr val="FFFF00"/>
                    </a:solidFill>
                  </a:tcPr>
                </a:tc>
                <a:tc>
                  <a:txBody>
                    <a:bodyPr/>
                    <a:lstStyle/>
                    <a:p>
                      <a:r>
                        <a:rPr lang="en-US" sz="1100">
                          <a:effectLst/>
                          <a:latin typeface="Monaco" pitchFamily="2" charset="77"/>
                        </a:rPr>
                        <a:t>0.11</a:t>
                      </a:r>
                    </a:p>
                  </a:txBody>
                  <a:tcPr marL="21584" marR="21584" marT="17267" marB="17267" anchor="ctr">
                    <a:solidFill>
                      <a:srgbClr val="FFFF00"/>
                    </a:solidFill>
                  </a:tcPr>
                </a:tc>
                <a:extLst>
                  <a:ext uri="{0D108BD9-81ED-4DB2-BD59-A6C34878D82A}">
                    <a16:rowId xmlns:a16="http://schemas.microsoft.com/office/drawing/2014/main" val="2663566941"/>
                  </a:ext>
                </a:extLst>
              </a:tr>
              <a:tr h="241741">
                <a:tc>
                  <a:txBody>
                    <a:bodyPr/>
                    <a:lstStyle/>
                    <a:p>
                      <a:r>
                        <a:rPr lang="en-US" sz="1100">
                          <a:effectLst/>
                          <a:latin typeface="Monaco" pitchFamily="2" charset="77"/>
                        </a:rPr>
                        <a:t>0</a:t>
                      </a:r>
                    </a:p>
                  </a:txBody>
                  <a:tcPr marL="21584" marR="21584" marT="17267" marB="17267" anchor="ctr">
                    <a:solidFill>
                      <a:srgbClr val="FFFF00"/>
                    </a:solidFill>
                  </a:tcPr>
                </a:tc>
                <a:tc>
                  <a:txBody>
                    <a:bodyPr/>
                    <a:lstStyle/>
                    <a:p>
                      <a:r>
                        <a:rPr lang="en-US" sz="1100">
                          <a:effectLst/>
                          <a:latin typeface="Monaco" pitchFamily="2" charset="77"/>
                        </a:rPr>
                        <a:t>P</a:t>
                      </a:r>
                    </a:p>
                  </a:txBody>
                  <a:tcPr marL="21584" marR="21584" marT="17267" marB="17267" anchor="ctr">
                    <a:solidFill>
                      <a:srgbClr val="FFFF00"/>
                    </a:solidFill>
                  </a:tcPr>
                </a:tc>
                <a:tc>
                  <a:txBody>
                    <a:bodyPr/>
                    <a:lstStyle/>
                    <a:p>
                      <a:r>
                        <a:rPr lang="en-US" sz="1100">
                          <a:effectLst/>
                          <a:latin typeface="Monaco" pitchFamily="2" charset="77"/>
                        </a:rPr>
                        <a:t>1.37</a:t>
                      </a:r>
                    </a:p>
                  </a:txBody>
                  <a:tcPr marL="21584" marR="21584" marT="17267" marB="17267" anchor="ctr">
                    <a:solidFill>
                      <a:srgbClr val="FFFF00"/>
                    </a:solidFill>
                  </a:tcPr>
                </a:tc>
                <a:tc>
                  <a:txBody>
                    <a:bodyPr/>
                    <a:lstStyle/>
                    <a:p>
                      <a:r>
                        <a:rPr lang="en-US" sz="1100">
                          <a:effectLst/>
                          <a:latin typeface="Monaco" pitchFamily="2" charset="77"/>
                        </a:rPr>
                        <a:t>0.13</a:t>
                      </a:r>
                    </a:p>
                  </a:txBody>
                  <a:tcPr marL="21584" marR="21584" marT="17267" marB="17267" anchor="ctr">
                    <a:solidFill>
                      <a:srgbClr val="FFFF00"/>
                    </a:solidFill>
                  </a:tcPr>
                </a:tc>
                <a:extLst>
                  <a:ext uri="{0D108BD9-81ED-4DB2-BD59-A6C34878D82A}">
                    <a16:rowId xmlns:a16="http://schemas.microsoft.com/office/drawing/2014/main" val="3228889066"/>
                  </a:ext>
                </a:extLst>
              </a:tr>
              <a:tr h="241741">
                <a:tc>
                  <a:txBody>
                    <a:bodyPr/>
                    <a:lstStyle/>
                    <a:p>
                      <a:r>
                        <a:rPr lang="en-US" sz="1100">
                          <a:effectLst/>
                          <a:latin typeface="Monaco" pitchFamily="2" charset="77"/>
                        </a:rPr>
                        <a:t>0</a:t>
                      </a:r>
                    </a:p>
                  </a:txBody>
                  <a:tcPr marL="21584" marR="21584" marT="17267" marB="17267" anchor="ctr">
                    <a:solidFill>
                      <a:srgbClr val="FFFF00"/>
                    </a:solidFill>
                  </a:tcPr>
                </a:tc>
                <a:tc>
                  <a:txBody>
                    <a:bodyPr/>
                    <a:lstStyle/>
                    <a:p>
                      <a:r>
                        <a:rPr lang="en-US" sz="1100">
                          <a:effectLst/>
                          <a:latin typeface="Monaco" pitchFamily="2" charset="77"/>
                        </a:rPr>
                        <a:t>Q</a:t>
                      </a:r>
                    </a:p>
                  </a:txBody>
                  <a:tcPr marL="21584" marR="21584" marT="17267" marB="17267" anchor="ctr">
                    <a:solidFill>
                      <a:srgbClr val="FFFF00"/>
                    </a:solidFill>
                  </a:tcPr>
                </a:tc>
                <a:tc>
                  <a:txBody>
                    <a:bodyPr/>
                    <a:lstStyle/>
                    <a:p>
                      <a:r>
                        <a:rPr lang="en-US" sz="1100">
                          <a:effectLst/>
                          <a:latin typeface="Monaco" pitchFamily="2" charset="77"/>
                        </a:rPr>
                        <a:t>1.57</a:t>
                      </a:r>
                    </a:p>
                  </a:txBody>
                  <a:tcPr marL="21584" marR="21584" marT="17267" marB="17267" anchor="ctr">
                    <a:solidFill>
                      <a:srgbClr val="FFFF00"/>
                    </a:solidFill>
                  </a:tcPr>
                </a:tc>
                <a:tc>
                  <a:txBody>
                    <a:bodyPr/>
                    <a:lstStyle/>
                    <a:p>
                      <a:r>
                        <a:rPr lang="en-US" sz="1100" dirty="0">
                          <a:effectLst/>
                          <a:latin typeface="Monaco" pitchFamily="2" charset="77"/>
                        </a:rPr>
                        <a:t>0.11</a:t>
                      </a:r>
                    </a:p>
                  </a:txBody>
                  <a:tcPr marL="21584" marR="21584" marT="17267" marB="17267" anchor="ctr">
                    <a:solidFill>
                      <a:srgbClr val="FFFF00"/>
                    </a:solidFill>
                  </a:tcPr>
                </a:tc>
                <a:extLst>
                  <a:ext uri="{0D108BD9-81ED-4DB2-BD59-A6C34878D82A}">
                    <a16:rowId xmlns:a16="http://schemas.microsoft.com/office/drawing/2014/main" val="1394756233"/>
                  </a:ext>
                </a:extLst>
              </a:tr>
              <a:tr h="241741">
                <a:tc>
                  <a:txBody>
                    <a:bodyPr/>
                    <a:lstStyle/>
                    <a:p>
                      <a:r>
                        <a:rPr lang="en-US" sz="1100" dirty="0">
                          <a:effectLst/>
                          <a:latin typeface="Monaco" pitchFamily="2" charset="77"/>
                        </a:rPr>
                        <a:t>0</a:t>
                      </a:r>
                    </a:p>
                  </a:txBody>
                  <a:tcPr marL="21584" marR="21584" marT="17267" marB="17267" anchor="ctr"/>
                </a:tc>
                <a:tc>
                  <a:txBody>
                    <a:bodyPr/>
                    <a:lstStyle/>
                    <a:p>
                      <a:r>
                        <a:rPr lang="en-US" sz="1100">
                          <a:effectLst/>
                          <a:latin typeface="Monaco" pitchFamily="2" charset="77"/>
                        </a:rPr>
                        <a:t>R</a:t>
                      </a:r>
                    </a:p>
                  </a:txBody>
                  <a:tcPr marL="21584" marR="21584" marT="17267" marB="17267" anchor="ctr"/>
                </a:tc>
                <a:tc>
                  <a:txBody>
                    <a:bodyPr/>
                    <a:lstStyle/>
                    <a:p>
                      <a:r>
                        <a:rPr lang="en-US" sz="1100">
                          <a:effectLst/>
                          <a:latin typeface="Monaco" pitchFamily="2" charset="77"/>
                        </a:rPr>
                        <a:t>-2.36</a:t>
                      </a:r>
                    </a:p>
                  </a:txBody>
                  <a:tcPr marL="21584" marR="21584" marT="17267" marB="17267" anchor="ctr"/>
                </a:tc>
                <a:tc>
                  <a:txBody>
                    <a:bodyPr/>
                    <a:lstStyle/>
                    <a:p>
                      <a:r>
                        <a:rPr lang="en-US" sz="1100" dirty="0">
                          <a:effectLst/>
                          <a:latin typeface="Monaco" pitchFamily="2" charset="77"/>
                        </a:rPr>
                        <a:t>3814.38</a:t>
                      </a:r>
                    </a:p>
                  </a:txBody>
                  <a:tcPr marL="21584" marR="21584" marT="17267" marB="17267" anchor="ctr"/>
                </a:tc>
                <a:extLst>
                  <a:ext uri="{0D108BD9-81ED-4DB2-BD59-A6C34878D82A}">
                    <a16:rowId xmlns:a16="http://schemas.microsoft.com/office/drawing/2014/main" val="630022800"/>
                  </a:ext>
                </a:extLst>
              </a:tr>
            </a:tbl>
          </a:graphicData>
        </a:graphic>
      </p:graphicFrame>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7C5F4DE7-739D-1D4C-8E3E-E657AE601F7D}"/>
                  </a:ext>
                </a:extLst>
              </p:cNvPr>
              <p:cNvSpPr txBox="1"/>
              <p:nvPr/>
            </p:nvSpPr>
            <p:spPr>
              <a:xfrm>
                <a:off x="508430" y="381815"/>
                <a:ext cx="5117670" cy="1077218"/>
              </a:xfrm>
              <a:prstGeom prst="rect">
                <a:avLst/>
              </a:prstGeom>
              <a:noFill/>
            </p:spPr>
            <p:txBody>
              <a:bodyPr wrap="square" rtlCol="0">
                <a:spAutoFit/>
              </a:bodyPr>
              <a:lstStyle/>
              <a:p>
                <a:pPr algn="just"/>
                <a:r>
                  <a:rPr lang="en-GB" sz="1600" i="1" dirty="0">
                    <a:latin typeface="Cambria" panose="02040503050406030204" pitchFamily="18" charset="0"/>
                  </a:rPr>
                  <a:t>Table 110. Predicted size at maturity among populations of generation 0. The estimated parameter (Mean) and its standard error (SE) define the </a:t>
                </a:r>
                <a14:m>
                  <m:oMath xmlns:m="http://schemas.openxmlformats.org/officeDocument/2006/math">
                    <m:func>
                      <m:funcPr>
                        <m:ctrlPr>
                          <a:rPr lang="sv-SE" sz="1600" b="0" i="1" smtClean="0">
                            <a:latin typeface="Cambria Math" panose="02040503050406030204" pitchFamily="18" charset="0"/>
                          </a:rPr>
                        </m:ctrlPr>
                      </m:funcPr>
                      <m:fName>
                        <m:r>
                          <m:rPr>
                            <m:sty m:val="p"/>
                          </m:rPr>
                          <a:rPr lang="sv-SE" sz="1600" b="0" i="0" smtClean="0">
                            <a:latin typeface="Cambria Math" panose="02040503050406030204" pitchFamily="18" charset="0"/>
                          </a:rPr>
                          <m:t>ln</m:t>
                        </m:r>
                      </m:fName>
                      <m:e>
                        <m:r>
                          <m:rPr>
                            <m:nor/>
                          </m:rPr>
                          <a:rPr lang="sv-SE" sz="1600" b="0" i="0" smtClean="0">
                            <a:latin typeface="Cambria Math" panose="02040503050406030204" pitchFamily="18" charset="0"/>
                          </a:rPr>
                          <m:t>size</m:t>
                        </m:r>
                      </m:e>
                    </m:func>
                  </m:oMath>
                </a14:m>
                <a:r>
                  <a:rPr lang="en-GB" sz="1600" i="1" dirty="0">
                    <a:latin typeface="Cambria" panose="02040503050406030204" pitchFamily="18" charset="0"/>
                  </a:rPr>
                  <a:t> at 50% maturity. The slope parameter was fixed to 0.18 (Model 1b).</a:t>
                </a:r>
              </a:p>
            </p:txBody>
          </p:sp>
        </mc:Choice>
        <mc:Fallback>
          <p:sp>
            <p:nvSpPr>
              <p:cNvPr id="3" name="TextBox 2">
                <a:extLst>
                  <a:ext uri="{FF2B5EF4-FFF2-40B4-BE49-F238E27FC236}">
                    <a16:creationId xmlns:a16="http://schemas.microsoft.com/office/drawing/2014/main" id="{7C5F4DE7-739D-1D4C-8E3E-E657AE601F7D}"/>
                  </a:ext>
                </a:extLst>
              </p:cNvPr>
              <p:cNvSpPr txBox="1">
                <a:spLocks noRot="1" noChangeAspect="1" noMove="1" noResize="1" noEditPoints="1" noAdjustHandles="1" noChangeArrowheads="1" noChangeShapeType="1" noTextEdit="1"/>
              </p:cNvSpPr>
              <p:nvPr/>
            </p:nvSpPr>
            <p:spPr>
              <a:xfrm>
                <a:off x="508430" y="381815"/>
                <a:ext cx="5117670" cy="1077218"/>
              </a:xfrm>
              <a:prstGeom prst="rect">
                <a:avLst/>
              </a:prstGeom>
              <a:blipFill>
                <a:blip r:embed="rId2"/>
                <a:stretch>
                  <a:fillRect l="-495" t="-1163" r="-495" b="-5814"/>
                </a:stretch>
              </a:blipFill>
            </p:spPr>
            <p:txBody>
              <a:bodyPr/>
              <a:lstStyle/>
              <a:p>
                <a:r>
                  <a:rPr lang="en-GB">
                    <a:noFill/>
                  </a:rPr>
                  <a:t> </a:t>
                </a:r>
              </a:p>
            </p:txBody>
          </p:sp>
        </mc:Fallback>
      </mc:AlternateContent>
    </p:spTree>
    <p:extLst>
      <p:ext uri="{BB962C8B-B14F-4D97-AF65-F5344CB8AC3E}">
        <p14:creationId xmlns:p14="http://schemas.microsoft.com/office/powerpoint/2010/main" val="204301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715FB9-E5CF-D147-93F4-1763E5BE0254}"/>
              </a:ext>
            </a:extLst>
          </p:cNvPr>
          <p:cNvSpPr/>
          <p:nvPr/>
        </p:nvSpPr>
        <p:spPr>
          <a:xfrm>
            <a:off x="0" y="5020345"/>
            <a:ext cx="11861800" cy="1754326"/>
          </a:xfrm>
          <a:prstGeom prst="rect">
            <a:avLst/>
          </a:prstGeom>
        </p:spPr>
        <p:txBody>
          <a:bodyPr wrap="square">
            <a:spAutoFit/>
          </a:bodyPr>
          <a:lstStyle/>
          <a:p>
            <a:r>
              <a:rPr lang="en-US" dirty="0">
                <a:solidFill>
                  <a:srgbClr val="0070C0"/>
                </a:solidFill>
                <a:latin typeface="Optima-Regular" panose="02000503060000020004" pitchFamily="2" charset="0"/>
              </a:rPr>
              <a:t>single slope for the logistic regressions of maturity on size, in order to focus on comparing the size at 50% maturity among tanks. Probably this should be done separately for gen0 and gen1, where there might be biological reasons for slopes to differ, but perhaps that difference, and the difference between sexes, could first be tested on the full data set. Then the slope could be fixed and individual tank/gen combinations analyses separately to find the size at 50% maturity and its standard error to use in the plasticity analyses (or you could fit a model with one slope and means for different tanks).</a:t>
            </a:r>
            <a:endParaRPr lang="en-GB" dirty="0">
              <a:solidFill>
                <a:srgbClr val="0070C0"/>
              </a:solidFill>
            </a:endParaRPr>
          </a:p>
        </p:txBody>
      </p:sp>
      <p:sp>
        <p:nvSpPr>
          <p:cNvPr id="3" name="TextBox 2">
            <a:extLst>
              <a:ext uri="{FF2B5EF4-FFF2-40B4-BE49-F238E27FC236}">
                <a16:creationId xmlns:a16="http://schemas.microsoft.com/office/drawing/2014/main" id="{CB2E8586-4624-B042-96A4-2213BBA8C18E}"/>
              </a:ext>
            </a:extLst>
          </p:cNvPr>
          <p:cNvSpPr txBox="1"/>
          <p:nvPr/>
        </p:nvSpPr>
        <p:spPr>
          <a:xfrm>
            <a:off x="95290" y="126747"/>
            <a:ext cx="5352043" cy="369332"/>
          </a:xfrm>
          <a:prstGeom prst="rect">
            <a:avLst/>
          </a:prstGeom>
          <a:noFill/>
        </p:spPr>
        <p:txBody>
          <a:bodyPr wrap="none" rtlCol="0">
            <a:spAutoFit/>
          </a:bodyPr>
          <a:lstStyle/>
          <a:p>
            <a:r>
              <a:rPr lang="en-GB" b="1" dirty="0">
                <a:latin typeface="Cambria" panose="02040503050406030204" pitchFamily="18" charset="0"/>
              </a:rPr>
              <a:t>Model 4: 18 parameters, one </a:t>
            </a:r>
            <a:r>
              <a:rPr lang="en-GB" b="1" i="1" dirty="0">
                <a:latin typeface="Cambria" panose="02040503050406030204" pitchFamily="18" charset="0"/>
              </a:rPr>
              <a:t>slope</a:t>
            </a:r>
            <a:r>
              <a:rPr lang="en-GB" b="1" dirty="0">
                <a:latin typeface="Cambria" panose="02040503050406030204" pitchFamily="18" charset="0"/>
              </a:rPr>
              <a:t> plus 17 </a:t>
            </a:r>
            <a:r>
              <a:rPr lang="en-GB" b="1" i="1" dirty="0">
                <a:latin typeface="Cambria" panose="02040503050406030204" pitchFamily="18" charset="0"/>
              </a:rPr>
              <a:t>means</a:t>
            </a:r>
          </a:p>
        </p:txBody>
      </p:sp>
      <p:graphicFrame>
        <p:nvGraphicFramePr>
          <p:cNvPr id="5" name="Table 4">
            <a:extLst>
              <a:ext uri="{FF2B5EF4-FFF2-40B4-BE49-F238E27FC236}">
                <a16:creationId xmlns:a16="http://schemas.microsoft.com/office/drawing/2014/main" id="{AEF5DF53-0479-D747-A42C-32BFD4D4C8D7}"/>
              </a:ext>
            </a:extLst>
          </p:cNvPr>
          <p:cNvGraphicFramePr>
            <a:graphicFrameLocks noGrp="1"/>
          </p:cNvGraphicFramePr>
          <p:nvPr>
            <p:extLst>
              <p:ext uri="{D42A27DB-BD31-4B8C-83A1-F6EECF244321}">
                <p14:modId xmlns:p14="http://schemas.microsoft.com/office/powerpoint/2010/main" val="805343103"/>
              </p:ext>
            </p:extLst>
          </p:nvPr>
        </p:nvGraphicFramePr>
        <p:xfrm>
          <a:off x="182367" y="1238854"/>
          <a:ext cx="11679433" cy="550965"/>
        </p:xfrm>
        <a:graphic>
          <a:graphicData uri="http://schemas.openxmlformats.org/drawingml/2006/table">
            <a:tbl>
              <a:tblPr firstRow="1" bandRow="1">
                <a:tableStyleId>{8799B23B-EC83-4686-B30A-512413B5E67A}</a:tableStyleId>
              </a:tblPr>
              <a:tblGrid>
                <a:gridCol w="614707">
                  <a:extLst>
                    <a:ext uri="{9D8B030D-6E8A-4147-A177-3AD203B41FA5}">
                      <a16:colId xmlns:a16="http://schemas.microsoft.com/office/drawing/2014/main" val="1142775753"/>
                    </a:ext>
                  </a:extLst>
                </a:gridCol>
                <a:gridCol w="614707">
                  <a:extLst>
                    <a:ext uri="{9D8B030D-6E8A-4147-A177-3AD203B41FA5}">
                      <a16:colId xmlns:a16="http://schemas.microsoft.com/office/drawing/2014/main" val="1404837774"/>
                    </a:ext>
                  </a:extLst>
                </a:gridCol>
                <a:gridCol w="614707">
                  <a:extLst>
                    <a:ext uri="{9D8B030D-6E8A-4147-A177-3AD203B41FA5}">
                      <a16:colId xmlns:a16="http://schemas.microsoft.com/office/drawing/2014/main" val="246323040"/>
                    </a:ext>
                  </a:extLst>
                </a:gridCol>
                <a:gridCol w="614707">
                  <a:extLst>
                    <a:ext uri="{9D8B030D-6E8A-4147-A177-3AD203B41FA5}">
                      <a16:colId xmlns:a16="http://schemas.microsoft.com/office/drawing/2014/main" val="1515245812"/>
                    </a:ext>
                  </a:extLst>
                </a:gridCol>
                <a:gridCol w="614707">
                  <a:extLst>
                    <a:ext uri="{9D8B030D-6E8A-4147-A177-3AD203B41FA5}">
                      <a16:colId xmlns:a16="http://schemas.microsoft.com/office/drawing/2014/main" val="481988100"/>
                    </a:ext>
                  </a:extLst>
                </a:gridCol>
                <a:gridCol w="614707">
                  <a:extLst>
                    <a:ext uri="{9D8B030D-6E8A-4147-A177-3AD203B41FA5}">
                      <a16:colId xmlns:a16="http://schemas.microsoft.com/office/drawing/2014/main" val="3867225493"/>
                    </a:ext>
                  </a:extLst>
                </a:gridCol>
                <a:gridCol w="614707">
                  <a:extLst>
                    <a:ext uri="{9D8B030D-6E8A-4147-A177-3AD203B41FA5}">
                      <a16:colId xmlns:a16="http://schemas.microsoft.com/office/drawing/2014/main" val="2423523534"/>
                    </a:ext>
                  </a:extLst>
                </a:gridCol>
                <a:gridCol w="614707">
                  <a:extLst>
                    <a:ext uri="{9D8B030D-6E8A-4147-A177-3AD203B41FA5}">
                      <a16:colId xmlns:a16="http://schemas.microsoft.com/office/drawing/2014/main" val="4278220730"/>
                    </a:ext>
                  </a:extLst>
                </a:gridCol>
                <a:gridCol w="614707">
                  <a:extLst>
                    <a:ext uri="{9D8B030D-6E8A-4147-A177-3AD203B41FA5}">
                      <a16:colId xmlns:a16="http://schemas.microsoft.com/office/drawing/2014/main" val="2301908397"/>
                    </a:ext>
                  </a:extLst>
                </a:gridCol>
                <a:gridCol w="614707">
                  <a:extLst>
                    <a:ext uri="{9D8B030D-6E8A-4147-A177-3AD203B41FA5}">
                      <a16:colId xmlns:a16="http://schemas.microsoft.com/office/drawing/2014/main" val="4283630566"/>
                    </a:ext>
                  </a:extLst>
                </a:gridCol>
                <a:gridCol w="614707">
                  <a:extLst>
                    <a:ext uri="{9D8B030D-6E8A-4147-A177-3AD203B41FA5}">
                      <a16:colId xmlns:a16="http://schemas.microsoft.com/office/drawing/2014/main" val="1285668032"/>
                    </a:ext>
                  </a:extLst>
                </a:gridCol>
                <a:gridCol w="614707">
                  <a:extLst>
                    <a:ext uri="{9D8B030D-6E8A-4147-A177-3AD203B41FA5}">
                      <a16:colId xmlns:a16="http://schemas.microsoft.com/office/drawing/2014/main" val="3456741400"/>
                    </a:ext>
                  </a:extLst>
                </a:gridCol>
                <a:gridCol w="614707">
                  <a:extLst>
                    <a:ext uri="{9D8B030D-6E8A-4147-A177-3AD203B41FA5}">
                      <a16:colId xmlns:a16="http://schemas.microsoft.com/office/drawing/2014/main" val="506109406"/>
                    </a:ext>
                  </a:extLst>
                </a:gridCol>
                <a:gridCol w="614707">
                  <a:extLst>
                    <a:ext uri="{9D8B030D-6E8A-4147-A177-3AD203B41FA5}">
                      <a16:colId xmlns:a16="http://schemas.microsoft.com/office/drawing/2014/main" val="1018379969"/>
                    </a:ext>
                  </a:extLst>
                </a:gridCol>
                <a:gridCol w="614707">
                  <a:extLst>
                    <a:ext uri="{9D8B030D-6E8A-4147-A177-3AD203B41FA5}">
                      <a16:colId xmlns:a16="http://schemas.microsoft.com/office/drawing/2014/main" val="1958681036"/>
                    </a:ext>
                  </a:extLst>
                </a:gridCol>
                <a:gridCol w="614707">
                  <a:extLst>
                    <a:ext uri="{9D8B030D-6E8A-4147-A177-3AD203B41FA5}">
                      <a16:colId xmlns:a16="http://schemas.microsoft.com/office/drawing/2014/main" val="3336706370"/>
                    </a:ext>
                  </a:extLst>
                </a:gridCol>
                <a:gridCol w="614707">
                  <a:extLst>
                    <a:ext uri="{9D8B030D-6E8A-4147-A177-3AD203B41FA5}">
                      <a16:colId xmlns:a16="http://schemas.microsoft.com/office/drawing/2014/main" val="1015628253"/>
                    </a:ext>
                  </a:extLst>
                </a:gridCol>
                <a:gridCol w="614707">
                  <a:extLst>
                    <a:ext uri="{9D8B030D-6E8A-4147-A177-3AD203B41FA5}">
                      <a16:colId xmlns:a16="http://schemas.microsoft.com/office/drawing/2014/main" val="3961284796"/>
                    </a:ext>
                  </a:extLst>
                </a:gridCol>
                <a:gridCol w="614707">
                  <a:extLst>
                    <a:ext uri="{9D8B030D-6E8A-4147-A177-3AD203B41FA5}">
                      <a16:colId xmlns:a16="http://schemas.microsoft.com/office/drawing/2014/main" val="374752414"/>
                    </a:ext>
                  </a:extLst>
                </a:gridCol>
              </a:tblGrid>
              <a:tr h="246375">
                <a:tc>
                  <a:txBody>
                    <a:bodyPr/>
                    <a:lstStyle/>
                    <a:p>
                      <a:r>
                        <a:rPr lang="en-GB" sz="800" dirty="0">
                          <a:latin typeface="Monaco" pitchFamily="2" charset="77"/>
                        </a:rPr>
                        <a:t>Juvenile (0)</a:t>
                      </a:r>
                    </a:p>
                  </a:txBody>
                  <a:tcPr marL="60750" marR="60750" marT="30375" marB="30375"/>
                </a:tc>
                <a:tc>
                  <a:txBody>
                    <a:bodyPr/>
                    <a:lstStyle/>
                    <a:p>
                      <a:r>
                        <a:rPr lang="en-GB" sz="800" dirty="0">
                          <a:latin typeface="Monaco" pitchFamily="2" charset="77"/>
                        </a:rPr>
                        <a:t>Adult A (1)</a:t>
                      </a:r>
                    </a:p>
                  </a:txBody>
                  <a:tcPr marL="60750" marR="60750" marT="30375" marB="30375"/>
                </a:tc>
                <a:tc>
                  <a:txBody>
                    <a:bodyPr/>
                    <a:lstStyle/>
                    <a:p>
                      <a:r>
                        <a:rPr lang="en-GB" sz="800" dirty="0">
                          <a:latin typeface="Monaco" pitchFamily="2" charset="77"/>
                        </a:rPr>
                        <a:t>Adult B (2)</a:t>
                      </a:r>
                    </a:p>
                  </a:txBody>
                  <a:tcPr marL="60750" marR="60750" marT="30375" marB="30375"/>
                </a:tc>
                <a:tc>
                  <a:txBody>
                    <a:bodyPr/>
                    <a:lstStyle/>
                    <a:p>
                      <a:r>
                        <a:rPr lang="en-GB" sz="800" dirty="0">
                          <a:latin typeface="Monaco" pitchFamily="2" charset="77"/>
                        </a:rPr>
                        <a:t>Adult C (3)</a:t>
                      </a:r>
                    </a:p>
                  </a:txBody>
                  <a:tcPr marL="60750" marR="60750" marT="30375" marB="30375"/>
                </a:tc>
                <a:tc>
                  <a:txBody>
                    <a:bodyPr/>
                    <a:lstStyle/>
                    <a:p>
                      <a:r>
                        <a:rPr lang="en-GB" sz="800" dirty="0">
                          <a:latin typeface="Monaco" pitchFamily="2" charset="77"/>
                        </a:rPr>
                        <a:t>Adult D (4)</a:t>
                      </a:r>
                    </a:p>
                  </a:txBody>
                  <a:tcPr marL="60750" marR="60750" marT="30375" marB="30375"/>
                </a:tc>
                <a:tc>
                  <a:txBody>
                    <a:bodyPr/>
                    <a:lstStyle/>
                    <a:p>
                      <a:r>
                        <a:rPr lang="en-GB" sz="800" dirty="0">
                          <a:latin typeface="Monaco" pitchFamily="2" charset="77"/>
                        </a:rPr>
                        <a:t>Adult E (5)</a:t>
                      </a:r>
                    </a:p>
                  </a:txBody>
                  <a:tcPr marL="60750" marR="60750" marT="30375" marB="30375"/>
                </a:tc>
                <a:tc>
                  <a:txBody>
                    <a:bodyPr/>
                    <a:lstStyle/>
                    <a:p>
                      <a:r>
                        <a:rPr lang="en-GB" sz="800" dirty="0">
                          <a:latin typeface="Monaco" pitchFamily="2" charset="77"/>
                        </a:rPr>
                        <a:t>Adult F (6)</a:t>
                      </a:r>
                    </a:p>
                  </a:txBody>
                  <a:tcPr marL="60750" marR="60750" marT="30375" marB="30375"/>
                </a:tc>
                <a:tc>
                  <a:txBody>
                    <a:bodyPr/>
                    <a:lstStyle/>
                    <a:p>
                      <a:r>
                        <a:rPr lang="en-GB" sz="800" dirty="0">
                          <a:latin typeface="Monaco" pitchFamily="2" charset="77"/>
                        </a:rPr>
                        <a:t>Adult G (7)</a:t>
                      </a:r>
                    </a:p>
                  </a:txBody>
                  <a:tcPr marL="60750" marR="60750" marT="30375" marB="30375"/>
                </a:tc>
                <a:tc>
                  <a:txBody>
                    <a:bodyPr/>
                    <a:lstStyle/>
                    <a:p>
                      <a:r>
                        <a:rPr lang="en-GB" sz="800" dirty="0">
                          <a:latin typeface="Monaco" pitchFamily="2" charset="77"/>
                        </a:rPr>
                        <a:t>Adult H (8)</a:t>
                      </a:r>
                    </a:p>
                  </a:txBody>
                  <a:tcPr marL="60750" marR="60750" marT="30375" marB="30375"/>
                </a:tc>
                <a:tc>
                  <a:txBody>
                    <a:bodyPr/>
                    <a:lstStyle/>
                    <a:p>
                      <a:r>
                        <a:rPr lang="en-GB" sz="800" dirty="0">
                          <a:latin typeface="Monaco" pitchFamily="2" charset="77"/>
                        </a:rPr>
                        <a:t>Adult I (9)</a:t>
                      </a:r>
                    </a:p>
                  </a:txBody>
                  <a:tcPr marL="60750" marR="60750" marT="30375" marB="30375"/>
                </a:tc>
                <a:tc>
                  <a:txBody>
                    <a:bodyPr/>
                    <a:lstStyle/>
                    <a:p>
                      <a:r>
                        <a:rPr lang="en-GB" sz="800" dirty="0">
                          <a:latin typeface="Monaco" pitchFamily="2" charset="77"/>
                        </a:rPr>
                        <a:t>Adult J (10)</a:t>
                      </a:r>
                    </a:p>
                  </a:txBody>
                  <a:tcPr marL="60750" marR="60750" marT="30375" marB="30375"/>
                </a:tc>
                <a:tc>
                  <a:txBody>
                    <a:bodyPr/>
                    <a:lstStyle/>
                    <a:p>
                      <a:r>
                        <a:rPr lang="en-GB" sz="800" dirty="0">
                          <a:latin typeface="Monaco" pitchFamily="2" charset="77"/>
                        </a:rPr>
                        <a:t>Adult K (11)</a:t>
                      </a:r>
                    </a:p>
                  </a:txBody>
                  <a:tcPr marL="60750" marR="60750" marT="30375" marB="30375"/>
                </a:tc>
                <a:tc>
                  <a:txBody>
                    <a:bodyPr/>
                    <a:lstStyle/>
                    <a:p>
                      <a:r>
                        <a:rPr lang="en-GB" sz="800" dirty="0">
                          <a:latin typeface="Monaco" pitchFamily="2" charset="77"/>
                        </a:rPr>
                        <a:t>Adult L (12)</a:t>
                      </a:r>
                    </a:p>
                  </a:txBody>
                  <a:tcPr marL="60750" marR="60750" marT="30375" marB="30375"/>
                </a:tc>
                <a:tc>
                  <a:txBody>
                    <a:bodyPr/>
                    <a:lstStyle/>
                    <a:p>
                      <a:r>
                        <a:rPr lang="en-GB" sz="800" dirty="0">
                          <a:latin typeface="Monaco" pitchFamily="2" charset="77"/>
                        </a:rPr>
                        <a:t>Adult M (13)</a:t>
                      </a:r>
                    </a:p>
                  </a:txBody>
                  <a:tcPr marL="60750" marR="60750" marT="30375" marB="30375"/>
                </a:tc>
                <a:tc>
                  <a:txBody>
                    <a:bodyPr/>
                    <a:lstStyle/>
                    <a:p>
                      <a:r>
                        <a:rPr lang="en-GB" sz="800" dirty="0">
                          <a:latin typeface="Monaco" pitchFamily="2" charset="77"/>
                        </a:rPr>
                        <a:t>Adult N (14)</a:t>
                      </a:r>
                    </a:p>
                  </a:txBody>
                  <a:tcPr marL="60750" marR="60750" marT="30375" marB="30375"/>
                </a:tc>
                <a:tc>
                  <a:txBody>
                    <a:bodyPr/>
                    <a:lstStyle/>
                    <a:p>
                      <a:r>
                        <a:rPr lang="en-GB" sz="800" dirty="0">
                          <a:latin typeface="Monaco" pitchFamily="2" charset="77"/>
                        </a:rPr>
                        <a:t>Adult O (15)</a:t>
                      </a:r>
                    </a:p>
                  </a:txBody>
                  <a:tcPr marL="60750" marR="60750" marT="30375" marB="30375"/>
                </a:tc>
                <a:tc>
                  <a:txBody>
                    <a:bodyPr/>
                    <a:lstStyle/>
                    <a:p>
                      <a:r>
                        <a:rPr lang="en-GB" sz="800" dirty="0">
                          <a:latin typeface="Monaco" pitchFamily="2" charset="77"/>
                        </a:rPr>
                        <a:t>Adult P (16)</a:t>
                      </a:r>
                    </a:p>
                  </a:txBody>
                  <a:tcPr marL="60750" marR="60750" marT="30375" marB="30375"/>
                </a:tc>
                <a:tc>
                  <a:txBody>
                    <a:bodyPr/>
                    <a:lstStyle/>
                    <a:p>
                      <a:r>
                        <a:rPr lang="en-GB" sz="800" dirty="0">
                          <a:latin typeface="Monaco" pitchFamily="2" charset="77"/>
                        </a:rPr>
                        <a:t>Adult Q (17)</a:t>
                      </a:r>
                    </a:p>
                  </a:txBody>
                  <a:tcPr marL="60750" marR="60750" marT="30375" marB="30375"/>
                </a:tc>
                <a:tc>
                  <a:txBody>
                    <a:bodyPr/>
                    <a:lstStyle/>
                    <a:p>
                      <a:r>
                        <a:rPr lang="en-GB" sz="800" dirty="0">
                          <a:latin typeface="Monaco" pitchFamily="2" charset="77"/>
                        </a:rPr>
                        <a:t>Adult R (18)</a:t>
                      </a:r>
                    </a:p>
                  </a:txBody>
                  <a:tcPr marL="60750" marR="60750" marT="30375" marB="30375"/>
                </a:tc>
                <a:extLst>
                  <a:ext uri="{0D108BD9-81ED-4DB2-BD59-A6C34878D82A}">
                    <a16:rowId xmlns:a16="http://schemas.microsoft.com/office/drawing/2014/main" val="3332999659"/>
                  </a:ext>
                </a:extLst>
              </a:tr>
              <a:tr h="246375">
                <a:tc>
                  <a:txBody>
                    <a:bodyPr/>
                    <a:lstStyle/>
                    <a:p>
                      <a:r>
                        <a:rPr lang="en-GB" sz="800" dirty="0">
                          <a:latin typeface="Monaco" pitchFamily="2" charset="77"/>
                        </a:rPr>
                        <a:t>771</a:t>
                      </a:r>
                    </a:p>
                  </a:txBody>
                  <a:tcPr marL="60750" marR="60750" marT="30375" marB="30375"/>
                </a:tc>
                <a:tc>
                  <a:txBody>
                    <a:bodyPr/>
                    <a:lstStyle/>
                    <a:p>
                      <a:r>
                        <a:rPr lang="en-GB" sz="800" dirty="0">
                          <a:latin typeface="Monaco" pitchFamily="2" charset="77"/>
                        </a:rPr>
                        <a:t>15</a:t>
                      </a:r>
                    </a:p>
                  </a:txBody>
                  <a:tcPr marL="60750" marR="60750" marT="30375" marB="30375"/>
                </a:tc>
                <a:tc>
                  <a:txBody>
                    <a:bodyPr/>
                    <a:lstStyle/>
                    <a:p>
                      <a:r>
                        <a:rPr lang="en-GB" sz="800" dirty="0">
                          <a:latin typeface="Monaco" pitchFamily="2" charset="77"/>
                        </a:rPr>
                        <a:t>34</a:t>
                      </a:r>
                    </a:p>
                  </a:txBody>
                  <a:tcPr marL="60750" marR="60750" marT="30375" marB="30375"/>
                </a:tc>
                <a:tc>
                  <a:txBody>
                    <a:bodyPr/>
                    <a:lstStyle/>
                    <a:p>
                      <a:r>
                        <a:rPr lang="en-GB" sz="800" dirty="0">
                          <a:latin typeface="Monaco" pitchFamily="2" charset="77"/>
                        </a:rPr>
                        <a:t>39</a:t>
                      </a:r>
                    </a:p>
                  </a:txBody>
                  <a:tcPr marL="60750" marR="60750" marT="30375" marB="30375"/>
                </a:tc>
                <a:tc>
                  <a:txBody>
                    <a:bodyPr/>
                    <a:lstStyle/>
                    <a:p>
                      <a:r>
                        <a:rPr lang="en-GB" sz="800" dirty="0">
                          <a:latin typeface="Monaco" pitchFamily="2" charset="77"/>
                        </a:rPr>
                        <a:t>37</a:t>
                      </a:r>
                    </a:p>
                  </a:txBody>
                  <a:tcPr marL="60750" marR="60750" marT="30375" marB="30375"/>
                </a:tc>
                <a:tc>
                  <a:txBody>
                    <a:bodyPr/>
                    <a:lstStyle/>
                    <a:p>
                      <a:r>
                        <a:rPr lang="en-GB" sz="800" dirty="0">
                          <a:latin typeface="Monaco" pitchFamily="2" charset="77"/>
                        </a:rPr>
                        <a:t>35</a:t>
                      </a:r>
                    </a:p>
                  </a:txBody>
                  <a:tcPr marL="60750" marR="60750" marT="30375" marB="30375"/>
                </a:tc>
                <a:tc>
                  <a:txBody>
                    <a:bodyPr/>
                    <a:lstStyle/>
                    <a:p>
                      <a:r>
                        <a:rPr lang="en-GB" sz="800" dirty="0">
                          <a:latin typeface="Monaco" pitchFamily="2" charset="77"/>
                        </a:rPr>
                        <a:t>36</a:t>
                      </a:r>
                    </a:p>
                  </a:txBody>
                  <a:tcPr marL="60750" marR="60750" marT="30375" marB="30375"/>
                </a:tc>
                <a:tc>
                  <a:txBody>
                    <a:bodyPr/>
                    <a:lstStyle/>
                    <a:p>
                      <a:r>
                        <a:rPr lang="en-GB" sz="800" dirty="0">
                          <a:latin typeface="Monaco" pitchFamily="2" charset="77"/>
                        </a:rPr>
                        <a:t>23</a:t>
                      </a:r>
                    </a:p>
                  </a:txBody>
                  <a:tcPr marL="60750" marR="60750" marT="30375" marB="30375"/>
                </a:tc>
                <a:tc>
                  <a:txBody>
                    <a:bodyPr/>
                    <a:lstStyle/>
                    <a:p>
                      <a:r>
                        <a:rPr lang="en-GB" sz="800" dirty="0">
                          <a:latin typeface="Monaco" pitchFamily="2" charset="77"/>
                        </a:rPr>
                        <a:t>22</a:t>
                      </a:r>
                    </a:p>
                  </a:txBody>
                  <a:tcPr marL="60750" marR="60750" marT="30375" marB="30375"/>
                </a:tc>
                <a:tc>
                  <a:txBody>
                    <a:bodyPr/>
                    <a:lstStyle/>
                    <a:p>
                      <a:r>
                        <a:rPr lang="en-GB" sz="800" dirty="0">
                          <a:latin typeface="Monaco" pitchFamily="2" charset="77"/>
                        </a:rPr>
                        <a:t>37</a:t>
                      </a:r>
                    </a:p>
                  </a:txBody>
                  <a:tcPr marL="60750" marR="60750" marT="30375" marB="30375"/>
                </a:tc>
                <a:tc>
                  <a:txBody>
                    <a:bodyPr/>
                    <a:lstStyle/>
                    <a:p>
                      <a:r>
                        <a:rPr lang="en-GB" sz="800" dirty="0">
                          <a:latin typeface="Monaco" pitchFamily="2" charset="77"/>
                        </a:rPr>
                        <a:t>40</a:t>
                      </a:r>
                    </a:p>
                  </a:txBody>
                  <a:tcPr marL="60750" marR="60750" marT="30375" marB="30375"/>
                </a:tc>
                <a:tc>
                  <a:txBody>
                    <a:bodyPr/>
                    <a:lstStyle/>
                    <a:p>
                      <a:r>
                        <a:rPr lang="en-GB" sz="800" dirty="0">
                          <a:latin typeface="Monaco" pitchFamily="2" charset="77"/>
                        </a:rPr>
                        <a:t>46</a:t>
                      </a:r>
                    </a:p>
                  </a:txBody>
                  <a:tcPr marL="60750" marR="60750" marT="30375" marB="30375"/>
                </a:tc>
                <a:tc>
                  <a:txBody>
                    <a:bodyPr/>
                    <a:lstStyle/>
                    <a:p>
                      <a:r>
                        <a:rPr lang="en-GB" sz="800" dirty="0">
                          <a:latin typeface="Monaco" pitchFamily="2" charset="77"/>
                        </a:rPr>
                        <a:t>28</a:t>
                      </a:r>
                    </a:p>
                  </a:txBody>
                  <a:tcPr marL="60750" marR="60750" marT="30375" marB="30375"/>
                </a:tc>
                <a:tc>
                  <a:txBody>
                    <a:bodyPr/>
                    <a:lstStyle/>
                    <a:p>
                      <a:r>
                        <a:rPr lang="en-GB" sz="800" dirty="0">
                          <a:latin typeface="Monaco" pitchFamily="2" charset="77"/>
                        </a:rPr>
                        <a:t>41</a:t>
                      </a:r>
                    </a:p>
                  </a:txBody>
                  <a:tcPr marL="60750" marR="60750" marT="30375" marB="30375"/>
                </a:tc>
                <a:tc>
                  <a:txBody>
                    <a:bodyPr/>
                    <a:lstStyle/>
                    <a:p>
                      <a:r>
                        <a:rPr lang="en-GB" sz="800" dirty="0">
                          <a:latin typeface="Monaco" pitchFamily="2" charset="77"/>
                        </a:rPr>
                        <a:t>42</a:t>
                      </a:r>
                    </a:p>
                  </a:txBody>
                  <a:tcPr marL="60750" marR="60750" marT="30375" marB="30375"/>
                </a:tc>
                <a:tc>
                  <a:txBody>
                    <a:bodyPr/>
                    <a:lstStyle/>
                    <a:p>
                      <a:r>
                        <a:rPr lang="en-GB" sz="800" dirty="0">
                          <a:latin typeface="Monaco" pitchFamily="2" charset="77"/>
                        </a:rPr>
                        <a:t>39</a:t>
                      </a:r>
                    </a:p>
                  </a:txBody>
                  <a:tcPr marL="60750" marR="60750" marT="30375" marB="30375"/>
                </a:tc>
                <a:tc>
                  <a:txBody>
                    <a:bodyPr/>
                    <a:lstStyle/>
                    <a:p>
                      <a:r>
                        <a:rPr lang="en-GB" sz="800" dirty="0">
                          <a:latin typeface="Monaco" pitchFamily="2" charset="77"/>
                        </a:rPr>
                        <a:t>49</a:t>
                      </a:r>
                    </a:p>
                  </a:txBody>
                  <a:tcPr marL="60750" marR="60750" marT="30375" marB="30375"/>
                </a:tc>
                <a:tc>
                  <a:txBody>
                    <a:bodyPr/>
                    <a:lstStyle/>
                    <a:p>
                      <a:r>
                        <a:rPr lang="en-GB" sz="800" dirty="0">
                          <a:latin typeface="Monaco" pitchFamily="2" charset="77"/>
                        </a:rPr>
                        <a:t>34</a:t>
                      </a:r>
                    </a:p>
                  </a:txBody>
                  <a:tcPr marL="60750" marR="60750" marT="30375" marB="30375"/>
                </a:tc>
                <a:tc>
                  <a:txBody>
                    <a:bodyPr/>
                    <a:lstStyle/>
                    <a:p>
                      <a:r>
                        <a:rPr lang="en-GB" sz="800" dirty="0">
                          <a:latin typeface="Monaco" pitchFamily="2" charset="77"/>
                        </a:rPr>
                        <a:t>46</a:t>
                      </a:r>
                    </a:p>
                  </a:txBody>
                  <a:tcPr marL="60750" marR="60750" marT="30375" marB="30375"/>
                </a:tc>
                <a:extLst>
                  <a:ext uri="{0D108BD9-81ED-4DB2-BD59-A6C34878D82A}">
                    <a16:rowId xmlns:a16="http://schemas.microsoft.com/office/drawing/2014/main" val="1890029390"/>
                  </a:ext>
                </a:extLst>
              </a:tr>
            </a:tbl>
          </a:graphicData>
        </a:graphic>
      </p:graphicFrame>
      <p:sp>
        <p:nvSpPr>
          <p:cNvPr id="7" name="TextBox 6">
            <a:extLst>
              <a:ext uri="{FF2B5EF4-FFF2-40B4-BE49-F238E27FC236}">
                <a16:creationId xmlns:a16="http://schemas.microsoft.com/office/drawing/2014/main" id="{AEC16B3B-629B-CC49-AB98-A69DFB2855B8}"/>
              </a:ext>
            </a:extLst>
          </p:cNvPr>
          <p:cNvSpPr txBox="1"/>
          <p:nvPr/>
        </p:nvSpPr>
        <p:spPr>
          <a:xfrm>
            <a:off x="95290" y="654079"/>
            <a:ext cx="11766510" cy="584775"/>
          </a:xfrm>
          <a:prstGeom prst="rect">
            <a:avLst/>
          </a:prstGeom>
          <a:noFill/>
        </p:spPr>
        <p:txBody>
          <a:bodyPr wrap="square" rtlCol="0">
            <a:spAutoFit/>
          </a:bodyPr>
          <a:lstStyle/>
          <a:p>
            <a:pPr algn="just"/>
            <a:r>
              <a:rPr lang="en-GB" sz="1600" i="1" dirty="0">
                <a:latin typeface="Cambria" panose="02040503050406030204" pitchFamily="18" charset="0"/>
              </a:rPr>
              <a:t>Table 110. Count of samples for each maturity class. Juveniles were given maturity of zero and adults were given maturity from one to 18 depending on the population which they belonged to. Outliers are excluded ang both generations are </a:t>
            </a:r>
            <a:r>
              <a:rPr lang="en-GB" sz="1600" i="1">
                <a:latin typeface="Cambria" panose="02040503050406030204" pitchFamily="18" charset="0"/>
              </a:rPr>
              <a:t>combined.</a:t>
            </a:r>
            <a:endParaRPr lang="en-GB" sz="1600" i="1" dirty="0">
              <a:latin typeface="Cambria" panose="02040503050406030204" pitchFamily="18" charset="0"/>
            </a:endParaRPr>
          </a:p>
        </p:txBody>
      </p:sp>
    </p:spTree>
    <p:extLst>
      <p:ext uri="{BB962C8B-B14F-4D97-AF65-F5344CB8AC3E}">
        <p14:creationId xmlns:p14="http://schemas.microsoft.com/office/powerpoint/2010/main" val="4237201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CEAE945-AF3F-544D-8684-FCD5F7F0BE0F}"/>
              </a:ext>
            </a:extLst>
          </p:cNvPr>
          <p:cNvGraphicFramePr>
            <a:graphicFrameLocks noGrp="1"/>
          </p:cNvGraphicFramePr>
          <p:nvPr>
            <p:extLst>
              <p:ext uri="{D42A27DB-BD31-4B8C-83A1-F6EECF244321}">
                <p14:modId xmlns:p14="http://schemas.microsoft.com/office/powerpoint/2010/main" val="25100393"/>
              </p:ext>
            </p:extLst>
          </p:nvPr>
        </p:nvGraphicFramePr>
        <p:xfrm>
          <a:off x="133390" y="5133945"/>
          <a:ext cx="4680000" cy="660870"/>
        </p:xfrm>
        <a:graphic>
          <a:graphicData uri="http://schemas.openxmlformats.org/drawingml/2006/table">
            <a:tbl>
              <a:tblPr firstRow="1" bandRow="1">
                <a:tableStyleId>{8799B23B-EC83-4686-B30A-512413B5E67A}</a:tableStyleId>
              </a:tblPr>
              <a:tblGrid>
                <a:gridCol w="1170000">
                  <a:extLst>
                    <a:ext uri="{9D8B030D-6E8A-4147-A177-3AD203B41FA5}">
                      <a16:colId xmlns:a16="http://schemas.microsoft.com/office/drawing/2014/main" val="3532894976"/>
                    </a:ext>
                  </a:extLst>
                </a:gridCol>
                <a:gridCol w="1170000">
                  <a:extLst>
                    <a:ext uri="{9D8B030D-6E8A-4147-A177-3AD203B41FA5}">
                      <a16:colId xmlns:a16="http://schemas.microsoft.com/office/drawing/2014/main" val="2913302385"/>
                    </a:ext>
                  </a:extLst>
                </a:gridCol>
                <a:gridCol w="1170000">
                  <a:extLst>
                    <a:ext uri="{9D8B030D-6E8A-4147-A177-3AD203B41FA5}">
                      <a16:colId xmlns:a16="http://schemas.microsoft.com/office/drawing/2014/main" val="1490034768"/>
                    </a:ext>
                  </a:extLst>
                </a:gridCol>
                <a:gridCol w="1170000">
                  <a:extLst>
                    <a:ext uri="{9D8B030D-6E8A-4147-A177-3AD203B41FA5}">
                      <a16:colId xmlns:a16="http://schemas.microsoft.com/office/drawing/2014/main" val="3530850397"/>
                    </a:ext>
                  </a:extLst>
                </a:gridCol>
              </a:tblGrid>
              <a:tr h="215808">
                <a:tc>
                  <a:txBody>
                    <a:bodyPr/>
                    <a:lstStyle/>
                    <a:p>
                      <a:r>
                        <a:rPr lang="en-GB" sz="1100" b="0" dirty="0"/>
                        <a:t>Parameter</a:t>
                      </a:r>
                    </a:p>
                  </a:txBody>
                  <a:tcPr marL="52650" marR="52650" marT="26325" marB="26325"/>
                </a:tc>
                <a:tc>
                  <a:txBody>
                    <a:bodyPr/>
                    <a:lstStyle/>
                    <a:p>
                      <a:r>
                        <a:rPr lang="en-GB" sz="1100" b="0" dirty="0"/>
                        <a:t>Estimate</a:t>
                      </a:r>
                    </a:p>
                  </a:txBody>
                  <a:tcPr marL="52650" marR="52650" marT="26325" marB="26325"/>
                </a:tc>
                <a:tc>
                  <a:txBody>
                    <a:bodyPr/>
                    <a:lstStyle/>
                    <a:p>
                      <a:r>
                        <a:rPr lang="en-GB" sz="1100" b="0" dirty="0"/>
                        <a:t>SE</a:t>
                      </a:r>
                    </a:p>
                  </a:txBody>
                  <a:tcPr marL="52650" marR="52650" marT="26325" marB="26325"/>
                </a:tc>
                <a:tc>
                  <a:txBody>
                    <a:bodyPr/>
                    <a:lstStyle/>
                    <a:p>
                      <a:endParaRPr lang="en-GB" sz="1100" b="0" dirty="0"/>
                    </a:p>
                  </a:txBody>
                  <a:tcPr marL="52650" marR="52650" marT="26325" marB="26325"/>
                </a:tc>
                <a:extLst>
                  <a:ext uri="{0D108BD9-81ED-4DB2-BD59-A6C34878D82A}">
                    <a16:rowId xmlns:a16="http://schemas.microsoft.com/office/drawing/2014/main" val="1187548107"/>
                  </a:ext>
                </a:extLst>
              </a:tr>
              <a:tr h="215808">
                <a:tc>
                  <a:txBody>
                    <a:bodyPr/>
                    <a:lstStyle/>
                    <a:p>
                      <a:r>
                        <a:rPr lang="en-GB" sz="1100" dirty="0"/>
                        <a:t>mean</a:t>
                      </a:r>
                    </a:p>
                  </a:txBody>
                  <a:tcPr marL="52650" marR="52650" marT="26325" marB="26325"/>
                </a:tc>
                <a:tc>
                  <a:txBody>
                    <a:bodyPr/>
                    <a:lstStyle/>
                    <a:p>
                      <a:r>
                        <a:rPr lang="en-GB" sz="1100" dirty="0"/>
                        <a:t>1.91</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2589338519"/>
                  </a:ext>
                </a:extLst>
              </a:tr>
              <a:tr h="215808">
                <a:tc>
                  <a:txBody>
                    <a:bodyPr/>
                    <a:lstStyle/>
                    <a:p>
                      <a:r>
                        <a:rPr lang="en-GB" sz="1100" dirty="0"/>
                        <a:t>slope</a:t>
                      </a:r>
                    </a:p>
                  </a:txBody>
                  <a:tcPr marL="52650" marR="52650" marT="26325" marB="26325"/>
                </a:tc>
                <a:tc>
                  <a:txBody>
                    <a:bodyPr/>
                    <a:lstStyle/>
                    <a:p>
                      <a:r>
                        <a:rPr lang="en-GB" sz="1100" dirty="0"/>
                        <a:t>0.28</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76683632"/>
                  </a:ext>
                </a:extLst>
              </a:tr>
            </a:tbl>
          </a:graphicData>
        </a:graphic>
      </p:graphicFrame>
      <p:sp>
        <p:nvSpPr>
          <p:cNvPr id="5" name="Rectangle 4">
            <a:extLst>
              <a:ext uri="{FF2B5EF4-FFF2-40B4-BE49-F238E27FC236}">
                <a16:creationId xmlns:a16="http://schemas.microsoft.com/office/drawing/2014/main" id="{E6AC4C92-5ED5-384D-8BAE-3DECF2DB95EA}"/>
              </a:ext>
            </a:extLst>
          </p:cNvPr>
          <p:cNvSpPr/>
          <p:nvPr/>
        </p:nvSpPr>
        <p:spPr>
          <a:xfrm>
            <a:off x="69594" y="5808991"/>
            <a:ext cx="3397084" cy="253916"/>
          </a:xfrm>
          <a:prstGeom prst="rect">
            <a:avLst/>
          </a:prstGeom>
        </p:spPr>
        <p:txBody>
          <a:bodyPr wrap="none">
            <a:spAutoFit/>
          </a:bodyPr>
          <a:lstStyle/>
          <a:p>
            <a:r>
              <a:rPr lang="en-GB" sz="1050" dirty="0" err="1">
                <a:latin typeface="Optima" panose="02000503060000020004" pitchFamily="2" charset="0"/>
              </a:rPr>
              <a:t>Signif</a:t>
            </a:r>
            <a:r>
              <a:rPr lang="en-GB" sz="1050" dirty="0">
                <a:latin typeface="Optima" panose="02000503060000020004" pitchFamily="2" charset="0"/>
              </a:rPr>
              <a:t>. codes:  0 ‘***’ 0.001 ‘**’ 0.01 ‘*’ 0.05 ‘.’ 0.1 ‘ ’ 1</a:t>
            </a:r>
          </a:p>
        </p:txBody>
      </p:sp>
      <p:sp>
        <p:nvSpPr>
          <p:cNvPr id="8" name="TextBox 7">
            <a:extLst>
              <a:ext uri="{FF2B5EF4-FFF2-40B4-BE49-F238E27FC236}">
                <a16:creationId xmlns:a16="http://schemas.microsoft.com/office/drawing/2014/main" id="{0A8A04AC-8CA9-854E-8274-3F4FB2281C3B}"/>
              </a:ext>
            </a:extLst>
          </p:cNvPr>
          <p:cNvSpPr txBox="1"/>
          <p:nvPr/>
        </p:nvSpPr>
        <p:spPr>
          <a:xfrm>
            <a:off x="7022804" y="3579628"/>
            <a:ext cx="4906926" cy="553998"/>
          </a:xfrm>
          <a:prstGeom prst="rect">
            <a:avLst/>
          </a:prstGeom>
          <a:noFill/>
        </p:spPr>
        <p:txBody>
          <a:bodyPr wrap="square" rtlCol="0">
            <a:spAutoFit/>
          </a:bodyPr>
          <a:lstStyle/>
          <a:p>
            <a:r>
              <a:rPr lang="en-GB" sz="1000" i="1" dirty="0">
                <a:latin typeface="Optima" panose="02000503060000020004" pitchFamily="2" charset="0"/>
              </a:rPr>
              <a:t>Figure 102a. Relationship between probability of maturity and size. Fitted curve in orange is superimposed on the observed proportions of mature snails(blue dots - proportions of adult snails for size bins. Blue error bars – 2.5th and 97.5th percentiles).</a:t>
            </a:r>
          </a:p>
        </p:txBody>
      </p:sp>
      <p:pic>
        <p:nvPicPr>
          <p:cNvPr id="12" name="Graphic 11">
            <a:extLst>
              <a:ext uri="{FF2B5EF4-FFF2-40B4-BE49-F238E27FC236}">
                <a16:creationId xmlns:a16="http://schemas.microsoft.com/office/drawing/2014/main" id="{FBB569D2-74AA-064B-B7E3-08E43AE2BF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22804" y="0"/>
            <a:ext cx="4474535" cy="3579628"/>
          </a:xfrm>
          <a:prstGeom prst="rect">
            <a:avLst/>
          </a:prstGeom>
        </p:spPr>
      </p:pic>
      <p:sp>
        <p:nvSpPr>
          <p:cNvPr id="13" name="TextBox 12">
            <a:extLst>
              <a:ext uri="{FF2B5EF4-FFF2-40B4-BE49-F238E27FC236}">
                <a16:creationId xmlns:a16="http://schemas.microsoft.com/office/drawing/2014/main" id="{740AAAFF-EB00-B545-8F1E-E21BB04F8552}"/>
              </a:ext>
            </a:extLst>
          </p:cNvPr>
          <p:cNvSpPr txBox="1"/>
          <p:nvPr/>
        </p:nvSpPr>
        <p:spPr>
          <a:xfrm>
            <a:off x="7022803" y="4278414"/>
            <a:ext cx="4474535" cy="2585323"/>
          </a:xfrm>
          <a:prstGeom prst="rect">
            <a:avLst/>
          </a:prstGeom>
          <a:noFill/>
        </p:spPr>
        <p:txBody>
          <a:bodyPr wrap="square" rtlCol="0">
            <a:spAutoFit/>
          </a:bodyPr>
          <a:lstStyle/>
          <a:p>
            <a:r>
              <a:rPr lang="en-GB" sz="1200" dirty="0">
                <a:latin typeface="Optima" panose="02000503060000020004" pitchFamily="2" charset="0"/>
              </a:rPr>
              <a:t>SE of the fitted curve is missing because I was not sure how to compute it. I know that for a simple logit model</a:t>
            </a:r>
          </a:p>
          <a:p>
            <a:r>
              <a:rPr lang="en-GB" sz="700" dirty="0" err="1">
                <a:latin typeface="Monaco" pitchFamily="2" charset="77"/>
              </a:rPr>
              <a:t>dat</a:t>
            </a:r>
            <a:r>
              <a:rPr lang="en-GB" sz="700" dirty="0">
                <a:latin typeface="Monaco" pitchFamily="2" charset="77"/>
              </a:rPr>
              <a:t> &lt;- </a:t>
            </a:r>
            <a:r>
              <a:rPr lang="en-GB" sz="700" dirty="0" err="1">
                <a:latin typeface="Monaco" pitchFamily="2" charset="77"/>
              </a:rPr>
              <a:t>data.frame</a:t>
            </a:r>
            <a:r>
              <a:rPr lang="en-GB" sz="700" dirty="0">
                <a:latin typeface="Monaco" pitchFamily="2" charset="77"/>
              </a:rPr>
              <a:t>(x = </a:t>
            </a:r>
            <a:r>
              <a:rPr lang="en-GB" sz="700" dirty="0" err="1">
                <a:latin typeface="Monaco" pitchFamily="2" charset="77"/>
              </a:rPr>
              <a:t>runif</a:t>
            </a:r>
            <a:r>
              <a:rPr lang="en-GB" sz="700" dirty="0">
                <a:latin typeface="Monaco" pitchFamily="2" charset="77"/>
              </a:rPr>
              <a:t>(20), y = </a:t>
            </a:r>
            <a:r>
              <a:rPr lang="en-GB" sz="700" dirty="0" err="1">
                <a:latin typeface="Monaco" pitchFamily="2" charset="77"/>
              </a:rPr>
              <a:t>rbinom</a:t>
            </a:r>
            <a:r>
              <a:rPr lang="en-GB" sz="700" dirty="0">
                <a:latin typeface="Monaco" pitchFamily="2" charset="77"/>
              </a:rPr>
              <a:t>(20, 1, .5), z = </a:t>
            </a:r>
            <a:r>
              <a:rPr lang="en-GB" sz="700" dirty="0" err="1">
                <a:latin typeface="Monaco" pitchFamily="2" charset="77"/>
              </a:rPr>
              <a:t>runif</a:t>
            </a:r>
            <a:r>
              <a:rPr lang="en-GB" sz="700" dirty="0">
                <a:latin typeface="Monaco" pitchFamily="2" charset="77"/>
              </a:rPr>
              <a:t>(20))</a:t>
            </a:r>
          </a:p>
          <a:p>
            <a:r>
              <a:rPr lang="en-GB" sz="700" dirty="0">
                <a:latin typeface="Monaco" pitchFamily="2" charset="77"/>
              </a:rPr>
              <a:t>o &lt;- </a:t>
            </a:r>
            <a:r>
              <a:rPr lang="en-GB" sz="700" dirty="0" err="1">
                <a:latin typeface="Monaco" pitchFamily="2" charset="77"/>
              </a:rPr>
              <a:t>glm</a:t>
            </a:r>
            <a:r>
              <a:rPr lang="en-GB" sz="700" dirty="0">
                <a:latin typeface="Monaco" pitchFamily="2" charset="77"/>
              </a:rPr>
              <a:t>(y ~ x, data = </a:t>
            </a:r>
            <a:r>
              <a:rPr lang="en-GB" sz="700" dirty="0" err="1">
                <a:latin typeface="Monaco" pitchFamily="2" charset="77"/>
              </a:rPr>
              <a:t>dat</a:t>
            </a:r>
            <a:r>
              <a:rPr lang="en-GB" sz="700" dirty="0">
                <a:latin typeface="Monaco" pitchFamily="2" charset="77"/>
              </a:rPr>
              <a:t>)</a:t>
            </a:r>
          </a:p>
          <a:p>
            <a:endParaRPr lang="en-GB" sz="1200" dirty="0">
              <a:latin typeface="Optima" panose="02000503060000020004" pitchFamily="2" charset="0"/>
            </a:endParaRPr>
          </a:p>
          <a:p>
            <a:r>
              <a:rPr lang="en-GB" sz="1200" dirty="0">
                <a:latin typeface="Optima" panose="02000503060000020004" pitchFamily="2" charset="0"/>
              </a:rPr>
              <a:t>I can calculate SE at a given x as:</a:t>
            </a:r>
          </a:p>
          <a:p>
            <a:r>
              <a:rPr lang="en-US" sz="700" dirty="0">
                <a:latin typeface="Monaco" pitchFamily="2" charset="77"/>
              </a:rPr>
              <a:t>C &lt;- c(1, x)</a:t>
            </a:r>
          </a:p>
          <a:p>
            <a:r>
              <a:rPr lang="en-US" sz="700" dirty="0" err="1">
                <a:latin typeface="Monaco" pitchFamily="2" charset="77"/>
              </a:rPr>
              <a:t>std.er</a:t>
            </a:r>
            <a:r>
              <a:rPr lang="en-US" sz="700" dirty="0">
                <a:latin typeface="Monaco" pitchFamily="2" charset="77"/>
              </a:rPr>
              <a:t> &lt;- sqrt(t(C) %*% </a:t>
            </a:r>
            <a:r>
              <a:rPr lang="en-US" sz="700" dirty="0" err="1">
                <a:latin typeface="Monaco" pitchFamily="2" charset="77"/>
              </a:rPr>
              <a:t>vcov</a:t>
            </a:r>
            <a:r>
              <a:rPr lang="en-US" sz="700" dirty="0">
                <a:latin typeface="Monaco" pitchFamily="2" charset="77"/>
              </a:rPr>
              <a:t>(o) %*% C)</a:t>
            </a:r>
          </a:p>
          <a:p>
            <a:endParaRPr lang="en-GB" sz="1200" dirty="0">
              <a:latin typeface="Optima" panose="02000503060000020004" pitchFamily="2" charset="0"/>
            </a:endParaRPr>
          </a:p>
          <a:p>
            <a:r>
              <a:rPr lang="en-GB" sz="1200" dirty="0">
                <a:latin typeface="Optima" panose="02000503060000020004" pitchFamily="2" charset="0"/>
              </a:rPr>
              <a:t>based on the relationship</a:t>
            </a:r>
          </a:p>
          <a:p>
            <a:r>
              <a:rPr lang="en-US" sz="700" dirty="0" err="1">
                <a:latin typeface="Monaco" pitchFamily="2" charset="77"/>
              </a:rPr>
              <a:t>yhat</a:t>
            </a:r>
            <a:r>
              <a:rPr lang="en-US" sz="700" dirty="0">
                <a:latin typeface="Monaco" pitchFamily="2" charset="77"/>
              </a:rPr>
              <a:t> = b0 + x*b1</a:t>
            </a:r>
          </a:p>
          <a:p>
            <a:endParaRPr lang="en-US" sz="1200" dirty="0">
              <a:latin typeface="Optima" panose="02000503060000020004" pitchFamily="2" charset="0"/>
            </a:endParaRPr>
          </a:p>
          <a:p>
            <a:r>
              <a:rPr lang="en-US" sz="1200" dirty="0">
                <a:latin typeface="Optima" panose="02000503060000020004" pitchFamily="2" charset="0"/>
              </a:rPr>
              <a:t>But in our case</a:t>
            </a:r>
          </a:p>
          <a:p>
            <a:r>
              <a:rPr lang="en-US" sz="700" dirty="0" err="1">
                <a:latin typeface="Monaco" pitchFamily="2" charset="77"/>
              </a:rPr>
              <a:t>yhat</a:t>
            </a:r>
            <a:r>
              <a:rPr lang="en-US" sz="700" dirty="0">
                <a:latin typeface="Monaco" pitchFamily="2" charset="77"/>
              </a:rPr>
              <a:t> = logit(p) = (x – </a:t>
            </a:r>
            <a:r>
              <a:rPr lang="en-US" sz="700" i="1" dirty="0">
                <a:latin typeface="Monaco" pitchFamily="2" charset="77"/>
              </a:rPr>
              <a:t>mean</a:t>
            </a:r>
            <a:r>
              <a:rPr lang="en-US" sz="700" dirty="0">
                <a:latin typeface="Monaco" pitchFamily="2" charset="77"/>
              </a:rPr>
              <a:t>) / </a:t>
            </a:r>
            <a:r>
              <a:rPr lang="en-US" sz="700" i="1" dirty="0">
                <a:latin typeface="Monaco" pitchFamily="2" charset="77"/>
              </a:rPr>
              <a:t>slope</a:t>
            </a:r>
          </a:p>
          <a:p>
            <a:endParaRPr lang="en-US" sz="1200" i="1" dirty="0">
              <a:latin typeface="Optima" panose="02000503060000020004" pitchFamily="2" charset="0"/>
            </a:endParaRPr>
          </a:p>
          <a:p>
            <a:r>
              <a:rPr lang="en-US" sz="1200" b="1" dirty="0">
                <a:latin typeface="Optima" panose="02000503060000020004" pitchFamily="2" charset="0"/>
              </a:rPr>
              <a:t>Can I still use the same formula for computing SE?</a:t>
            </a:r>
          </a:p>
        </p:txBody>
      </p:sp>
      <p:sp>
        <p:nvSpPr>
          <p:cNvPr id="15" name="TextBox 14">
            <a:extLst>
              <a:ext uri="{FF2B5EF4-FFF2-40B4-BE49-F238E27FC236}">
                <a16:creationId xmlns:a16="http://schemas.microsoft.com/office/drawing/2014/main" id="{3B141816-BF8B-7840-B8D0-8D8D47593700}"/>
              </a:ext>
            </a:extLst>
          </p:cNvPr>
          <p:cNvSpPr txBox="1"/>
          <p:nvPr/>
        </p:nvSpPr>
        <p:spPr>
          <a:xfrm>
            <a:off x="133390" y="279147"/>
            <a:ext cx="3343672" cy="369332"/>
          </a:xfrm>
          <a:prstGeom prst="rect">
            <a:avLst/>
          </a:prstGeom>
          <a:noFill/>
        </p:spPr>
        <p:txBody>
          <a:bodyPr wrap="none" rtlCol="0">
            <a:spAutoFit/>
          </a:bodyPr>
          <a:lstStyle/>
          <a:p>
            <a:r>
              <a:rPr lang="en-GB" b="1" dirty="0">
                <a:latin typeface="Optima" panose="02000503060000020004" pitchFamily="2" charset="0"/>
              </a:rPr>
              <a:t>Model 1: All samples combined</a:t>
            </a:r>
          </a:p>
        </p:txBody>
      </p:sp>
      <p:sp>
        <p:nvSpPr>
          <p:cNvPr id="9" name="Rectangle 8">
            <a:extLst>
              <a:ext uri="{FF2B5EF4-FFF2-40B4-BE49-F238E27FC236}">
                <a16:creationId xmlns:a16="http://schemas.microsoft.com/office/drawing/2014/main" id="{153A4B30-66DE-9245-9491-D642209007BE}"/>
              </a:ext>
            </a:extLst>
          </p:cNvPr>
          <p:cNvSpPr/>
          <p:nvPr/>
        </p:nvSpPr>
        <p:spPr>
          <a:xfrm>
            <a:off x="133390" y="717306"/>
            <a:ext cx="5388334" cy="2308324"/>
          </a:xfrm>
          <a:prstGeom prst="rect">
            <a:avLst/>
          </a:prstGeom>
        </p:spPr>
        <p:txBody>
          <a:bodyPr wrap="square">
            <a:spAutoFit/>
          </a:bodyPr>
          <a:lstStyle/>
          <a:p>
            <a:r>
              <a:rPr lang="en-US" sz="1600" dirty="0">
                <a:solidFill>
                  <a:srgbClr val="0070C0"/>
                </a:solidFill>
                <a:latin typeface="Optima-Regular" panose="02000503060000020004" pitchFamily="2" charset="0"/>
              </a:rPr>
              <a:t>Given the logistic fit, a value for 'size at maturity' is the intercept (1.91 +/- 0.02 in slide 2) because this is the size at 50% probability of maturity (zero on the logit scale). If we had such an estimate for each tank and each generation, this could be treated as a trait in the plasticity analysis, just like weight, boldness etc. Adding tank to the analysis would give these separate estimates, I guess, or there might be enough data to do the analysis separately for each tank (and generation) (Model 3).</a:t>
            </a:r>
            <a:endParaRPr lang="en-GB" sz="1600" dirty="0">
              <a:solidFill>
                <a:srgbClr val="0070C0"/>
              </a:solidFill>
            </a:endParaRPr>
          </a:p>
        </p:txBody>
      </p:sp>
      <p:sp>
        <p:nvSpPr>
          <p:cNvPr id="10" name="TextBox 9">
            <a:extLst>
              <a:ext uri="{FF2B5EF4-FFF2-40B4-BE49-F238E27FC236}">
                <a16:creationId xmlns:a16="http://schemas.microsoft.com/office/drawing/2014/main" id="{77FF0501-BC81-1442-8F6F-4457553CA30E}"/>
              </a:ext>
            </a:extLst>
          </p:cNvPr>
          <p:cNvSpPr txBox="1"/>
          <p:nvPr/>
        </p:nvSpPr>
        <p:spPr>
          <a:xfrm>
            <a:off x="69594" y="4746535"/>
            <a:ext cx="4906926" cy="400110"/>
          </a:xfrm>
          <a:prstGeom prst="rect">
            <a:avLst/>
          </a:prstGeom>
          <a:noFill/>
        </p:spPr>
        <p:txBody>
          <a:bodyPr wrap="square" rtlCol="0">
            <a:spAutoFit/>
          </a:bodyPr>
          <a:lstStyle/>
          <a:p>
            <a:r>
              <a:rPr lang="en-GB" sz="1000" i="1" dirty="0">
                <a:latin typeface="Optima" panose="02000503060000020004" pitchFamily="2" charset="0"/>
              </a:rPr>
              <a:t>Table 101. Maximum likelihood estimates of the parameters. The model was fitted to all the samples combined (Model 1).</a:t>
            </a:r>
          </a:p>
        </p:txBody>
      </p:sp>
    </p:spTree>
    <p:extLst>
      <p:ext uri="{BB962C8B-B14F-4D97-AF65-F5344CB8AC3E}">
        <p14:creationId xmlns:p14="http://schemas.microsoft.com/office/powerpoint/2010/main" val="3851005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62CA48-BE08-004A-9443-BC488A3FFC55}"/>
              </a:ext>
            </a:extLst>
          </p:cNvPr>
          <p:cNvSpPr/>
          <p:nvPr/>
        </p:nvSpPr>
        <p:spPr>
          <a:xfrm>
            <a:off x="133390" y="900219"/>
            <a:ext cx="6096000" cy="3662541"/>
          </a:xfrm>
          <a:prstGeom prst="rect">
            <a:avLst/>
          </a:prstGeom>
        </p:spPr>
        <p:txBody>
          <a:bodyPr>
            <a:spAutoFit/>
          </a:bodyPr>
          <a:lstStyle/>
          <a:p>
            <a:r>
              <a:rPr lang="en-US" sz="1600" b="0" i="0" u="none" strike="noStrike" dirty="0">
                <a:solidFill>
                  <a:srgbClr val="000000"/>
                </a:solidFill>
                <a:effectLst/>
                <a:latin typeface="Optima-Regular" panose="02000503060000020004" pitchFamily="2" charset="0"/>
              </a:rPr>
              <a:t>Fitting a model where the probability of maturity changes with size. Individuals classified as “immature” were treated as juvenile and no distinction was made between males and females.</a:t>
            </a:r>
          </a:p>
          <a:p>
            <a:endParaRPr lang="en-US" sz="1600" dirty="0">
              <a:solidFill>
                <a:srgbClr val="000000"/>
              </a:solidFill>
              <a:latin typeface="Optima-Regular" panose="02000503060000020004" pitchFamily="2" charset="0"/>
            </a:endParaRPr>
          </a:p>
          <a:p>
            <a:r>
              <a:rPr lang="en-US" sz="1200" noProof="1">
                <a:solidFill>
                  <a:srgbClr val="000000"/>
                </a:solidFill>
                <a:latin typeface="Monaco" pitchFamily="2" charset="77"/>
              </a:rPr>
              <a:t>s_mat &lt;- function(size, mat, mean, slope) {</a:t>
            </a:r>
          </a:p>
          <a:p>
            <a:r>
              <a:rPr lang="en-US" sz="1200" noProof="1">
                <a:solidFill>
                  <a:srgbClr val="000000"/>
                </a:solidFill>
                <a:latin typeface="Monaco" pitchFamily="2" charset="77"/>
              </a:rPr>
              <a:t>  logit_p &lt;- (size - mean) / slope</a:t>
            </a:r>
          </a:p>
          <a:p>
            <a:r>
              <a:rPr lang="en-US" sz="1200" noProof="1">
                <a:solidFill>
                  <a:srgbClr val="000000"/>
                </a:solidFill>
                <a:latin typeface="Monaco" pitchFamily="2" charset="77"/>
              </a:rPr>
              <a:t>  p &lt;- exp(logit_p) / (exp(logit_p)+1)</a:t>
            </a:r>
          </a:p>
          <a:p>
            <a:r>
              <a:rPr lang="en-US" sz="1200" noProof="1">
                <a:solidFill>
                  <a:srgbClr val="000000"/>
                </a:solidFill>
                <a:latin typeface="Monaco" pitchFamily="2" charset="77"/>
              </a:rPr>
              <a:t>  minusll &lt;- -sum(dbinom(mat, 1, p, log = TRUE))</a:t>
            </a:r>
          </a:p>
          <a:p>
            <a:r>
              <a:rPr lang="en-US" sz="1200" noProof="1">
                <a:solidFill>
                  <a:srgbClr val="000000"/>
                </a:solidFill>
                <a:latin typeface="Monaco" pitchFamily="2" charset="77"/>
              </a:rPr>
              <a:t>  return(minusll)</a:t>
            </a:r>
          </a:p>
          <a:p>
            <a:r>
              <a:rPr lang="en-US" sz="1200" noProof="1">
                <a:solidFill>
                  <a:srgbClr val="000000"/>
                </a:solidFill>
                <a:latin typeface="Monaco" pitchFamily="2" charset="77"/>
              </a:rPr>
              <a:t>}</a:t>
            </a:r>
          </a:p>
          <a:p>
            <a:endParaRPr lang="en-US" sz="1600" b="0" i="0" u="none" strike="noStrike" dirty="0">
              <a:solidFill>
                <a:srgbClr val="000000"/>
              </a:solidFill>
              <a:effectLst/>
              <a:latin typeface="Optima-Regular" panose="02000503060000020004" pitchFamily="2" charset="0"/>
            </a:endParaRPr>
          </a:p>
          <a:p>
            <a:r>
              <a:rPr lang="en-US" sz="1600" b="0" i="1" u="none" strike="noStrike" dirty="0">
                <a:solidFill>
                  <a:srgbClr val="000000"/>
                </a:solidFill>
                <a:effectLst/>
                <a:latin typeface="Optima-Regular" panose="02000503060000020004" pitchFamily="2" charset="0"/>
              </a:rPr>
              <a:t>p</a:t>
            </a:r>
            <a:r>
              <a:rPr lang="en-US" sz="1600" b="0" i="0" u="none" strike="noStrike" dirty="0">
                <a:solidFill>
                  <a:srgbClr val="000000"/>
                </a:solidFill>
                <a:effectLst/>
                <a:latin typeface="Optima-Regular" panose="02000503060000020004" pitchFamily="2" charset="0"/>
              </a:rPr>
              <a:t> is the probability that a snail will be adult, given its size (on natural logarithm scale), </a:t>
            </a:r>
            <a:r>
              <a:rPr lang="en-US" sz="1600" b="0" i="1" u="none" strike="noStrike" dirty="0">
                <a:solidFill>
                  <a:srgbClr val="000000"/>
                </a:solidFill>
                <a:effectLst/>
                <a:latin typeface="Optima-Regular" panose="02000503060000020004" pitchFamily="2" charset="0"/>
              </a:rPr>
              <a:t>mean </a:t>
            </a:r>
            <a:r>
              <a:rPr lang="en-US" sz="1600" b="0" u="none" strike="noStrike" dirty="0">
                <a:solidFill>
                  <a:srgbClr val="000000"/>
                </a:solidFill>
                <a:effectLst/>
                <a:latin typeface="Optima-Regular" panose="02000503060000020004" pitchFamily="2" charset="0"/>
              </a:rPr>
              <a:t>is </a:t>
            </a:r>
            <a:r>
              <a:rPr lang="en-US" sz="1600" b="0" i="0" u="none" strike="noStrike" dirty="0">
                <a:solidFill>
                  <a:srgbClr val="000000"/>
                </a:solidFill>
                <a:effectLst/>
                <a:latin typeface="Optima-Regular" panose="02000503060000020004" pitchFamily="2" charset="0"/>
              </a:rPr>
              <a:t>the average size at which snails become adult and </a:t>
            </a:r>
            <a:r>
              <a:rPr lang="en-US" sz="1600" b="0" i="1" u="none" strike="noStrike" dirty="0">
                <a:solidFill>
                  <a:srgbClr val="000000"/>
                </a:solidFill>
                <a:effectLst/>
                <a:latin typeface="Optima-Regular" panose="02000503060000020004" pitchFamily="2" charset="0"/>
              </a:rPr>
              <a:t>slope</a:t>
            </a:r>
            <a:r>
              <a:rPr lang="en-US" sz="1600" b="0" i="0" u="none" strike="noStrike" dirty="0">
                <a:solidFill>
                  <a:srgbClr val="000000"/>
                </a:solidFill>
                <a:effectLst/>
                <a:latin typeface="Optima-Regular" panose="02000503060000020004" pitchFamily="2" charset="0"/>
              </a:rPr>
              <a:t> determines how variable the size at maturity is. There are two parameters in total and they are assumed to be constant across generations and populations.</a:t>
            </a:r>
          </a:p>
        </p:txBody>
      </p:sp>
      <p:graphicFrame>
        <p:nvGraphicFramePr>
          <p:cNvPr id="4" name="Table 3">
            <a:extLst>
              <a:ext uri="{FF2B5EF4-FFF2-40B4-BE49-F238E27FC236}">
                <a16:creationId xmlns:a16="http://schemas.microsoft.com/office/drawing/2014/main" id="{ACEAE945-AF3F-544D-8684-FCD5F7F0BE0F}"/>
              </a:ext>
            </a:extLst>
          </p:cNvPr>
          <p:cNvGraphicFramePr>
            <a:graphicFrameLocks noGrp="1"/>
          </p:cNvGraphicFramePr>
          <p:nvPr>
            <p:extLst>
              <p:ext uri="{D42A27DB-BD31-4B8C-83A1-F6EECF244321}">
                <p14:modId xmlns:p14="http://schemas.microsoft.com/office/powerpoint/2010/main" val="2221161307"/>
              </p:ext>
            </p:extLst>
          </p:nvPr>
        </p:nvGraphicFramePr>
        <p:xfrm>
          <a:off x="133390" y="5146645"/>
          <a:ext cx="4680000" cy="660870"/>
        </p:xfrm>
        <a:graphic>
          <a:graphicData uri="http://schemas.openxmlformats.org/drawingml/2006/table">
            <a:tbl>
              <a:tblPr firstRow="1" bandRow="1">
                <a:tableStyleId>{8799B23B-EC83-4686-B30A-512413B5E67A}</a:tableStyleId>
              </a:tblPr>
              <a:tblGrid>
                <a:gridCol w="1170000">
                  <a:extLst>
                    <a:ext uri="{9D8B030D-6E8A-4147-A177-3AD203B41FA5}">
                      <a16:colId xmlns:a16="http://schemas.microsoft.com/office/drawing/2014/main" val="3532894976"/>
                    </a:ext>
                  </a:extLst>
                </a:gridCol>
                <a:gridCol w="1170000">
                  <a:extLst>
                    <a:ext uri="{9D8B030D-6E8A-4147-A177-3AD203B41FA5}">
                      <a16:colId xmlns:a16="http://schemas.microsoft.com/office/drawing/2014/main" val="2913302385"/>
                    </a:ext>
                  </a:extLst>
                </a:gridCol>
                <a:gridCol w="1170000">
                  <a:extLst>
                    <a:ext uri="{9D8B030D-6E8A-4147-A177-3AD203B41FA5}">
                      <a16:colId xmlns:a16="http://schemas.microsoft.com/office/drawing/2014/main" val="1490034768"/>
                    </a:ext>
                  </a:extLst>
                </a:gridCol>
                <a:gridCol w="1170000">
                  <a:extLst>
                    <a:ext uri="{9D8B030D-6E8A-4147-A177-3AD203B41FA5}">
                      <a16:colId xmlns:a16="http://schemas.microsoft.com/office/drawing/2014/main" val="3530850397"/>
                    </a:ext>
                  </a:extLst>
                </a:gridCol>
              </a:tblGrid>
              <a:tr h="215808">
                <a:tc>
                  <a:txBody>
                    <a:bodyPr/>
                    <a:lstStyle/>
                    <a:p>
                      <a:r>
                        <a:rPr lang="en-GB" sz="1100" b="0" dirty="0"/>
                        <a:t>Parameter</a:t>
                      </a:r>
                    </a:p>
                  </a:txBody>
                  <a:tcPr marL="52650" marR="52650" marT="26325" marB="26325"/>
                </a:tc>
                <a:tc>
                  <a:txBody>
                    <a:bodyPr/>
                    <a:lstStyle/>
                    <a:p>
                      <a:r>
                        <a:rPr lang="en-GB" sz="1100" b="0" dirty="0"/>
                        <a:t>Estimate</a:t>
                      </a:r>
                    </a:p>
                  </a:txBody>
                  <a:tcPr marL="52650" marR="52650" marT="26325" marB="26325"/>
                </a:tc>
                <a:tc>
                  <a:txBody>
                    <a:bodyPr/>
                    <a:lstStyle/>
                    <a:p>
                      <a:r>
                        <a:rPr lang="en-GB" sz="1100" b="0" dirty="0"/>
                        <a:t>SE</a:t>
                      </a:r>
                    </a:p>
                  </a:txBody>
                  <a:tcPr marL="52650" marR="52650" marT="26325" marB="26325"/>
                </a:tc>
                <a:tc>
                  <a:txBody>
                    <a:bodyPr/>
                    <a:lstStyle/>
                    <a:p>
                      <a:endParaRPr lang="en-GB" sz="1100" b="0" dirty="0"/>
                    </a:p>
                  </a:txBody>
                  <a:tcPr marL="52650" marR="52650" marT="26325" marB="26325"/>
                </a:tc>
                <a:extLst>
                  <a:ext uri="{0D108BD9-81ED-4DB2-BD59-A6C34878D82A}">
                    <a16:rowId xmlns:a16="http://schemas.microsoft.com/office/drawing/2014/main" val="1187548107"/>
                  </a:ext>
                </a:extLst>
              </a:tr>
              <a:tr h="215808">
                <a:tc>
                  <a:txBody>
                    <a:bodyPr/>
                    <a:lstStyle/>
                    <a:p>
                      <a:r>
                        <a:rPr lang="en-GB" sz="1100" dirty="0"/>
                        <a:t>mean</a:t>
                      </a:r>
                    </a:p>
                  </a:txBody>
                  <a:tcPr marL="52650" marR="52650" marT="26325" marB="26325"/>
                </a:tc>
                <a:tc>
                  <a:txBody>
                    <a:bodyPr/>
                    <a:lstStyle/>
                    <a:p>
                      <a:r>
                        <a:rPr lang="en-GB" sz="1100" dirty="0"/>
                        <a:t>1.91</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2589338519"/>
                  </a:ext>
                </a:extLst>
              </a:tr>
              <a:tr h="215808">
                <a:tc>
                  <a:txBody>
                    <a:bodyPr/>
                    <a:lstStyle/>
                    <a:p>
                      <a:r>
                        <a:rPr lang="en-GB" sz="1100" dirty="0"/>
                        <a:t>slope</a:t>
                      </a:r>
                    </a:p>
                  </a:txBody>
                  <a:tcPr marL="52650" marR="52650" marT="26325" marB="26325"/>
                </a:tc>
                <a:tc>
                  <a:txBody>
                    <a:bodyPr/>
                    <a:lstStyle/>
                    <a:p>
                      <a:r>
                        <a:rPr lang="en-GB" sz="1100" dirty="0"/>
                        <a:t>0.28</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76683632"/>
                  </a:ext>
                </a:extLst>
              </a:tr>
            </a:tbl>
          </a:graphicData>
        </a:graphic>
      </p:graphicFrame>
      <p:sp>
        <p:nvSpPr>
          <p:cNvPr id="5" name="Rectangle 4">
            <a:extLst>
              <a:ext uri="{FF2B5EF4-FFF2-40B4-BE49-F238E27FC236}">
                <a16:creationId xmlns:a16="http://schemas.microsoft.com/office/drawing/2014/main" id="{E6AC4C92-5ED5-384D-8BAE-3DECF2DB95EA}"/>
              </a:ext>
            </a:extLst>
          </p:cNvPr>
          <p:cNvSpPr/>
          <p:nvPr/>
        </p:nvSpPr>
        <p:spPr>
          <a:xfrm>
            <a:off x="69594" y="5821691"/>
            <a:ext cx="3397084" cy="253916"/>
          </a:xfrm>
          <a:prstGeom prst="rect">
            <a:avLst/>
          </a:prstGeom>
        </p:spPr>
        <p:txBody>
          <a:bodyPr wrap="none">
            <a:spAutoFit/>
          </a:bodyPr>
          <a:lstStyle/>
          <a:p>
            <a:r>
              <a:rPr lang="en-GB" sz="1050" dirty="0" err="1">
                <a:latin typeface="Optima" panose="02000503060000020004" pitchFamily="2" charset="0"/>
              </a:rPr>
              <a:t>Signif</a:t>
            </a:r>
            <a:r>
              <a:rPr lang="en-GB" sz="1050" dirty="0">
                <a:latin typeface="Optima" panose="02000503060000020004" pitchFamily="2" charset="0"/>
              </a:rPr>
              <a:t>. codes:  0 ‘***’ 0.001 ‘**’ 0.01 ‘*’ 0.05 ‘.’ 0.1 ‘ ’ 1</a:t>
            </a:r>
          </a:p>
        </p:txBody>
      </p:sp>
      <p:sp>
        <p:nvSpPr>
          <p:cNvPr id="8" name="TextBox 7">
            <a:extLst>
              <a:ext uri="{FF2B5EF4-FFF2-40B4-BE49-F238E27FC236}">
                <a16:creationId xmlns:a16="http://schemas.microsoft.com/office/drawing/2014/main" id="{0A8A04AC-8CA9-854E-8274-3F4FB2281C3B}"/>
              </a:ext>
            </a:extLst>
          </p:cNvPr>
          <p:cNvSpPr txBox="1"/>
          <p:nvPr/>
        </p:nvSpPr>
        <p:spPr>
          <a:xfrm>
            <a:off x="7022804" y="3579628"/>
            <a:ext cx="4906926" cy="553998"/>
          </a:xfrm>
          <a:prstGeom prst="rect">
            <a:avLst/>
          </a:prstGeom>
          <a:noFill/>
        </p:spPr>
        <p:txBody>
          <a:bodyPr wrap="square" rtlCol="0">
            <a:spAutoFit/>
          </a:bodyPr>
          <a:lstStyle/>
          <a:p>
            <a:r>
              <a:rPr lang="en-GB" sz="1000" i="1" dirty="0">
                <a:latin typeface="Optima" panose="02000503060000020004" pitchFamily="2" charset="0"/>
              </a:rPr>
              <a:t>Figure 102a. Relationship between probability of maturity and size. Fitted curve in orange is superimposed on the observed proportions of mature snails(blue dots - proportions of adult snails for size bins. Blue error bars – 2.5th and 97.5th percentiles).</a:t>
            </a:r>
          </a:p>
        </p:txBody>
      </p:sp>
      <p:pic>
        <p:nvPicPr>
          <p:cNvPr id="12" name="Graphic 11">
            <a:extLst>
              <a:ext uri="{FF2B5EF4-FFF2-40B4-BE49-F238E27FC236}">
                <a16:creationId xmlns:a16="http://schemas.microsoft.com/office/drawing/2014/main" id="{FBB569D2-74AA-064B-B7E3-08E43AE2BF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22804" y="0"/>
            <a:ext cx="4474535" cy="3579628"/>
          </a:xfrm>
          <a:prstGeom prst="rect">
            <a:avLst/>
          </a:prstGeom>
        </p:spPr>
      </p:pic>
      <p:sp>
        <p:nvSpPr>
          <p:cNvPr id="13" name="TextBox 12">
            <a:extLst>
              <a:ext uri="{FF2B5EF4-FFF2-40B4-BE49-F238E27FC236}">
                <a16:creationId xmlns:a16="http://schemas.microsoft.com/office/drawing/2014/main" id="{740AAAFF-EB00-B545-8F1E-E21BB04F8552}"/>
              </a:ext>
            </a:extLst>
          </p:cNvPr>
          <p:cNvSpPr txBox="1"/>
          <p:nvPr/>
        </p:nvSpPr>
        <p:spPr>
          <a:xfrm>
            <a:off x="7022803" y="4278414"/>
            <a:ext cx="4474535" cy="2585323"/>
          </a:xfrm>
          <a:prstGeom prst="rect">
            <a:avLst/>
          </a:prstGeom>
          <a:noFill/>
        </p:spPr>
        <p:txBody>
          <a:bodyPr wrap="square" rtlCol="0">
            <a:spAutoFit/>
          </a:bodyPr>
          <a:lstStyle/>
          <a:p>
            <a:r>
              <a:rPr lang="en-GB" sz="1200" dirty="0">
                <a:latin typeface="Optima" panose="02000503060000020004" pitchFamily="2" charset="0"/>
              </a:rPr>
              <a:t>SE of the fitted curve is missing because I was not sure how to compute it. I know that for a simple logit model</a:t>
            </a:r>
          </a:p>
          <a:p>
            <a:r>
              <a:rPr lang="en-GB" sz="700" noProof="1">
                <a:latin typeface="Monaco" pitchFamily="2" charset="77"/>
              </a:rPr>
              <a:t>dat &lt;- data.frame(x = runif(20), y = rbinom(20, 1, .5), z = runif(20))</a:t>
            </a:r>
          </a:p>
          <a:p>
            <a:r>
              <a:rPr lang="en-GB" sz="700" noProof="1">
                <a:latin typeface="Monaco" pitchFamily="2" charset="77"/>
              </a:rPr>
              <a:t>o &lt;- glm(y ~ x, data = dat)</a:t>
            </a:r>
          </a:p>
          <a:p>
            <a:endParaRPr lang="en-GB" sz="1200" noProof="1">
              <a:latin typeface="Optima" panose="02000503060000020004" pitchFamily="2" charset="0"/>
            </a:endParaRPr>
          </a:p>
          <a:p>
            <a:r>
              <a:rPr lang="en-GB" sz="1200" noProof="1">
                <a:latin typeface="Optima" panose="02000503060000020004" pitchFamily="2" charset="0"/>
              </a:rPr>
              <a:t>I can calculate SE at a given x as:</a:t>
            </a:r>
          </a:p>
          <a:p>
            <a:r>
              <a:rPr lang="en-US" sz="700" noProof="1">
                <a:latin typeface="Monaco" pitchFamily="2" charset="77"/>
              </a:rPr>
              <a:t>C &lt;- c(1, x)</a:t>
            </a:r>
          </a:p>
          <a:p>
            <a:r>
              <a:rPr lang="en-US" sz="700" noProof="1">
                <a:latin typeface="Monaco" pitchFamily="2" charset="77"/>
              </a:rPr>
              <a:t>std.er &lt;- sqrt(t(C) %*% vcov(o) %*% C)</a:t>
            </a:r>
          </a:p>
          <a:p>
            <a:endParaRPr lang="en-GB" sz="1200" noProof="1">
              <a:latin typeface="Optima" panose="02000503060000020004" pitchFamily="2" charset="0"/>
            </a:endParaRPr>
          </a:p>
          <a:p>
            <a:r>
              <a:rPr lang="en-GB" sz="1200" noProof="1">
                <a:latin typeface="Optima" panose="02000503060000020004" pitchFamily="2" charset="0"/>
              </a:rPr>
              <a:t>based on the relationship</a:t>
            </a:r>
          </a:p>
          <a:p>
            <a:r>
              <a:rPr lang="en-US" sz="700" noProof="1">
                <a:latin typeface="Monaco" pitchFamily="2" charset="77"/>
              </a:rPr>
              <a:t>yhat = b0 + x*b1</a:t>
            </a:r>
          </a:p>
          <a:p>
            <a:endParaRPr lang="en-US" sz="1200" noProof="1">
              <a:latin typeface="Optima" panose="02000503060000020004" pitchFamily="2" charset="0"/>
            </a:endParaRPr>
          </a:p>
          <a:p>
            <a:r>
              <a:rPr lang="en-US" sz="1200" noProof="1">
                <a:latin typeface="Optima" panose="02000503060000020004" pitchFamily="2" charset="0"/>
              </a:rPr>
              <a:t>But in our case</a:t>
            </a:r>
          </a:p>
          <a:p>
            <a:r>
              <a:rPr lang="en-US" sz="700" noProof="1">
                <a:latin typeface="Monaco" pitchFamily="2" charset="77"/>
              </a:rPr>
              <a:t>yhat = logit(p) = (x – </a:t>
            </a:r>
            <a:r>
              <a:rPr lang="en-US" sz="700" i="1" noProof="1">
                <a:latin typeface="Monaco" pitchFamily="2" charset="77"/>
              </a:rPr>
              <a:t>mean</a:t>
            </a:r>
            <a:r>
              <a:rPr lang="en-US" sz="700" noProof="1">
                <a:latin typeface="Monaco" pitchFamily="2" charset="77"/>
              </a:rPr>
              <a:t>) / </a:t>
            </a:r>
            <a:r>
              <a:rPr lang="en-US" sz="700" i="1" noProof="1">
                <a:latin typeface="Monaco" pitchFamily="2" charset="77"/>
              </a:rPr>
              <a:t>slope</a:t>
            </a:r>
          </a:p>
          <a:p>
            <a:endParaRPr lang="en-US" sz="1200" i="1" dirty="0">
              <a:latin typeface="Optima" panose="02000503060000020004" pitchFamily="2" charset="0"/>
            </a:endParaRPr>
          </a:p>
          <a:p>
            <a:r>
              <a:rPr lang="en-US" sz="1200" b="1" dirty="0">
                <a:latin typeface="Optima" panose="02000503060000020004" pitchFamily="2" charset="0"/>
              </a:rPr>
              <a:t>Can I still use the same formula for computing SE?</a:t>
            </a:r>
          </a:p>
        </p:txBody>
      </p:sp>
      <p:sp>
        <p:nvSpPr>
          <p:cNvPr id="15" name="TextBox 14">
            <a:extLst>
              <a:ext uri="{FF2B5EF4-FFF2-40B4-BE49-F238E27FC236}">
                <a16:creationId xmlns:a16="http://schemas.microsoft.com/office/drawing/2014/main" id="{3B141816-BF8B-7840-B8D0-8D8D47593700}"/>
              </a:ext>
            </a:extLst>
          </p:cNvPr>
          <p:cNvSpPr txBox="1"/>
          <p:nvPr/>
        </p:nvSpPr>
        <p:spPr>
          <a:xfrm>
            <a:off x="133390" y="279147"/>
            <a:ext cx="3459088" cy="369332"/>
          </a:xfrm>
          <a:prstGeom prst="rect">
            <a:avLst/>
          </a:prstGeom>
          <a:noFill/>
        </p:spPr>
        <p:txBody>
          <a:bodyPr wrap="none" rtlCol="0">
            <a:spAutoFit/>
          </a:bodyPr>
          <a:lstStyle/>
          <a:p>
            <a:r>
              <a:rPr lang="en-GB" b="1" dirty="0">
                <a:latin typeface="Optima" panose="02000503060000020004" pitchFamily="2" charset="0"/>
              </a:rPr>
              <a:t>Model 1a: All samples combined</a:t>
            </a:r>
          </a:p>
        </p:txBody>
      </p:sp>
      <p:sp>
        <p:nvSpPr>
          <p:cNvPr id="9" name="TextBox 8">
            <a:extLst>
              <a:ext uri="{FF2B5EF4-FFF2-40B4-BE49-F238E27FC236}">
                <a16:creationId xmlns:a16="http://schemas.microsoft.com/office/drawing/2014/main" id="{DCD3810E-6696-684A-A108-13AD4875529A}"/>
              </a:ext>
            </a:extLst>
          </p:cNvPr>
          <p:cNvSpPr txBox="1"/>
          <p:nvPr/>
        </p:nvSpPr>
        <p:spPr>
          <a:xfrm>
            <a:off x="69594" y="4746535"/>
            <a:ext cx="4906926" cy="400110"/>
          </a:xfrm>
          <a:prstGeom prst="rect">
            <a:avLst/>
          </a:prstGeom>
          <a:noFill/>
        </p:spPr>
        <p:txBody>
          <a:bodyPr wrap="square" rtlCol="0">
            <a:spAutoFit/>
          </a:bodyPr>
          <a:lstStyle/>
          <a:p>
            <a:r>
              <a:rPr lang="en-GB" sz="1000" i="1" dirty="0">
                <a:latin typeface="Optima" panose="02000503060000020004" pitchFamily="2" charset="0"/>
              </a:rPr>
              <a:t>Table 101. Maximum likelihood estimates of the parameters. The model was fitted to all the samples combined (Model 1a).</a:t>
            </a:r>
          </a:p>
        </p:txBody>
      </p:sp>
    </p:spTree>
    <p:extLst>
      <p:ext uri="{BB962C8B-B14F-4D97-AF65-F5344CB8AC3E}">
        <p14:creationId xmlns:p14="http://schemas.microsoft.com/office/powerpoint/2010/main" val="1243145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62CA48-BE08-004A-9443-BC488A3FFC55}"/>
              </a:ext>
            </a:extLst>
          </p:cNvPr>
          <p:cNvSpPr/>
          <p:nvPr/>
        </p:nvSpPr>
        <p:spPr>
          <a:xfrm>
            <a:off x="133389" y="900219"/>
            <a:ext cx="6234753" cy="3539430"/>
          </a:xfrm>
          <a:prstGeom prst="rect">
            <a:avLst/>
          </a:prstGeom>
        </p:spPr>
        <p:txBody>
          <a:bodyPr wrap="square">
            <a:spAutoFit/>
          </a:bodyPr>
          <a:lstStyle/>
          <a:p>
            <a:pPr algn="just"/>
            <a:r>
              <a:rPr lang="en-US" sz="1600" dirty="0">
                <a:solidFill>
                  <a:srgbClr val="0070C0"/>
                </a:solidFill>
                <a:latin typeface="Optima-Regular" panose="02000503060000020004" pitchFamily="2" charset="0"/>
              </a:rPr>
              <a:t>It is odd that the probability of maturity falls off for the largest size classes. This could be 'experimenter error' or, for field samples at least, it could be due to parasitism (sterilized individuals grow bigger). There is probably a case for cleaning out some of the outliers.</a:t>
            </a:r>
          </a:p>
          <a:p>
            <a:pPr algn="just"/>
            <a:endParaRPr lang="en-US" sz="1600" b="0" i="0" u="none" strike="noStrike" dirty="0">
              <a:solidFill>
                <a:srgbClr val="000000"/>
              </a:solidFill>
              <a:effectLst/>
              <a:latin typeface="Optima-Regular" panose="02000503060000020004" pitchFamily="2" charset="0"/>
            </a:endParaRPr>
          </a:p>
          <a:p>
            <a:pPr algn="just"/>
            <a:r>
              <a:rPr lang="en-US" sz="1600" b="0" u="none" strike="noStrike" dirty="0">
                <a:solidFill>
                  <a:srgbClr val="000000"/>
                </a:solidFill>
                <a:effectLst/>
                <a:latin typeface="Optima-Regular" panose="02000503060000020004" pitchFamily="2" charset="0"/>
              </a:rPr>
              <a:t>Perhaps parasitism can also be </a:t>
            </a:r>
            <a:r>
              <a:rPr lang="en-US" sz="1600" dirty="0">
                <a:solidFill>
                  <a:srgbClr val="000000"/>
                </a:solidFill>
                <a:latin typeface="Optima-Regular" panose="02000503060000020004" pitchFamily="2" charset="0"/>
              </a:rPr>
              <a:t>considered as “experimenter error” because the data do not include field samples that were recorded as parasitized. However, filtering parasitized field samples does not exclude those that might have been parasitized but parasites were not reported in the dissection sheets.</a:t>
            </a:r>
          </a:p>
          <a:p>
            <a:pPr algn="just"/>
            <a:r>
              <a:rPr lang="en-US" sz="1600" b="0" u="none" strike="noStrike" dirty="0">
                <a:solidFill>
                  <a:srgbClr val="000000"/>
                </a:solidFill>
                <a:effectLst/>
                <a:latin typeface="Optima-Regular" panose="02000503060000020004" pitchFamily="2" charset="0"/>
              </a:rPr>
              <a:t>The juvenile class contains several snails that are as large as adults (Fig. 101a) and I expect that if I remove those samples, the probability of maturity does not fall off (Fig. 101b, </a:t>
            </a:r>
            <a:r>
              <a:rPr lang="en-US" sz="1600" dirty="0">
                <a:solidFill>
                  <a:srgbClr val="000000"/>
                </a:solidFill>
                <a:latin typeface="Optima-Regular" panose="02000503060000020004" pitchFamily="2" charset="0"/>
              </a:rPr>
              <a:t>102b; Table 102)</a:t>
            </a:r>
            <a:r>
              <a:rPr lang="en-US" sz="1600" b="0" u="none" strike="noStrike" dirty="0">
                <a:solidFill>
                  <a:srgbClr val="000000"/>
                </a:solidFill>
                <a:effectLst/>
                <a:latin typeface="Optima-Regular" panose="02000503060000020004" pitchFamily="2" charset="0"/>
              </a:rPr>
              <a:t>.</a:t>
            </a:r>
          </a:p>
        </p:txBody>
      </p:sp>
      <p:graphicFrame>
        <p:nvGraphicFramePr>
          <p:cNvPr id="4" name="Table 3">
            <a:extLst>
              <a:ext uri="{FF2B5EF4-FFF2-40B4-BE49-F238E27FC236}">
                <a16:creationId xmlns:a16="http://schemas.microsoft.com/office/drawing/2014/main" id="{ACEAE945-AF3F-544D-8684-FCD5F7F0BE0F}"/>
              </a:ext>
            </a:extLst>
          </p:cNvPr>
          <p:cNvGraphicFramePr>
            <a:graphicFrameLocks noGrp="1"/>
          </p:cNvGraphicFramePr>
          <p:nvPr>
            <p:extLst>
              <p:ext uri="{D42A27DB-BD31-4B8C-83A1-F6EECF244321}">
                <p14:modId xmlns:p14="http://schemas.microsoft.com/office/powerpoint/2010/main" val="2133385736"/>
              </p:ext>
            </p:extLst>
          </p:nvPr>
        </p:nvGraphicFramePr>
        <p:xfrm>
          <a:off x="133390" y="5133945"/>
          <a:ext cx="4680000" cy="660870"/>
        </p:xfrm>
        <a:graphic>
          <a:graphicData uri="http://schemas.openxmlformats.org/drawingml/2006/table">
            <a:tbl>
              <a:tblPr firstRow="1" bandRow="1">
                <a:tableStyleId>{8799B23B-EC83-4686-B30A-512413B5E67A}</a:tableStyleId>
              </a:tblPr>
              <a:tblGrid>
                <a:gridCol w="1170000">
                  <a:extLst>
                    <a:ext uri="{9D8B030D-6E8A-4147-A177-3AD203B41FA5}">
                      <a16:colId xmlns:a16="http://schemas.microsoft.com/office/drawing/2014/main" val="3532894976"/>
                    </a:ext>
                  </a:extLst>
                </a:gridCol>
                <a:gridCol w="1170000">
                  <a:extLst>
                    <a:ext uri="{9D8B030D-6E8A-4147-A177-3AD203B41FA5}">
                      <a16:colId xmlns:a16="http://schemas.microsoft.com/office/drawing/2014/main" val="2913302385"/>
                    </a:ext>
                  </a:extLst>
                </a:gridCol>
                <a:gridCol w="1170000">
                  <a:extLst>
                    <a:ext uri="{9D8B030D-6E8A-4147-A177-3AD203B41FA5}">
                      <a16:colId xmlns:a16="http://schemas.microsoft.com/office/drawing/2014/main" val="1490034768"/>
                    </a:ext>
                  </a:extLst>
                </a:gridCol>
                <a:gridCol w="1170000">
                  <a:extLst>
                    <a:ext uri="{9D8B030D-6E8A-4147-A177-3AD203B41FA5}">
                      <a16:colId xmlns:a16="http://schemas.microsoft.com/office/drawing/2014/main" val="3530850397"/>
                    </a:ext>
                  </a:extLst>
                </a:gridCol>
              </a:tblGrid>
              <a:tr h="215808">
                <a:tc>
                  <a:txBody>
                    <a:bodyPr/>
                    <a:lstStyle/>
                    <a:p>
                      <a:r>
                        <a:rPr lang="en-GB" sz="1100" b="0" dirty="0"/>
                        <a:t>Parameter</a:t>
                      </a:r>
                    </a:p>
                  </a:txBody>
                  <a:tcPr marL="52650" marR="52650" marT="26325" marB="26325"/>
                </a:tc>
                <a:tc>
                  <a:txBody>
                    <a:bodyPr/>
                    <a:lstStyle/>
                    <a:p>
                      <a:r>
                        <a:rPr lang="en-GB" sz="1100" b="0" dirty="0"/>
                        <a:t>Estimate</a:t>
                      </a:r>
                    </a:p>
                  </a:txBody>
                  <a:tcPr marL="52650" marR="52650" marT="26325" marB="26325"/>
                </a:tc>
                <a:tc>
                  <a:txBody>
                    <a:bodyPr/>
                    <a:lstStyle/>
                    <a:p>
                      <a:r>
                        <a:rPr lang="en-GB" sz="1100" b="0" dirty="0"/>
                        <a:t>SE</a:t>
                      </a:r>
                    </a:p>
                  </a:txBody>
                  <a:tcPr marL="52650" marR="52650" marT="26325" marB="26325"/>
                </a:tc>
                <a:tc>
                  <a:txBody>
                    <a:bodyPr/>
                    <a:lstStyle/>
                    <a:p>
                      <a:endParaRPr lang="en-GB" sz="1100" b="0" dirty="0"/>
                    </a:p>
                  </a:txBody>
                  <a:tcPr marL="52650" marR="52650" marT="26325" marB="26325"/>
                </a:tc>
                <a:extLst>
                  <a:ext uri="{0D108BD9-81ED-4DB2-BD59-A6C34878D82A}">
                    <a16:rowId xmlns:a16="http://schemas.microsoft.com/office/drawing/2014/main" val="1187548107"/>
                  </a:ext>
                </a:extLst>
              </a:tr>
              <a:tr h="215808">
                <a:tc>
                  <a:txBody>
                    <a:bodyPr/>
                    <a:lstStyle/>
                    <a:p>
                      <a:r>
                        <a:rPr lang="en-GB" sz="1100" dirty="0"/>
                        <a:t>mean</a:t>
                      </a:r>
                    </a:p>
                  </a:txBody>
                  <a:tcPr marL="52650" marR="52650" marT="26325" marB="26325"/>
                </a:tc>
                <a:tc>
                  <a:txBody>
                    <a:bodyPr/>
                    <a:lstStyle/>
                    <a:p>
                      <a:r>
                        <a:rPr lang="en-GB" sz="1100" dirty="0"/>
                        <a:t>1.91</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2589338519"/>
                  </a:ext>
                </a:extLst>
              </a:tr>
              <a:tr h="215808">
                <a:tc>
                  <a:txBody>
                    <a:bodyPr/>
                    <a:lstStyle/>
                    <a:p>
                      <a:r>
                        <a:rPr lang="en-GB" sz="1100" dirty="0"/>
                        <a:t>slope</a:t>
                      </a:r>
                    </a:p>
                  </a:txBody>
                  <a:tcPr marL="52650" marR="52650" marT="26325" marB="26325"/>
                </a:tc>
                <a:tc>
                  <a:txBody>
                    <a:bodyPr/>
                    <a:lstStyle/>
                    <a:p>
                      <a:r>
                        <a:rPr lang="en-GB" sz="1100" dirty="0"/>
                        <a:t>0.28</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76683632"/>
                  </a:ext>
                </a:extLst>
              </a:tr>
            </a:tbl>
          </a:graphicData>
        </a:graphic>
      </p:graphicFrame>
      <p:sp>
        <p:nvSpPr>
          <p:cNvPr id="5" name="Rectangle 4">
            <a:extLst>
              <a:ext uri="{FF2B5EF4-FFF2-40B4-BE49-F238E27FC236}">
                <a16:creationId xmlns:a16="http://schemas.microsoft.com/office/drawing/2014/main" id="{E6AC4C92-5ED5-384D-8BAE-3DECF2DB95EA}"/>
              </a:ext>
            </a:extLst>
          </p:cNvPr>
          <p:cNvSpPr/>
          <p:nvPr/>
        </p:nvSpPr>
        <p:spPr>
          <a:xfrm>
            <a:off x="69594" y="5808991"/>
            <a:ext cx="3397084" cy="253916"/>
          </a:xfrm>
          <a:prstGeom prst="rect">
            <a:avLst/>
          </a:prstGeom>
        </p:spPr>
        <p:txBody>
          <a:bodyPr wrap="none">
            <a:spAutoFit/>
          </a:bodyPr>
          <a:lstStyle/>
          <a:p>
            <a:r>
              <a:rPr lang="en-GB" sz="1050" dirty="0" err="1">
                <a:latin typeface="Optima" panose="02000503060000020004" pitchFamily="2" charset="0"/>
              </a:rPr>
              <a:t>Signif</a:t>
            </a:r>
            <a:r>
              <a:rPr lang="en-GB" sz="1050" dirty="0">
                <a:latin typeface="Optima" panose="02000503060000020004" pitchFamily="2" charset="0"/>
              </a:rPr>
              <a:t>. codes:  0 ‘***’ 0.001 ‘**’ 0.01 ‘*’ 0.05 ‘.’ 0.1 ‘ ’ 1</a:t>
            </a:r>
          </a:p>
        </p:txBody>
      </p:sp>
      <p:sp>
        <p:nvSpPr>
          <p:cNvPr id="8" name="TextBox 7">
            <a:extLst>
              <a:ext uri="{FF2B5EF4-FFF2-40B4-BE49-F238E27FC236}">
                <a16:creationId xmlns:a16="http://schemas.microsoft.com/office/drawing/2014/main" id="{0A8A04AC-8CA9-854E-8274-3F4FB2281C3B}"/>
              </a:ext>
            </a:extLst>
          </p:cNvPr>
          <p:cNvSpPr txBox="1"/>
          <p:nvPr/>
        </p:nvSpPr>
        <p:spPr>
          <a:xfrm>
            <a:off x="7022804" y="3579628"/>
            <a:ext cx="4906926" cy="553998"/>
          </a:xfrm>
          <a:prstGeom prst="rect">
            <a:avLst/>
          </a:prstGeom>
          <a:noFill/>
        </p:spPr>
        <p:txBody>
          <a:bodyPr wrap="square" rtlCol="0">
            <a:spAutoFit/>
          </a:bodyPr>
          <a:lstStyle/>
          <a:p>
            <a:r>
              <a:rPr lang="en-GB" sz="1000" i="1" dirty="0">
                <a:latin typeface="Optima" panose="02000503060000020004" pitchFamily="2" charset="0"/>
              </a:rPr>
              <a:t>Figure 102a. Relationship between probability of maturity and size. Fitted curve in orange is superimposed on the observed proportions of mature snails(blue dots - proportions of adult snails for size bins. Blue error bars – 2.5th and 97.5th percentiles).</a:t>
            </a:r>
          </a:p>
        </p:txBody>
      </p:sp>
      <p:pic>
        <p:nvPicPr>
          <p:cNvPr id="12" name="Graphic 11">
            <a:extLst>
              <a:ext uri="{FF2B5EF4-FFF2-40B4-BE49-F238E27FC236}">
                <a16:creationId xmlns:a16="http://schemas.microsoft.com/office/drawing/2014/main" id="{FBB569D2-74AA-064B-B7E3-08E43AE2BF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22804" y="0"/>
            <a:ext cx="4474535" cy="3579628"/>
          </a:xfrm>
          <a:prstGeom prst="rect">
            <a:avLst/>
          </a:prstGeom>
        </p:spPr>
      </p:pic>
      <p:sp>
        <p:nvSpPr>
          <p:cNvPr id="13" name="TextBox 12">
            <a:extLst>
              <a:ext uri="{FF2B5EF4-FFF2-40B4-BE49-F238E27FC236}">
                <a16:creationId xmlns:a16="http://schemas.microsoft.com/office/drawing/2014/main" id="{740AAAFF-EB00-B545-8F1E-E21BB04F8552}"/>
              </a:ext>
            </a:extLst>
          </p:cNvPr>
          <p:cNvSpPr txBox="1"/>
          <p:nvPr/>
        </p:nvSpPr>
        <p:spPr>
          <a:xfrm>
            <a:off x="7022803" y="4278414"/>
            <a:ext cx="4474535" cy="2585323"/>
          </a:xfrm>
          <a:prstGeom prst="rect">
            <a:avLst/>
          </a:prstGeom>
          <a:noFill/>
        </p:spPr>
        <p:txBody>
          <a:bodyPr wrap="square" rtlCol="0">
            <a:spAutoFit/>
          </a:bodyPr>
          <a:lstStyle/>
          <a:p>
            <a:r>
              <a:rPr lang="en-GB" sz="1200" dirty="0">
                <a:latin typeface="Optima" panose="02000503060000020004" pitchFamily="2" charset="0"/>
              </a:rPr>
              <a:t>SE of the fitted curve is missing because I was not sure how to compute it. I know that for a simple logit model</a:t>
            </a:r>
          </a:p>
          <a:p>
            <a:r>
              <a:rPr lang="en-GB" sz="700" noProof="1">
                <a:latin typeface="Monaco" pitchFamily="2" charset="77"/>
              </a:rPr>
              <a:t>dat &lt;- data.frame(x = runif(20), y = rbinom(20, 1, .5), z = runif(20))</a:t>
            </a:r>
          </a:p>
          <a:p>
            <a:r>
              <a:rPr lang="en-GB" sz="700" noProof="1">
                <a:latin typeface="Monaco" pitchFamily="2" charset="77"/>
              </a:rPr>
              <a:t>o &lt;- glm(y ~ x, data = dat)</a:t>
            </a:r>
          </a:p>
          <a:p>
            <a:endParaRPr lang="en-GB" sz="1200" noProof="1">
              <a:latin typeface="Optima" panose="02000503060000020004" pitchFamily="2" charset="0"/>
            </a:endParaRPr>
          </a:p>
          <a:p>
            <a:r>
              <a:rPr lang="en-GB" sz="1200" noProof="1">
                <a:latin typeface="Optima" panose="02000503060000020004" pitchFamily="2" charset="0"/>
              </a:rPr>
              <a:t>I can calculate SE at a given x as:</a:t>
            </a:r>
          </a:p>
          <a:p>
            <a:r>
              <a:rPr lang="en-US" sz="700" noProof="1">
                <a:latin typeface="Monaco" pitchFamily="2" charset="77"/>
              </a:rPr>
              <a:t>C &lt;- c(1, x)</a:t>
            </a:r>
          </a:p>
          <a:p>
            <a:r>
              <a:rPr lang="en-US" sz="700" noProof="1">
                <a:latin typeface="Monaco" pitchFamily="2" charset="77"/>
              </a:rPr>
              <a:t>std.er &lt;- sqrt(t(C) %*% vcov(o) %*% C)</a:t>
            </a:r>
          </a:p>
          <a:p>
            <a:endParaRPr lang="en-GB" sz="1200" noProof="1">
              <a:latin typeface="Optima" panose="02000503060000020004" pitchFamily="2" charset="0"/>
            </a:endParaRPr>
          </a:p>
          <a:p>
            <a:r>
              <a:rPr lang="en-GB" sz="1200" noProof="1">
                <a:latin typeface="Optima" panose="02000503060000020004" pitchFamily="2" charset="0"/>
              </a:rPr>
              <a:t>based on the relationship</a:t>
            </a:r>
          </a:p>
          <a:p>
            <a:r>
              <a:rPr lang="en-US" sz="700" noProof="1">
                <a:latin typeface="Monaco" pitchFamily="2" charset="77"/>
              </a:rPr>
              <a:t>yhat = b0 + x*b1</a:t>
            </a:r>
          </a:p>
          <a:p>
            <a:endParaRPr lang="en-US" sz="1200" noProof="1">
              <a:latin typeface="Optima" panose="02000503060000020004" pitchFamily="2" charset="0"/>
            </a:endParaRPr>
          </a:p>
          <a:p>
            <a:r>
              <a:rPr lang="en-US" sz="1200" noProof="1">
                <a:latin typeface="Optima" panose="02000503060000020004" pitchFamily="2" charset="0"/>
              </a:rPr>
              <a:t>But in our case</a:t>
            </a:r>
          </a:p>
          <a:p>
            <a:r>
              <a:rPr lang="en-US" sz="700" noProof="1">
                <a:latin typeface="Monaco" pitchFamily="2" charset="77"/>
              </a:rPr>
              <a:t>yhat = logit(p) = (x – </a:t>
            </a:r>
            <a:r>
              <a:rPr lang="en-US" sz="700" i="1" noProof="1">
                <a:latin typeface="Monaco" pitchFamily="2" charset="77"/>
              </a:rPr>
              <a:t>mean</a:t>
            </a:r>
            <a:r>
              <a:rPr lang="en-US" sz="700" noProof="1">
                <a:latin typeface="Monaco" pitchFamily="2" charset="77"/>
              </a:rPr>
              <a:t>) / </a:t>
            </a:r>
            <a:r>
              <a:rPr lang="en-US" sz="700" i="1" noProof="1">
                <a:latin typeface="Monaco" pitchFamily="2" charset="77"/>
              </a:rPr>
              <a:t>slope</a:t>
            </a:r>
          </a:p>
          <a:p>
            <a:endParaRPr lang="en-US" sz="1200" i="1" dirty="0">
              <a:latin typeface="Optima" panose="02000503060000020004" pitchFamily="2" charset="0"/>
            </a:endParaRPr>
          </a:p>
          <a:p>
            <a:r>
              <a:rPr lang="en-US" sz="1200" b="1" dirty="0">
                <a:latin typeface="Optima" panose="02000503060000020004" pitchFamily="2" charset="0"/>
              </a:rPr>
              <a:t>Can I still use the same formula for computing SE?</a:t>
            </a:r>
          </a:p>
        </p:txBody>
      </p:sp>
      <p:sp>
        <p:nvSpPr>
          <p:cNvPr id="15" name="TextBox 14">
            <a:extLst>
              <a:ext uri="{FF2B5EF4-FFF2-40B4-BE49-F238E27FC236}">
                <a16:creationId xmlns:a16="http://schemas.microsoft.com/office/drawing/2014/main" id="{3B141816-BF8B-7840-B8D0-8D8D47593700}"/>
              </a:ext>
            </a:extLst>
          </p:cNvPr>
          <p:cNvSpPr txBox="1"/>
          <p:nvPr/>
        </p:nvSpPr>
        <p:spPr>
          <a:xfrm>
            <a:off x="133390" y="279147"/>
            <a:ext cx="3459088" cy="369332"/>
          </a:xfrm>
          <a:prstGeom prst="rect">
            <a:avLst/>
          </a:prstGeom>
          <a:noFill/>
        </p:spPr>
        <p:txBody>
          <a:bodyPr wrap="none" rtlCol="0">
            <a:spAutoFit/>
          </a:bodyPr>
          <a:lstStyle/>
          <a:p>
            <a:r>
              <a:rPr lang="en-GB" b="1" dirty="0">
                <a:latin typeface="Optima" panose="02000503060000020004" pitchFamily="2" charset="0"/>
              </a:rPr>
              <a:t>Model 1a: All samples combined</a:t>
            </a:r>
          </a:p>
        </p:txBody>
      </p:sp>
      <p:sp>
        <p:nvSpPr>
          <p:cNvPr id="9" name="TextBox 8">
            <a:extLst>
              <a:ext uri="{FF2B5EF4-FFF2-40B4-BE49-F238E27FC236}">
                <a16:creationId xmlns:a16="http://schemas.microsoft.com/office/drawing/2014/main" id="{2692746B-715C-2344-A416-99E04BB319C2}"/>
              </a:ext>
            </a:extLst>
          </p:cNvPr>
          <p:cNvSpPr txBox="1"/>
          <p:nvPr/>
        </p:nvSpPr>
        <p:spPr>
          <a:xfrm>
            <a:off x="69594" y="4746535"/>
            <a:ext cx="4906926" cy="400110"/>
          </a:xfrm>
          <a:prstGeom prst="rect">
            <a:avLst/>
          </a:prstGeom>
          <a:noFill/>
        </p:spPr>
        <p:txBody>
          <a:bodyPr wrap="square" rtlCol="0">
            <a:spAutoFit/>
          </a:bodyPr>
          <a:lstStyle/>
          <a:p>
            <a:r>
              <a:rPr lang="en-GB" sz="1000" i="1" dirty="0">
                <a:latin typeface="Optima" panose="02000503060000020004" pitchFamily="2" charset="0"/>
              </a:rPr>
              <a:t>Table 101. Maximum likelihood estimates of the parameters. The model was fitted to all the samples combined (Model 1a).</a:t>
            </a:r>
          </a:p>
        </p:txBody>
      </p:sp>
    </p:spTree>
    <p:extLst>
      <p:ext uri="{BB962C8B-B14F-4D97-AF65-F5344CB8AC3E}">
        <p14:creationId xmlns:p14="http://schemas.microsoft.com/office/powerpoint/2010/main" val="2433827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CEAE945-AF3F-544D-8684-FCD5F7F0BE0F}"/>
              </a:ext>
            </a:extLst>
          </p:cNvPr>
          <p:cNvGraphicFramePr>
            <a:graphicFrameLocks noGrp="1"/>
          </p:cNvGraphicFramePr>
          <p:nvPr>
            <p:extLst>
              <p:ext uri="{D42A27DB-BD31-4B8C-83A1-F6EECF244321}">
                <p14:modId xmlns:p14="http://schemas.microsoft.com/office/powerpoint/2010/main" val="2276998701"/>
              </p:ext>
            </p:extLst>
          </p:nvPr>
        </p:nvGraphicFramePr>
        <p:xfrm>
          <a:off x="7241762" y="5193155"/>
          <a:ext cx="4680000" cy="647424"/>
        </p:xfrm>
        <a:graphic>
          <a:graphicData uri="http://schemas.openxmlformats.org/drawingml/2006/table">
            <a:tbl>
              <a:tblPr firstRow="1" bandRow="1">
                <a:tableStyleId>{8799B23B-EC83-4686-B30A-512413B5E67A}</a:tableStyleId>
              </a:tblPr>
              <a:tblGrid>
                <a:gridCol w="1170000">
                  <a:extLst>
                    <a:ext uri="{9D8B030D-6E8A-4147-A177-3AD203B41FA5}">
                      <a16:colId xmlns:a16="http://schemas.microsoft.com/office/drawing/2014/main" val="3532894976"/>
                    </a:ext>
                  </a:extLst>
                </a:gridCol>
                <a:gridCol w="1170000">
                  <a:extLst>
                    <a:ext uri="{9D8B030D-6E8A-4147-A177-3AD203B41FA5}">
                      <a16:colId xmlns:a16="http://schemas.microsoft.com/office/drawing/2014/main" val="2913302385"/>
                    </a:ext>
                  </a:extLst>
                </a:gridCol>
                <a:gridCol w="1170000">
                  <a:extLst>
                    <a:ext uri="{9D8B030D-6E8A-4147-A177-3AD203B41FA5}">
                      <a16:colId xmlns:a16="http://schemas.microsoft.com/office/drawing/2014/main" val="1490034768"/>
                    </a:ext>
                  </a:extLst>
                </a:gridCol>
                <a:gridCol w="1170000">
                  <a:extLst>
                    <a:ext uri="{9D8B030D-6E8A-4147-A177-3AD203B41FA5}">
                      <a16:colId xmlns:a16="http://schemas.microsoft.com/office/drawing/2014/main" val="3530850397"/>
                    </a:ext>
                  </a:extLst>
                </a:gridCol>
              </a:tblGrid>
              <a:tr h="215808">
                <a:tc>
                  <a:txBody>
                    <a:bodyPr/>
                    <a:lstStyle/>
                    <a:p>
                      <a:r>
                        <a:rPr lang="en-GB" sz="1000" b="0" dirty="0">
                          <a:latin typeface="Monaco" pitchFamily="2" charset="77"/>
                        </a:rPr>
                        <a:t>Parameter</a:t>
                      </a:r>
                    </a:p>
                  </a:txBody>
                  <a:tcPr marL="52650" marR="52650" marT="26325" marB="26325"/>
                </a:tc>
                <a:tc>
                  <a:txBody>
                    <a:bodyPr/>
                    <a:lstStyle/>
                    <a:p>
                      <a:r>
                        <a:rPr lang="en-GB" sz="1000" b="0" dirty="0">
                          <a:latin typeface="Monaco" pitchFamily="2" charset="77"/>
                        </a:rPr>
                        <a:t>Estimate</a:t>
                      </a:r>
                    </a:p>
                  </a:txBody>
                  <a:tcPr marL="52650" marR="52650" marT="26325" marB="26325"/>
                </a:tc>
                <a:tc>
                  <a:txBody>
                    <a:bodyPr/>
                    <a:lstStyle/>
                    <a:p>
                      <a:r>
                        <a:rPr lang="en-GB" sz="1000" b="0" dirty="0">
                          <a:latin typeface="Monaco" pitchFamily="2" charset="77"/>
                        </a:rPr>
                        <a:t>SE</a:t>
                      </a:r>
                    </a:p>
                  </a:txBody>
                  <a:tcPr marL="52650" marR="52650" marT="26325" marB="26325"/>
                </a:tc>
                <a:tc>
                  <a:txBody>
                    <a:bodyPr/>
                    <a:lstStyle/>
                    <a:p>
                      <a:endParaRPr lang="en-GB" sz="1000" b="0" dirty="0">
                        <a:latin typeface="Monaco" pitchFamily="2" charset="77"/>
                      </a:endParaRPr>
                    </a:p>
                  </a:txBody>
                  <a:tcPr marL="52650" marR="52650" marT="26325" marB="26325"/>
                </a:tc>
                <a:extLst>
                  <a:ext uri="{0D108BD9-81ED-4DB2-BD59-A6C34878D82A}">
                    <a16:rowId xmlns:a16="http://schemas.microsoft.com/office/drawing/2014/main" val="1187548107"/>
                  </a:ext>
                </a:extLst>
              </a:tr>
              <a:tr h="215808">
                <a:tc>
                  <a:txBody>
                    <a:bodyPr/>
                    <a:lstStyle/>
                    <a:p>
                      <a:r>
                        <a:rPr lang="en-GB" sz="1000" dirty="0">
                          <a:latin typeface="Monaco" pitchFamily="2" charset="77"/>
                        </a:rPr>
                        <a:t>mean</a:t>
                      </a:r>
                    </a:p>
                  </a:txBody>
                  <a:tcPr marL="52650" marR="52650" marT="26325" marB="26325"/>
                </a:tc>
                <a:tc>
                  <a:txBody>
                    <a:bodyPr/>
                    <a:lstStyle/>
                    <a:p>
                      <a:r>
                        <a:rPr lang="en-GB" sz="1000" dirty="0">
                          <a:latin typeface="Monaco" pitchFamily="2" charset="77"/>
                        </a:rPr>
                        <a:t>1.83</a:t>
                      </a:r>
                    </a:p>
                  </a:txBody>
                  <a:tcPr marL="52650" marR="52650" marT="26325" marB="26325"/>
                </a:tc>
                <a:tc>
                  <a:txBody>
                    <a:bodyPr/>
                    <a:lstStyle/>
                    <a:p>
                      <a:r>
                        <a:rPr lang="en-GB" sz="1000" dirty="0">
                          <a:latin typeface="Monaco" pitchFamily="2" charset="77"/>
                        </a:rPr>
                        <a:t>0.01</a:t>
                      </a:r>
                    </a:p>
                  </a:txBody>
                  <a:tcPr marL="52650" marR="52650" marT="26325" marB="26325"/>
                </a:tc>
                <a:tc>
                  <a:txBody>
                    <a:bodyPr/>
                    <a:lstStyle/>
                    <a:p>
                      <a:r>
                        <a:rPr lang="en-GB" sz="1000" dirty="0">
                          <a:latin typeface="Monaco" pitchFamily="2" charset="77"/>
                        </a:rPr>
                        <a:t>***</a:t>
                      </a:r>
                    </a:p>
                  </a:txBody>
                  <a:tcPr marL="52650" marR="52650" marT="26325" marB="26325"/>
                </a:tc>
                <a:extLst>
                  <a:ext uri="{0D108BD9-81ED-4DB2-BD59-A6C34878D82A}">
                    <a16:rowId xmlns:a16="http://schemas.microsoft.com/office/drawing/2014/main" val="2589338519"/>
                  </a:ext>
                </a:extLst>
              </a:tr>
              <a:tr h="215808">
                <a:tc>
                  <a:txBody>
                    <a:bodyPr/>
                    <a:lstStyle/>
                    <a:p>
                      <a:r>
                        <a:rPr lang="en-GB" sz="1000" dirty="0">
                          <a:latin typeface="Monaco" pitchFamily="2" charset="77"/>
                        </a:rPr>
                        <a:t>slope</a:t>
                      </a:r>
                    </a:p>
                  </a:txBody>
                  <a:tcPr marL="52650" marR="52650" marT="26325" marB="26325"/>
                </a:tc>
                <a:tc>
                  <a:txBody>
                    <a:bodyPr/>
                    <a:lstStyle/>
                    <a:p>
                      <a:r>
                        <a:rPr lang="en-GB" sz="1000" dirty="0">
                          <a:latin typeface="Monaco" pitchFamily="2" charset="77"/>
                        </a:rPr>
                        <a:t>0.18</a:t>
                      </a:r>
                    </a:p>
                  </a:txBody>
                  <a:tcPr marL="52650" marR="52650" marT="26325" marB="26325"/>
                </a:tc>
                <a:tc>
                  <a:txBody>
                    <a:bodyPr/>
                    <a:lstStyle/>
                    <a:p>
                      <a:r>
                        <a:rPr lang="en-GB" sz="1000" dirty="0">
                          <a:latin typeface="Monaco" pitchFamily="2" charset="77"/>
                        </a:rPr>
                        <a:t>0.01</a:t>
                      </a:r>
                    </a:p>
                  </a:txBody>
                  <a:tcPr marL="52650" marR="52650" marT="26325" marB="26325"/>
                </a:tc>
                <a:tc>
                  <a:txBody>
                    <a:bodyPr/>
                    <a:lstStyle/>
                    <a:p>
                      <a:r>
                        <a:rPr lang="en-GB" sz="1000" dirty="0">
                          <a:latin typeface="Monaco" pitchFamily="2" charset="77"/>
                        </a:rPr>
                        <a:t>***</a:t>
                      </a:r>
                    </a:p>
                  </a:txBody>
                  <a:tcPr marL="52650" marR="52650" marT="26325" marB="26325"/>
                </a:tc>
                <a:extLst>
                  <a:ext uri="{0D108BD9-81ED-4DB2-BD59-A6C34878D82A}">
                    <a16:rowId xmlns:a16="http://schemas.microsoft.com/office/drawing/2014/main" val="76683632"/>
                  </a:ext>
                </a:extLst>
              </a:tr>
            </a:tbl>
          </a:graphicData>
        </a:graphic>
      </p:graphicFrame>
      <p:sp>
        <p:nvSpPr>
          <p:cNvPr id="5" name="Rectangle 4">
            <a:extLst>
              <a:ext uri="{FF2B5EF4-FFF2-40B4-BE49-F238E27FC236}">
                <a16:creationId xmlns:a16="http://schemas.microsoft.com/office/drawing/2014/main" id="{E6AC4C92-5ED5-384D-8BAE-3DECF2DB95EA}"/>
              </a:ext>
            </a:extLst>
          </p:cNvPr>
          <p:cNvSpPr/>
          <p:nvPr/>
        </p:nvSpPr>
        <p:spPr>
          <a:xfrm>
            <a:off x="7177966" y="5868201"/>
            <a:ext cx="3397084" cy="253916"/>
          </a:xfrm>
          <a:prstGeom prst="rect">
            <a:avLst/>
          </a:prstGeom>
        </p:spPr>
        <p:txBody>
          <a:bodyPr wrap="none">
            <a:spAutoFit/>
          </a:bodyPr>
          <a:lstStyle/>
          <a:p>
            <a:r>
              <a:rPr lang="en-GB" sz="1050" dirty="0" err="1">
                <a:latin typeface="Optima" panose="02000503060000020004" pitchFamily="2" charset="0"/>
              </a:rPr>
              <a:t>Signif</a:t>
            </a:r>
            <a:r>
              <a:rPr lang="en-GB" sz="1050" dirty="0">
                <a:latin typeface="Optima" panose="02000503060000020004" pitchFamily="2" charset="0"/>
              </a:rPr>
              <a:t>. codes:  0 ‘***’ 0.001 ‘**’ 0.01 ‘*’ 0.05 ‘.’ 0.1 ‘ ’ 1</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A8A04AC-8CA9-854E-8274-3F4FB2281C3B}"/>
                  </a:ext>
                </a:extLst>
              </p:cNvPr>
              <p:cNvSpPr txBox="1"/>
              <p:nvPr/>
            </p:nvSpPr>
            <p:spPr>
              <a:xfrm>
                <a:off x="7022804" y="3579628"/>
                <a:ext cx="4906926" cy="861774"/>
              </a:xfrm>
              <a:prstGeom prst="rect">
                <a:avLst/>
              </a:prstGeom>
              <a:noFill/>
            </p:spPr>
            <p:txBody>
              <a:bodyPr wrap="square" rtlCol="0">
                <a:spAutoFit/>
              </a:bodyPr>
              <a:lstStyle/>
              <a:p>
                <a:pPr algn="just"/>
                <a:r>
                  <a:rPr lang="en-GB" sz="1000" i="1" dirty="0">
                    <a:latin typeface="Optima" panose="02000503060000020004" pitchFamily="2" charset="0"/>
                  </a:rPr>
                  <a:t>Figure 102b. Relationship between probability of maturity and size. Fitted curve in orange is superimposed on the observed proportions of mature snails(blue dots - proportions of adult snails for size bins. Blue error bars – 2.5th and 97.5th percentiles). Observed data did not contain “outlying” samples that were defined as falling beyond 1.5 </a:t>
                </a:r>
                <a14:m>
                  <m:oMath xmlns:m="http://schemas.openxmlformats.org/officeDocument/2006/math">
                    <m:r>
                      <a:rPr lang="en-GB" sz="1000" i="1" smtClean="0">
                        <a:latin typeface="Cambria Math" panose="02040503050406030204" pitchFamily="18" charset="0"/>
                        <a:ea typeface="Cambria Math" panose="02040503050406030204" pitchFamily="18" charset="0"/>
                      </a:rPr>
                      <m:t>×</m:t>
                    </m:r>
                  </m:oMath>
                </a14:m>
                <a:r>
                  <a:rPr lang="en-GB" sz="1000" i="1" dirty="0">
                    <a:latin typeface="Optima" panose="02000503060000020004" pitchFamily="2" charset="0"/>
                  </a:rPr>
                  <a:t> IQR (inter-quartile range or distance between the first and third quartiles).</a:t>
                </a:r>
              </a:p>
            </p:txBody>
          </p:sp>
        </mc:Choice>
        <mc:Fallback xmlns="">
          <p:sp>
            <p:nvSpPr>
              <p:cNvPr id="8" name="TextBox 7">
                <a:extLst>
                  <a:ext uri="{FF2B5EF4-FFF2-40B4-BE49-F238E27FC236}">
                    <a16:creationId xmlns:a16="http://schemas.microsoft.com/office/drawing/2014/main" id="{0A8A04AC-8CA9-854E-8274-3F4FB2281C3B}"/>
                  </a:ext>
                </a:extLst>
              </p:cNvPr>
              <p:cNvSpPr txBox="1">
                <a:spLocks noRot="1" noChangeAspect="1" noMove="1" noResize="1" noEditPoints="1" noAdjustHandles="1" noChangeArrowheads="1" noChangeShapeType="1" noTextEdit="1"/>
              </p:cNvSpPr>
              <p:nvPr/>
            </p:nvSpPr>
            <p:spPr>
              <a:xfrm>
                <a:off x="7022804" y="3579628"/>
                <a:ext cx="4906926" cy="861774"/>
              </a:xfrm>
              <a:prstGeom prst="rect">
                <a:avLst/>
              </a:prstGeom>
              <a:blipFill>
                <a:blip r:embed="rId2"/>
                <a:stretch>
                  <a:fillRect b="-1449"/>
                </a:stretch>
              </a:blipFill>
            </p:spPr>
            <p:txBody>
              <a:bodyPr/>
              <a:lstStyle/>
              <a:p>
                <a:r>
                  <a:rPr lang="en-GB">
                    <a:noFill/>
                  </a:rPr>
                  <a:t> </a:t>
                </a:r>
              </a:p>
            </p:txBody>
          </p:sp>
        </mc:Fallback>
      </mc:AlternateContent>
      <p:sp>
        <p:nvSpPr>
          <p:cNvPr id="15" name="TextBox 14">
            <a:extLst>
              <a:ext uri="{FF2B5EF4-FFF2-40B4-BE49-F238E27FC236}">
                <a16:creationId xmlns:a16="http://schemas.microsoft.com/office/drawing/2014/main" id="{3B141816-BF8B-7840-B8D0-8D8D47593700}"/>
              </a:ext>
            </a:extLst>
          </p:cNvPr>
          <p:cNvSpPr txBox="1"/>
          <p:nvPr/>
        </p:nvSpPr>
        <p:spPr>
          <a:xfrm>
            <a:off x="133390" y="279147"/>
            <a:ext cx="5364097" cy="369332"/>
          </a:xfrm>
          <a:prstGeom prst="rect">
            <a:avLst/>
          </a:prstGeom>
          <a:noFill/>
        </p:spPr>
        <p:txBody>
          <a:bodyPr wrap="none" rtlCol="0">
            <a:spAutoFit/>
          </a:bodyPr>
          <a:lstStyle/>
          <a:p>
            <a:r>
              <a:rPr lang="en-GB" b="1" dirty="0">
                <a:latin typeface="Cambria" panose="02040503050406030204" pitchFamily="18" charset="0"/>
              </a:rPr>
              <a:t>Model 1b: All samples combined without outliers</a:t>
            </a:r>
          </a:p>
        </p:txBody>
      </p:sp>
      <p:sp>
        <p:nvSpPr>
          <p:cNvPr id="9" name="TextBox 8">
            <a:extLst>
              <a:ext uri="{FF2B5EF4-FFF2-40B4-BE49-F238E27FC236}">
                <a16:creationId xmlns:a16="http://schemas.microsoft.com/office/drawing/2014/main" id="{2692746B-715C-2344-A416-99E04BB319C2}"/>
              </a:ext>
            </a:extLst>
          </p:cNvPr>
          <p:cNvSpPr txBox="1"/>
          <p:nvPr/>
        </p:nvSpPr>
        <p:spPr>
          <a:xfrm>
            <a:off x="7177966" y="4805745"/>
            <a:ext cx="4906926" cy="400110"/>
          </a:xfrm>
          <a:prstGeom prst="rect">
            <a:avLst/>
          </a:prstGeom>
          <a:noFill/>
        </p:spPr>
        <p:txBody>
          <a:bodyPr wrap="square" rtlCol="0">
            <a:spAutoFit/>
          </a:bodyPr>
          <a:lstStyle/>
          <a:p>
            <a:r>
              <a:rPr lang="en-GB" sz="1000" i="1" dirty="0">
                <a:latin typeface="Optima" panose="02000503060000020004" pitchFamily="2" charset="0"/>
              </a:rPr>
              <a:t>Table 102. Maximum likelihood estimates of the parameters. The model was fitted to all the samples combined but without ”outlying” samples (Model 1b).</a:t>
            </a:r>
          </a:p>
        </p:txBody>
      </p:sp>
      <p:sp>
        <p:nvSpPr>
          <p:cNvPr id="3" name="Rectangle 2">
            <a:extLst>
              <a:ext uri="{FF2B5EF4-FFF2-40B4-BE49-F238E27FC236}">
                <a16:creationId xmlns:a16="http://schemas.microsoft.com/office/drawing/2014/main" id="{BBB7E850-EFF3-2544-982D-2F6337AE3D24}"/>
              </a:ext>
            </a:extLst>
          </p:cNvPr>
          <p:cNvSpPr/>
          <p:nvPr/>
        </p:nvSpPr>
        <p:spPr>
          <a:xfrm>
            <a:off x="133390" y="794986"/>
            <a:ext cx="3750899" cy="307777"/>
          </a:xfrm>
          <a:prstGeom prst="rect">
            <a:avLst/>
          </a:prstGeom>
        </p:spPr>
        <p:txBody>
          <a:bodyPr wrap="none">
            <a:spAutoFit/>
          </a:bodyPr>
          <a:lstStyle/>
          <a:p>
            <a:r>
              <a:rPr lang="en-GB" sz="1400" dirty="0">
                <a:latin typeface="Cambria" panose="02040503050406030204" pitchFamily="18" charset="0"/>
              </a:rPr>
              <a:t>Mean size without removing outliers: 6.77 mm</a:t>
            </a:r>
          </a:p>
        </p:txBody>
      </p:sp>
      <p:sp>
        <p:nvSpPr>
          <p:cNvPr id="6" name="Rectangle 5">
            <a:extLst>
              <a:ext uri="{FF2B5EF4-FFF2-40B4-BE49-F238E27FC236}">
                <a16:creationId xmlns:a16="http://schemas.microsoft.com/office/drawing/2014/main" id="{5B1D79F8-BDE1-9F4C-849B-91CE32D1A703}"/>
              </a:ext>
            </a:extLst>
          </p:cNvPr>
          <p:cNvSpPr/>
          <p:nvPr/>
        </p:nvSpPr>
        <p:spPr>
          <a:xfrm>
            <a:off x="130184" y="1144662"/>
            <a:ext cx="3600794" cy="307777"/>
          </a:xfrm>
          <a:prstGeom prst="rect">
            <a:avLst/>
          </a:prstGeom>
        </p:spPr>
        <p:txBody>
          <a:bodyPr wrap="none">
            <a:spAutoFit/>
          </a:bodyPr>
          <a:lstStyle/>
          <a:p>
            <a:r>
              <a:rPr lang="en-GB" sz="1400" dirty="0">
                <a:latin typeface="Cambria" panose="02040503050406030204" pitchFamily="18" charset="0"/>
              </a:rPr>
              <a:t>Mean size if we remove 59 outliers: 6.52 mm</a:t>
            </a:r>
          </a:p>
        </p:txBody>
      </p:sp>
      <p:sp>
        <p:nvSpPr>
          <p:cNvPr id="14" name="TextBox 13">
            <a:extLst>
              <a:ext uri="{FF2B5EF4-FFF2-40B4-BE49-F238E27FC236}">
                <a16:creationId xmlns:a16="http://schemas.microsoft.com/office/drawing/2014/main" id="{35EB0733-01FB-434A-AD56-75D57F892FD6}"/>
              </a:ext>
            </a:extLst>
          </p:cNvPr>
          <p:cNvSpPr txBox="1"/>
          <p:nvPr/>
        </p:nvSpPr>
        <p:spPr>
          <a:xfrm>
            <a:off x="240544" y="5694285"/>
            <a:ext cx="5289640" cy="1169551"/>
          </a:xfrm>
          <a:prstGeom prst="rect">
            <a:avLst/>
          </a:prstGeom>
          <a:noFill/>
        </p:spPr>
        <p:txBody>
          <a:bodyPr wrap="square" rtlCol="0">
            <a:spAutoFit/>
          </a:bodyPr>
          <a:lstStyle/>
          <a:p>
            <a:pPr algn="just"/>
            <a:r>
              <a:rPr lang="en-GB" sz="1400" i="1" dirty="0">
                <a:latin typeface="Cambria" panose="02040503050406030204" pitchFamily="18" charset="0"/>
              </a:rPr>
              <a:t>Figure 101b. Size variation over populations by maturity classes after outlier removal. The boxplot is based on median (horizontal black like), 25</a:t>
            </a:r>
            <a:r>
              <a:rPr lang="en-GB" sz="1400" i="1" baseline="30000" dirty="0">
                <a:latin typeface="Cambria" panose="02040503050406030204" pitchFamily="18" charset="0"/>
              </a:rPr>
              <a:t>th</a:t>
            </a:r>
            <a:r>
              <a:rPr lang="en-GB" sz="1400" i="1" dirty="0">
                <a:latin typeface="Cambria" panose="02040503050406030204" pitchFamily="18" charset="0"/>
              </a:rPr>
              <a:t> and 75</a:t>
            </a:r>
            <a:r>
              <a:rPr lang="en-GB" sz="1400" i="1" baseline="30000" dirty="0">
                <a:latin typeface="Cambria" panose="02040503050406030204" pitchFamily="18" charset="0"/>
              </a:rPr>
              <a:t>th</a:t>
            </a:r>
            <a:r>
              <a:rPr lang="en-GB" sz="1400" i="1" dirty="0">
                <a:latin typeface="Cambria" panose="02040503050406030204" pitchFamily="18" charset="0"/>
              </a:rPr>
              <a:t> percentiles (lower and upper hinges), minimum and maximum (lower and upper whisker), outlying points (black dots).</a:t>
            </a:r>
          </a:p>
        </p:txBody>
      </p:sp>
      <p:pic>
        <p:nvPicPr>
          <p:cNvPr id="18" name="Graphic 17">
            <a:extLst>
              <a:ext uri="{FF2B5EF4-FFF2-40B4-BE49-F238E27FC236}">
                <a16:creationId xmlns:a16="http://schemas.microsoft.com/office/drawing/2014/main" id="{FCA8268C-2D2A-0C46-B55E-985EF58406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0544" y="1662285"/>
            <a:ext cx="5040000" cy="4032000"/>
          </a:xfrm>
          <a:prstGeom prst="rect">
            <a:avLst/>
          </a:prstGeom>
        </p:spPr>
      </p:pic>
      <p:pic>
        <p:nvPicPr>
          <p:cNvPr id="20" name="Graphic 19">
            <a:extLst>
              <a:ext uri="{FF2B5EF4-FFF2-40B4-BE49-F238E27FC236}">
                <a16:creationId xmlns:a16="http://schemas.microsoft.com/office/drawing/2014/main" id="{3EB6572B-7B5B-E942-AA17-F8B1893C2B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22804" y="123628"/>
            <a:ext cx="4320000" cy="3456000"/>
          </a:xfrm>
          <a:prstGeom prst="rect">
            <a:avLst/>
          </a:prstGeom>
        </p:spPr>
      </p:pic>
    </p:spTree>
    <p:extLst>
      <p:ext uri="{BB962C8B-B14F-4D97-AF65-F5344CB8AC3E}">
        <p14:creationId xmlns:p14="http://schemas.microsoft.com/office/powerpoint/2010/main" val="5750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62CA48-BE08-004A-9443-BC488A3FFC55}"/>
              </a:ext>
            </a:extLst>
          </p:cNvPr>
          <p:cNvSpPr/>
          <p:nvPr/>
        </p:nvSpPr>
        <p:spPr>
          <a:xfrm>
            <a:off x="133390" y="900219"/>
            <a:ext cx="6096000" cy="4154984"/>
          </a:xfrm>
          <a:prstGeom prst="rect">
            <a:avLst/>
          </a:prstGeom>
        </p:spPr>
        <p:txBody>
          <a:bodyPr>
            <a:spAutoFit/>
          </a:bodyPr>
          <a:lstStyle/>
          <a:p>
            <a:r>
              <a:rPr lang="en-US" sz="1600" b="0" i="0" u="none" strike="noStrike" dirty="0">
                <a:solidFill>
                  <a:srgbClr val="000000"/>
                </a:solidFill>
                <a:effectLst/>
                <a:latin typeface="Optima-Regular" panose="02000503060000020004" pitchFamily="2" charset="0"/>
              </a:rPr>
              <a:t>Fitting a model where the probability of maturity changes with size. Individuals classified as “immature” were treated as juvenile and adults were classified as either females or males.</a:t>
            </a:r>
          </a:p>
          <a:p>
            <a:endParaRPr lang="en-US" sz="1600" dirty="0">
              <a:solidFill>
                <a:srgbClr val="000000"/>
              </a:solidFill>
              <a:latin typeface="Optima-Regular" panose="02000503060000020004" pitchFamily="2" charset="0"/>
            </a:endParaRPr>
          </a:p>
          <a:p>
            <a:r>
              <a:rPr lang="en-US" sz="1600" dirty="0">
                <a:solidFill>
                  <a:srgbClr val="000000"/>
                </a:solidFill>
                <a:latin typeface="Optima-Regular" panose="02000503060000020004" pitchFamily="2" charset="0"/>
              </a:rPr>
              <a:t>What is the most sensible function?</a:t>
            </a:r>
          </a:p>
          <a:p>
            <a:pPr marL="342900" indent="-342900">
              <a:buAutoNum type="arabicParenR"/>
            </a:pPr>
            <a:r>
              <a:rPr lang="en-US" sz="1600" dirty="0">
                <a:solidFill>
                  <a:srgbClr val="000000"/>
                </a:solidFill>
                <a:latin typeface="Optima-Regular" panose="02000503060000020004" pitchFamily="2" charset="0"/>
              </a:rPr>
              <a:t>The same as Model 1 which can then be fitted to two different data, one where males are removed and another where females are removed.</a:t>
            </a:r>
          </a:p>
          <a:p>
            <a:pPr marL="342900" indent="-342900">
              <a:buAutoNum type="arabicParenR"/>
            </a:pPr>
            <a:r>
              <a:rPr lang="en-US" sz="1600" dirty="0">
                <a:solidFill>
                  <a:srgbClr val="000000"/>
                </a:solidFill>
                <a:latin typeface="Optima-Regular" panose="02000503060000020004" pitchFamily="2" charset="0"/>
              </a:rPr>
              <a:t>A function with two means and two slopes</a:t>
            </a:r>
          </a:p>
          <a:p>
            <a:r>
              <a:rPr lang="en-US" sz="1200" dirty="0" err="1">
                <a:solidFill>
                  <a:srgbClr val="000000"/>
                </a:solidFill>
                <a:latin typeface="Monaco" pitchFamily="2" charset="77"/>
              </a:rPr>
              <a:t>s_mat</a:t>
            </a:r>
            <a:r>
              <a:rPr lang="en-US" sz="1200" dirty="0">
                <a:solidFill>
                  <a:srgbClr val="000000"/>
                </a:solidFill>
                <a:latin typeface="Monaco" pitchFamily="2" charset="77"/>
              </a:rPr>
              <a:t> &lt;- function(size, mat, </a:t>
            </a:r>
            <a:r>
              <a:rPr lang="en-US" sz="1200" dirty="0" err="1">
                <a:solidFill>
                  <a:srgbClr val="000000"/>
                </a:solidFill>
                <a:latin typeface="Monaco" pitchFamily="2" charset="77"/>
              </a:rPr>
              <a:t>mean.f</a:t>
            </a:r>
            <a:r>
              <a:rPr lang="en-US" sz="1200" dirty="0">
                <a:solidFill>
                  <a:srgbClr val="000000"/>
                </a:solidFill>
                <a:latin typeface="Monaco" pitchFamily="2" charset="77"/>
              </a:rPr>
              <a:t>, </a:t>
            </a:r>
            <a:r>
              <a:rPr lang="en-US" sz="1200" dirty="0" err="1">
                <a:solidFill>
                  <a:srgbClr val="000000"/>
                </a:solidFill>
                <a:latin typeface="Monaco" pitchFamily="2" charset="77"/>
              </a:rPr>
              <a:t>slope.f</a:t>
            </a:r>
            <a:r>
              <a:rPr lang="en-US" sz="1200" dirty="0">
                <a:solidFill>
                  <a:srgbClr val="000000"/>
                </a:solidFill>
                <a:latin typeface="Monaco" pitchFamily="2" charset="77"/>
              </a:rPr>
              <a:t>, </a:t>
            </a:r>
            <a:r>
              <a:rPr lang="en-US" sz="1200" dirty="0" err="1">
                <a:solidFill>
                  <a:srgbClr val="000000"/>
                </a:solidFill>
                <a:latin typeface="Monaco" pitchFamily="2" charset="77"/>
              </a:rPr>
              <a:t>mean.m</a:t>
            </a:r>
            <a:r>
              <a:rPr lang="en-US" sz="1200" dirty="0">
                <a:solidFill>
                  <a:srgbClr val="000000"/>
                </a:solidFill>
                <a:latin typeface="Monaco" pitchFamily="2" charset="77"/>
              </a:rPr>
              <a:t>, </a:t>
            </a:r>
            <a:r>
              <a:rPr lang="en-US" sz="1200" dirty="0" err="1">
                <a:solidFill>
                  <a:srgbClr val="000000"/>
                </a:solidFill>
                <a:latin typeface="Monaco" pitchFamily="2" charset="77"/>
              </a:rPr>
              <a:t>slope.m</a:t>
            </a:r>
            <a:r>
              <a:rPr lang="en-US" sz="1200" dirty="0">
                <a:solidFill>
                  <a:srgbClr val="000000"/>
                </a:solidFill>
                <a:latin typeface="Monaco" pitchFamily="2" charset="77"/>
              </a:rPr>
              <a:t>) {</a:t>
            </a:r>
          </a:p>
          <a:p>
            <a:r>
              <a:rPr lang="en-US" sz="1200" dirty="0">
                <a:solidFill>
                  <a:srgbClr val="000000"/>
                </a:solidFill>
                <a:latin typeface="Monaco" pitchFamily="2" charset="77"/>
              </a:rPr>
              <a:t>  </a:t>
            </a:r>
            <a:r>
              <a:rPr lang="en-US" sz="1200" dirty="0" err="1">
                <a:solidFill>
                  <a:srgbClr val="000000"/>
                </a:solidFill>
                <a:latin typeface="Monaco" pitchFamily="2" charset="77"/>
              </a:rPr>
              <a:t>logit_pf</a:t>
            </a:r>
            <a:r>
              <a:rPr lang="en-US" sz="1200" dirty="0">
                <a:solidFill>
                  <a:srgbClr val="000000"/>
                </a:solidFill>
                <a:latin typeface="Monaco" pitchFamily="2" charset="77"/>
              </a:rPr>
              <a:t> &lt;- (size – </a:t>
            </a:r>
            <a:r>
              <a:rPr lang="en-US" sz="1200" dirty="0" err="1">
                <a:solidFill>
                  <a:srgbClr val="000000"/>
                </a:solidFill>
                <a:latin typeface="Monaco" pitchFamily="2" charset="77"/>
              </a:rPr>
              <a:t>mean.f</a:t>
            </a:r>
            <a:r>
              <a:rPr lang="en-US" sz="1200" dirty="0">
                <a:solidFill>
                  <a:srgbClr val="000000"/>
                </a:solidFill>
                <a:latin typeface="Monaco" pitchFamily="2" charset="77"/>
              </a:rPr>
              <a:t>) / </a:t>
            </a:r>
            <a:r>
              <a:rPr lang="en-US" sz="1200" dirty="0" err="1">
                <a:solidFill>
                  <a:srgbClr val="000000"/>
                </a:solidFill>
                <a:latin typeface="Monaco" pitchFamily="2" charset="77"/>
              </a:rPr>
              <a:t>slope.f</a:t>
            </a:r>
            <a:endParaRPr lang="en-US" sz="1200" dirty="0">
              <a:solidFill>
                <a:srgbClr val="000000"/>
              </a:solidFill>
              <a:latin typeface="Monaco" pitchFamily="2" charset="77"/>
            </a:endParaRPr>
          </a:p>
          <a:p>
            <a:r>
              <a:rPr lang="en-US" sz="1200" dirty="0">
                <a:solidFill>
                  <a:srgbClr val="000000"/>
                </a:solidFill>
                <a:latin typeface="Monaco" pitchFamily="2" charset="77"/>
              </a:rPr>
              <a:t>  </a:t>
            </a:r>
            <a:r>
              <a:rPr lang="en-US" sz="1200" dirty="0" err="1">
                <a:solidFill>
                  <a:srgbClr val="000000"/>
                </a:solidFill>
                <a:latin typeface="Monaco" pitchFamily="2" charset="77"/>
              </a:rPr>
              <a:t>logit_pm</a:t>
            </a:r>
            <a:r>
              <a:rPr lang="en-US" sz="1200" dirty="0">
                <a:solidFill>
                  <a:srgbClr val="000000"/>
                </a:solidFill>
                <a:latin typeface="Monaco" pitchFamily="2" charset="77"/>
              </a:rPr>
              <a:t> &lt;- (size – </a:t>
            </a:r>
            <a:r>
              <a:rPr lang="en-US" sz="1200" dirty="0" err="1">
                <a:solidFill>
                  <a:srgbClr val="000000"/>
                </a:solidFill>
                <a:latin typeface="Monaco" pitchFamily="2" charset="77"/>
              </a:rPr>
              <a:t>mean.m</a:t>
            </a:r>
            <a:r>
              <a:rPr lang="en-US" sz="1200" dirty="0">
                <a:solidFill>
                  <a:srgbClr val="000000"/>
                </a:solidFill>
                <a:latin typeface="Monaco" pitchFamily="2" charset="77"/>
              </a:rPr>
              <a:t>) / </a:t>
            </a:r>
            <a:r>
              <a:rPr lang="en-US" sz="1200" dirty="0" err="1">
                <a:solidFill>
                  <a:srgbClr val="000000"/>
                </a:solidFill>
                <a:latin typeface="Monaco" pitchFamily="2" charset="77"/>
              </a:rPr>
              <a:t>slope.m</a:t>
            </a:r>
            <a:endParaRPr lang="en-US" sz="1200" dirty="0">
              <a:solidFill>
                <a:srgbClr val="000000"/>
              </a:solidFill>
              <a:latin typeface="Monaco" pitchFamily="2" charset="77"/>
            </a:endParaRPr>
          </a:p>
          <a:p>
            <a:r>
              <a:rPr lang="en-US" sz="1200" dirty="0">
                <a:solidFill>
                  <a:srgbClr val="000000"/>
                </a:solidFill>
                <a:latin typeface="Monaco" pitchFamily="2" charset="77"/>
              </a:rPr>
              <a:t>  pf &lt;- </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logit_pf</a:t>
            </a:r>
            <a:r>
              <a:rPr lang="en-US" sz="1200" dirty="0">
                <a:solidFill>
                  <a:srgbClr val="000000"/>
                </a:solidFill>
                <a:latin typeface="Monaco" pitchFamily="2" charset="77"/>
              </a:rPr>
              <a:t>) / (</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logit_pf</a:t>
            </a:r>
            <a:r>
              <a:rPr lang="en-US" sz="1200" dirty="0">
                <a:solidFill>
                  <a:srgbClr val="000000"/>
                </a:solidFill>
                <a:latin typeface="Monaco" pitchFamily="2" charset="77"/>
              </a:rPr>
              <a:t>)+1)</a:t>
            </a:r>
          </a:p>
          <a:p>
            <a:r>
              <a:rPr lang="en-US" sz="1200" dirty="0">
                <a:solidFill>
                  <a:srgbClr val="000000"/>
                </a:solidFill>
                <a:latin typeface="Monaco" pitchFamily="2" charset="77"/>
              </a:rPr>
              <a:t>  pm &lt;- </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logit_pm</a:t>
            </a:r>
            <a:r>
              <a:rPr lang="en-US" sz="1200" dirty="0">
                <a:solidFill>
                  <a:srgbClr val="000000"/>
                </a:solidFill>
                <a:latin typeface="Monaco" pitchFamily="2" charset="77"/>
              </a:rPr>
              <a:t>) / (</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logit_pm</a:t>
            </a:r>
            <a:r>
              <a:rPr lang="en-US" sz="1200" dirty="0">
                <a:solidFill>
                  <a:srgbClr val="000000"/>
                </a:solidFill>
                <a:latin typeface="Monaco" pitchFamily="2" charset="77"/>
              </a:rPr>
              <a:t>)+1)</a:t>
            </a:r>
          </a:p>
          <a:p>
            <a:r>
              <a:rPr lang="en-US" sz="1200" b="1" dirty="0">
                <a:solidFill>
                  <a:srgbClr val="FF0000"/>
                </a:solidFill>
                <a:latin typeface="Monaco" pitchFamily="2" charset="77"/>
              </a:rPr>
              <a:t>But here I struggle because I do not know how to combine </a:t>
            </a:r>
            <a:r>
              <a:rPr lang="en-US" sz="1200" b="1" i="1" dirty="0">
                <a:solidFill>
                  <a:srgbClr val="FF0000"/>
                </a:solidFill>
                <a:latin typeface="Monaco" pitchFamily="2" charset="77"/>
              </a:rPr>
              <a:t>pf</a:t>
            </a:r>
            <a:r>
              <a:rPr lang="en-US" sz="1200" b="1" dirty="0">
                <a:solidFill>
                  <a:srgbClr val="FF0000"/>
                </a:solidFill>
                <a:latin typeface="Monaco" pitchFamily="2" charset="77"/>
              </a:rPr>
              <a:t> and </a:t>
            </a:r>
            <a:r>
              <a:rPr lang="en-US" sz="1200" b="1" i="1" dirty="0">
                <a:solidFill>
                  <a:srgbClr val="FF0000"/>
                </a:solidFill>
                <a:latin typeface="Monaco" pitchFamily="2" charset="77"/>
              </a:rPr>
              <a:t>pm</a:t>
            </a:r>
            <a:r>
              <a:rPr lang="en-US" sz="1200" b="1" dirty="0">
                <a:solidFill>
                  <a:srgbClr val="FF0000"/>
                </a:solidFill>
                <a:latin typeface="Monaco" pitchFamily="2" charset="77"/>
              </a:rPr>
              <a:t> into </a:t>
            </a:r>
            <a:r>
              <a:rPr lang="en-US" sz="1200" b="1" i="1" dirty="0">
                <a:solidFill>
                  <a:srgbClr val="FF0000"/>
                </a:solidFill>
                <a:latin typeface="Monaco" pitchFamily="2" charset="77"/>
              </a:rPr>
              <a:t>p</a:t>
            </a:r>
            <a:r>
              <a:rPr lang="en-US" sz="1200" b="1" dirty="0">
                <a:solidFill>
                  <a:srgbClr val="FF0000"/>
                </a:solidFill>
                <a:latin typeface="Monaco" pitchFamily="2" charset="77"/>
              </a:rPr>
              <a:t>. This function should return just one negative LL.</a:t>
            </a:r>
          </a:p>
          <a:p>
            <a:r>
              <a:rPr lang="en-US" sz="1200" dirty="0">
                <a:solidFill>
                  <a:srgbClr val="000000"/>
                </a:solidFill>
                <a:latin typeface="Monaco" pitchFamily="2" charset="77"/>
              </a:rPr>
              <a:t>  </a:t>
            </a:r>
            <a:r>
              <a:rPr lang="en-US" sz="1200" dirty="0" err="1">
                <a:solidFill>
                  <a:srgbClr val="000000"/>
                </a:solidFill>
                <a:latin typeface="Monaco" pitchFamily="2" charset="77"/>
              </a:rPr>
              <a:t>minusll</a:t>
            </a:r>
            <a:r>
              <a:rPr lang="en-US" sz="1200" dirty="0">
                <a:solidFill>
                  <a:srgbClr val="000000"/>
                </a:solidFill>
                <a:latin typeface="Monaco" pitchFamily="2" charset="77"/>
              </a:rPr>
              <a:t> &lt;- -sum(</a:t>
            </a:r>
            <a:r>
              <a:rPr lang="en-US" sz="1200" dirty="0" err="1">
                <a:solidFill>
                  <a:srgbClr val="000000"/>
                </a:solidFill>
                <a:latin typeface="Monaco" pitchFamily="2" charset="77"/>
              </a:rPr>
              <a:t>dbinom</a:t>
            </a:r>
            <a:r>
              <a:rPr lang="en-US" sz="1200" dirty="0">
                <a:solidFill>
                  <a:srgbClr val="000000"/>
                </a:solidFill>
                <a:latin typeface="Monaco" pitchFamily="2" charset="77"/>
              </a:rPr>
              <a:t>(mat, 1, p, log = TRUE))</a:t>
            </a:r>
          </a:p>
          <a:p>
            <a:r>
              <a:rPr lang="en-US" sz="1200" dirty="0">
                <a:solidFill>
                  <a:srgbClr val="000000"/>
                </a:solidFill>
                <a:latin typeface="Monaco" pitchFamily="2" charset="77"/>
              </a:rPr>
              <a:t>  return(</a:t>
            </a:r>
            <a:r>
              <a:rPr lang="en-US" sz="1200" dirty="0" err="1">
                <a:solidFill>
                  <a:srgbClr val="000000"/>
                </a:solidFill>
                <a:latin typeface="Monaco" pitchFamily="2" charset="77"/>
              </a:rPr>
              <a:t>minusll</a:t>
            </a:r>
            <a:r>
              <a:rPr lang="en-US" sz="1200" dirty="0">
                <a:solidFill>
                  <a:srgbClr val="000000"/>
                </a:solidFill>
                <a:latin typeface="Monaco" pitchFamily="2" charset="77"/>
              </a:rPr>
              <a:t>)</a:t>
            </a:r>
          </a:p>
          <a:p>
            <a:r>
              <a:rPr lang="en-US" sz="1200" dirty="0">
                <a:solidFill>
                  <a:srgbClr val="000000"/>
                </a:solidFill>
                <a:latin typeface="Monaco" pitchFamily="2" charset="77"/>
              </a:rPr>
              <a:t>}</a:t>
            </a:r>
          </a:p>
        </p:txBody>
      </p:sp>
      <p:sp>
        <p:nvSpPr>
          <p:cNvPr id="15" name="TextBox 14">
            <a:extLst>
              <a:ext uri="{FF2B5EF4-FFF2-40B4-BE49-F238E27FC236}">
                <a16:creationId xmlns:a16="http://schemas.microsoft.com/office/drawing/2014/main" id="{3B141816-BF8B-7840-B8D0-8D8D47593700}"/>
              </a:ext>
            </a:extLst>
          </p:cNvPr>
          <p:cNvSpPr txBox="1"/>
          <p:nvPr/>
        </p:nvSpPr>
        <p:spPr>
          <a:xfrm>
            <a:off x="133390" y="279147"/>
            <a:ext cx="3680110" cy="369332"/>
          </a:xfrm>
          <a:prstGeom prst="rect">
            <a:avLst/>
          </a:prstGeom>
          <a:noFill/>
        </p:spPr>
        <p:txBody>
          <a:bodyPr wrap="none" rtlCol="0">
            <a:spAutoFit/>
          </a:bodyPr>
          <a:lstStyle/>
          <a:p>
            <a:r>
              <a:rPr lang="en-GB" b="1" dirty="0">
                <a:latin typeface="Optima" panose="02000503060000020004" pitchFamily="2" charset="0"/>
              </a:rPr>
              <a:t>Model 2: two slopes and two sexes</a:t>
            </a:r>
          </a:p>
        </p:txBody>
      </p:sp>
      <p:sp>
        <p:nvSpPr>
          <p:cNvPr id="3" name="Rectangle 2">
            <a:extLst>
              <a:ext uri="{FF2B5EF4-FFF2-40B4-BE49-F238E27FC236}">
                <a16:creationId xmlns:a16="http://schemas.microsoft.com/office/drawing/2014/main" id="{A73548DC-6A83-C64C-9CE1-36F0B53E4767}"/>
              </a:ext>
            </a:extLst>
          </p:cNvPr>
          <p:cNvSpPr/>
          <p:nvPr/>
        </p:nvSpPr>
        <p:spPr>
          <a:xfrm>
            <a:off x="6592185" y="279143"/>
            <a:ext cx="5295014" cy="1200329"/>
          </a:xfrm>
          <a:prstGeom prst="rect">
            <a:avLst/>
          </a:prstGeom>
        </p:spPr>
        <p:txBody>
          <a:bodyPr wrap="square">
            <a:spAutoFit/>
          </a:bodyPr>
          <a:lstStyle/>
          <a:p>
            <a:r>
              <a:rPr lang="en-US" sz="1200" dirty="0">
                <a:solidFill>
                  <a:srgbClr val="000000"/>
                </a:solidFill>
                <a:latin typeface="Optima-Regular" panose="02000503060000020004" pitchFamily="2" charset="0"/>
              </a:rPr>
              <a:t>I am also uncertain how to plot the observed data. My first try was to use a female + juvenile dataset and a male + juvenile dataset. Juveniles are shared between the two datasets which means that the original immature females that were treated as juveniles are now included in both the female + juvenile dataset and the male + juvenile dataset. The same goes for immature males.</a:t>
            </a:r>
          </a:p>
          <a:p>
            <a:r>
              <a:rPr lang="en-US" sz="1200" b="1" dirty="0">
                <a:solidFill>
                  <a:srgbClr val="000000"/>
                </a:solidFill>
                <a:latin typeface="Optima-Regular" panose="02000503060000020004" pitchFamily="2" charset="0"/>
              </a:rPr>
              <a:t>What are the alternatives?</a:t>
            </a:r>
          </a:p>
        </p:txBody>
      </p:sp>
      <p:graphicFrame>
        <p:nvGraphicFramePr>
          <p:cNvPr id="10" name="Table 9">
            <a:extLst>
              <a:ext uri="{FF2B5EF4-FFF2-40B4-BE49-F238E27FC236}">
                <a16:creationId xmlns:a16="http://schemas.microsoft.com/office/drawing/2014/main" id="{77F4BE7B-E110-6B40-B68E-8EAD98D08F45}"/>
              </a:ext>
            </a:extLst>
          </p:cNvPr>
          <p:cNvGraphicFramePr>
            <a:graphicFrameLocks noGrp="1"/>
          </p:cNvGraphicFramePr>
          <p:nvPr>
            <p:extLst>
              <p:ext uri="{D42A27DB-BD31-4B8C-83A1-F6EECF244321}">
                <p14:modId xmlns:p14="http://schemas.microsoft.com/office/powerpoint/2010/main" val="3584462593"/>
              </p:ext>
            </p:extLst>
          </p:nvPr>
        </p:nvGraphicFramePr>
        <p:xfrm>
          <a:off x="133390" y="5399276"/>
          <a:ext cx="4680000" cy="660870"/>
        </p:xfrm>
        <a:graphic>
          <a:graphicData uri="http://schemas.openxmlformats.org/drawingml/2006/table">
            <a:tbl>
              <a:tblPr firstRow="1" bandRow="1">
                <a:tableStyleId>{8799B23B-EC83-4686-B30A-512413B5E67A}</a:tableStyleId>
              </a:tblPr>
              <a:tblGrid>
                <a:gridCol w="1170000">
                  <a:extLst>
                    <a:ext uri="{9D8B030D-6E8A-4147-A177-3AD203B41FA5}">
                      <a16:colId xmlns:a16="http://schemas.microsoft.com/office/drawing/2014/main" val="3532894976"/>
                    </a:ext>
                  </a:extLst>
                </a:gridCol>
                <a:gridCol w="1170000">
                  <a:extLst>
                    <a:ext uri="{9D8B030D-6E8A-4147-A177-3AD203B41FA5}">
                      <a16:colId xmlns:a16="http://schemas.microsoft.com/office/drawing/2014/main" val="2913302385"/>
                    </a:ext>
                  </a:extLst>
                </a:gridCol>
                <a:gridCol w="1170000">
                  <a:extLst>
                    <a:ext uri="{9D8B030D-6E8A-4147-A177-3AD203B41FA5}">
                      <a16:colId xmlns:a16="http://schemas.microsoft.com/office/drawing/2014/main" val="1490034768"/>
                    </a:ext>
                  </a:extLst>
                </a:gridCol>
                <a:gridCol w="1170000">
                  <a:extLst>
                    <a:ext uri="{9D8B030D-6E8A-4147-A177-3AD203B41FA5}">
                      <a16:colId xmlns:a16="http://schemas.microsoft.com/office/drawing/2014/main" val="3530850397"/>
                    </a:ext>
                  </a:extLst>
                </a:gridCol>
              </a:tblGrid>
              <a:tr h="215808">
                <a:tc>
                  <a:txBody>
                    <a:bodyPr/>
                    <a:lstStyle/>
                    <a:p>
                      <a:r>
                        <a:rPr lang="en-GB" sz="1100" b="0" dirty="0"/>
                        <a:t>Parameter</a:t>
                      </a:r>
                    </a:p>
                  </a:txBody>
                  <a:tcPr marL="52650" marR="52650" marT="26325" marB="26325"/>
                </a:tc>
                <a:tc>
                  <a:txBody>
                    <a:bodyPr/>
                    <a:lstStyle/>
                    <a:p>
                      <a:r>
                        <a:rPr lang="en-GB" sz="1100" b="0" dirty="0"/>
                        <a:t>Estimate</a:t>
                      </a:r>
                    </a:p>
                  </a:txBody>
                  <a:tcPr marL="52650" marR="52650" marT="26325" marB="26325"/>
                </a:tc>
                <a:tc>
                  <a:txBody>
                    <a:bodyPr/>
                    <a:lstStyle/>
                    <a:p>
                      <a:r>
                        <a:rPr lang="en-GB" sz="1100" b="0" dirty="0"/>
                        <a:t>SE</a:t>
                      </a:r>
                    </a:p>
                  </a:txBody>
                  <a:tcPr marL="52650" marR="52650" marT="26325" marB="26325"/>
                </a:tc>
                <a:tc>
                  <a:txBody>
                    <a:bodyPr/>
                    <a:lstStyle/>
                    <a:p>
                      <a:endParaRPr lang="en-GB" sz="1100" b="0" dirty="0"/>
                    </a:p>
                  </a:txBody>
                  <a:tcPr marL="52650" marR="52650" marT="26325" marB="26325"/>
                </a:tc>
                <a:extLst>
                  <a:ext uri="{0D108BD9-81ED-4DB2-BD59-A6C34878D82A}">
                    <a16:rowId xmlns:a16="http://schemas.microsoft.com/office/drawing/2014/main" val="1187548107"/>
                  </a:ext>
                </a:extLst>
              </a:tr>
              <a:tr h="215808">
                <a:tc>
                  <a:txBody>
                    <a:bodyPr/>
                    <a:lstStyle/>
                    <a:p>
                      <a:r>
                        <a:rPr lang="en-GB" sz="1100" dirty="0" err="1"/>
                        <a:t>mean.m</a:t>
                      </a:r>
                      <a:endParaRPr lang="en-GB" sz="1100" dirty="0"/>
                    </a:p>
                  </a:txBody>
                  <a:tcPr marL="52650" marR="52650" marT="26325" marB="26325"/>
                </a:tc>
                <a:tc>
                  <a:txBody>
                    <a:bodyPr/>
                    <a:lstStyle/>
                    <a:p>
                      <a:r>
                        <a:rPr lang="en-GB" sz="1100" dirty="0"/>
                        <a:t>2.11</a:t>
                      </a:r>
                    </a:p>
                  </a:txBody>
                  <a:tcPr marL="52650" marR="52650" marT="26325" marB="26325"/>
                </a:tc>
                <a:tc>
                  <a:txBody>
                    <a:bodyPr/>
                    <a:lstStyle/>
                    <a:p>
                      <a:r>
                        <a:rPr lang="en-GB" sz="1100" dirty="0"/>
                        <a:t>0.03</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2589338519"/>
                  </a:ext>
                </a:extLst>
              </a:tr>
              <a:tr h="215808">
                <a:tc>
                  <a:txBody>
                    <a:bodyPr/>
                    <a:lstStyle/>
                    <a:p>
                      <a:r>
                        <a:rPr lang="en-GB" sz="1100" dirty="0" err="1"/>
                        <a:t>slope.m</a:t>
                      </a:r>
                      <a:endParaRPr lang="en-GB" sz="1100" dirty="0"/>
                    </a:p>
                  </a:txBody>
                  <a:tcPr marL="52650" marR="52650" marT="26325" marB="26325"/>
                </a:tc>
                <a:tc>
                  <a:txBody>
                    <a:bodyPr/>
                    <a:lstStyle/>
                    <a:p>
                      <a:r>
                        <a:rPr lang="en-GB" sz="1100" dirty="0"/>
                        <a:t>0.33</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76683632"/>
                  </a:ext>
                </a:extLst>
              </a:tr>
            </a:tbl>
          </a:graphicData>
        </a:graphic>
      </p:graphicFrame>
      <p:sp>
        <p:nvSpPr>
          <p:cNvPr id="6" name="TextBox 5">
            <a:extLst>
              <a:ext uri="{FF2B5EF4-FFF2-40B4-BE49-F238E27FC236}">
                <a16:creationId xmlns:a16="http://schemas.microsoft.com/office/drawing/2014/main" id="{E4E3083A-F89D-E94F-A9DF-8CD062ECDC2D}"/>
              </a:ext>
            </a:extLst>
          </p:cNvPr>
          <p:cNvSpPr txBox="1"/>
          <p:nvPr/>
        </p:nvSpPr>
        <p:spPr>
          <a:xfrm>
            <a:off x="133390" y="5122277"/>
            <a:ext cx="1321196" cy="276999"/>
          </a:xfrm>
          <a:prstGeom prst="rect">
            <a:avLst/>
          </a:prstGeom>
          <a:noFill/>
        </p:spPr>
        <p:txBody>
          <a:bodyPr wrap="none" rtlCol="0">
            <a:spAutoFit/>
          </a:bodyPr>
          <a:lstStyle/>
          <a:p>
            <a:r>
              <a:rPr lang="en-GB" sz="1200" dirty="0">
                <a:latin typeface="Optima" panose="02000503060000020004" pitchFamily="2" charset="0"/>
              </a:rPr>
              <a:t>Option 1 returns:</a:t>
            </a:r>
          </a:p>
        </p:txBody>
      </p:sp>
      <p:graphicFrame>
        <p:nvGraphicFramePr>
          <p:cNvPr id="14" name="Table 13">
            <a:extLst>
              <a:ext uri="{FF2B5EF4-FFF2-40B4-BE49-F238E27FC236}">
                <a16:creationId xmlns:a16="http://schemas.microsoft.com/office/drawing/2014/main" id="{1E23C7D6-AD77-7C44-A53A-C60C7631CF4A}"/>
              </a:ext>
            </a:extLst>
          </p:cNvPr>
          <p:cNvGraphicFramePr>
            <a:graphicFrameLocks noGrp="1"/>
          </p:cNvGraphicFramePr>
          <p:nvPr>
            <p:extLst>
              <p:ext uri="{D42A27DB-BD31-4B8C-83A1-F6EECF244321}">
                <p14:modId xmlns:p14="http://schemas.microsoft.com/office/powerpoint/2010/main" val="4008315161"/>
              </p:ext>
            </p:extLst>
          </p:nvPr>
        </p:nvGraphicFramePr>
        <p:xfrm>
          <a:off x="133390" y="6127220"/>
          <a:ext cx="4680000" cy="660870"/>
        </p:xfrm>
        <a:graphic>
          <a:graphicData uri="http://schemas.openxmlformats.org/drawingml/2006/table">
            <a:tbl>
              <a:tblPr firstRow="1" bandRow="1">
                <a:tableStyleId>{8799B23B-EC83-4686-B30A-512413B5E67A}</a:tableStyleId>
              </a:tblPr>
              <a:tblGrid>
                <a:gridCol w="1170000">
                  <a:extLst>
                    <a:ext uri="{9D8B030D-6E8A-4147-A177-3AD203B41FA5}">
                      <a16:colId xmlns:a16="http://schemas.microsoft.com/office/drawing/2014/main" val="3532894976"/>
                    </a:ext>
                  </a:extLst>
                </a:gridCol>
                <a:gridCol w="1170000">
                  <a:extLst>
                    <a:ext uri="{9D8B030D-6E8A-4147-A177-3AD203B41FA5}">
                      <a16:colId xmlns:a16="http://schemas.microsoft.com/office/drawing/2014/main" val="2913302385"/>
                    </a:ext>
                  </a:extLst>
                </a:gridCol>
                <a:gridCol w="1170000">
                  <a:extLst>
                    <a:ext uri="{9D8B030D-6E8A-4147-A177-3AD203B41FA5}">
                      <a16:colId xmlns:a16="http://schemas.microsoft.com/office/drawing/2014/main" val="1490034768"/>
                    </a:ext>
                  </a:extLst>
                </a:gridCol>
                <a:gridCol w="1170000">
                  <a:extLst>
                    <a:ext uri="{9D8B030D-6E8A-4147-A177-3AD203B41FA5}">
                      <a16:colId xmlns:a16="http://schemas.microsoft.com/office/drawing/2014/main" val="3530850397"/>
                    </a:ext>
                  </a:extLst>
                </a:gridCol>
              </a:tblGrid>
              <a:tr h="215808">
                <a:tc>
                  <a:txBody>
                    <a:bodyPr/>
                    <a:lstStyle/>
                    <a:p>
                      <a:r>
                        <a:rPr lang="en-GB" sz="1100" b="0" dirty="0"/>
                        <a:t>Parameter</a:t>
                      </a:r>
                    </a:p>
                  </a:txBody>
                  <a:tcPr marL="52650" marR="52650" marT="26325" marB="26325"/>
                </a:tc>
                <a:tc>
                  <a:txBody>
                    <a:bodyPr/>
                    <a:lstStyle/>
                    <a:p>
                      <a:r>
                        <a:rPr lang="en-GB" sz="1100" b="0" dirty="0"/>
                        <a:t>Estimate</a:t>
                      </a:r>
                    </a:p>
                  </a:txBody>
                  <a:tcPr marL="52650" marR="52650" marT="26325" marB="26325"/>
                </a:tc>
                <a:tc>
                  <a:txBody>
                    <a:bodyPr/>
                    <a:lstStyle/>
                    <a:p>
                      <a:r>
                        <a:rPr lang="en-GB" sz="1100" b="0" dirty="0"/>
                        <a:t>SE</a:t>
                      </a:r>
                    </a:p>
                  </a:txBody>
                  <a:tcPr marL="52650" marR="52650" marT="26325" marB="26325"/>
                </a:tc>
                <a:tc>
                  <a:txBody>
                    <a:bodyPr/>
                    <a:lstStyle/>
                    <a:p>
                      <a:endParaRPr lang="en-GB" sz="1100" b="0" dirty="0"/>
                    </a:p>
                  </a:txBody>
                  <a:tcPr marL="52650" marR="52650" marT="26325" marB="26325"/>
                </a:tc>
                <a:extLst>
                  <a:ext uri="{0D108BD9-81ED-4DB2-BD59-A6C34878D82A}">
                    <a16:rowId xmlns:a16="http://schemas.microsoft.com/office/drawing/2014/main" val="1187548107"/>
                  </a:ext>
                </a:extLst>
              </a:tr>
              <a:tr h="215808">
                <a:tc>
                  <a:txBody>
                    <a:bodyPr/>
                    <a:lstStyle/>
                    <a:p>
                      <a:r>
                        <a:rPr lang="en-GB" sz="1100" dirty="0" err="1"/>
                        <a:t>mean.f</a:t>
                      </a:r>
                      <a:endParaRPr lang="en-GB" sz="1100" dirty="0"/>
                    </a:p>
                  </a:txBody>
                  <a:tcPr marL="52650" marR="52650" marT="26325" marB="26325"/>
                </a:tc>
                <a:tc>
                  <a:txBody>
                    <a:bodyPr/>
                    <a:lstStyle/>
                    <a:p>
                      <a:r>
                        <a:rPr lang="en-GB" sz="1100" dirty="0"/>
                        <a:t>2.14</a:t>
                      </a:r>
                    </a:p>
                  </a:txBody>
                  <a:tcPr marL="52650" marR="52650" marT="26325" marB="26325"/>
                </a:tc>
                <a:tc>
                  <a:txBody>
                    <a:bodyPr/>
                    <a:lstStyle/>
                    <a:p>
                      <a:r>
                        <a:rPr lang="en-GB" sz="1100" dirty="0"/>
                        <a:t>0.03</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2589338519"/>
                  </a:ext>
                </a:extLst>
              </a:tr>
              <a:tr h="215808">
                <a:tc>
                  <a:txBody>
                    <a:bodyPr/>
                    <a:lstStyle/>
                    <a:p>
                      <a:r>
                        <a:rPr lang="en-GB" sz="1100" dirty="0" err="1"/>
                        <a:t>slope.f</a:t>
                      </a:r>
                      <a:endParaRPr lang="en-GB" sz="1100" dirty="0"/>
                    </a:p>
                  </a:txBody>
                  <a:tcPr marL="52650" marR="52650" marT="26325" marB="26325"/>
                </a:tc>
                <a:tc>
                  <a:txBody>
                    <a:bodyPr/>
                    <a:lstStyle/>
                    <a:p>
                      <a:r>
                        <a:rPr lang="en-GB" sz="1100" dirty="0"/>
                        <a:t>0.29</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76683632"/>
                  </a:ext>
                </a:extLst>
              </a:tr>
            </a:tbl>
          </a:graphicData>
        </a:graphic>
      </p:graphicFrame>
      <p:pic>
        <p:nvPicPr>
          <p:cNvPr id="9" name="Graphic 8">
            <a:extLst>
              <a:ext uri="{FF2B5EF4-FFF2-40B4-BE49-F238E27FC236}">
                <a16:creationId xmlns:a16="http://schemas.microsoft.com/office/drawing/2014/main" id="{BC949D82-C59C-3848-A9C0-BFCF79DF13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92185" y="1548344"/>
            <a:ext cx="4083641" cy="3266913"/>
          </a:xfrm>
          <a:prstGeom prst="rect">
            <a:avLst/>
          </a:prstGeom>
        </p:spPr>
      </p:pic>
      <p:sp>
        <p:nvSpPr>
          <p:cNvPr id="16" name="TextBox 15">
            <a:extLst>
              <a:ext uri="{FF2B5EF4-FFF2-40B4-BE49-F238E27FC236}">
                <a16:creationId xmlns:a16="http://schemas.microsoft.com/office/drawing/2014/main" id="{AF5E0C1F-0971-7F42-AA42-93DD9F677315}"/>
              </a:ext>
            </a:extLst>
          </p:cNvPr>
          <p:cNvSpPr txBox="1"/>
          <p:nvPr/>
        </p:nvSpPr>
        <p:spPr>
          <a:xfrm>
            <a:off x="6592184" y="4815257"/>
            <a:ext cx="5443871" cy="707886"/>
          </a:xfrm>
          <a:prstGeom prst="rect">
            <a:avLst/>
          </a:prstGeom>
          <a:noFill/>
        </p:spPr>
        <p:txBody>
          <a:bodyPr wrap="square" rtlCol="0">
            <a:spAutoFit/>
          </a:bodyPr>
          <a:lstStyle/>
          <a:p>
            <a:r>
              <a:rPr lang="en-GB" sz="1000" i="1" dirty="0">
                <a:latin typeface="Optima" panose="02000503060000020004" pitchFamily="2" charset="0"/>
              </a:rPr>
              <a:t>Figure 103. Relationship between probability of maturity and size in females and males. Fitted curve in black (females) and in red (males) are superimposed on the observed proportions of mature females and mature males (black and red dots - proportions of females and males for size bins, respectively. Error bars – 2.5th and 97.5th percentiles).</a:t>
            </a:r>
          </a:p>
        </p:txBody>
      </p:sp>
      <p:sp>
        <p:nvSpPr>
          <p:cNvPr id="4" name="Rectangle 3">
            <a:extLst>
              <a:ext uri="{FF2B5EF4-FFF2-40B4-BE49-F238E27FC236}">
                <a16:creationId xmlns:a16="http://schemas.microsoft.com/office/drawing/2014/main" id="{9F247D88-F1FC-5442-9C11-BBABE6443891}"/>
              </a:ext>
            </a:extLst>
          </p:cNvPr>
          <p:cNvSpPr/>
          <p:nvPr/>
        </p:nvSpPr>
        <p:spPr>
          <a:xfrm>
            <a:off x="6592184" y="5912645"/>
            <a:ext cx="5295015" cy="461665"/>
          </a:xfrm>
          <a:prstGeom prst="rect">
            <a:avLst/>
          </a:prstGeom>
        </p:spPr>
        <p:txBody>
          <a:bodyPr wrap="square">
            <a:spAutoFit/>
          </a:bodyPr>
          <a:lstStyle/>
          <a:p>
            <a:r>
              <a:rPr lang="en-US" sz="1200" dirty="0">
                <a:solidFill>
                  <a:srgbClr val="0070C0"/>
                </a:solidFill>
                <a:latin typeface="Optima-Regular" panose="02000503060000020004" pitchFamily="2" charset="0"/>
              </a:rPr>
              <a:t>Actually, it looks like there might not be a sex difference, which would be rather surprising.</a:t>
            </a:r>
            <a:endParaRPr lang="en-GB" sz="1200" dirty="0">
              <a:solidFill>
                <a:srgbClr val="0070C0"/>
              </a:solidFill>
            </a:endParaRPr>
          </a:p>
        </p:txBody>
      </p:sp>
      <p:cxnSp>
        <p:nvCxnSpPr>
          <p:cNvPr id="11" name="Straight Connector 10">
            <a:extLst>
              <a:ext uri="{FF2B5EF4-FFF2-40B4-BE49-F238E27FC236}">
                <a16:creationId xmlns:a16="http://schemas.microsoft.com/office/drawing/2014/main" id="{F6367E92-E5C9-E94F-A491-82D7D7EFC9AD}"/>
              </a:ext>
            </a:extLst>
          </p:cNvPr>
          <p:cNvCxnSpPr/>
          <p:nvPr/>
        </p:nvCxnSpPr>
        <p:spPr>
          <a:xfrm>
            <a:off x="148856" y="97971"/>
            <a:ext cx="11887199" cy="6607629"/>
          </a:xfrm>
          <a:prstGeom prst="line">
            <a:avLst/>
          </a:prstGeom>
          <a:ln w="508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39BCA5E-C82F-2343-A079-4AAC61E598CD}"/>
              </a:ext>
            </a:extLst>
          </p:cNvPr>
          <p:cNvCxnSpPr>
            <a:cxnSpLocks/>
          </p:cNvCxnSpPr>
          <p:nvPr/>
        </p:nvCxnSpPr>
        <p:spPr>
          <a:xfrm flipV="1">
            <a:off x="385009" y="279143"/>
            <a:ext cx="11502190" cy="6175470"/>
          </a:xfrm>
          <a:prstGeom prst="line">
            <a:avLst/>
          </a:prstGeom>
          <a:ln w="5080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576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762CA48-BE08-004A-9443-BC488A3FFC55}"/>
                  </a:ext>
                </a:extLst>
              </p:cNvPr>
              <p:cNvSpPr/>
              <p:nvPr/>
            </p:nvSpPr>
            <p:spPr>
              <a:xfrm>
                <a:off x="133390" y="736689"/>
                <a:ext cx="6223867" cy="2462213"/>
              </a:xfrm>
              <a:prstGeom prst="rect">
                <a:avLst/>
              </a:prstGeom>
            </p:spPr>
            <p:txBody>
              <a:bodyPr wrap="square">
                <a:spAutoFit/>
              </a:bodyPr>
              <a:lstStyle/>
              <a:p>
                <a:pPr algn="just"/>
                <a:r>
                  <a:rPr lang="en-US" sz="1400" b="0" i="0" u="none" strike="noStrike" dirty="0">
                    <a:solidFill>
                      <a:srgbClr val="000000"/>
                    </a:solidFill>
                    <a:effectLst/>
                    <a:latin typeface="Cambria" panose="02040503050406030204" pitchFamily="18" charset="0"/>
                  </a:rPr>
                  <a:t>Fitting a model where the probability of maturity changes with size. Individuals classified as “immature” were treated as juvenile and adults were classified as either females or males. The model is multinomial with three classes (female, male and juvenile) which means that, for example, the probability of being a mature male is the probability of being male and being mature. Hence, the addition of the sex ratio (0.5) in the calculation which can be replaced with the parameter </a:t>
                </a:r>
                <a14:m>
                  <m:oMath xmlns:m="http://schemas.openxmlformats.org/officeDocument/2006/math">
                    <m:r>
                      <a:rPr lang="sv-SE" sz="1400" i="1">
                        <a:solidFill>
                          <a:srgbClr val="000000"/>
                        </a:solidFill>
                        <a:latin typeface="Cambria Math" panose="02040503050406030204" pitchFamily="18" charset="0"/>
                      </a:rPr>
                      <m:t>𝑠𝑟</m:t>
                    </m:r>
                  </m:oMath>
                </a14:m>
                <a:r>
                  <a:rPr lang="en-US" sz="1400" b="0" u="none" strike="noStrike" dirty="0">
                    <a:solidFill>
                      <a:srgbClr val="000000"/>
                    </a:solidFill>
                    <a:effectLst/>
                    <a:latin typeface="Cambria" panose="02040503050406030204" pitchFamily="18" charset="0"/>
                  </a:rPr>
                  <a:t> (or </a:t>
                </a:r>
                <a14:m>
                  <m:oMath xmlns:m="http://schemas.openxmlformats.org/officeDocument/2006/math">
                    <m:r>
                      <a:rPr lang="sv-SE" sz="1400" b="0" i="1" u="none" strike="noStrike" smtClean="0">
                        <a:solidFill>
                          <a:srgbClr val="000000"/>
                        </a:solidFill>
                        <a:effectLst/>
                        <a:latin typeface="Cambria Math" panose="02040503050406030204" pitchFamily="18" charset="0"/>
                      </a:rPr>
                      <m:t>1−</m:t>
                    </m:r>
                    <m:r>
                      <a:rPr lang="sv-SE" sz="1400" b="0" i="1" u="none" strike="noStrike" smtClean="0">
                        <a:solidFill>
                          <a:srgbClr val="000000"/>
                        </a:solidFill>
                        <a:effectLst/>
                        <a:latin typeface="Cambria Math" panose="02040503050406030204" pitchFamily="18" charset="0"/>
                      </a:rPr>
                      <m:t>𝑠𝑟</m:t>
                    </m:r>
                  </m:oMath>
                </a14:m>
                <a:r>
                  <a:rPr lang="en-US" sz="1400" b="0" i="0" u="none" strike="noStrike" dirty="0">
                    <a:solidFill>
                      <a:srgbClr val="000000"/>
                    </a:solidFill>
                    <a:effectLst/>
                    <a:latin typeface="Cambria" panose="02040503050406030204" pitchFamily="18" charset="0"/>
                  </a:rPr>
                  <a:t> for females). In order to keep </a:t>
                </a:r>
                <a14:m>
                  <m:oMath xmlns:m="http://schemas.openxmlformats.org/officeDocument/2006/math">
                    <m:r>
                      <a:rPr lang="sv-SE" sz="1400" i="1">
                        <a:solidFill>
                          <a:srgbClr val="000000"/>
                        </a:solidFill>
                        <a:latin typeface="Cambria Math" panose="02040503050406030204" pitchFamily="18" charset="0"/>
                      </a:rPr>
                      <m:t>𝑠𝑟</m:t>
                    </m:r>
                  </m:oMath>
                </a14:m>
                <a:r>
                  <a:rPr lang="en-US" sz="1400" b="0" i="0" u="none" strike="noStrike" dirty="0">
                    <a:solidFill>
                      <a:srgbClr val="000000"/>
                    </a:solidFill>
                    <a:effectLst/>
                    <a:latin typeface="Cambria" panose="02040503050406030204" pitchFamily="18" charset="0"/>
                  </a:rPr>
                  <a:t> between 0 and 1, the fitted parameter is </a:t>
                </a:r>
                <a14:m>
                  <m:oMath xmlns:m="http://schemas.openxmlformats.org/officeDocument/2006/math">
                    <m:r>
                      <m:rPr>
                        <m:nor/>
                      </m:rPr>
                      <a:rPr lang="sv-SE" sz="1400" b="0" i="0" u="none" strike="noStrike" smtClean="0">
                        <a:solidFill>
                          <a:srgbClr val="000000"/>
                        </a:solidFill>
                        <a:effectLst/>
                        <a:latin typeface="Cambria" panose="02040503050406030204" pitchFamily="18" charset="0"/>
                      </a:rPr>
                      <m:t>logit</m:t>
                    </m:r>
                    <m:r>
                      <m:rPr>
                        <m:nor/>
                      </m:rPr>
                      <a:rPr lang="sv-SE" sz="1400" b="0" i="0" u="none" strike="noStrike" smtClean="0">
                        <a:solidFill>
                          <a:srgbClr val="000000"/>
                        </a:solidFill>
                        <a:effectLst/>
                        <a:latin typeface="Cambria" panose="02040503050406030204" pitchFamily="18" charset="0"/>
                      </a:rPr>
                      <m:t> </m:t>
                    </m:r>
                    <m:r>
                      <a:rPr lang="sv-SE" sz="1400" b="0" i="1" u="none" strike="noStrike" smtClean="0">
                        <a:solidFill>
                          <a:srgbClr val="000000"/>
                        </a:solidFill>
                        <a:effectLst/>
                        <a:latin typeface="Cambria Math" panose="02040503050406030204" pitchFamily="18" charset="0"/>
                      </a:rPr>
                      <m:t>𝑠𝑟</m:t>
                    </m:r>
                  </m:oMath>
                </a14:m>
                <a:r>
                  <a:rPr lang="en-US" sz="1400" b="0" i="0" u="none" strike="noStrike" dirty="0">
                    <a:solidFill>
                      <a:srgbClr val="000000"/>
                    </a:solidFill>
                    <a:effectLst/>
                    <a:latin typeface="Cambria" panose="02040503050406030204" pitchFamily="18" charset="0"/>
                  </a:rPr>
                  <a:t>.</a:t>
                </a:r>
                <a:r>
                  <a:rPr lang="en-US" sz="1400" dirty="0">
                    <a:solidFill>
                      <a:srgbClr val="000000"/>
                    </a:solidFill>
                    <a:latin typeface="Cambria" panose="02040503050406030204" pitchFamily="18" charset="0"/>
                  </a:rPr>
                  <a:t> Other parameters are the average size at which males or females become adult (smat_m, smat_f) and a slope (b_m, b_f) that determines how variable the size at maturity is. We are assuming that the four parameters are constant across the contact zone.</a:t>
                </a:r>
              </a:p>
            </p:txBody>
          </p:sp>
        </mc:Choice>
        <mc:Fallback xmlns="">
          <p:sp>
            <p:nvSpPr>
              <p:cNvPr id="2" name="Rectangle 1">
                <a:extLst>
                  <a:ext uri="{FF2B5EF4-FFF2-40B4-BE49-F238E27FC236}">
                    <a16:creationId xmlns:a16="http://schemas.microsoft.com/office/drawing/2014/main" id="{8762CA48-BE08-004A-9443-BC488A3FFC55}"/>
                  </a:ext>
                </a:extLst>
              </p:cNvPr>
              <p:cNvSpPr>
                <a:spLocks noRot="1" noChangeAspect="1" noMove="1" noResize="1" noEditPoints="1" noAdjustHandles="1" noChangeArrowheads="1" noChangeShapeType="1" noTextEdit="1"/>
              </p:cNvSpPr>
              <p:nvPr/>
            </p:nvSpPr>
            <p:spPr>
              <a:xfrm>
                <a:off x="133390" y="736689"/>
                <a:ext cx="6223867" cy="2462213"/>
              </a:xfrm>
              <a:prstGeom prst="rect">
                <a:avLst/>
              </a:prstGeom>
              <a:blipFill>
                <a:blip r:embed="rId2"/>
                <a:stretch>
                  <a:fillRect l="-204" r="-204" b="-1538"/>
                </a:stretch>
              </a:blipFill>
            </p:spPr>
            <p:txBody>
              <a:bodyPr/>
              <a:lstStyle/>
              <a:p>
                <a:r>
                  <a:rPr lang="en-GB">
                    <a:noFill/>
                  </a:rPr>
                  <a:t> </a:t>
                </a:r>
              </a:p>
            </p:txBody>
          </p:sp>
        </mc:Fallback>
      </mc:AlternateContent>
      <p:sp>
        <p:nvSpPr>
          <p:cNvPr id="16" name="TextBox 15">
            <a:extLst>
              <a:ext uri="{FF2B5EF4-FFF2-40B4-BE49-F238E27FC236}">
                <a16:creationId xmlns:a16="http://schemas.microsoft.com/office/drawing/2014/main" id="{AF5E0C1F-0971-7F42-AA42-93DD9F677315}"/>
              </a:ext>
            </a:extLst>
          </p:cNvPr>
          <p:cNvSpPr txBox="1"/>
          <p:nvPr/>
        </p:nvSpPr>
        <p:spPr>
          <a:xfrm>
            <a:off x="6664183" y="6072792"/>
            <a:ext cx="5443871" cy="400110"/>
          </a:xfrm>
          <a:prstGeom prst="rect">
            <a:avLst/>
          </a:prstGeom>
          <a:noFill/>
        </p:spPr>
        <p:txBody>
          <a:bodyPr wrap="square" rtlCol="0">
            <a:spAutoFit/>
          </a:bodyPr>
          <a:lstStyle/>
          <a:p>
            <a:pPr algn="just"/>
            <a:r>
              <a:rPr lang="en-GB" sz="1000" i="1" dirty="0">
                <a:latin typeface="Cambria" panose="02040503050406030204" pitchFamily="18" charset="0"/>
              </a:rPr>
              <a:t>Figure 103. Fitted curves of the probability of being either female or male depending on size. Female in black and male in red.</a:t>
            </a:r>
          </a:p>
        </p:txBody>
      </p:sp>
      <p:sp>
        <p:nvSpPr>
          <p:cNvPr id="5" name="TextBox 4">
            <a:extLst>
              <a:ext uri="{FF2B5EF4-FFF2-40B4-BE49-F238E27FC236}">
                <a16:creationId xmlns:a16="http://schemas.microsoft.com/office/drawing/2014/main" id="{0C6B0983-6F82-3244-A6A0-1B231A40FADC}"/>
              </a:ext>
            </a:extLst>
          </p:cNvPr>
          <p:cNvSpPr txBox="1"/>
          <p:nvPr/>
        </p:nvSpPr>
        <p:spPr>
          <a:xfrm>
            <a:off x="133390" y="279147"/>
            <a:ext cx="6105839" cy="369332"/>
          </a:xfrm>
          <a:prstGeom prst="rect">
            <a:avLst/>
          </a:prstGeom>
          <a:noFill/>
        </p:spPr>
        <p:txBody>
          <a:bodyPr wrap="none" rtlCol="0">
            <a:spAutoFit/>
          </a:bodyPr>
          <a:lstStyle/>
          <a:p>
            <a:r>
              <a:rPr lang="en-GB" b="1" dirty="0">
                <a:latin typeface="Cambria" panose="02040503050406030204" pitchFamily="18" charset="0"/>
              </a:rPr>
              <a:t>Model 2: four parameters and two sexes without outliers</a:t>
            </a:r>
          </a:p>
        </p:txBody>
      </p:sp>
      <p:graphicFrame>
        <p:nvGraphicFramePr>
          <p:cNvPr id="3" name="Table 2">
            <a:extLst>
              <a:ext uri="{FF2B5EF4-FFF2-40B4-BE49-F238E27FC236}">
                <a16:creationId xmlns:a16="http://schemas.microsoft.com/office/drawing/2014/main" id="{4A4406B4-1769-C641-9656-0AC4D28D02FD}"/>
              </a:ext>
            </a:extLst>
          </p:cNvPr>
          <p:cNvGraphicFramePr>
            <a:graphicFrameLocks noGrp="1"/>
          </p:cNvGraphicFramePr>
          <p:nvPr>
            <p:extLst>
              <p:ext uri="{D42A27DB-BD31-4B8C-83A1-F6EECF244321}">
                <p14:modId xmlns:p14="http://schemas.microsoft.com/office/powerpoint/2010/main" val="2862683116"/>
              </p:ext>
            </p:extLst>
          </p:nvPr>
        </p:nvGraphicFramePr>
        <p:xfrm>
          <a:off x="8572870" y="736674"/>
          <a:ext cx="3456000" cy="492750"/>
        </p:xfrm>
        <a:graphic>
          <a:graphicData uri="http://schemas.openxmlformats.org/drawingml/2006/table">
            <a:tbl>
              <a:tblPr firstRow="1" bandRow="1">
                <a:tableStyleId>{8799B23B-EC83-4686-B30A-512413B5E67A}</a:tableStyleId>
              </a:tblPr>
              <a:tblGrid>
                <a:gridCol w="1152000">
                  <a:extLst>
                    <a:ext uri="{9D8B030D-6E8A-4147-A177-3AD203B41FA5}">
                      <a16:colId xmlns:a16="http://schemas.microsoft.com/office/drawing/2014/main" val="1142775753"/>
                    </a:ext>
                  </a:extLst>
                </a:gridCol>
                <a:gridCol w="1152000">
                  <a:extLst>
                    <a:ext uri="{9D8B030D-6E8A-4147-A177-3AD203B41FA5}">
                      <a16:colId xmlns:a16="http://schemas.microsoft.com/office/drawing/2014/main" val="1404837774"/>
                    </a:ext>
                  </a:extLst>
                </a:gridCol>
                <a:gridCol w="1152000">
                  <a:extLst>
                    <a:ext uri="{9D8B030D-6E8A-4147-A177-3AD203B41FA5}">
                      <a16:colId xmlns:a16="http://schemas.microsoft.com/office/drawing/2014/main" val="246323040"/>
                    </a:ext>
                  </a:extLst>
                </a:gridCol>
              </a:tblGrid>
              <a:tr h="246375">
                <a:tc>
                  <a:txBody>
                    <a:bodyPr/>
                    <a:lstStyle/>
                    <a:p>
                      <a:r>
                        <a:rPr lang="en-GB" sz="1000" dirty="0">
                          <a:latin typeface="Monaco" pitchFamily="2" charset="77"/>
                        </a:rPr>
                        <a:t>Juvenile (0)</a:t>
                      </a:r>
                    </a:p>
                  </a:txBody>
                  <a:tcPr marL="60750" marR="60750" marT="30375" marB="30375"/>
                </a:tc>
                <a:tc>
                  <a:txBody>
                    <a:bodyPr/>
                    <a:lstStyle/>
                    <a:p>
                      <a:r>
                        <a:rPr lang="en-GB" sz="1000" dirty="0">
                          <a:latin typeface="Monaco" pitchFamily="2" charset="77"/>
                        </a:rPr>
                        <a:t>Female (1)</a:t>
                      </a:r>
                    </a:p>
                  </a:txBody>
                  <a:tcPr marL="60750" marR="60750" marT="30375" marB="30375"/>
                </a:tc>
                <a:tc>
                  <a:txBody>
                    <a:bodyPr/>
                    <a:lstStyle/>
                    <a:p>
                      <a:r>
                        <a:rPr lang="en-GB" sz="1000" dirty="0">
                          <a:latin typeface="Monaco" pitchFamily="2" charset="77"/>
                        </a:rPr>
                        <a:t>Male (2)</a:t>
                      </a:r>
                    </a:p>
                  </a:txBody>
                  <a:tcPr marL="60750" marR="60750" marT="30375" marB="30375"/>
                </a:tc>
                <a:extLst>
                  <a:ext uri="{0D108BD9-81ED-4DB2-BD59-A6C34878D82A}">
                    <a16:rowId xmlns:a16="http://schemas.microsoft.com/office/drawing/2014/main" val="3332999659"/>
                  </a:ext>
                </a:extLst>
              </a:tr>
              <a:tr h="246375">
                <a:tc>
                  <a:txBody>
                    <a:bodyPr/>
                    <a:lstStyle/>
                    <a:p>
                      <a:r>
                        <a:rPr lang="en-GB" sz="1000" dirty="0">
                          <a:latin typeface="Monaco" pitchFamily="2" charset="77"/>
                        </a:rPr>
                        <a:t>771</a:t>
                      </a:r>
                    </a:p>
                  </a:txBody>
                  <a:tcPr marL="60750" marR="60750" marT="30375" marB="30375"/>
                </a:tc>
                <a:tc>
                  <a:txBody>
                    <a:bodyPr/>
                    <a:lstStyle/>
                    <a:p>
                      <a:r>
                        <a:rPr lang="en-GB" sz="1000" dirty="0">
                          <a:latin typeface="Monaco" pitchFamily="2" charset="77"/>
                        </a:rPr>
                        <a:t>315</a:t>
                      </a:r>
                    </a:p>
                  </a:txBody>
                  <a:tcPr marL="60750" marR="60750" marT="30375" marB="30375"/>
                </a:tc>
                <a:tc>
                  <a:txBody>
                    <a:bodyPr/>
                    <a:lstStyle/>
                    <a:p>
                      <a:r>
                        <a:rPr lang="en-GB" sz="1000" dirty="0">
                          <a:latin typeface="Monaco" pitchFamily="2" charset="77"/>
                        </a:rPr>
                        <a:t>328</a:t>
                      </a:r>
                    </a:p>
                  </a:txBody>
                  <a:tcPr marL="60750" marR="60750" marT="30375" marB="30375"/>
                </a:tc>
                <a:extLst>
                  <a:ext uri="{0D108BD9-81ED-4DB2-BD59-A6C34878D82A}">
                    <a16:rowId xmlns:a16="http://schemas.microsoft.com/office/drawing/2014/main" val="1890029390"/>
                  </a:ext>
                </a:extLst>
              </a:tr>
            </a:tbl>
          </a:graphicData>
        </a:graphic>
      </p:graphicFrame>
      <p:graphicFrame>
        <p:nvGraphicFramePr>
          <p:cNvPr id="7" name="Table 6">
            <a:extLst>
              <a:ext uri="{FF2B5EF4-FFF2-40B4-BE49-F238E27FC236}">
                <a16:creationId xmlns:a16="http://schemas.microsoft.com/office/drawing/2014/main" id="{4D30EC4A-DE41-DB4A-ADEC-D996BDE2B882}"/>
              </a:ext>
            </a:extLst>
          </p:cNvPr>
          <p:cNvGraphicFramePr>
            <a:graphicFrameLocks noGrp="1"/>
          </p:cNvGraphicFramePr>
          <p:nvPr>
            <p:extLst>
              <p:ext uri="{D42A27DB-BD31-4B8C-83A1-F6EECF244321}">
                <p14:modId xmlns:p14="http://schemas.microsoft.com/office/powerpoint/2010/main" val="31740799"/>
              </p:ext>
            </p:extLst>
          </p:nvPr>
        </p:nvGraphicFramePr>
        <p:xfrm>
          <a:off x="7285074" y="1919382"/>
          <a:ext cx="3603172" cy="1079040"/>
        </p:xfrm>
        <a:graphic>
          <a:graphicData uri="http://schemas.openxmlformats.org/drawingml/2006/table">
            <a:tbl>
              <a:tblPr firstRow="1" bandRow="1">
                <a:tableStyleId>{8799B23B-EC83-4686-B30A-512413B5E67A}</a:tableStyleId>
              </a:tblPr>
              <a:tblGrid>
                <a:gridCol w="1338943">
                  <a:extLst>
                    <a:ext uri="{9D8B030D-6E8A-4147-A177-3AD203B41FA5}">
                      <a16:colId xmlns:a16="http://schemas.microsoft.com/office/drawing/2014/main" val="3532894976"/>
                    </a:ext>
                  </a:extLst>
                </a:gridCol>
                <a:gridCol w="957943">
                  <a:extLst>
                    <a:ext uri="{9D8B030D-6E8A-4147-A177-3AD203B41FA5}">
                      <a16:colId xmlns:a16="http://schemas.microsoft.com/office/drawing/2014/main" val="2913302385"/>
                    </a:ext>
                  </a:extLst>
                </a:gridCol>
                <a:gridCol w="729343">
                  <a:extLst>
                    <a:ext uri="{9D8B030D-6E8A-4147-A177-3AD203B41FA5}">
                      <a16:colId xmlns:a16="http://schemas.microsoft.com/office/drawing/2014/main" val="1490034768"/>
                    </a:ext>
                  </a:extLst>
                </a:gridCol>
                <a:gridCol w="576943">
                  <a:extLst>
                    <a:ext uri="{9D8B030D-6E8A-4147-A177-3AD203B41FA5}">
                      <a16:colId xmlns:a16="http://schemas.microsoft.com/office/drawing/2014/main" val="3530850397"/>
                    </a:ext>
                  </a:extLst>
                </a:gridCol>
              </a:tblGrid>
              <a:tr h="215808">
                <a:tc>
                  <a:txBody>
                    <a:bodyPr/>
                    <a:lstStyle/>
                    <a:p>
                      <a:r>
                        <a:rPr lang="en-GB" sz="1050" b="1" dirty="0">
                          <a:latin typeface="Monaco" pitchFamily="2" charset="77"/>
                        </a:rPr>
                        <a:t>Parameter</a:t>
                      </a:r>
                    </a:p>
                  </a:txBody>
                  <a:tcPr marL="52650" marR="52650" marT="26325" marB="26325"/>
                </a:tc>
                <a:tc>
                  <a:txBody>
                    <a:bodyPr/>
                    <a:lstStyle/>
                    <a:p>
                      <a:r>
                        <a:rPr lang="en-GB" sz="1050" b="1" dirty="0">
                          <a:latin typeface="Monaco" pitchFamily="2" charset="77"/>
                        </a:rPr>
                        <a:t>Estimate</a:t>
                      </a:r>
                    </a:p>
                  </a:txBody>
                  <a:tcPr marL="52650" marR="52650" marT="26325" marB="26325"/>
                </a:tc>
                <a:tc>
                  <a:txBody>
                    <a:bodyPr/>
                    <a:lstStyle/>
                    <a:p>
                      <a:r>
                        <a:rPr lang="en-GB" sz="1050" b="1" dirty="0">
                          <a:latin typeface="Monaco" pitchFamily="2" charset="77"/>
                        </a:rPr>
                        <a:t>SE</a:t>
                      </a:r>
                    </a:p>
                  </a:txBody>
                  <a:tcPr marL="52650" marR="52650" marT="26325" marB="26325"/>
                </a:tc>
                <a:tc>
                  <a:txBody>
                    <a:bodyPr/>
                    <a:lstStyle/>
                    <a:p>
                      <a:endParaRPr lang="en-GB" sz="1050" b="0" dirty="0">
                        <a:latin typeface="Monaco" pitchFamily="2" charset="77"/>
                      </a:endParaRPr>
                    </a:p>
                  </a:txBody>
                  <a:tcPr marL="52650" marR="52650" marT="26325" marB="26325"/>
                </a:tc>
                <a:extLst>
                  <a:ext uri="{0D108BD9-81ED-4DB2-BD59-A6C34878D82A}">
                    <a16:rowId xmlns:a16="http://schemas.microsoft.com/office/drawing/2014/main" val="1187548107"/>
                  </a:ext>
                </a:extLst>
              </a:tr>
              <a:tr h="215808">
                <a:tc>
                  <a:txBody>
                    <a:bodyPr/>
                    <a:lstStyle/>
                    <a:p>
                      <a:r>
                        <a:rPr lang="en-GB" sz="1050" dirty="0">
                          <a:latin typeface="Monaco" pitchFamily="2" charset="77"/>
                        </a:rPr>
                        <a:t>mean female</a:t>
                      </a:r>
                    </a:p>
                  </a:txBody>
                  <a:tcPr marL="52650" marR="52650" marT="26325" marB="26325"/>
                </a:tc>
                <a:tc>
                  <a:txBody>
                    <a:bodyPr/>
                    <a:lstStyle/>
                    <a:p>
                      <a:r>
                        <a:rPr lang="en-GB" sz="1050" dirty="0">
                          <a:latin typeface="Monaco" pitchFamily="2" charset="77"/>
                        </a:rPr>
                        <a:t>1.87</a:t>
                      </a:r>
                    </a:p>
                  </a:txBody>
                  <a:tcPr marL="52650" marR="52650" marT="26325" marB="26325"/>
                </a:tc>
                <a:tc>
                  <a:txBody>
                    <a:bodyPr/>
                    <a:lstStyle/>
                    <a:p>
                      <a:r>
                        <a:rPr lang="en-GB" sz="1050" dirty="0">
                          <a:latin typeface="Monaco" pitchFamily="2" charset="77"/>
                        </a:rPr>
                        <a:t>0.02</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2589338519"/>
                  </a:ext>
                </a:extLst>
              </a:tr>
              <a:tr h="215808">
                <a:tc>
                  <a:txBody>
                    <a:bodyPr/>
                    <a:lstStyle/>
                    <a:p>
                      <a:r>
                        <a:rPr lang="en-GB" sz="1050" dirty="0">
                          <a:latin typeface="Monaco" pitchFamily="2" charset="77"/>
                        </a:rPr>
                        <a:t>slope female</a:t>
                      </a:r>
                    </a:p>
                  </a:txBody>
                  <a:tcPr marL="52650" marR="52650" marT="26325" marB="26325"/>
                </a:tc>
                <a:tc>
                  <a:txBody>
                    <a:bodyPr/>
                    <a:lstStyle/>
                    <a:p>
                      <a:r>
                        <a:rPr lang="en-GB" sz="1050" dirty="0">
                          <a:latin typeface="Monaco" pitchFamily="2" charset="77"/>
                        </a:rPr>
                        <a:t>0.17</a:t>
                      </a:r>
                    </a:p>
                  </a:txBody>
                  <a:tcPr marL="52650" marR="52650" marT="26325" marB="26325"/>
                </a:tc>
                <a:tc>
                  <a:txBody>
                    <a:bodyPr/>
                    <a:lstStyle/>
                    <a:p>
                      <a:r>
                        <a:rPr lang="en-GB" sz="1050" dirty="0">
                          <a:latin typeface="Monaco" pitchFamily="2" charset="77"/>
                        </a:rPr>
                        <a:t>0.01</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76683632"/>
                  </a:ext>
                </a:extLst>
              </a:tr>
              <a:tr h="215808">
                <a:tc>
                  <a:txBody>
                    <a:bodyPr/>
                    <a:lstStyle/>
                    <a:p>
                      <a:r>
                        <a:rPr lang="en-GB" sz="1050" dirty="0">
                          <a:latin typeface="Monaco" pitchFamily="2" charset="77"/>
                        </a:rPr>
                        <a:t>mean male</a:t>
                      </a:r>
                    </a:p>
                  </a:txBody>
                  <a:tcPr marL="52650" marR="52650" marT="26325" marB="26325"/>
                </a:tc>
                <a:tc>
                  <a:txBody>
                    <a:bodyPr/>
                    <a:lstStyle/>
                    <a:p>
                      <a:r>
                        <a:rPr lang="en-GB" sz="1050" dirty="0">
                          <a:latin typeface="Monaco" pitchFamily="2" charset="77"/>
                        </a:rPr>
                        <a:t>1.80</a:t>
                      </a:r>
                    </a:p>
                  </a:txBody>
                  <a:tcPr marL="52650" marR="52650" marT="26325" marB="26325"/>
                </a:tc>
                <a:tc>
                  <a:txBody>
                    <a:bodyPr/>
                    <a:lstStyle/>
                    <a:p>
                      <a:r>
                        <a:rPr lang="en-GB" sz="1050" dirty="0">
                          <a:latin typeface="Monaco" pitchFamily="2" charset="77"/>
                        </a:rPr>
                        <a:t>0.02</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1215593530"/>
                  </a:ext>
                </a:extLst>
              </a:tr>
              <a:tr h="215808">
                <a:tc>
                  <a:txBody>
                    <a:bodyPr/>
                    <a:lstStyle/>
                    <a:p>
                      <a:r>
                        <a:rPr lang="en-GB" sz="1050" dirty="0">
                          <a:latin typeface="Monaco" pitchFamily="2" charset="77"/>
                        </a:rPr>
                        <a:t>slope male</a:t>
                      </a:r>
                    </a:p>
                  </a:txBody>
                  <a:tcPr marL="52650" marR="52650" marT="26325" marB="26325"/>
                </a:tc>
                <a:tc>
                  <a:txBody>
                    <a:bodyPr/>
                    <a:lstStyle/>
                    <a:p>
                      <a:r>
                        <a:rPr lang="en-GB" sz="1050" dirty="0">
                          <a:latin typeface="Monaco" pitchFamily="2" charset="77"/>
                        </a:rPr>
                        <a:t>0.19</a:t>
                      </a:r>
                    </a:p>
                  </a:txBody>
                  <a:tcPr marL="52650" marR="52650" marT="26325" marB="26325"/>
                </a:tc>
                <a:tc>
                  <a:txBody>
                    <a:bodyPr/>
                    <a:lstStyle/>
                    <a:p>
                      <a:r>
                        <a:rPr lang="en-GB" sz="1050" dirty="0">
                          <a:latin typeface="Monaco" pitchFamily="2" charset="77"/>
                        </a:rPr>
                        <a:t>0.02</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1536687266"/>
                  </a:ext>
                </a:extLst>
              </a:tr>
            </a:tbl>
          </a:graphicData>
        </a:graphic>
      </p:graphicFrame>
      <p:sp>
        <p:nvSpPr>
          <p:cNvPr id="8" name="TextBox 7">
            <a:extLst>
              <a:ext uri="{FF2B5EF4-FFF2-40B4-BE49-F238E27FC236}">
                <a16:creationId xmlns:a16="http://schemas.microsoft.com/office/drawing/2014/main" id="{BB2AFFB6-007D-E144-A64D-B275C433C57D}"/>
              </a:ext>
            </a:extLst>
          </p:cNvPr>
          <p:cNvSpPr txBox="1"/>
          <p:nvPr/>
        </p:nvSpPr>
        <p:spPr>
          <a:xfrm>
            <a:off x="7285074" y="1365384"/>
            <a:ext cx="4906926" cy="553998"/>
          </a:xfrm>
          <a:prstGeom prst="rect">
            <a:avLst/>
          </a:prstGeom>
          <a:noFill/>
        </p:spPr>
        <p:txBody>
          <a:bodyPr wrap="square" rtlCol="0">
            <a:spAutoFit/>
          </a:bodyPr>
          <a:lstStyle/>
          <a:p>
            <a:r>
              <a:rPr lang="en-GB" sz="1000" i="1" dirty="0">
                <a:latin typeface="Cambria" panose="02040503050406030204" pitchFamily="18" charset="0"/>
              </a:rPr>
              <a:t>Table 104. Maximum likelihood estimates of the parameters. The multinomial model was fitted to the data given three maturity classes (juvenile, female and male). Outliers were excluded.</a:t>
            </a:r>
          </a:p>
        </p:txBody>
      </p:sp>
      <p:sp>
        <p:nvSpPr>
          <p:cNvPr id="9" name="TextBox 8">
            <a:extLst>
              <a:ext uri="{FF2B5EF4-FFF2-40B4-BE49-F238E27FC236}">
                <a16:creationId xmlns:a16="http://schemas.microsoft.com/office/drawing/2014/main" id="{F9D45943-FB07-1446-BC4B-78ACBD5A3563}"/>
              </a:ext>
            </a:extLst>
          </p:cNvPr>
          <p:cNvSpPr txBox="1"/>
          <p:nvPr/>
        </p:nvSpPr>
        <p:spPr>
          <a:xfrm>
            <a:off x="8485784" y="336579"/>
            <a:ext cx="3456000" cy="400110"/>
          </a:xfrm>
          <a:prstGeom prst="rect">
            <a:avLst/>
          </a:prstGeom>
          <a:noFill/>
        </p:spPr>
        <p:txBody>
          <a:bodyPr wrap="square" rtlCol="0">
            <a:spAutoFit/>
          </a:bodyPr>
          <a:lstStyle/>
          <a:p>
            <a:pPr algn="just"/>
            <a:r>
              <a:rPr lang="en-GB" sz="1000" i="1" dirty="0">
                <a:latin typeface="Cambria" panose="02040503050406030204" pitchFamily="18" charset="0"/>
              </a:rPr>
              <a:t>Table 103. Count of samples for each maturity class. Outliers are excluded.</a:t>
            </a:r>
          </a:p>
        </p:txBody>
      </p:sp>
      <p:pic>
        <p:nvPicPr>
          <p:cNvPr id="11" name="Graphic 10">
            <a:extLst>
              <a:ext uri="{FF2B5EF4-FFF2-40B4-BE49-F238E27FC236}">
                <a16:creationId xmlns:a16="http://schemas.microsoft.com/office/drawing/2014/main" id="{A4172CD2-8CB1-4A48-AF9C-20799C5EDD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70913" y="3480792"/>
            <a:ext cx="3240000" cy="2592000"/>
          </a:xfrm>
          <a:prstGeom prst="rect">
            <a:avLst/>
          </a:prstGeom>
        </p:spPr>
      </p:pic>
      <p:sp>
        <p:nvSpPr>
          <p:cNvPr id="12" name="Rectangle 11">
            <a:extLst>
              <a:ext uri="{FF2B5EF4-FFF2-40B4-BE49-F238E27FC236}">
                <a16:creationId xmlns:a16="http://schemas.microsoft.com/office/drawing/2014/main" id="{A907629D-D5C1-9942-B09C-4C04D84C2732}"/>
              </a:ext>
            </a:extLst>
          </p:cNvPr>
          <p:cNvSpPr/>
          <p:nvPr/>
        </p:nvSpPr>
        <p:spPr>
          <a:xfrm>
            <a:off x="133390" y="3287112"/>
            <a:ext cx="4710753" cy="2446824"/>
          </a:xfrm>
          <a:prstGeom prst="rect">
            <a:avLst/>
          </a:prstGeom>
        </p:spPr>
        <p:txBody>
          <a:bodyPr wrap="square">
            <a:spAutoFit/>
          </a:bodyPr>
          <a:lstStyle/>
          <a:p>
            <a:r>
              <a:rPr lang="en-GB" sz="900" noProof="1">
                <a:latin typeface="Monaco" pitchFamily="2" charset="77"/>
              </a:rPr>
              <a:t>s_mat_sex &lt;- function(data, mean.f, slope.f, mean.m, slope.m) {</a:t>
            </a:r>
          </a:p>
          <a:p>
            <a:r>
              <a:rPr lang="en-GB" sz="900" noProof="1">
                <a:latin typeface="Monaco" pitchFamily="2" charset="77"/>
              </a:rPr>
              <a:t>  </a:t>
            </a:r>
          </a:p>
          <a:p>
            <a:r>
              <a:rPr lang="en-GB" sz="900" noProof="1">
                <a:latin typeface="Monaco" pitchFamily="2" charset="77"/>
              </a:rPr>
              <a:t>  logit_p_f &lt;- (data[, "size_log"] - mean.f)  / slope.f</a:t>
            </a:r>
          </a:p>
          <a:p>
            <a:r>
              <a:rPr lang="en-GB" sz="900" noProof="1">
                <a:latin typeface="Monaco" pitchFamily="2" charset="77"/>
              </a:rPr>
              <a:t>  logit_p_m &lt;- (data[, "size_log"] - mean.m)  / slope.m</a:t>
            </a:r>
          </a:p>
          <a:p>
            <a:r>
              <a:rPr lang="en-GB" sz="900" noProof="1">
                <a:latin typeface="Monaco" pitchFamily="2" charset="77"/>
              </a:rPr>
              <a:t>  </a:t>
            </a:r>
          </a:p>
          <a:p>
            <a:r>
              <a:rPr lang="en-GB" sz="900" noProof="1">
                <a:latin typeface="Monaco" pitchFamily="2" charset="77"/>
              </a:rPr>
              <a:t>  p_f &lt;- 0.5 * exp(logit_p_f) / (exp(logit_p_f)+1)</a:t>
            </a:r>
          </a:p>
          <a:p>
            <a:r>
              <a:rPr lang="en-GB" sz="900" noProof="1">
                <a:latin typeface="Monaco" pitchFamily="2" charset="77"/>
              </a:rPr>
              <a:t>  p_m &lt;- 0.5 * exp(logit_p_m) / (exp(logit_p_m)+1)</a:t>
            </a:r>
          </a:p>
          <a:p>
            <a:r>
              <a:rPr lang="en-GB" sz="900" noProof="1">
                <a:latin typeface="Monaco" pitchFamily="2" charset="77"/>
              </a:rPr>
              <a:t>  p_j &lt;- 1 - p_f - p_m</a:t>
            </a:r>
          </a:p>
          <a:p>
            <a:r>
              <a:rPr lang="en-GB" sz="900" noProof="1">
                <a:latin typeface="Monaco" pitchFamily="2" charset="77"/>
              </a:rPr>
              <a:t>  # p_j &lt;- (1 - p_f) * sr + (1-p_m) * (1 - sr)</a:t>
            </a:r>
          </a:p>
          <a:p>
            <a:r>
              <a:rPr lang="en-GB" sz="900" noProof="1">
                <a:latin typeface="Monaco" pitchFamily="2" charset="77"/>
              </a:rPr>
              <a:t>  </a:t>
            </a:r>
          </a:p>
          <a:p>
            <a:r>
              <a:rPr lang="en-GB" sz="900" noProof="1">
                <a:latin typeface="Monaco" pitchFamily="2" charset="77"/>
              </a:rPr>
              <a:t>  ll &lt;- log(p_j)</a:t>
            </a:r>
          </a:p>
          <a:p>
            <a:r>
              <a:rPr lang="en-GB" sz="900" noProof="1">
                <a:latin typeface="Monaco" pitchFamily="2" charset="77"/>
              </a:rPr>
              <a:t>  ll[data[, "maturity"] == 1] &lt;- log(p_f[data[, "maturity"] == 1])</a:t>
            </a:r>
          </a:p>
          <a:p>
            <a:r>
              <a:rPr lang="en-GB" sz="900" noProof="1">
                <a:latin typeface="Monaco" pitchFamily="2" charset="77"/>
              </a:rPr>
              <a:t>  ll[data[, "maturity"] == 2] &lt;- log(p_m[data[, "maturity"] == 2])</a:t>
            </a:r>
          </a:p>
          <a:p>
            <a:r>
              <a:rPr lang="en-GB" sz="900" noProof="1">
                <a:latin typeface="Monaco" pitchFamily="2" charset="77"/>
              </a:rPr>
              <a:t>  </a:t>
            </a:r>
          </a:p>
          <a:p>
            <a:r>
              <a:rPr lang="en-GB" sz="900" noProof="1">
                <a:latin typeface="Monaco" pitchFamily="2" charset="77"/>
              </a:rPr>
              <a:t>  minusll &lt;- -sum(ll)</a:t>
            </a:r>
          </a:p>
          <a:p>
            <a:r>
              <a:rPr lang="en-GB" sz="900" noProof="1">
                <a:latin typeface="Monaco" pitchFamily="2" charset="77"/>
              </a:rPr>
              <a:t>  return(minusll)</a:t>
            </a:r>
          </a:p>
          <a:p>
            <a:r>
              <a:rPr lang="en-GB" sz="900" noProof="1">
                <a:latin typeface="Monaco" pitchFamily="2" charset="77"/>
              </a:rPr>
              <a:t>}</a:t>
            </a:r>
          </a:p>
        </p:txBody>
      </p:sp>
      <p:sp>
        <p:nvSpPr>
          <p:cNvPr id="14" name="Rectangle 13">
            <a:extLst>
              <a:ext uri="{FF2B5EF4-FFF2-40B4-BE49-F238E27FC236}">
                <a16:creationId xmlns:a16="http://schemas.microsoft.com/office/drawing/2014/main" id="{82E2E52B-EC80-0249-8D43-B5F7761043DE}"/>
              </a:ext>
            </a:extLst>
          </p:cNvPr>
          <p:cNvSpPr/>
          <p:nvPr/>
        </p:nvSpPr>
        <p:spPr>
          <a:xfrm>
            <a:off x="7241530" y="2998422"/>
            <a:ext cx="3482043" cy="253916"/>
          </a:xfrm>
          <a:prstGeom prst="rect">
            <a:avLst/>
          </a:prstGeom>
        </p:spPr>
        <p:txBody>
          <a:bodyPr wrap="none">
            <a:spAutoFit/>
          </a:bodyPr>
          <a:lstStyle/>
          <a:p>
            <a:r>
              <a:rPr lang="en-GB" sz="1050" dirty="0">
                <a:latin typeface="Cambria" panose="02040503050406030204" pitchFamily="18" charset="0"/>
              </a:rPr>
              <a:t>Significance codes:  0 ‘***’ 0.001 ‘**’ 0.01 ‘*’ 0.05 ‘.’ 0.1 ‘ ’ 1</a:t>
            </a:r>
          </a:p>
        </p:txBody>
      </p:sp>
    </p:spTree>
    <p:extLst>
      <p:ext uri="{BB962C8B-B14F-4D97-AF65-F5344CB8AC3E}">
        <p14:creationId xmlns:p14="http://schemas.microsoft.com/office/powerpoint/2010/main" val="747902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EEDAF3-ACEC-9C40-9A12-95203373D3F1}"/>
              </a:ext>
            </a:extLst>
          </p:cNvPr>
          <p:cNvSpPr/>
          <p:nvPr/>
        </p:nvSpPr>
        <p:spPr>
          <a:xfrm>
            <a:off x="81727" y="5328624"/>
            <a:ext cx="5686164" cy="1169551"/>
          </a:xfrm>
          <a:prstGeom prst="rect">
            <a:avLst/>
          </a:prstGeom>
        </p:spPr>
        <p:txBody>
          <a:bodyPr wrap="square">
            <a:spAutoFit/>
          </a:bodyPr>
          <a:lstStyle/>
          <a:p>
            <a:r>
              <a:rPr lang="en-US" sz="1400" b="0" i="0" u="none" strike="noStrike" dirty="0">
                <a:solidFill>
                  <a:srgbClr val="0070C0"/>
                </a:solidFill>
                <a:effectLst/>
                <a:latin typeface="Optima-Regular" panose="02000503060000020004" pitchFamily="2" charset="0"/>
              </a:rPr>
              <a:t>After fitting this model, it could be extended to allow the parameters to vary over tanks (or with space in the clinal data). I did something a bit like this ages ago for ANG, but without separating males and females. It was possible to fit a cline for size at maturity even though we had rather few juveniles in that data set.</a:t>
            </a:r>
          </a:p>
        </p:txBody>
      </p:sp>
      <p:sp>
        <p:nvSpPr>
          <p:cNvPr id="3" name="TextBox 2">
            <a:extLst>
              <a:ext uri="{FF2B5EF4-FFF2-40B4-BE49-F238E27FC236}">
                <a16:creationId xmlns:a16="http://schemas.microsoft.com/office/drawing/2014/main" id="{5DF39014-88AA-4844-A697-04531FF88B60}"/>
              </a:ext>
            </a:extLst>
          </p:cNvPr>
          <p:cNvSpPr txBox="1"/>
          <p:nvPr/>
        </p:nvSpPr>
        <p:spPr>
          <a:xfrm>
            <a:off x="133391" y="794658"/>
            <a:ext cx="10991810" cy="923330"/>
          </a:xfrm>
          <a:prstGeom prst="rect">
            <a:avLst/>
          </a:prstGeom>
          <a:noFill/>
        </p:spPr>
        <p:txBody>
          <a:bodyPr wrap="square" rtlCol="0">
            <a:spAutoFit/>
          </a:bodyPr>
          <a:lstStyle/>
          <a:p>
            <a:pPr algn="just"/>
            <a:r>
              <a:rPr lang="en-GB" dirty="0">
                <a:latin typeface="Cambria" panose="02040503050406030204" pitchFamily="18" charset="0"/>
              </a:rPr>
              <a:t>Between model 1b and model 2, the best fit to the data was obtained with model 1b (Table 105) suggesting that males and females in the experiment did not reach maturity at different sizes. Model 1a was not included here because it was fitted on a different dataset which contained outliers.</a:t>
            </a:r>
          </a:p>
        </p:txBody>
      </p:sp>
      <p:sp>
        <p:nvSpPr>
          <p:cNvPr id="4" name="TextBox 3">
            <a:extLst>
              <a:ext uri="{FF2B5EF4-FFF2-40B4-BE49-F238E27FC236}">
                <a16:creationId xmlns:a16="http://schemas.microsoft.com/office/drawing/2014/main" id="{D1D31DC2-A29B-964A-A1CF-9E62695A0CFB}"/>
              </a:ext>
            </a:extLst>
          </p:cNvPr>
          <p:cNvSpPr txBox="1"/>
          <p:nvPr/>
        </p:nvSpPr>
        <p:spPr>
          <a:xfrm>
            <a:off x="133390" y="279147"/>
            <a:ext cx="3041345" cy="369332"/>
          </a:xfrm>
          <a:prstGeom prst="rect">
            <a:avLst/>
          </a:prstGeom>
          <a:noFill/>
        </p:spPr>
        <p:txBody>
          <a:bodyPr wrap="none" rtlCol="0">
            <a:spAutoFit/>
          </a:bodyPr>
          <a:lstStyle/>
          <a:p>
            <a:r>
              <a:rPr lang="en-GB" b="1" dirty="0">
                <a:latin typeface="Cambria" panose="02040503050406030204" pitchFamily="18" charset="0"/>
              </a:rPr>
              <a:t>Model fit comparison (AIC)</a:t>
            </a:r>
          </a:p>
        </p:txBody>
      </p:sp>
      <p:graphicFrame>
        <p:nvGraphicFramePr>
          <p:cNvPr id="5" name="Table 4">
            <a:extLst>
              <a:ext uri="{FF2B5EF4-FFF2-40B4-BE49-F238E27FC236}">
                <a16:creationId xmlns:a16="http://schemas.microsoft.com/office/drawing/2014/main" id="{AB836009-40A8-6543-88DD-0EF840E2E37E}"/>
              </a:ext>
            </a:extLst>
          </p:cNvPr>
          <p:cNvGraphicFramePr>
            <a:graphicFrameLocks noGrp="1"/>
          </p:cNvGraphicFramePr>
          <p:nvPr>
            <p:extLst>
              <p:ext uri="{D42A27DB-BD31-4B8C-83A1-F6EECF244321}">
                <p14:modId xmlns:p14="http://schemas.microsoft.com/office/powerpoint/2010/main" val="1574494365"/>
              </p:ext>
            </p:extLst>
          </p:nvPr>
        </p:nvGraphicFramePr>
        <p:xfrm>
          <a:off x="329334" y="2266744"/>
          <a:ext cx="1836000" cy="945000"/>
        </p:xfrm>
        <a:graphic>
          <a:graphicData uri="http://schemas.openxmlformats.org/drawingml/2006/table">
            <a:tbl>
              <a:tblPr firstRow="1" bandRow="1">
                <a:tableStyleId>{8799B23B-EC83-4686-B30A-512413B5E67A}</a:tableStyleId>
              </a:tblPr>
              <a:tblGrid>
                <a:gridCol w="857210">
                  <a:extLst>
                    <a:ext uri="{9D8B030D-6E8A-4147-A177-3AD203B41FA5}">
                      <a16:colId xmlns:a16="http://schemas.microsoft.com/office/drawing/2014/main" val="3030182796"/>
                    </a:ext>
                  </a:extLst>
                </a:gridCol>
                <a:gridCol w="978790">
                  <a:extLst>
                    <a:ext uri="{9D8B030D-6E8A-4147-A177-3AD203B41FA5}">
                      <a16:colId xmlns:a16="http://schemas.microsoft.com/office/drawing/2014/main" val="581482379"/>
                    </a:ext>
                  </a:extLst>
                </a:gridCol>
              </a:tblGrid>
              <a:tr h="315000">
                <a:tc>
                  <a:txBody>
                    <a:bodyPr/>
                    <a:lstStyle/>
                    <a:p>
                      <a:r>
                        <a:rPr lang="en-GB" sz="1300" dirty="0">
                          <a:latin typeface="Monaco" pitchFamily="2" charset="77"/>
                        </a:rPr>
                        <a:t>Model</a:t>
                      </a:r>
                    </a:p>
                  </a:txBody>
                  <a:tcPr/>
                </a:tc>
                <a:tc>
                  <a:txBody>
                    <a:bodyPr/>
                    <a:lstStyle/>
                    <a:p>
                      <a:r>
                        <a:rPr lang="en-GB" sz="1300" dirty="0">
                          <a:latin typeface="Monaco" pitchFamily="2" charset="77"/>
                        </a:rPr>
                        <a:t>AIC</a:t>
                      </a:r>
                    </a:p>
                  </a:txBody>
                  <a:tcPr/>
                </a:tc>
                <a:extLst>
                  <a:ext uri="{0D108BD9-81ED-4DB2-BD59-A6C34878D82A}">
                    <a16:rowId xmlns:a16="http://schemas.microsoft.com/office/drawing/2014/main" val="3611884886"/>
                  </a:ext>
                </a:extLst>
              </a:tr>
              <a:tr h="315000">
                <a:tc>
                  <a:txBody>
                    <a:bodyPr/>
                    <a:lstStyle/>
                    <a:p>
                      <a:r>
                        <a:rPr lang="en-GB" sz="1300" dirty="0">
                          <a:latin typeface="Monaco" pitchFamily="2" charset="77"/>
                        </a:rPr>
                        <a:t>1b</a:t>
                      </a:r>
                    </a:p>
                  </a:txBody>
                  <a:tcPr/>
                </a:tc>
                <a:tc>
                  <a:txBody>
                    <a:bodyPr/>
                    <a:lstStyle/>
                    <a:p>
                      <a:r>
                        <a:rPr lang="en-GB" sz="1300" dirty="0">
                          <a:latin typeface="Monaco" pitchFamily="2" charset="77"/>
                        </a:rPr>
                        <a:t>1176.978</a:t>
                      </a:r>
                    </a:p>
                  </a:txBody>
                  <a:tcPr/>
                </a:tc>
                <a:extLst>
                  <a:ext uri="{0D108BD9-81ED-4DB2-BD59-A6C34878D82A}">
                    <a16:rowId xmlns:a16="http://schemas.microsoft.com/office/drawing/2014/main" val="4266551464"/>
                  </a:ext>
                </a:extLst>
              </a:tr>
              <a:tr h="315000">
                <a:tc>
                  <a:txBody>
                    <a:bodyPr/>
                    <a:lstStyle/>
                    <a:p>
                      <a:r>
                        <a:rPr lang="en-GB" sz="1300" dirty="0">
                          <a:latin typeface="Monaco" pitchFamily="2" charset="77"/>
                        </a:rPr>
                        <a:t>2</a:t>
                      </a:r>
                    </a:p>
                  </a:txBody>
                  <a:tcPr/>
                </a:tc>
                <a:tc>
                  <a:txBody>
                    <a:bodyPr/>
                    <a:lstStyle/>
                    <a:p>
                      <a:r>
                        <a:rPr lang="en-GB" sz="1300" dirty="0">
                          <a:latin typeface="Monaco" pitchFamily="2" charset="77"/>
                        </a:rPr>
                        <a:t>2065.903</a:t>
                      </a:r>
                    </a:p>
                  </a:txBody>
                  <a:tcPr/>
                </a:tc>
                <a:extLst>
                  <a:ext uri="{0D108BD9-81ED-4DB2-BD59-A6C34878D82A}">
                    <a16:rowId xmlns:a16="http://schemas.microsoft.com/office/drawing/2014/main" val="1622300072"/>
                  </a:ext>
                </a:extLst>
              </a:tr>
            </a:tbl>
          </a:graphicData>
        </a:graphic>
      </p:graphicFrame>
      <p:sp>
        <p:nvSpPr>
          <p:cNvPr id="6" name="TextBox 5">
            <a:extLst>
              <a:ext uri="{FF2B5EF4-FFF2-40B4-BE49-F238E27FC236}">
                <a16:creationId xmlns:a16="http://schemas.microsoft.com/office/drawing/2014/main" id="{D1D33FBC-840C-874C-A8EB-96D0CE8EB996}"/>
              </a:ext>
            </a:extLst>
          </p:cNvPr>
          <p:cNvSpPr txBox="1"/>
          <p:nvPr/>
        </p:nvSpPr>
        <p:spPr>
          <a:xfrm>
            <a:off x="277671" y="1866130"/>
            <a:ext cx="4906926" cy="400110"/>
          </a:xfrm>
          <a:prstGeom prst="rect">
            <a:avLst/>
          </a:prstGeom>
          <a:noFill/>
        </p:spPr>
        <p:txBody>
          <a:bodyPr wrap="square" rtlCol="0">
            <a:spAutoFit/>
          </a:bodyPr>
          <a:lstStyle/>
          <a:p>
            <a:r>
              <a:rPr lang="en-GB" sz="1000" i="1" dirty="0">
                <a:latin typeface="Cambria" panose="02040503050406030204" pitchFamily="18" charset="0"/>
              </a:rPr>
              <a:t>Table 105. Model fit comparison using AIC. Model 1b was the best fit and it included two parameters and two maturity classes (juvenile and adult).</a:t>
            </a:r>
          </a:p>
        </p:txBody>
      </p:sp>
    </p:spTree>
    <p:extLst>
      <p:ext uri="{BB962C8B-B14F-4D97-AF65-F5344CB8AC3E}">
        <p14:creationId xmlns:p14="http://schemas.microsoft.com/office/powerpoint/2010/main" val="750258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DA5DA5F-F95E-2444-B3F8-A3CF493F9BFB}"/>
              </a:ext>
            </a:extLst>
          </p:cNvPr>
          <p:cNvSpPr txBox="1"/>
          <p:nvPr/>
        </p:nvSpPr>
        <p:spPr>
          <a:xfrm>
            <a:off x="133390" y="279147"/>
            <a:ext cx="6854056" cy="369332"/>
          </a:xfrm>
          <a:prstGeom prst="rect">
            <a:avLst/>
          </a:prstGeom>
          <a:noFill/>
        </p:spPr>
        <p:txBody>
          <a:bodyPr wrap="none" rtlCol="0">
            <a:spAutoFit/>
          </a:bodyPr>
          <a:lstStyle/>
          <a:p>
            <a:r>
              <a:rPr lang="en-GB" b="1" dirty="0">
                <a:latin typeface="Cambria" panose="02040503050406030204" pitchFamily="18" charset="0"/>
              </a:rPr>
              <a:t>Model 3: four parameters and two generations without outliers</a:t>
            </a:r>
          </a:p>
        </p:txBody>
      </p:sp>
      <p:sp>
        <p:nvSpPr>
          <p:cNvPr id="8" name="Rectangle 7">
            <a:extLst>
              <a:ext uri="{FF2B5EF4-FFF2-40B4-BE49-F238E27FC236}">
                <a16:creationId xmlns:a16="http://schemas.microsoft.com/office/drawing/2014/main" id="{D76C6C92-3FDA-3240-8428-4C9B695756BA}"/>
              </a:ext>
            </a:extLst>
          </p:cNvPr>
          <p:cNvSpPr/>
          <p:nvPr/>
        </p:nvSpPr>
        <p:spPr>
          <a:xfrm>
            <a:off x="133390" y="816055"/>
            <a:ext cx="4710753" cy="2446824"/>
          </a:xfrm>
          <a:prstGeom prst="rect">
            <a:avLst/>
          </a:prstGeom>
        </p:spPr>
        <p:txBody>
          <a:bodyPr wrap="square">
            <a:spAutoFit/>
          </a:bodyPr>
          <a:lstStyle/>
          <a:p>
            <a:r>
              <a:rPr lang="en-GB" sz="900" noProof="1">
                <a:latin typeface="Monaco" pitchFamily="2" charset="77"/>
              </a:rPr>
              <a:t>s_mat_gen &lt;- function(data, mean.p, slope.p, mean.o, slope.o) {</a:t>
            </a:r>
          </a:p>
          <a:p>
            <a:r>
              <a:rPr lang="en-GB" sz="900" noProof="1">
                <a:latin typeface="Monaco" pitchFamily="2" charset="77"/>
              </a:rPr>
              <a:t>  </a:t>
            </a:r>
          </a:p>
          <a:p>
            <a:r>
              <a:rPr lang="en-GB" sz="900" noProof="1">
                <a:latin typeface="Monaco" pitchFamily="2" charset="77"/>
              </a:rPr>
              <a:t>  logit_p_p &lt;- (data[, "size_log"] - mean.p)  / slope.p</a:t>
            </a:r>
          </a:p>
          <a:p>
            <a:r>
              <a:rPr lang="en-GB" sz="900" noProof="1">
                <a:latin typeface="Monaco" pitchFamily="2" charset="77"/>
              </a:rPr>
              <a:t>  logit_p_o &lt;- (data[, "size_log"] - mean.o)  / slope.o</a:t>
            </a:r>
          </a:p>
          <a:p>
            <a:r>
              <a:rPr lang="en-GB" sz="900" noProof="1">
                <a:latin typeface="Monaco" pitchFamily="2" charset="77"/>
              </a:rPr>
              <a:t>  </a:t>
            </a:r>
          </a:p>
          <a:p>
            <a:r>
              <a:rPr lang="en-GB" sz="900" noProof="1">
                <a:latin typeface="Monaco" pitchFamily="2" charset="77"/>
              </a:rPr>
              <a:t>  p_p &lt;- 0.5 * exp(logit_p_p) / (exp(logit_p_p)+1)</a:t>
            </a:r>
          </a:p>
          <a:p>
            <a:r>
              <a:rPr lang="en-GB" sz="900" noProof="1">
                <a:latin typeface="Monaco" pitchFamily="2" charset="77"/>
              </a:rPr>
              <a:t>  p_o &lt;- 0.5 * exp(logit_p_o) / (exp(logit_p_o)+1)</a:t>
            </a:r>
          </a:p>
          <a:p>
            <a:r>
              <a:rPr lang="en-GB" sz="900" noProof="1">
                <a:latin typeface="Monaco" pitchFamily="2" charset="77"/>
              </a:rPr>
              <a:t>  p_j &lt;- 1 - p_p - p_o</a:t>
            </a:r>
          </a:p>
          <a:p>
            <a:r>
              <a:rPr lang="en-GB" sz="900" noProof="1">
                <a:latin typeface="Monaco" pitchFamily="2" charset="77"/>
              </a:rPr>
              <a:t>  # p_j &lt;- (1 - p_f) * sr + (1-p_m) * (1 - sr)</a:t>
            </a:r>
          </a:p>
          <a:p>
            <a:r>
              <a:rPr lang="en-GB" sz="900" noProof="1">
                <a:latin typeface="Monaco" pitchFamily="2" charset="77"/>
              </a:rPr>
              <a:t>  </a:t>
            </a:r>
          </a:p>
          <a:p>
            <a:r>
              <a:rPr lang="en-GB" sz="900" noProof="1">
                <a:latin typeface="Monaco" pitchFamily="2" charset="77"/>
              </a:rPr>
              <a:t>  ll &lt;- log(p_j)</a:t>
            </a:r>
          </a:p>
          <a:p>
            <a:r>
              <a:rPr lang="en-GB" sz="900" noProof="1">
                <a:latin typeface="Monaco" pitchFamily="2" charset="77"/>
              </a:rPr>
              <a:t>  ll[data[, "maturity"] == 1] &lt;- log(p_p[data[, "maturity"] == 1])</a:t>
            </a:r>
          </a:p>
          <a:p>
            <a:r>
              <a:rPr lang="en-GB" sz="900" noProof="1">
                <a:latin typeface="Monaco" pitchFamily="2" charset="77"/>
              </a:rPr>
              <a:t>  ll[data[, "maturity"] == 2] &lt;- log(p_o[data[, "maturity"] == 2])</a:t>
            </a:r>
          </a:p>
          <a:p>
            <a:r>
              <a:rPr lang="en-GB" sz="900" noProof="1">
                <a:latin typeface="Monaco" pitchFamily="2" charset="77"/>
              </a:rPr>
              <a:t>  </a:t>
            </a:r>
          </a:p>
          <a:p>
            <a:r>
              <a:rPr lang="en-GB" sz="900" noProof="1">
                <a:latin typeface="Monaco" pitchFamily="2" charset="77"/>
              </a:rPr>
              <a:t>  minusll &lt;- -sum(ll)</a:t>
            </a:r>
          </a:p>
          <a:p>
            <a:r>
              <a:rPr lang="en-GB" sz="900" noProof="1">
                <a:latin typeface="Monaco" pitchFamily="2" charset="77"/>
              </a:rPr>
              <a:t>  return(minusll)</a:t>
            </a:r>
          </a:p>
          <a:p>
            <a:r>
              <a:rPr lang="en-GB" sz="900" noProof="1">
                <a:latin typeface="Monaco" pitchFamily="2" charset="77"/>
              </a:rPr>
              <a:t>}</a:t>
            </a:r>
          </a:p>
        </p:txBody>
      </p:sp>
      <p:sp>
        <p:nvSpPr>
          <p:cNvPr id="5" name="TextBox 4">
            <a:extLst>
              <a:ext uri="{FF2B5EF4-FFF2-40B4-BE49-F238E27FC236}">
                <a16:creationId xmlns:a16="http://schemas.microsoft.com/office/drawing/2014/main" id="{E0620005-F94D-7D47-92DC-7454DAE26D02}"/>
              </a:ext>
            </a:extLst>
          </p:cNvPr>
          <p:cNvSpPr txBox="1"/>
          <p:nvPr/>
        </p:nvSpPr>
        <p:spPr>
          <a:xfrm>
            <a:off x="6664183" y="6072792"/>
            <a:ext cx="5443871" cy="400110"/>
          </a:xfrm>
          <a:prstGeom prst="rect">
            <a:avLst/>
          </a:prstGeom>
          <a:noFill/>
        </p:spPr>
        <p:txBody>
          <a:bodyPr wrap="square" rtlCol="0">
            <a:spAutoFit/>
          </a:bodyPr>
          <a:lstStyle/>
          <a:p>
            <a:pPr algn="just"/>
            <a:r>
              <a:rPr lang="en-GB" sz="1000" i="1" dirty="0">
                <a:latin typeface="Cambria" panose="02040503050406030204" pitchFamily="18" charset="0"/>
              </a:rPr>
              <a:t>Figure 104. Fitted curves of the probability of being either a mature parent or a mature offspring depending on size. Parent in black and offspring in red.</a:t>
            </a:r>
          </a:p>
        </p:txBody>
      </p:sp>
      <p:graphicFrame>
        <p:nvGraphicFramePr>
          <p:cNvPr id="6" name="Table 5">
            <a:extLst>
              <a:ext uri="{FF2B5EF4-FFF2-40B4-BE49-F238E27FC236}">
                <a16:creationId xmlns:a16="http://schemas.microsoft.com/office/drawing/2014/main" id="{9C2E8880-21E5-3343-A963-734FA6F70680}"/>
              </a:ext>
            </a:extLst>
          </p:cNvPr>
          <p:cNvGraphicFramePr>
            <a:graphicFrameLocks noGrp="1"/>
          </p:cNvGraphicFramePr>
          <p:nvPr>
            <p:extLst>
              <p:ext uri="{D42A27DB-BD31-4B8C-83A1-F6EECF244321}">
                <p14:modId xmlns:p14="http://schemas.microsoft.com/office/powerpoint/2010/main" val="2398374467"/>
              </p:ext>
            </p:extLst>
          </p:nvPr>
        </p:nvGraphicFramePr>
        <p:xfrm>
          <a:off x="8572870" y="736674"/>
          <a:ext cx="3456000" cy="492750"/>
        </p:xfrm>
        <a:graphic>
          <a:graphicData uri="http://schemas.openxmlformats.org/drawingml/2006/table">
            <a:tbl>
              <a:tblPr firstRow="1" bandRow="1">
                <a:tableStyleId>{8799B23B-EC83-4686-B30A-512413B5E67A}</a:tableStyleId>
              </a:tblPr>
              <a:tblGrid>
                <a:gridCol w="1152000">
                  <a:extLst>
                    <a:ext uri="{9D8B030D-6E8A-4147-A177-3AD203B41FA5}">
                      <a16:colId xmlns:a16="http://schemas.microsoft.com/office/drawing/2014/main" val="1142775753"/>
                    </a:ext>
                  </a:extLst>
                </a:gridCol>
                <a:gridCol w="1152000">
                  <a:extLst>
                    <a:ext uri="{9D8B030D-6E8A-4147-A177-3AD203B41FA5}">
                      <a16:colId xmlns:a16="http://schemas.microsoft.com/office/drawing/2014/main" val="1404837774"/>
                    </a:ext>
                  </a:extLst>
                </a:gridCol>
                <a:gridCol w="1152000">
                  <a:extLst>
                    <a:ext uri="{9D8B030D-6E8A-4147-A177-3AD203B41FA5}">
                      <a16:colId xmlns:a16="http://schemas.microsoft.com/office/drawing/2014/main" val="246323040"/>
                    </a:ext>
                  </a:extLst>
                </a:gridCol>
              </a:tblGrid>
              <a:tr h="246375">
                <a:tc>
                  <a:txBody>
                    <a:bodyPr/>
                    <a:lstStyle/>
                    <a:p>
                      <a:r>
                        <a:rPr lang="en-GB" sz="1000" dirty="0">
                          <a:latin typeface="Monaco" pitchFamily="2" charset="77"/>
                        </a:rPr>
                        <a:t>Juvenile (0)</a:t>
                      </a:r>
                    </a:p>
                  </a:txBody>
                  <a:tcPr marL="60750" marR="60750" marT="30375" marB="30375"/>
                </a:tc>
                <a:tc>
                  <a:txBody>
                    <a:bodyPr/>
                    <a:lstStyle/>
                    <a:p>
                      <a:r>
                        <a:rPr lang="en-GB" sz="1000" dirty="0">
                          <a:latin typeface="Monaco" pitchFamily="2" charset="77"/>
                        </a:rPr>
                        <a:t>Parent (1)</a:t>
                      </a:r>
                    </a:p>
                  </a:txBody>
                  <a:tcPr marL="60750" marR="60750" marT="30375" marB="30375"/>
                </a:tc>
                <a:tc>
                  <a:txBody>
                    <a:bodyPr/>
                    <a:lstStyle/>
                    <a:p>
                      <a:r>
                        <a:rPr lang="en-GB" sz="1000" dirty="0">
                          <a:latin typeface="Monaco" pitchFamily="2" charset="77"/>
                        </a:rPr>
                        <a:t>Offspring (2)</a:t>
                      </a:r>
                    </a:p>
                  </a:txBody>
                  <a:tcPr marL="60750" marR="60750" marT="30375" marB="30375"/>
                </a:tc>
                <a:extLst>
                  <a:ext uri="{0D108BD9-81ED-4DB2-BD59-A6C34878D82A}">
                    <a16:rowId xmlns:a16="http://schemas.microsoft.com/office/drawing/2014/main" val="3332999659"/>
                  </a:ext>
                </a:extLst>
              </a:tr>
              <a:tr h="246375">
                <a:tc>
                  <a:txBody>
                    <a:bodyPr/>
                    <a:lstStyle/>
                    <a:p>
                      <a:r>
                        <a:rPr lang="en-GB" sz="1000" dirty="0">
                          <a:latin typeface="Monaco" pitchFamily="2" charset="77"/>
                        </a:rPr>
                        <a:t>771</a:t>
                      </a:r>
                    </a:p>
                  </a:txBody>
                  <a:tcPr marL="60750" marR="60750" marT="30375" marB="30375"/>
                </a:tc>
                <a:tc>
                  <a:txBody>
                    <a:bodyPr/>
                    <a:lstStyle/>
                    <a:p>
                      <a:r>
                        <a:rPr lang="en-GB" sz="1000" dirty="0">
                          <a:latin typeface="Monaco" pitchFamily="2" charset="77"/>
                        </a:rPr>
                        <a:t>274</a:t>
                      </a:r>
                    </a:p>
                  </a:txBody>
                  <a:tcPr marL="60750" marR="60750" marT="30375" marB="30375"/>
                </a:tc>
                <a:tc>
                  <a:txBody>
                    <a:bodyPr/>
                    <a:lstStyle/>
                    <a:p>
                      <a:r>
                        <a:rPr lang="en-GB" sz="1000" dirty="0">
                          <a:latin typeface="Monaco" pitchFamily="2" charset="77"/>
                        </a:rPr>
                        <a:t>369</a:t>
                      </a:r>
                    </a:p>
                  </a:txBody>
                  <a:tcPr marL="60750" marR="60750" marT="30375" marB="30375"/>
                </a:tc>
                <a:extLst>
                  <a:ext uri="{0D108BD9-81ED-4DB2-BD59-A6C34878D82A}">
                    <a16:rowId xmlns:a16="http://schemas.microsoft.com/office/drawing/2014/main" val="1890029390"/>
                  </a:ext>
                </a:extLst>
              </a:tr>
            </a:tbl>
          </a:graphicData>
        </a:graphic>
      </p:graphicFrame>
      <p:graphicFrame>
        <p:nvGraphicFramePr>
          <p:cNvPr id="9" name="Table 8">
            <a:extLst>
              <a:ext uri="{FF2B5EF4-FFF2-40B4-BE49-F238E27FC236}">
                <a16:creationId xmlns:a16="http://schemas.microsoft.com/office/drawing/2014/main" id="{0BD0A169-2337-D14A-B19D-8C496F643DC8}"/>
              </a:ext>
            </a:extLst>
          </p:cNvPr>
          <p:cNvGraphicFramePr>
            <a:graphicFrameLocks noGrp="1"/>
          </p:cNvGraphicFramePr>
          <p:nvPr>
            <p:extLst>
              <p:ext uri="{D42A27DB-BD31-4B8C-83A1-F6EECF244321}">
                <p14:modId xmlns:p14="http://schemas.microsoft.com/office/powerpoint/2010/main" val="2649697923"/>
              </p:ext>
            </p:extLst>
          </p:nvPr>
        </p:nvGraphicFramePr>
        <p:xfrm>
          <a:off x="7285074" y="1919382"/>
          <a:ext cx="3603172" cy="1079040"/>
        </p:xfrm>
        <a:graphic>
          <a:graphicData uri="http://schemas.openxmlformats.org/drawingml/2006/table">
            <a:tbl>
              <a:tblPr firstRow="1" bandRow="1">
                <a:tableStyleId>{8799B23B-EC83-4686-B30A-512413B5E67A}</a:tableStyleId>
              </a:tblPr>
              <a:tblGrid>
                <a:gridCol w="1338943">
                  <a:extLst>
                    <a:ext uri="{9D8B030D-6E8A-4147-A177-3AD203B41FA5}">
                      <a16:colId xmlns:a16="http://schemas.microsoft.com/office/drawing/2014/main" val="3532894976"/>
                    </a:ext>
                  </a:extLst>
                </a:gridCol>
                <a:gridCol w="957943">
                  <a:extLst>
                    <a:ext uri="{9D8B030D-6E8A-4147-A177-3AD203B41FA5}">
                      <a16:colId xmlns:a16="http://schemas.microsoft.com/office/drawing/2014/main" val="2913302385"/>
                    </a:ext>
                  </a:extLst>
                </a:gridCol>
                <a:gridCol w="729343">
                  <a:extLst>
                    <a:ext uri="{9D8B030D-6E8A-4147-A177-3AD203B41FA5}">
                      <a16:colId xmlns:a16="http://schemas.microsoft.com/office/drawing/2014/main" val="1490034768"/>
                    </a:ext>
                  </a:extLst>
                </a:gridCol>
                <a:gridCol w="576943">
                  <a:extLst>
                    <a:ext uri="{9D8B030D-6E8A-4147-A177-3AD203B41FA5}">
                      <a16:colId xmlns:a16="http://schemas.microsoft.com/office/drawing/2014/main" val="3530850397"/>
                    </a:ext>
                  </a:extLst>
                </a:gridCol>
              </a:tblGrid>
              <a:tr h="215808">
                <a:tc>
                  <a:txBody>
                    <a:bodyPr/>
                    <a:lstStyle/>
                    <a:p>
                      <a:r>
                        <a:rPr lang="en-GB" sz="1050" b="1" dirty="0">
                          <a:latin typeface="Monaco" pitchFamily="2" charset="77"/>
                        </a:rPr>
                        <a:t>Parameter</a:t>
                      </a:r>
                    </a:p>
                  </a:txBody>
                  <a:tcPr marL="52650" marR="52650" marT="26325" marB="26325"/>
                </a:tc>
                <a:tc>
                  <a:txBody>
                    <a:bodyPr/>
                    <a:lstStyle/>
                    <a:p>
                      <a:r>
                        <a:rPr lang="en-GB" sz="1050" b="1" dirty="0">
                          <a:latin typeface="Monaco" pitchFamily="2" charset="77"/>
                        </a:rPr>
                        <a:t>Estimate</a:t>
                      </a:r>
                    </a:p>
                  </a:txBody>
                  <a:tcPr marL="52650" marR="52650" marT="26325" marB="26325"/>
                </a:tc>
                <a:tc>
                  <a:txBody>
                    <a:bodyPr/>
                    <a:lstStyle/>
                    <a:p>
                      <a:r>
                        <a:rPr lang="en-GB" sz="1050" b="1" dirty="0">
                          <a:latin typeface="Monaco" pitchFamily="2" charset="77"/>
                        </a:rPr>
                        <a:t>SE</a:t>
                      </a:r>
                    </a:p>
                  </a:txBody>
                  <a:tcPr marL="52650" marR="52650" marT="26325" marB="26325"/>
                </a:tc>
                <a:tc>
                  <a:txBody>
                    <a:bodyPr/>
                    <a:lstStyle/>
                    <a:p>
                      <a:endParaRPr lang="en-GB" sz="1050" b="0" dirty="0">
                        <a:latin typeface="Monaco" pitchFamily="2" charset="77"/>
                      </a:endParaRPr>
                    </a:p>
                  </a:txBody>
                  <a:tcPr marL="52650" marR="52650" marT="26325" marB="26325"/>
                </a:tc>
                <a:extLst>
                  <a:ext uri="{0D108BD9-81ED-4DB2-BD59-A6C34878D82A}">
                    <a16:rowId xmlns:a16="http://schemas.microsoft.com/office/drawing/2014/main" val="1187548107"/>
                  </a:ext>
                </a:extLst>
              </a:tr>
              <a:tr h="215808">
                <a:tc>
                  <a:txBody>
                    <a:bodyPr/>
                    <a:lstStyle/>
                    <a:p>
                      <a:r>
                        <a:rPr lang="en-GB" sz="1050" dirty="0">
                          <a:latin typeface="Monaco" pitchFamily="2" charset="77"/>
                        </a:rPr>
                        <a:t>mean parent</a:t>
                      </a:r>
                    </a:p>
                  </a:txBody>
                  <a:tcPr marL="52650" marR="52650" marT="26325" marB="26325"/>
                </a:tc>
                <a:tc>
                  <a:txBody>
                    <a:bodyPr/>
                    <a:lstStyle/>
                    <a:p>
                      <a:r>
                        <a:rPr lang="en-GB" sz="1050" dirty="0">
                          <a:latin typeface="Monaco" pitchFamily="2" charset="77"/>
                        </a:rPr>
                        <a:t>2.04</a:t>
                      </a:r>
                    </a:p>
                  </a:txBody>
                  <a:tcPr marL="52650" marR="52650" marT="26325" marB="26325"/>
                </a:tc>
                <a:tc>
                  <a:txBody>
                    <a:bodyPr/>
                    <a:lstStyle/>
                    <a:p>
                      <a:r>
                        <a:rPr lang="en-GB" sz="1050" dirty="0">
                          <a:latin typeface="Monaco" pitchFamily="2" charset="77"/>
                        </a:rPr>
                        <a:t>0.02</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2589338519"/>
                  </a:ext>
                </a:extLst>
              </a:tr>
              <a:tr h="215808">
                <a:tc>
                  <a:txBody>
                    <a:bodyPr/>
                    <a:lstStyle/>
                    <a:p>
                      <a:r>
                        <a:rPr lang="en-GB" sz="1050" dirty="0">
                          <a:latin typeface="Monaco" pitchFamily="2" charset="77"/>
                        </a:rPr>
                        <a:t>slope parent</a:t>
                      </a:r>
                    </a:p>
                  </a:txBody>
                  <a:tcPr marL="52650" marR="52650" marT="26325" marB="26325"/>
                </a:tc>
                <a:tc>
                  <a:txBody>
                    <a:bodyPr/>
                    <a:lstStyle/>
                    <a:p>
                      <a:r>
                        <a:rPr lang="en-GB" sz="1050" dirty="0">
                          <a:latin typeface="Monaco" pitchFamily="2" charset="77"/>
                        </a:rPr>
                        <a:t>0.16</a:t>
                      </a:r>
                    </a:p>
                  </a:txBody>
                  <a:tcPr marL="52650" marR="52650" marT="26325" marB="26325"/>
                </a:tc>
                <a:tc>
                  <a:txBody>
                    <a:bodyPr/>
                    <a:lstStyle/>
                    <a:p>
                      <a:r>
                        <a:rPr lang="en-GB" sz="1050" dirty="0">
                          <a:latin typeface="Monaco" pitchFamily="2" charset="77"/>
                        </a:rPr>
                        <a:t>0.01</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76683632"/>
                  </a:ext>
                </a:extLst>
              </a:tr>
              <a:tr h="215808">
                <a:tc>
                  <a:txBody>
                    <a:bodyPr/>
                    <a:lstStyle/>
                    <a:p>
                      <a:r>
                        <a:rPr lang="en-GB" sz="1050" dirty="0">
                          <a:latin typeface="Monaco" pitchFamily="2" charset="77"/>
                        </a:rPr>
                        <a:t>mean offspring</a:t>
                      </a:r>
                    </a:p>
                  </a:txBody>
                  <a:tcPr marL="52650" marR="52650" marT="26325" marB="26325"/>
                </a:tc>
                <a:tc>
                  <a:txBody>
                    <a:bodyPr/>
                    <a:lstStyle/>
                    <a:p>
                      <a:r>
                        <a:rPr lang="en-GB" sz="1050" dirty="0">
                          <a:latin typeface="Monaco" pitchFamily="2" charset="77"/>
                        </a:rPr>
                        <a:t>1.66</a:t>
                      </a:r>
                    </a:p>
                  </a:txBody>
                  <a:tcPr marL="52650" marR="52650" marT="26325" marB="26325"/>
                </a:tc>
                <a:tc>
                  <a:txBody>
                    <a:bodyPr/>
                    <a:lstStyle/>
                    <a:p>
                      <a:r>
                        <a:rPr lang="en-GB" sz="1050" dirty="0">
                          <a:latin typeface="Monaco" pitchFamily="2" charset="77"/>
                        </a:rPr>
                        <a:t>0.02</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1215593530"/>
                  </a:ext>
                </a:extLst>
              </a:tr>
              <a:tr h="215808">
                <a:tc>
                  <a:txBody>
                    <a:bodyPr/>
                    <a:lstStyle/>
                    <a:p>
                      <a:r>
                        <a:rPr lang="en-GB" sz="1050" dirty="0">
                          <a:latin typeface="Monaco" pitchFamily="2" charset="77"/>
                        </a:rPr>
                        <a:t>slope offspring</a:t>
                      </a:r>
                    </a:p>
                  </a:txBody>
                  <a:tcPr marL="52650" marR="52650" marT="26325" marB="26325"/>
                </a:tc>
                <a:tc>
                  <a:txBody>
                    <a:bodyPr/>
                    <a:lstStyle/>
                    <a:p>
                      <a:r>
                        <a:rPr lang="en-GB" sz="1050" dirty="0">
                          <a:latin typeface="Monaco" pitchFamily="2" charset="77"/>
                        </a:rPr>
                        <a:t>0.14</a:t>
                      </a:r>
                    </a:p>
                  </a:txBody>
                  <a:tcPr marL="52650" marR="52650" marT="26325" marB="26325"/>
                </a:tc>
                <a:tc>
                  <a:txBody>
                    <a:bodyPr/>
                    <a:lstStyle/>
                    <a:p>
                      <a:r>
                        <a:rPr lang="en-GB" sz="1050" dirty="0">
                          <a:latin typeface="Monaco" pitchFamily="2" charset="77"/>
                        </a:rPr>
                        <a:t>0.01</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1536687266"/>
                  </a:ext>
                </a:extLst>
              </a:tr>
            </a:tbl>
          </a:graphicData>
        </a:graphic>
      </p:graphicFrame>
      <p:sp>
        <p:nvSpPr>
          <p:cNvPr id="10" name="TextBox 9">
            <a:extLst>
              <a:ext uri="{FF2B5EF4-FFF2-40B4-BE49-F238E27FC236}">
                <a16:creationId xmlns:a16="http://schemas.microsoft.com/office/drawing/2014/main" id="{5209427E-0377-9347-A204-DF43AAA5F2B5}"/>
              </a:ext>
            </a:extLst>
          </p:cNvPr>
          <p:cNvSpPr txBox="1"/>
          <p:nvPr/>
        </p:nvSpPr>
        <p:spPr>
          <a:xfrm>
            <a:off x="7285074" y="1365384"/>
            <a:ext cx="4906926" cy="553998"/>
          </a:xfrm>
          <a:prstGeom prst="rect">
            <a:avLst/>
          </a:prstGeom>
          <a:noFill/>
        </p:spPr>
        <p:txBody>
          <a:bodyPr wrap="square" rtlCol="0">
            <a:spAutoFit/>
          </a:bodyPr>
          <a:lstStyle/>
          <a:p>
            <a:pPr algn="just"/>
            <a:r>
              <a:rPr lang="en-GB" sz="1000" i="1" dirty="0">
                <a:latin typeface="Cambria" panose="02040503050406030204" pitchFamily="18" charset="0"/>
              </a:rPr>
              <a:t>Table 107. Maximum likelihood estimates of the parameters. The multinomial model was fitted to the data given three maturity classes (juvenile, adult parent and adult offspring). Outliers were excluded.</a:t>
            </a:r>
          </a:p>
        </p:txBody>
      </p:sp>
      <p:sp>
        <p:nvSpPr>
          <p:cNvPr id="11" name="TextBox 10">
            <a:extLst>
              <a:ext uri="{FF2B5EF4-FFF2-40B4-BE49-F238E27FC236}">
                <a16:creationId xmlns:a16="http://schemas.microsoft.com/office/drawing/2014/main" id="{9D398668-2DC3-B246-9017-099F8F0528FA}"/>
              </a:ext>
            </a:extLst>
          </p:cNvPr>
          <p:cNvSpPr txBox="1"/>
          <p:nvPr/>
        </p:nvSpPr>
        <p:spPr>
          <a:xfrm>
            <a:off x="8485784" y="336579"/>
            <a:ext cx="3456000" cy="400110"/>
          </a:xfrm>
          <a:prstGeom prst="rect">
            <a:avLst/>
          </a:prstGeom>
          <a:noFill/>
        </p:spPr>
        <p:txBody>
          <a:bodyPr wrap="square" rtlCol="0">
            <a:spAutoFit/>
          </a:bodyPr>
          <a:lstStyle/>
          <a:p>
            <a:pPr algn="just"/>
            <a:r>
              <a:rPr lang="en-GB" sz="1000" i="1" dirty="0">
                <a:latin typeface="Cambria" panose="02040503050406030204" pitchFamily="18" charset="0"/>
              </a:rPr>
              <a:t>Table 106. Count of samples for each maturity class. Outliers are excluded.</a:t>
            </a:r>
          </a:p>
        </p:txBody>
      </p:sp>
      <p:pic>
        <p:nvPicPr>
          <p:cNvPr id="4" name="Graphic 3">
            <a:extLst>
              <a:ext uri="{FF2B5EF4-FFF2-40B4-BE49-F238E27FC236}">
                <a16:creationId xmlns:a16="http://schemas.microsoft.com/office/drawing/2014/main" id="{8BFD4D63-CDC6-F348-A153-1E0FFBCB05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44183" y="3016902"/>
            <a:ext cx="4320000" cy="3456000"/>
          </a:xfrm>
          <a:prstGeom prst="rect">
            <a:avLst/>
          </a:prstGeom>
        </p:spPr>
      </p:pic>
    </p:spTree>
    <p:extLst>
      <p:ext uri="{BB962C8B-B14F-4D97-AF65-F5344CB8AC3E}">
        <p14:creationId xmlns:p14="http://schemas.microsoft.com/office/powerpoint/2010/main" val="3545128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F39014-88AA-4844-A697-04531FF88B60}"/>
              </a:ext>
            </a:extLst>
          </p:cNvPr>
          <p:cNvSpPr txBox="1"/>
          <p:nvPr/>
        </p:nvSpPr>
        <p:spPr>
          <a:xfrm>
            <a:off x="133391" y="794658"/>
            <a:ext cx="10991810" cy="923330"/>
          </a:xfrm>
          <a:prstGeom prst="rect">
            <a:avLst/>
          </a:prstGeom>
          <a:noFill/>
        </p:spPr>
        <p:txBody>
          <a:bodyPr wrap="square" rtlCol="0">
            <a:spAutoFit/>
          </a:bodyPr>
          <a:lstStyle/>
          <a:p>
            <a:pPr algn="just"/>
            <a:r>
              <a:rPr lang="en-GB" dirty="0">
                <a:latin typeface="Cambria" panose="02040503050406030204" pitchFamily="18" charset="0"/>
              </a:rPr>
              <a:t>Between model 1b, model 2 and model 3, the best fit to the data was obtained with model 1b (Table 108) suggesting that the probability at maturity does not differ between sexes nor generations. Model 1a was not included here because it was fitted on a different dataset which contained outliers.</a:t>
            </a:r>
          </a:p>
        </p:txBody>
      </p:sp>
      <p:sp>
        <p:nvSpPr>
          <p:cNvPr id="4" name="TextBox 3">
            <a:extLst>
              <a:ext uri="{FF2B5EF4-FFF2-40B4-BE49-F238E27FC236}">
                <a16:creationId xmlns:a16="http://schemas.microsoft.com/office/drawing/2014/main" id="{D1D31DC2-A29B-964A-A1CF-9E62695A0CFB}"/>
              </a:ext>
            </a:extLst>
          </p:cNvPr>
          <p:cNvSpPr txBox="1"/>
          <p:nvPr/>
        </p:nvSpPr>
        <p:spPr>
          <a:xfrm>
            <a:off x="133390" y="279147"/>
            <a:ext cx="3041345" cy="369332"/>
          </a:xfrm>
          <a:prstGeom prst="rect">
            <a:avLst/>
          </a:prstGeom>
          <a:noFill/>
        </p:spPr>
        <p:txBody>
          <a:bodyPr wrap="none" rtlCol="0">
            <a:spAutoFit/>
          </a:bodyPr>
          <a:lstStyle/>
          <a:p>
            <a:r>
              <a:rPr lang="en-GB" b="1" dirty="0">
                <a:latin typeface="Cambria" panose="02040503050406030204" pitchFamily="18" charset="0"/>
              </a:rPr>
              <a:t>Model fit comparison (AIC)</a:t>
            </a:r>
          </a:p>
        </p:txBody>
      </p:sp>
      <p:graphicFrame>
        <p:nvGraphicFramePr>
          <p:cNvPr id="5" name="Table 4">
            <a:extLst>
              <a:ext uri="{FF2B5EF4-FFF2-40B4-BE49-F238E27FC236}">
                <a16:creationId xmlns:a16="http://schemas.microsoft.com/office/drawing/2014/main" id="{AB836009-40A8-6543-88DD-0EF840E2E37E}"/>
              </a:ext>
            </a:extLst>
          </p:cNvPr>
          <p:cNvGraphicFramePr>
            <a:graphicFrameLocks noGrp="1"/>
          </p:cNvGraphicFramePr>
          <p:nvPr>
            <p:extLst>
              <p:ext uri="{D42A27DB-BD31-4B8C-83A1-F6EECF244321}">
                <p14:modId xmlns:p14="http://schemas.microsoft.com/office/powerpoint/2010/main" val="3895234679"/>
              </p:ext>
            </p:extLst>
          </p:nvPr>
        </p:nvGraphicFramePr>
        <p:xfrm>
          <a:off x="329334" y="2342944"/>
          <a:ext cx="1836000" cy="1260000"/>
        </p:xfrm>
        <a:graphic>
          <a:graphicData uri="http://schemas.openxmlformats.org/drawingml/2006/table">
            <a:tbl>
              <a:tblPr firstRow="1" bandRow="1">
                <a:tableStyleId>{8799B23B-EC83-4686-B30A-512413B5E67A}</a:tableStyleId>
              </a:tblPr>
              <a:tblGrid>
                <a:gridCol w="857210">
                  <a:extLst>
                    <a:ext uri="{9D8B030D-6E8A-4147-A177-3AD203B41FA5}">
                      <a16:colId xmlns:a16="http://schemas.microsoft.com/office/drawing/2014/main" val="3030182796"/>
                    </a:ext>
                  </a:extLst>
                </a:gridCol>
                <a:gridCol w="978790">
                  <a:extLst>
                    <a:ext uri="{9D8B030D-6E8A-4147-A177-3AD203B41FA5}">
                      <a16:colId xmlns:a16="http://schemas.microsoft.com/office/drawing/2014/main" val="581482379"/>
                    </a:ext>
                  </a:extLst>
                </a:gridCol>
              </a:tblGrid>
              <a:tr h="315000">
                <a:tc>
                  <a:txBody>
                    <a:bodyPr/>
                    <a:lstStyle/>
                    <a:p>
                      <a:r>
                        <a:rPr lang="en-GB" sz="1300" dirty="0">
                          <a:latin typeface="Monaco" pitchFamily="2" charset="77"/>
                        </a:rPr>
                        <a:t>Model</a:t>
                      </a:r>
                    </a:p>
                  </a:txBody>
                  <a:tcPr/>
                </a:tc>
                <a:tc>
                  <a:txBody>
                    <a:bodyPr/>
                    <a:lstStyle/>
                    <a:p>
                      <a:r>
                        <a:rPr lang="en-GB" sz="1300" dirty="0">
                          <a:latin typeface="Monaco" pitchFamily="2" charset="77"/>
                        </a:rPr>
                        <a:t>AIC</a:t>
                      </a:r>
                    </a:p>
                  </a:txBody>
                  <a:tcPr/>
                </a:tc>
                <a:extLst>
                  <a:ext uri="{0D108BD9-81ED-4DB2-BD59-A6C34878D82A}">
                    <a16:rowId xmlns:a16="http://schemas.microsoft.com/office/drawing/2014/main" val="3611884886"/>
                  </a:ext>
                </a:extLst>
              </a:tr>
              <a:tr h="315000">
                <a:tc>
                  <a:txBody>
                    <a:bodyPr/>
                    <a:lstStyle/>
                    <a:p>
                      <a:r>
                        <a:rPr lang="en-GB" sz="1300" dirty="0">
                          <a:latin typeface="Monaco" pitchFamily="2" charset="77"/>
                        </a:rPr>
                        <a:t>1b</a:t>
                      </a:r>
                    </a:p>
                  </a:txBody>
                  <a:tcPr/>
                </a:tc>
                <a:tc>
                  <a:txBody>
                    <a:bodyPr/>
                    <a:lstStyle/>
                    <a:p>
                      <a:r>
                        <a:rPr lang="en-GB" sz="1300" dirty="0">
                          <a:latin typeface="Monaco" pitchFamily="2" charset="77"/>
                        </a:rPr>
                        <a:t>1176.978</a:t>
                      </a:r>
                    </a:p>
                  </a:txBody>
                  <a:tcPr/>
                </a:tc>
                <a:extLst>
                  <a:ext uri="{0D108BD9-81ED-4DB2-BD59-A6C34878D82A}">
                    <a16:rowId xmlns:a16="http://schemas.microsoft.com/office/drawing/2014/main" val="4266551464"/>
                  </a:ext>
                </a:extLst>
              </a:tr>
              <a:tr h="315000">
                <a:tc>
                  <a:txBody>
                    <a:bodyPr/>
                    <a:lstStyle/>
                    <a:p>
                      <a:r>
                        <a:rPr lang="en-GB" sz="1300" dirty="0">
                          <a:latin typeface="Monaco" pitchFamily="2" charset="77"/>
                        </a:rPr>
                        <a:t>3</a:t>
                      </a:r>
                    </a:p>
                  </a:txBody>
                  <a:tcPr/>
                </a:tc>
                <a:tc>
                  <a:txBody>
                    <a:bodyPr/>
                    <a:lstStyle/>
                    <a:p>
                      <a:r>
                        <a:rPr lang="en-GB" sz="1300" dirty="0">
                          <a:latin typeface="Monaco" pitchFamily="2" charset="77"/>
                        </a:rPr>
                        <a:t>1950.473 </a:t>
                      </a:r>
                    </a:p>
                  </a:txBody>
                  <a:tcPr/>
                </a:tc>
                <a:extLst>
                  <a:ext uri="{0D108BD9-81ED-4DB2-BD59-A6C34878D82A}">
                    <a16:rowId xmlns:a16="http://schemas.microsoft.com/office/drawing/2014/main" val="1896602217"/>
                  </a:ext>
                </a:extLst>
              </a:tr>
              <a:tr h="315000">
                <a:tc>
                  <a:txBody>
                    <a:bodyPr/>
                    <a:lstStyle/>
                    <a:p>
                      <a:r>
                        <a:rPr lang="en-GB" sz="1300" dirty="0">
                          <a:latin typeface="Monaco" pitchFamily="2" charset="77"/>
                        </a:rPr>
                        <a:t>2</a:t>
                      </a:r>
                    </a:p>
                  </a:txBody>
                  <a:tcPr/>
                </a:tc>
                <a:tc>
                  <a:txBody>
                    <a:bodyPr/>
                    <a:lstStyle/>
                    <a:p>
                      <a:r>
                        <a:rPr lang="en-GB" sz="1300" dirty="0">
                          <a:latin typeface="Monaco" pitchFamily="2" charset="77"/>
                        </a:rPr>
                        <a:t>2065.903</a:t>
                      </a:r>
                    </a:p>
                  </a:txBody>
                  <a:tcPr/>
                </a:tc>
                <a:extLst>
                  <a:ext uri="{0D108BD9-81ED-4DB2-BD59-A6C34878D82A}">
                    <a16:rowId xmlns:a16="http://schemas.microsoft.com/office/drawing/2014/main" val="1622300072"/>
                  </a:ext>
                </a:extLst>
              </a:tr>
            </a:tbl>
          </a:graphicData>
        </a:graphic>
      </p:graphicFrame>
      <p:sp>
        <p:nvSpPr>
          <p:cNvPr id="6" name="TextBox 5">
            <a:extLst>
              <a:ext uri="{FF2B5EF4-FFF2-40B4-BE49-F238E27FC236}">
                <a16:creationId xmlns:a16="http://schemas.microsoft.com/office/drawing/2014/main" id="{D1D33FBC-840C-874C-A8EB-96D0CE8EB996}"/>
              </a:ext>
            </a:extLst>
          </p:cNvPr>
          <p:cNvSpPr txBox="1"/>
          <p:nvPr/>
        </p:nvSpPr>
        <p:spPr>
          <a:xfrm>
            <a:off x="277671" y="1942330"/>
            <a:ext cx="4906926" cy="400110"/>
          </a:xfrm>
          <a:prstGeom prst="rect">
            <a:avLst/>
          </a:prstGeom>
          <a:noFill/>
        </p:spPr>
        <p:txBody>
          <a:bodyPr wrap="square" rtlCol="0">
            <a:spAutoFit/>
          </a:bodyPr>
          <a:lstStyle/>
          <a:p>
            <a:r>
              <a:rPr lang="en-GB" sz="1000" i="1" dirty="0">
                <a:latin typeface="Cambria" panose="02040503050406030204" pitchFamily="18" charset="0"/>
              </a:rPr>
              <a:t>Table 108. Model fit comparison using AIC. Model 1b was the best fit and it included two parameters and two maturity classes (juvenile and adult).</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611808AA-43D0-C24C-A151-B125AF033E0E}"/>
                  </a:ext>
                </a:extLst>
              </p:cNvPr>
              <p:cNvSpPr txBox="1"/>
              <p:nvPr/>
            </p:nvSpPr>
            <p:spPr>
              <a:xfrm>
                <a:off x="133391" y="3880516"/>
                <a:ext cx="10991810" cy="830997"/>
              </a:xfrm>
              <a:prstGeom prst="rect">
                <a:avLst/>
              </a:prstGeom>
              <a:noFill/>
            </p:spPr>
            <p:txBody>
              <a:bodyPr wrap="square" rtlCol="0">
                <a:spAutoFit/>
              </a:bodyPr>
              <a:lstStyle/>
              <a:p>
                <a:pPr algn="just"/>
                <a:r>
                  <a:rPr lang="en-GB" sz="1600" dirty="0">
                    <a:latin typeface="Cambria" panose="02040503050406030204" pitchFamily="18" charset="0"/>
                  </a:rPr>
                  <a:t>It was noticeable that in both model 2 and model 3, the most different parameter was </a:t>
                </a:r>
                <a:r>
                  <a:rPr lang="en-GB" sz="1600" i="1" dirty="0">
                    <a:latin typeface="Cambria" panose="02040503050406030204" pitchFamily="18" charset="0"/>
                  </a:rPr>
                  <a:t>mean</a:t>
                </a:r>
                <a:r>
                  <a:rPr lang="en-GB" sz="1600" dirty="0">
                    <a:latin typeface="Cambria" panose="02040503050406030204" pitchFamily="18" charset="0"/>
                  </a:rPr>
                  <a:t> and not </a:t>
                </a:r>
                <a:r>
                  <a:rPr lang="en-GB" sz="1600" i="1" dirty="0">
                    <a:latin typeface="Cambria" panose="02040503050406030204" pitchFamily="18" charset="0"/>
                  </a:rPr>
                  <a:t>slope</a:t>
                </a:r>
                <a:r>
                  <a:rPr lang="en-GB" sz="1600" dirty="0">
                    <a:latin typeface="Cambria" panose="02040503050406030204" pitchFamily="18" charset="0"/>
                  </a:rPr>
                  <a:t>. I assessed whether models with two </a:t>
                </a:r>
                <a:r>
                  <a:rPr lang="en-GB" sz="1600" i="1" dirty="0">
                    <a:latin typeface="Cambria" panose="02040503050406030204" pitchFamily="18" charset="0"/>
                  </a:rPr>
                  <a:t>mean </a:t>
                </a:r>
                <a:r>
                  <a:rPr lang="en-GB" sz="1600" dirty="0">
                    <a:latin typeface="Cambria" panose="02040503050406030204" pitchFamily="18" charset="0"/>
                  </a:rPr>
                  <a:t>parameters and one </a:t>
                </a:r>
                <a:r>
                  <a:rPr lang="en-GB" sz="1600" i="1" dirty="0">
                    <a:latin typeface="Cambria" panose="02040503050406030204" pitchFamily="18" charset="0"/>
                  </a:rPr>
                  <a:t>slope </a:t>
                </a:r>
                <a:r>
                  <a:rPr lang="en-GB" sz="1600" dirty="0">
                    <a:latin typeface="Cambria" panose="02040503050406030204" pitchFamily="18" charset="0"/>
                  </a:rPr>
                  <a:t>parameter improved the fit (Table 109). They do but not significantly (</a:t>
                </a:r>
                <a14:m>
                  <m:oMath xmlns:m="http://schemas.openxmlformats.org/officeDocument/2006/math">
                    <m:r>
                      <a:rPr lang="en-GB" sz="1600" i="1" smtClean="0">
                        <a:latin typeface="Cambria Math" panose="02040503050406030204" pitchFamily="18" charset="0"/>
                        <a:ea typeface="Cambria Math" panose="02040503050406030204" pitchFamily="18" charset="0"/>
                      </a:rPr>
                      <m:t>∆</m:t>
                    </m:r>
                    <m:r>
                      <m:rPr>
                        <m:nor/>
                      </m:rPr>
                      <a:rPr lang="sv-SE" sz="1600" b="0" i="0" smtClean="0">
                        <a:latin typeface="Cambria Math" panose="02040503050406030204" pitchFamily="18" charset="0"/>
                        <a:ea typeface="Cambria Math" panose="02040503050406030204" pitchFamily="18" charset="0"/>
                      </a:rPr>
                      <m:t>AIC</m:t>
                    </m:r>
                    <m:r>
                      <m:rPr>
                        <m:nor/>
                      </m:rPr>
                      <a:rPr lang="sv-SE" sz="1600" b="0" i="0" smtClean="0">
                        <a:latin typeface="Cambria Math" panose="02040503050406030204" pitchFamily="18" charset="0"/>
                        <a:ea typeface="Cambria Math" panose="02040503050406030204" pitchFamily="18" charset="0"/>
                      </a:rPr>
                      <m:t> </m:t>
                    </m:r>
                    <m:r>
                      <a:rPr lang="sv-SE" sz="1600" b="0" i="1" smtClean="0">
                        <a:latin typeface="Cambria Math" panose="02040503050406030204" pitchFamily="18" charset="0"/>
                        <a:ea typeface="Cambria Math" panose="02040503050406030204" pitchFamily="18" charset="0"/>
                      </a:rPr>
                      <m:t>&lt;2</m:t>
                    </m:r>
                  </m:oMath>
                </a14:m>
                <a:r>
                  <a:rPr lang="en-GB" sz="1600" dirty="0">
                    <a:latin typeface="Cambria" panose="02040503050406030204" pitchFamily="18" charset="0"/>
                  </a:rPr>
                  <a:t>).</a:t>
                </a:r>
              </a:p>
            </p:txBody>
          </p:sp>
        </mc:Choice>
        <mc:Fallback>
          <p:sp>
            <p:nvSpPr>
              <p:cNvPr id="7" name="TextBox 6">
                <a:extLst>
                  <a:ext uri="{FF2B5EF4-FFF2-40B4-BE49-F238E27FC236}">
                    <a16:creationId xmlns:a16="http://schemas.microsoft.com/office/drawing/2014/main" id="{611808AA-43D0-C24C-A151-B125AF033E0E}"/>
                  </a:ext>
                </a:extLst>
              </p:cNvPr>
              <p:cNvSpPr txBox="1">
                <a:spLocks noRot="1" noChangeAspect="1" noMove="1" noResize="1" noEditPoints="1" noAdjustHandles="1" noChangeArrowheads="1" noChangeShapeType="1" noTextEdit="1"/>
              </p:cNvSpPr>
              <p:nvPr/>
            </p:nvSpPr>
            <p:spPr>
              <a:xfrm>
                <a:off x="133391" y="3880516"/>
                <a:ext cx="10991810" cy="830997"/>
              </a:xfrm>
              <a:prstGeom prst="rect">
                <a:avLst/>
              </a:prstGeom>
              <a:blipFill>
                <a:blip r:embed="rId2"/>
                <a:stretch>
                  <a:fillRect l="-231" t="-1515" r="-231" b="-7576"/>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575E7502-467B-CA42-9B69-B27A7AA4E1FA}"/>
              </a:ext>
            </a:extLst>
          </p:cNvPr>
          <p:cNvSpPr txBox="1"/>
          <p:nvPr/>
        </p:nvSpPr>
        <p:spPr>
          <a:xfrm>
            <a:off x="277670" y="4842510"/>
            <a:ext cx="6859730" cy="400110"/>
          </a:xfrm>
          <a:prstGeom prst="rect">
            <a:avLst/>
          </a:prstGeom>
          <a:noFill/>
        </p:spPr>
        <p:txBody>
          <a:bodyPr wrap="square" rtlCol="0">
            <a:spAutoFit/>
          </a:bodyPr>
          <a:lstStyle/>
          <a:p>
            <a:r>
              <a:rPr lang="en-GB" sz="1000" i="1" dirty="0">
                <a:latin typeface="Cambria" panose="02040503050406030204" pitchFamily="18" charset="0"/>
              </a:rPr>
              <a:t>Table 109. Model fit comparison using AIC. Model 1b was the best fit and it included two parameters and two maturity classes (juvenile and adult). The two models with “one slope” contained three parameters in total, two means and one slope.</a:t>
            </a:r>
          </a:p>
        </p:txBody>
      </p:sp>
      <p:graphicFrame>
        <p:nvGraphicFramePr>
          <p:cNvPr id="9" name="Table 8">
            <a:extLst>
              <a:ext uri="{FF2B5EF4-FFF2-40B4-BE49-F238E27FC236}">
                <a16:creationId xmlns:a16="http://schemas.microsoft.com/office/drawing/2014/main" id="{3687AC41-A0B3-B94D-BF94-24A752E79727}"/>
              </a:ext>
            </a:extLst>
          </p:cNvPr>
          <p:cNvGraphicFramePr>
            <a:graphicFrameLocks noGrp="1"/>
          </p:cNvGraphicFramePr>
          <p:nvPr>
            <p:extLst>
              <p:ext uri="{D42A27DB-BD31-4B8C-83A1-F6EECF244321}">
                <p14:modId xmlns:p14="http://schemas.microsoft.com/office/powerpoint/2010/main" val="3129798633"/>
              </p:ext>
            </p:extLst>
          </p:nvPr>
        </p:nvGraphicFramePr>
        <p:xfrm>
          <a:off x="329334" y="5239473"/>
          <a:ext cx="2223366" cy="1566000"/>
        </p:xfrm>
        <a:graphic>
          <a:graphicData uri="http://schemas.openxmlformats.org/drawingml/2006/table">
            <a:tbl>
              <a:tblPr firstRow="1" bandRow="1">
                <a:tableStyleId>{8799B23B-EC83-4686-B30A-512413B5E67A}</a:tableStyleId>
              </a:tblPr>
              <a:tblGrid>
                <a:gridCol w="1220066">
                  <a:extLst>
                    <a:ext uri="{9D8B030D-6E8A-4147-A177-3AD203B41FA5}">
                      <a16:colId xmlns:a16="http://schemas.microsoft.com/office/drawing/2014/main" val="3030182796"/>
                    </a:ext>
                  </a:extLst>
                </a:gridCol>
                <a:gridCol w="1003300">
                  <a:extLst>
                    <a:ext uri="{9D8B030D-6E8A-4147-A177-3AD203B41FA5}">
                      <a16:colId xmlns:a16="http://schemas.microsoft.com/office/drawing/2014/main" val="581482379"/>
                    </a:ext>
                  </a:extLst>
                </a:gridCol>
              </a:tblGrid>
              <a:tr h="261000">
                <a:tc>
                  <a:txBody>
                    <a:bodyPr/>
                    <a:lstStyle/>
                    <a:p>
                      <a:r>
                        <a:rPr lang="en-GB" sz="1100" dirty="0">
                          <a:latin typeface="Monaco" pitchFamily="2" charset="77"/>
                        </a:rPr>
                        <a:t>Model</a:t>
                      </a:r>
                    </a:p>
                  </a:txBody>
                  <a:tcPr/>
                </a:tc>
                <a:tc>
                  <a:txBody>
                    <a:bodyPr/>
                    <a:lstStyle/>
                    <a:p>
                      <a:r>
                        <a:rPr lang="en-GB" sz="1100" dirty="0">
                          <a:latin typeface="Monaco" pitchFamily="2" charset="77"/>
                        </a:rPr>
                        <a:t>AIC</a:t>
                      </a:r>
                    </a:p>
                  </a:txBody>
                  <a:tcPr/>
                </a:tc>
                <a:extLst>
                  <a:ext uri="{0D108BD9-81ED-4DB2-BD59-A6C34878D82A}">
                    <a16:rowId xmlns:a16="http://schemas.microsoft.com/office/drawing/2014/main" val="3611884886"/>
                  </a:ext>
                </a:extLst>
              </a:tr>
              <a:tr h="261000">
                <a:tc>
                  <a:txBody>
                    <a:bodyPr/>
                    <a:lstStyle/>
                    <a:p>
                      <a:r>
                        <a:rPr lang="en-GB" sz="1100" dirty="0">
                          <a:latin typeface="Monaco" pitchFamily="2" charset="77"/>
                        </a:rPr>
                        <a:t>1b</a:t>
                      </a:r>
                    </a:p>
                  </a:txBody>
                  <a:tcPr/>
                </a:tc>
                <a:tc>
                  <a:txBody>
                    <a:bodyPr/>
                    <a:lstStyle/>
                    <a:p>
                      <a:r>
                        <a:rPr lang="en-GB" sz="1100" dirty="0">
                          <a:latin typeface="Monaco" pitchFamily="2" charset="77"/>
                        </a:rPr>
                        <a:t>1176.978</a:t>
                      </a:r>
                    </a:p>
                  </a:txBody>
                  <a:tcPr/>
                </a:tc>
                <a:extLst>
                  <a:ext uri="{0D108BD9-81ED-4DB2-BD59-A6C34878D82A}">
                    <a16:rowId xmlns:a16="http://schemas.microsoft.com/office/drawing/2014/main" val="4266551464"/>
                  </a:ext>
                </a:extLst>
              </a:tr>
              <a:tr h="261000">
                <a:tc>
                  <a:txBody>
                    <a:bodyPr/>
                    <a:lstStyle/>
                    <a:p>
                      <a:r>
                        <a:rPr lang="en-GB" sz="1100" dirty="0">
                          <a:latin typeface="Monaco" pitchFamily="2" charset="77"/>
                        </a:rPr>
                        <a:t>3 one slope</a:t>
                      </a:r>
                    </a:p>
                  </a:txBody>
                  <a:tcPr/>
                </a:tc>
                <a:tc>
                  <a:txBody>
                    <a:bodyPr/>
                    <a:lstStyle/>
                    <a:p>
                      <a:r>
                        <a:rPr lang="en-GB" sz="1100" dirty="0">
                          <a:latin typeface="Monaco" pitchFamily="2" charset="77"/>
                        </a:rPr>
                        <a:t>1949.326 </a:t>
                      </a:r>
                    </a:p>
                  </a:txBody>
                  <a:tcPr/>
                </a:tc>
                <a:extLst>
                  <a:ext uri="{0D108BD9-81ED-4DB2-BD59-A6C34878D82A}">
                    <a16:rowId xmlns:a16="http://schemas.microsoft.com/office/drawing/2014/main" val="2074484784"/>
                  </a:ext>
                </a:extLst>
              </a:tr>
              <a:tr h="261000">
                <a:tc>
                  <a:txBody>
                    <a:bodyPr/>
                    <a:lstStyle/>
                    <a:p>
                      <a:r>
                        <a:rPr lang="en-GB" sz="1100" dirty="0">
                          <a:latin typeface="Monaco" pitchFamily="2" charset="77"/>
                        </a:rPr>
                        <a:t>3</a:t>
                      </a:r>
                    </a:p>
                  </a:txBody>
                  <a:tcPr/>
                </a:tc>
                <a:tc>
                  <a:txBody>
                    <a:bodyPr/>
                    <a:lstStyle/>
                    <a:p>
                      <a:r>
                        <a:rPr lang="en-GB" sz="1100" dirty="0">
                          <a:latin typeface="Monaco" pitchFamily="2" charset="77"/>
                        </a:rPr>
                        <a:t>1950.473 </a:t>
                      </a:r>
                    </a:p>
                  </a:txBody>
                  <a:tcPr/>
                </a:tc>
                <a:extLst>
                  <a:ext uri="{0D108BD9-81ED-4DB2-BD59-A6C34878D82A}">
                    <a16:rowId xmlns:a16="http://schemas.microsoft.com/office/drawing/2014/main" val="1896602217"/>
                  </a:ext>
                </a:extLst>
              </a:tr>
              <a:tr h="261000">
                <a:tc>
                  <a:txBody>
                    <a:bodyPr/>
                    <a:lstStyle/>
                    <a:p>
                      <a:r>
                        <a:rPr lang="en-GB" sz="1100" dirty="0">
                          <a:latin typeface="Monaco" pitchFamily="2" charset="77"/>
                        </a:rPr>
                        <a:t>2 one slope</a:t>
                      </a:r>
                    </a:p>
                  </a:txBody>
                  <a:tcPr/>
                </a:tc>
                <a:tc>
                  <a:txBody>
                    <a:bodyPr/>
                    <a:lstStyle/>
                    <a:p>
                      <a:r>
                        <a:rPr lang="en-GB" sz="1100" dirty="0">
                          <a:latin typeface="Monaco" pitchFamily="2" charset="77"/>
                        </a:rPr>
                        <a:t>2064.434</a:t>
                      </a:r>
                    </a:p>
                  </a:txBody>
                  <a:tcPr/>
                </a:tc>
                <a:extLst>
                  <a:ext uri="{0D108BD9-81ED-4DB2-BD59-A6C34878D82A}">
                    <a16:rowId xmlns:a16="http://schemas.microsoft.com/office/drawing/2014/main" val="3193854759"/>
                  </a:ext>
                </a:extLst>
              </a:tr>
              <a:tr h="261000">
                <a:tc>
                  <a:txBody>
                    <a:bodyPr/>
                    <a:lstStyle/>
                    <a:p>
                      <a:r>
                        <a:rPr lang="en-GB" sz="1100" dirty="0">
                          <a:latin typeface="Monaco" pitchFamily="2" charset="77"/>
                        </a:rPr>
                        <a:t>2</a:t>
                      </a:r>
                    </a:p>
                  </a:txBody>
                  <a:tcPr/>
                </a:tc>
                <a:tc>
                  <a:txBody>
                    <a:bodyPr/>
                    <a:lstStyle/>
                    <a:p>
                      <a:r>
                        <a:rPr lang="en-GB" sz="1100" dirty="0">
                          <a:latin typeface="Monaco" pitchFamily="2" charset="77"/>
                        </a:rPr>
                        <a:t>2065.903</a:t>
                      </a:r>
                    </a:p>
                  </a:txBody>
                  <a:tcPr/>
                </a:tc>
                <a:extLst>
                  <a:ext uri="{0D108BD9-81ED-4DB2-BD59-A6C34878D82A}">
                    <a16:rowId xmlns:a16="http://schemas.microsoft.com/office/drawing/2014/main" val="1622300072"/>
                  </a:ext>
                </a:extLst>
              </a:tr>
            </a:tbl>
          </a:graphicData>
        </a:graphic>
      </p:graphicFrame>
    </p:spTree>
    <p:extLst>
      <p:ext uri="{BB962C8B-B14F-4D97-AF65-F5344CB8AC3E}">
        <p14:creationId xmlns:p14="http://schemas.microsoft.com/office/powerpoint/2010/main" val="3038110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4252</TotalTime>
  <Words>3825</Words>
  <Application>Microsoft Macintosh PowerPoint</Application>
  <PresentationFormat>Widescreen</PresentationFormat>
  <Paragraphs>421</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Cambria</vt:lpstr>
      <vt:lpstr>Cambria Math</vt:lpstr>
      <vt:lpstr>Monaco</vt:lpstr>
      <vt:lpstr>Optima</vt:lpstr>
      <vt:lpstr>Optima-Regular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Perini</dc:creator>
  <cp:lastModifiedBy>Samuel Perini</cp:lastModifiedBy>
  <cp:revision>160</cp:revision>
  <dcterms:created xsi:type="dcterms:W3CDTF">2020-04-20T06:54:33Z</dcterms:created>
  <dcterms:modified xsi:type="dcterms:W3CDTF">2020-05-04T14:41:53Z</dcterms:modified>
</cp:coreProperties>
</file>