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8" r:id="rId5"/>
    <p:sldId id="259" r:id="rId6"/>
    <p:sldId id="264" r:id="rId7"/>
    <p:sldId id="269" r:id="rId8"/>
    <p:sldId id="265" r:id="rId9"/>
    <p:sldId id="270" r:id="rId10"/>
    <p:sldId id="271" r:id="rId11"/>
    <p:sldId id="272" r:id="rId12"/>
    <p:sldId id="273" r:id="rId13"/>
    <p:sldId id="267"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8"/>
    <p:restoredTop sz="96925"/>
  </p:normalViewPr>
  <p:slideViewPr>
    <p:cSldViewPr snapToGrid="0" snapToObjects="1">
      <p:cViewPr varScale="1">
        <p:scale>
          <a:sx n="101" d="100"/>
          <a:sy n="101" d="100"/>
        </p:scale>
        <p:origin x="216"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BEFC-5271-A341-9B50-8E9BAA475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0AF989-D38C-5041-B2D7-27200CABA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A53388-DCB5-1140-8B86-21BB433DCB3A}"/>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5" name="Footer Placeholder 4">
            <a:extLst>
              <a:ext uri="{FF2B5EF4-FFF2-40B4-BE49-F238E27FC236}">
                <a16:creationId xmlns:a16="http://schemas.microsoft.com/office/drawing/2014/main" id="{437FBF02-BD46-444D-9336-80489ED2B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0C2355-C38E-014D-96C6-079D6A99AF15}"/>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495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7126-92FE-7D48-9200-C1D3D550E8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980589-BD14-8341-8ECD-A19BE7E4E9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5D17C4-7561-7642-9BB4-521F5C2F8A18}"/>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5" name="Footer Placeholder 4">
            <a:extLst>
              <a:ext uri="{FF2B5EF4-FFF2-40B4-BE49-F238E27FC236}">
                <a16:creationId xmlns:a16="http://schemas.microsoft.com/office/drawing/2014/main" id="{D4FBBEDE-7D43-6A4E-9860-FDE86014C0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5103B7-732E-6E4E-BA6B-4C7D88B9242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9074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A1E95-5079-6245-926B-698E87225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843790-85F9-7B4A-B28B-D08F7C24E0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F2ABA-3F82-4647-A533-4F4F34E7F5F5}"/>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5" name="Footer Placeholder 4">
            <a:extLst>
              <a:ext uri="{FF2B5EF4-FFF2-40B4-BE49-F238E27FC236}">
                <a16:creationId xmlns:a16="http://schemas.microsoft.com/office/drawing/2014/main" id="{8A0D8558-EDFE-3442-BA24-14BBD84BE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A5E8DE-DD0E-B94D-8AC6-A50C93498898}"/>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16011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48FB-3A95-5740-AAF3-81A8E4B01B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1BC00F-B6D1-8741-ACEB-12B93870C4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C50BC0-7B12-0643-930D-482E21518397}"/>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5" name="Footer Placeholder 4">
            <a:extLst>
              <a:ext uri="{FF2B5EF4-FFF2-40B4-BE49-F238E27FC236}">
                <a16:creationId xmlns:a16="http://schemas.microsoft.com/office/drawing/2014/main" id="{2015471B-A30F-BC42-A162-612AD32EF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0E088A-C1B8-1D43-BFA8-D0D8CF5D5F5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000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F2AE-B0C5-7542-BB65-F3ED73175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77EB44-3255-E842-A53B-090330923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25D90C-9DB6-4749-B34F-BFB37DA6973D}"/>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5" name="Footer Placeholder 4">
            <a:extLst>
              <a:ext uri="{FF2B5EF4-FFF2-40B4-BE49-F238E27FC236}">
                <a16:creationId xmlns:a16="http://schemas.microsoft.com/office/drawing/2014/main" id="{58291ABD-8325-0146-9498-728F1BA83F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FB4686-2864-6A46-8D1C-284C9A990606}"/>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7408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2940-AF14-5E41-97DE-8996264E5D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D054B0-893D-9644-9E92-871E44DC45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9BC9C8F-FAD8-254D-A1F2-57BCF03796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66D3CF-166B-344B-B19F-F5397E5C8442}"/>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6" name="Footer Placeholder 5">
            <a:extLst>
              <a:ext uri="{FF2B5EF4-FFF2-40B4-BE49-F238E27FC236}">
                <a16:creationId xmlns:a16="http://schemas.microsoft.com/office/drawing/2014/main" id="{E2C305DB-9850-4F49-B256-929FE26E45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EA70B1-0B19-0445-AC70-9A932A597C09}"/>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06119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7D80-F5D5-934A-B6E4-0004064737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58432C-1690-2343-B7CF-28511A107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85F68-8686-824E-A30D-E32C72D43F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8FB6E4-5025-1143-923A-27A5ED1CD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B13B29-6EF7-254B-8D1C-688AE6FDDA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E6EDEB-1267-D24D-9A8F-A7A24C4B17E0}"/>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8" name="Footer Placeholder 7">
            <a:extLst>
              <a:ext uri="{FF2B5EF4-FFF2-40B4-BE49-F238E27FC236}">
                <a16:creationId xmlns:a16="http://schemas.microsoft.com/office/drawing/2014/main" id="{67AB2499-A379-DC40-87E0-28B9BA415B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77B87C-6FBC-4A43-A003-40A14E5215AC}"/>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343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557F-3FBA-3C4E-A20B-3667B2D9ED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3CF14E-7D4A-894B-92FD-B93444F02BAB}"/>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4" name="Footer Placeholder 3">
            <a:extLst>
              <a:ext uri="{FF2B5EF4-FFF2-40B4-BE49-F238E27FC236}">
                <a16:creationId xmlns:a16="http://schemas.microsoft.com/office/drawing/2014/main" id="{D63ABA33-B102-2949-991C-FB39D569E0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0C1BEF-E8EC-D946-9920-AF42C0A58944}"/>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28836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511EE-FED9-D649-B8DD-08C0674587CC}"/>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3" name="Footer Placeholder 2">
            <a:extLst>
              <a:ext uri="{FF2B5EF4-FFF2-40B4-BE49-F238E27FC236}">
                <a16:creationId xmlns:a16="http://schemas.microsoft.com/office/drawing/2014/main" id="{62665104-DBE7-6041-892D-0FFC1ECB4F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779CD7D-301A-D740-8DA9-048A3F5ED202}"/>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67440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356-E319-0A40-B46C-85124C13D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CA670C-B784-394D-BBD9-4A79E897A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69FD3D-E615-7C4D-B9C6-2206087E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51958B-716B-0C44-A0AC-987453335143}"/>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6" name="Footer Placeholder 5">
            <a:extLst>
              <a:ext uri="{FF2B5EF4-FFF2-40B4-BE49-F238E27FC236}">
                <a16:creationId xmlns:a16="http://schemas.microsoft.com/office/drawing/2014/main" id="{60427D1D-65CB-5944-9A49-8071EAF2EA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60813B-BA77-7C45-AAE3-054D5594630A}"/>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65947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27EB-71CE-3E46-885A-87CE00011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51E14D-0513-6B41-BE47-F74FC30A3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60CFC8-5360-B341-B9D0-C76B22894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600A6D-B94B-0147-9714-081C4BC91361}"/>
              </a:ext>
            </a:extLst>
          </p:cNvPr>
          <p:cNvSpPr>
            <a:spLocks noGrp="1"/>
          </p:cNvSpPr>
          <p:nvPr>
            <p:ph type="dt" sz="half" idx="10"/>
          </p:nvPr>
        </p:nvSpPr>
        <p:spPr/>
        <p:txBody>
          <a:bodyPr/>
          <a:lstStyle/>
          <a:p>
            <a:fld id="{036DFB3D-27A1-E84B-9564-8CD6EABFCA81}" type="datetimeFigureOut">
              <a:rPr lang="en-GB" smtClean="0"/>
              <a:t>08/05/2020</a:t>
            </a:fld>
            <a:endParaRPr lang="en-GB"/>
          </a:p>
        </p:txBody>
      </p:sp>
      <p:sp>
        <p:nvSpPr>
          <p:cNvPr id="6" name="Footer Placeholder 5">
            <a:extLst>
              <a:ext uri="{FF2B5EF4-FFF2-40B4-BE49-F238E27FC236}">
                <a16:creationId xmlns:a16="http://schemas.microsoft.com/office/drawing/2014/main" id="{E2A9F813-D223-984E-A022-F5E80D9E7F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F16818-5918-724D-99EF-1EEAACF6937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15159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EB173-D3B5-7F48-80A4-E9CA45076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8F4283-C659-6B44-9FDD-9C8F018EE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848491-BDD0-2642-A36D-EAEAF0898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DFB3D-27A1-E84B-9564-8CD6EABFCA81}" type="datetimeFigureOut">
              <a:rPr lang="en-GB" smtClean="0"/>
              <a:t>08/05/2020</a:t>
            </a:fld>
            <a:endParaRPr lang="en-GB"/>
          </a:p>
        </p:txBody>
      </p:sp>
      <p:sp>
        <p:nvSpPr>
          <p:cNvPr id="5" name="Footer Placeholder 4">
            <a:extLst>
              <a:ext uri="{FF2B5EF4-FFF2-40B4-BE49-F238E27FC236}">
                <a16:creationId xmlns:a16="http://schemas.microsoft.com/office/drawing/2014/main" id="{7F4C8A74-CE8A-7C4F-9223-CB3DE3948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C9D67B-B218-2442-801F-A78F7B69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D3C7F-1812-6A4A-9C0F-55804DAFF06F}" type="slidenum">
              <a:rPr lang="en-GB" smtClean="0"/>
              <a:t>‹#›</a:t>
            </a:fld>
            <a:endParaRPr lang="en-GB"/>
          </a:p>
        </p:txBody>
      </p:sp>
    </p:spTree>
    <p:extLst>
      <p:ext uri="{BB962C8B-B14F-4D97-AF65-F5344CB8AC3E}">
        <p14:creationId xmlns:p14="http://schemas.microsoft.com/office/powerpoint/2010/main" val="209179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D06653D2-544B-7942-9990-C927608CA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8548255" cy="6838604"/>
          </a:xfrm>
          <a:prstGeom prst="rect">
            <a:avLst/>
          </a:prstGeom>
        </p:spPr>
      </p:pic>
      <p:sp>
        <p:nvSpPr>
          <p:cNvPr id="11" name="TextBox 10">
            <a:extLst>
              <a:ext uri="{FF2B5EF4-FFF2-40B4-BE49-F238E27FC236}">
                <a16:creationId xmlns:a16="http://schemas.microsoft.com/office/drawing/2014/main" id="{9EA5218B-46A8-A74B-A433-F4E60BB00F6C}"/>
              </a:ext>
            </a:extLst>
          </p:cNvPr>
          <p:cNvSpPr txBox="1"/>
          <p:nvPr/>
        </p:nvSpPr>
        <p:spPr>
          <a:xfrm>
            <a:off x="8548255" y="4844600"/>
            <a:ext cx="3643745" cy="1874854"/>
          </a:xfrm>
          <a:prstGeom prst="rect">
            <a:avLst/>
          </a:prstGeom>
          <a:noFill/>
        </p:spPr>
        <p:txBody>
          <a:bodyPr wrap="square" rtlCol="0">
            <a:spAutoFit/>
          </a:bodyPr>
          <a:lstStyle/>
          <a:p>
            <a:r>
              <a:rPr lang="en-GB" sz="1600" i="1" dirty="0">
                <a:latin typeface="Optima" panose="02000503060000020004" pitchFamily="2" charset="0"/>
              </a:rPr>
              <a:t>Figure 101a. Size variation over populations by maturity classes. The boxplot is based on median (horizontal black like), 25</a:t>
            </a:r>
            <a:r>
              <a:rPr lang="en-GB" sz="1600" i="1" baseline="30000" dirty="0">
                <a:latin typeface="Optima" panose="02000503060000020004" pitchFamily="2" charset="0"/>
              </a:rPr>
              <a:t>th</a:t>
            </a:r>
            <a:r>
              <a:rPr lang="en-GB" sz="1600" i="1" dirty="0">
                <a:latin typeface="Optima" panose="02000503060000020004" pitchFamily="2" charset="0"/>
              </a:rPr>
              <a:t> and 75</a:t>
            </a:r>
            <a:r>
              <a:rPr lang="en-GB" sz="1600" i="1" baseline="30000" dirty="0">
                <a:latin typeface="Optima" panose="02000503060000020004" pitchFamily="2" charset="0"/>
              </a:rPr>
              <a:t>th</a:t>
            </a:r>
            <a:r>
              <a:rPr lang="en-GB" sz="1600" i="1" dirty="0">
                <a:latin typeface="Optima" panose="02000503060000020004" pitchFamily="2" charset="0"/>
              </a:rPr>
              <a:t> percentiles (lower and upper hinges), minimum and maximum (lower and upper whisker), outlying points (black dots).</a:t>
            </a:r>
          </a:p>
        </p:txBody>
      </p:sp>
      <p:sp>
        <p:nvSpPr>
          <p:cNvPr id="14" name="TextBox 13">
            <a:extLst>
              <a:ext uri="{FF2B5EF4-FFF2-40B4-BE49-F238E27FC236}">
                <a16:creationId xmlns:a16="http://schemas.microsoft.com/office/drawing/2014/main" id="{CD65C6BB-FFAD-AE44-A4E2-49063F8B970F}"/>
              </a:ext>
            </a:extLst>
          </p:cNvPr>
          <p:cNvSpPr txBox="1"/>
          <p:nvPr/>
        </p:nvSpPr>
        <p:spPr>
          <a:xfrm>
            <a:off x="8686800" y="346364"/>
            <a:ext cx="3172691" cy="1477328"/>
          </a:xfrm>
          <a:prstGeom prst="rect">
            <a:avLst/>
          </a:prstGeom>
          <a:noFill/>
        </p:spPr>
        <p:txBody>
          <a:bodyPr wrap="square" rtlCol="0">
            <a:spAutoFit/>
          </a:bodyPr>
          <a:lstStyle/>
          <a:p>
            <a:r>
              <a:rPr lang="en-GB" dirty="0">
                <a:latin typeface="Optima" panose="02000503060000020004" pitchFamily="2" charset="0"/>
              </a:rPr>
              <a:t>The largest juveniles are snails with no brood and no penis recorded. I believe that some of these are cases where there is an experimenter effect.</a:t>
            </a:r>
          </a:p>
        </p:txBody>
      </p:sp>
    </p:spTree>
    <p:extLst>
      <p:ext uri="{BB962C8B-B14F-4D97-AF65-F5344CB8AC3E}">
        <p14:creationId xmlns:p14="http://schemas.microsoft.com/office/powerpoint/2010/main" val="89169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BB287-59BE-A649-B411-A860AE5E601E}"/>
              </a:ext>
            </a:extLst>
          </p:cNvPr>
          <p:cNvSpPr txBox="1"/>
          <p:nvPr/>
        </p:nvSpPr>
        <p:spPr>
          <a:xfrm>
            <a:off x="133390" y="279147"/>
            <a:ext cx="1386855" cy="369332"/>
          </a:xfrm>
          <a:prstGeom prst="rect">
            <a:avLst/>
          </a:prstGeom>
          <a:noFill/>
        </p:spPr>
        <p:txBody>
          <a:bodyPr wrap="none" rtlCol="0">
            <a:spAutoFit/>
          </a:bodyPr>
          <a:lstStyle/>
          <a:p>
            <a:r>
              <a:rPr lang="en-GB" b="1" dirty="0">
                <a:latin typeface="Cambria" panose="02040503050406030204" pitchFamily="18" charset="0"/>
              </a:rPr>
              <a:t>Checkpoint</a:t>
            </a:r>
          </a:p>
        </p:txBody>
      </p:sp>
      <p:sp>
        <p:nvSpPr>
          <p:cNvPr id="4" name="TextBox 3">
            <a:extLst>
              <a:ext uri="{FF2B5EF4-FFF2-40B4-BE49-F238E27FC236}">
                <a16:creationId xmlns:a16="http://schemas.microsoft.com/office/drawing/2014/main" id="{7B82D8F4-B8B8-0D4A-A357-F2455A5795DF}"/>
              </a:ext>
            </a:extLst>
          </p:cNvPr>
          <p:cNvSpPr txBox="1"/>
          <p:nvPr/>
        </p:nvSpPr>
        <p:spPr>
          <a:xfrm>
            <a:off x="133390" y="888747"/>
            <a:ext cx="11193385" cy="369332"/>
          </a:xfrm>
          <a:prstGeom prst="rect">
            <a:avLst/>
          </a:prstGeom>
          <a:noFill/>
        </p:spPr>
        <p:txBody>
          <a:bodyPr wrap="none" rtlCol="0">
            <a:spAutoFit/>
          </a:bodyPr>
          <a:lstStyle/>
          <a:p>
            <a:r>
              <a:rPr lang="en-GB" dirty="0">
                <a:latin typeface="Cambria" panose="02040503050406030204" pitchFamily="18" charset="0"/>
              </a:rPr>
              <a:t>1) Does the slope differ between sexes? NO, model 2 two slopes and model 2 one slope showed similar AIC values</a:t>
            </a:r>
          </a:p>
        </p:txBody>
      </p:sp>
      <p:sp>
        <p:nvSpPr>
          <p:cNvPr id="5" name="TextBox 4">
            <a:extLst>
              <a:ext uri="{FF2B5EF4-FFF2-40B4-BE49-F238E27FC236}">
                <a16:creationId xmlns:a16="http://schemas.microsoft.com/office/drawing/2014/main" id="{803E08A0-0B85-0844-8E98-27DE41D1CC14}"/>
              </a:ext>
            </a:extLst>
          </p:cNvPr>
          <p:cNvSpPr txBox="1"/>
          <p:nvPr/>
        </p:nvSpPr>
        <p:spPr>
          <a:xfrm>
            <a:off x="133390" y="1498347"/>
            <a:ext cx="11193385" cy="1477328"/>
          </a:xfrm>
          <a:prstGeom prst="rect">
            <a:avLst/>
          </a:prstGeom>
          <a:noFill/>
        </p:spPr>
        <p:txBody>
          <a:bodyPr wrap="square" rtlCol="0">
            <a:spAutoFit/>
          </a:bodyPr>
          <a:lstStyle/>
          <a:p>
            <a:r>
              <a:rPr lang="en-GB" dirty="0">
                <a:latin typeface="Cambria" panose="02040503050406030204" pitchFamily="18" charset="0"/>
              </a:rPr>
              <a:t>2) Does the slope differ between generations? NO, model 3 two slopes and model 3 one slope showed similar AIC values</a:t>
            </a:r>
          </a:p>
          <a:p>
            <a:r>
              <a:rPr lang="en-GB" dirty="0">
                <a:solidFill>
                  <a:srgbClr val="0070C0"/>
                </a:solidFill>
                <a:latin typeface="Cambria" panose="02040503050406030204" pitchFamily="18" charset="0"/>
              </a:rPr>
              <a:t>The lack of difference between generations may be partly due to the problem with lacking juveniles in gen0 for a large part of the cline. However, the constancy of slope is key - it allows fitting for individual tanks and so a simple comparison of the sizes at 50% maturity. </a:t>
            </a:r>
          </a:p>
        </p:txBody>
      </p:sp>
      <p:sp>
        <p:nvSpPr>
          <p:cNvPr id="6" name="TextBox 5">
            <a:extLst>
              <a:ext uri="{FF2B5EF4-FFF2-40B4-BE49-F238E27FC236}">
                <a16:creationId xmlns:a16="http://schemas.microsoft.com/office/drawing/2014/main" id="{5781AABB-3015-FD4F-8815-5553577FF422}"/>
              </a:ext>
            </a:extLst>
          </p:cNvPr>
          <p:cNvSpPr txBox="1"/>
          <p:nvPr/>
        </p:nvSpPr>
        <p:spPr>
          <a:xfrm>
            <a:off x="133390" y="3341380"/>
            <a:ext cx="11728410" cy="923330"/>
          </a:xfrm>
          <a:prstGeom prst="rect">
            <a:avLst/>
          </a:prstGeom>
          <a:noFill/>
        </p:spPr>
        <p:txBody>
          <a:bodyPr wrap="square" rtlCol="0">
            <a:spAutoFit/>
          </a:bodyPr>
          <a:lstStyle/>
          <a:p>
            <a:r>
              <a:rPr lang="en-GB" dirty="0">
                <a:latin typeface="Cambria" panose="02040503050406030204" pitchFamily="18" charset="0"/>
              </a:rPr>
              <a:t>We can compare size at 50% maturity between generations and among tanks using a single slope for the logistic regression of maturity on size. We fitted a model for each population of generation 0 and generation 1 separately in order to predict size at 50% maturity and its standard error to use in the plasticity analysis.</a:t>
            </a:r>
          </a:p>
        </p:txBody>
      </p:sp>
      <p:sp>
        <p:nvSpPr>
          <p:cNvPr id="8" name="Rectangle 7">
            <a:extLst>
              <a:ext uri="{FF2B5EF4-FFF2-40B4-BE49-F238E27FC236}">
                <a16:creationId xmlns:a16="http://schemas.microsoft.com/office/drawing/2014/main" id="{81DEF021-0616-1541-BDF0-2FE8036C6AB2}"/>
              </a:ext>
            </a:extLst>
          </p:cNvPr>
          <p:cNvSpPr/>
          <p:nvPr/>
        </p:nvSpPr>
        <p:spPr>
          <a:xfrm>
            <a:off x="133390" y="4592412"/>
            <a:ext cx="11728410" cy="1477328"/>
          </a:xfrm>
          <a:prstGeom prst="rect">
            <a:avLst/>
          </a:prstGeom>
        </p:spPr>
        <p:txBody>
          <a:bodyPr wrap="square">
            <a:spAutoFit/>
          </a:bodyPr>
          <a:lstStyle/>
          <a:p>
            <a:pPr algn="just"/>
            <a:r>
              <a:rPr lang="en-GB" b="1" dirty="0">
                <a:latin typeface="Cambria" panose="02040503050406030204" pitchFamily="18" charset="0"/>
              </a:rPr>
              <a:t>However, this is not really possible!</a:t>
            </a:r>
          </a:p>
          <a:p>
            <a:pPr algn="just"/>
            <a:r>
              <a:rPr lang="en-GB" i="1" dirty="0">
                <a:latin typeface="Cambria" panose="02040503050406030204" pitchFamily="18" charset="0"/>
              </a:rPr>
              <a:t>When we removed the size outliers, most of the juveniles in generation 0 were excluded because too large compared to the median of the juvenile size distribution (Fig. 101a-b). The only populations of generation 0 with juveniles are J, L, M, N, O, P and Q and for these populations, size at 50% maturity was estimated with low standard error (highlighted rows in Table 110). </a:t>
            </a:r>
          </a:p>
        </p:txBody>
      </p:sp>
    </p:spTree>
    <p:extLst>
      <p:ext uri="{BB962C8B-B14F-4D97-AF65-F5344CB8AC3E}">
        <p14:creationId xmlns:p14="http://schemas.microsoft.com/office/powerpoint/2010/main" val="257271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3501AC-DE9F-E649-A4AC-9EC379619538}"/>
              </a:ext>
            </a:extLst>
          </p:cNvPr>
          <p:cNvGraphicFramePr>
            <a:graphicFrameLocks noGrp="1"/>
          </p:cNvGraphicFramePr>
          <p:nvPr>
            <p:extLst>
              <p:ext uri="{D42A27DB-BD31-4B8C-83A1-F6EECF244321}">
                <p14:modId xmlns:p14="http://schemas.microsoft.com/office/powerpoint/2010/main" val="1121634804"/>
              </p:ext>
            </p:extLst>
          </p:nvPr>
        </p:nvGraphicFramePr>
        <p:xfrm>
          <a:off x="508430" y="1471733"/>
          <a:ext cx="4320000" cy="4593079"/>
        </p:xfrm>
        <a:graphic>
          <a:graphicData uri="http://schemas.openxmlformats.org/drawingml/2006/table">
            <a:tbl>
              <a:tblPr firstRow="1" bandRow="1">
                <a:tableStyleId>{8799B23B-EC83-4686-B30A-512413B5E67A}</a:tableStyleId>
              </a:tblPr>
              <a:tblGrid>
                <a:gridCol w="1080000">
                  <a:extLst>
                    <a:ext uri="{9D8B030D-6E8A-4147-A177-3AD203B41FA5}">
                      <a16:colId xmlns:a16="http://schemas.microsoft.com/office/drawing/2014/main" val="3270631470"/>
                    </a:ext>
                  </a:extLst>
                </a:gridCol>
                <a:gridCol w="1080000">
                  <a:extLst>
                    <a:ext uri="{9D8B030D-6E8A-4147-A177-3AD203B41FA5}">
                      <a16:colId xmlns:a16="http://schemas.microsoft.com/office/drawing/2014/main" val="2694063527"/>
                    </a:ext>
                  </a:extLst>
                </a:gridCol>
                <a:gridCol w="1080000">
                  <a:extLst>
                    <a:ext uri="{9D8B030D-6E8A-4147-A177-3AD203B41FA5}">
                      <a16:colId xmlns:a16="http://schemas.microsoft.com/office/drawing/2014/main" val="2121992207"/>
                    </a:ext>
                  </a:extLst>
                </a:gridCol>
                <a:gridCol w="1080000">
                  <a:extLst>
                    <a:ext uri="{9D8B030D-6E8A-4147-A177-3AD203B41FA5}">
                      <a16:colId xmlns:a16="http://schemas.microsoft.com/office/drawing/2014/main" val="3696046102"/>
                    </a:ext>
                  </a:extLst>
                </a:gridCol>
              </a:tblGrid>
              <a:tr h="241741">
                <a:tc>
                  <a:txBody>
                    <a:bodyPr/>
                    <a:lstStyle/>
                    <a:p>
                      <a:r>
                        <a:rPr lang="en-US" sz="1100" dirty="0">
                          <a:effectLst/>
                          <a:latin typeface="Monaco" pitchFamily="2" charset="77"/>
                        </a:rPr>
                        <a:t>Generation</a:t>
                      </a:r>
                    </a:p>
                  </a:txBody>
                  <a:tcPr marL="21584" marR="21584" marT="17267" marB="17267" anchor="ctr"/>
                </a:tc>
                <a:tc>
                  <a:txBody>
                    <a:bodyPr/>
                    <a:lstStyle/>
                    <a:p>
                      <a:r>
                        <a:rPr lang="en-US" sz="1100" dirty="0">
                          <a:effectLst/>
                          <a:latin typeface="Monaco" pitchFamily="2" charset="77"/>
                        </a:rPr>
                        <a:t>Population</a:t>
                      </a:r>
                    </a:p>
                  </a:txBody>
                  <a:tcPr marL="21584" marR="21584" marT="17267" marB="17267" anchor="ctr"/>
                </a:tc>
                <a:tc>
                  <a:txBody>
                    <a:bodyPr/>
                    <a:lstStyle/>
                    <a:p>
                      <a:r>
                        <a:rPr lang="en-US" sz="1100" dirty="0">
                          <a:effectLst/>
                          <a:latin typeface="Monaco" pitchFamily="2" charset="77"/>
                        </a:rPr>
                        <a:t>Mean</a:t>
                      </a:r>
                    </a:p>
                  </a:txBody>
                  <a:tcPr marL="21584" marR="21584" marT="17267" marB="17267" anchor="ctr"/>
                </a:tc>
                <a:tc>
                  <a:txBody>
                    <a:bodyPr/>
                    <a:lstStyle/>
                    <a:p>
                      <a:r>
                        <a:rPr lang="en-US" sz="1100" dirty="0">
                          <a:effectLst/>
                          <a:latin typeface="Monaco" pitchFamily="2" charset="77"/>
                        </a:rPr>
                        <a:t>SE</a:t>
                      </a:r>
                    </a:p>
                  </a:txBody>
                  <a:tcPr marL="21584" marR="21584" marT="17267" marB="17267" anchor="ctr"/>
                </a:tc>
                <a:extLst>
                  <a:ext uri="{0D108BD9-81ED-4DB2-BD59-A6C34878D82A}">
                    <a16:rowId xmlns:a16="http://schemas.microsoft.com/office/drawing/2014/main" val="1898753963"/>
                  </a:ext>
                </a:extLst>
              </a:tr>
              <a:tr h="241741">
                <a:tc>
                  <a:txBody>
                    <a:bodyPr/>
                    <a:lstStyle/>
                    <a:p>
                      <a:r>
                        <a:rPr lang="en-US" sz="1100" dirty="0">
                          <a:effectLst/>
                          <a:latin typeface="Monaco" pitchFamily="2" charset="77"/>
                        </a:rPr>
                        <a:t>0</a:t>
                      </a:r>
                    </a:p>
                  </a:txBody>
                  <a:tcPr marL="21584" marR="21584" marT="17267" marB="17267" anchor="ctr"/>
                </a:tc>
                <a:tc>
                  <a:txBody>
                    <a:bodyPr/>
                    <a:lstStyle/>
                    <a:p>
                      <a:r>
                        <a:rPr lang="en-US" sz="1100">
                          <a:effectLst/>
                          <a:latin typeface="Monaco" pitchFamily="2" charset="77"/>
                        </a:rPr>
                        <a:t>A</a:t>
                      </a:r>
                    </a:p>
                  </a:txBody>
                  <a:tcPr marL="21584" marR="21584" marT="17267" marB="17267" anchor="ctr"/>
                </a:tc>
                <a:tc>
                  <a:txBody>
                    <a:bodyPr/>
                    <a:lstStyle/>
                    <a:p>
                      <a:r>
                        <a:rPr lang="en-US" sz="1100">
                          <a:effectLst/>
                          <a:latin typeface="Monaco" pitchFamily="2" charset="77"/>
                        </a:rPr>
                        <a:t>-111.87</a:t>
                      </a:r>
                    </a:p>
                  </a:txBody>
                  <a:tcPr marL="21584" marR="21584" marT="17267" marB="17267" anchor="ctr"/>
                </a:tc>
                <a:tc>
                  <a:txBody>
                    <a:bodyPr/>
                    <a:lstStyle/>
                    <a:p>
                      <a:r>
                        <a:rPr lang="en-US" sz="1100">
                          <a:effectLst/>
                          <a:latin typeface="Monaco" pitchFamily="2" charset="77"/>
                        </a:rPr>
                        <a:t>0.00</a:t>
                      </a:r>
                    </a:p>
                  </a:txBody>
                  <a:tcPr marL="21584" marR="21584" marT="17267" marB="17267" anchor="ctr"/>
                </a:tc>
                <a:extLst>
                  <a:ext uri="{0D108BD9-81ED-4DB2-BD59-A6C34878D82A}">
                    <a16:rowId xmlns:a16="http://schemas.microsoft.com/office/drawing/2014/main" val="3098490758"/>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B</a:t>
                      </a:r>
                    </a:p>
                  </a:txBody>
                  <a:tcPr marL="21584" marR="21584" marT="17267" marB="17267" anchor="ctr"/>
                </a:tc>
                <a:tc>
                  <a:txBody>
                    <a:bodyPr/>
                    <a:lstStyle/>
                    <a:p>
                      <a:r>
                        <a:rPr lang="en-US" sz="1100">
                          <a:effectLst/>
                          <a:latin typeface="Monaco" pitchFamily="2" charset="77"/>
                        </a:rPr>
                        <a:t>-1.63</a:t>
                      </a:r>
                    </a:p>
                  </a:txBody>
                  <a:tcPr marL="21584" marR="21584" marT="17267" marB="17267" anchor="ctr"/>
                </a:tc>
                <a:tc>
                  <a:txBody>
                    <a:bodyPr/>
                    <a:lstStyle/>
                    <a:p>
                      <a:r>
                        <a:rPr lang="en-US" sz="1100">
                          <a:effectLst/>
                          <a:latin typeface="Monaco" pitchFamily="2" charset="77"/>
                        </a:rPr>
                        <a:t>5057.55</a:t>
                      </a:r>
                    </a:p>
                  </a:txBody>
                  <a:tcPr marL="21584" marR="21584" marT="17267" marB="17267" anchor="ctr"/>
                </a:tc>
                <a:extLst>
                  <a:ext uri="{0D108BD9-81ED-4DB2-BD59-A6C34878D82A}">
                    <a16:rowId xmlns:a16="http://schemas.microsoft.com/office/drawing/2014/main" val="3320719759"/>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C</a:t>
                      </a:r>
                    </a:p>
                  </a:txBody>
                  <a:tcPr marL="21584" marR="21584" marT="17267" marB="17267" anchor="ctr"/>
                </a:tc>
                <a:tc>
                  <a:txBody>
                    <a:bodyPr/>
                    <a:lstStyle/>
                    <a:p>
                      <a:r>
                        <a:rPr lang="en-US" sz="1100">
                          <a:effectLst/>
                          <a:latin typeface="Monaco" pitchFamily="2" charset="77"/>
                        </a:rPr>
                        <a:t>-1.55</a:t>
                      </a:r>
                    </a:p>
                  </a:txBody>
                  <a:tcPr marL="21584" marR="21584" marT="17267" marB="17267" anchor="ctr"/>
                </a:tc>
                <a:tc>
                  <a:txBody>
                    <a:bodyPr/>
                    <a:lstStyle/>
                    <a:p>
                      <a:r>
                        <a:rPr lang="en-US" sz="1100">
                          <a:effectLst/>
                          <a:latin typeface="Monaco" pitchFamily="2" charset="77"/>
                        </a:rPr>
                        <a:t>3789.42</a:t>
                      </a:r>
                    </a:p>
                  </a:txBody>
                  <a:tcPr marL="21584" marR="21584" marT="17267" marB="17267" anchor="ctr"/>
                </a:tc>
                <a:extLst>
                  <a:ext uri="{0D108BD9-81ED-4DB2-BD59-A6C34878D82A}">
                    <a16:rowId xmlns:a16="http://schemas.microsoft.com/office/drawing/2014/main" val="704067264"/>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D</a:t>
                      </a:r>
                    </a:p>
                  </a:txBody>
                  <a:tcPr marL="21584" marR="21584" marT="17267" marB="17267" anchor="ctr"/>
                </a:tc>
                <a:tc>
                  <a:txBody>
                    <a:bodyPr/>
                    <a:lstStyle/>
                    <a:p>
                      <a:r>
                        <a:rPr lang="en-US" sz="1100">
                          <a:effectLst/>
                          <a:latin typeface="Monaco" pitchFamily="2" charset="77"/>
                        </a:rPr>
                        <a:t>-1.53</a:t>
                      </a:r>
                    </a:p>
                  </a:txBody>
                  <a:tcPr marL="21584" marR="21584" marT="17267" marB="17267" anchor="ctr"/>
                </a:tc>
                <a:tc>
                  <a:txBody>
                    <a:bodyPr/>
                    <a:lstStyle/>
                    <a:p>
                      <a:r>
                        <a:rPr lang="en-US" sz="1100">
                          <a:effectLst/>
                          <a:latin typeface="Monaco" pitchFamily="2" charset="77"/>
                        </a:rPr>
                        <a:t>3769.77</a:t>
                      </a:r>
                    </a:p>
                  </a:txBody>
                  <a:tcPr marL="21584" marR="21584" marT="17267" marB="17267" anchor="ctr"/>
                </a:tc>
                <a:extLst>
                  <a:ext uri="{0D108BD9-81ED-4DB2-BD59-A6C34878D82A}">
                    <a16:rowId xmlns:a16="http://schemas.microsoft.com/office/drawing/2014/main" val="1721700645"/>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E</a:t>
                      </a:r>
                    </a:p>
                  </a:txBody>
                  <a:tcPr marL="21584" marR="21584" marT="17267" marB="17267" anchor="ctr"/>
                </a:tc>
                <a:tc>
                  <a:txBody>
                    <a:bodyPr/>
                    <a:lstStyle/>
                    <a:p>
                      <a:r>
                        <a:rPr lang="en-US" sz="1100">
                          <a:effectLst/>
                          <a:latin typeface="Monaco" pitchFamily="2" charset="77"/>
                        </a:rPr>
                        <a:t>-1.47</a:t>
                      </a:r>
                    </a:p>
                  </a:txBody>
                  <a:tcPr marL="21584" marR="21584" marT="17267" marB="17267" anchor="ctr"/>
                </a:tc>
                <a:tc>
                  <a:txBody>
                    <a:bodyPr/>
                    <a:lstStyle/>
                    <a:p>
                      <a:r>
                        <a:rPr lang="en-US" sz="1100">
                          <a:effectLst/>
                          <a:latin typeface="Monaco" pitchFamily="2" charset="77"/>
                        </a:rPr>
                        <a:t>3426.81</a:t>
                      </a:r>
                    </a:p>
                  </a:txBody>
                  <a:tcPr marL="21584" marR="21584" marT="17267" marB="17267" anchor="ctr"/>
                </a:tc>
                <a:extLst>
                  <a:ext uri="{0D108BD9-81ED-4DB2-BD59-A6C34878D82A}">
                    <a16:rowId xmlns:a16="http://schemas.microsoft.com/office/drawing/2014/main" val="364849027"/>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F</a:t>
                      </a:r>
                    </a:p>
                  </a:txBody>
                  <a:tcPr marL="21584" marR="21584" marT="17267" marB="17267" anchor="ctr"/>
                </a:tc>
                <a:tc>
                  <a:txBody>
                    <a:bodyPr/>
                    <a:lstStyle/>
                    <a:p>
                      <a:r>
                        <a:rPr lang="en-US" sz="1100">
                          <a:effectLst/>
                          <a:latin typeface="Monaco" pitchFamily="2" charset="77"/>
                        </a:rPr>
                        <a:t>-1.70</a:t>
                      </a:r>
                    </a:p>
                  </a:txBody>
                  <a:tcPr marL="21584" marR="21584" marT="17267" marB="17267" anchor="ctr"/>
                </a:tc>
                <a:tc>
                  <a:txBody>
                    <a:bodyPr/>
                    <a:lstStyle/>
                    <a:p>
                      <a:r>
                        <a:rPr lang="en-US" sz="1100">
                          <a:effectLst/>
                          <a:latin typeface="Monaco" pitchFamily="2" charset="77"/>
                        </a:rPr>
                        <a:t>5415.01</a:t>
                      </a:r>
                    </a:p>
                  </a:txBody>
                  <a:tcPr marL="21584" marR="21584" marT="17267" marB="17267" anchor="ctr"/>
                </a:tc>
                <a:extLst>
                  <a:ext uri="{0D108BD9-81ED-4DB2-BD59-A6C34878D82A}">
                    <a16:rowId xmlns:a16="http://schemas.microsoft.com/office/drawing/2014/main" val="2031955213"/>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G</a:t>
                      </a:r>
                    </a:p>
                  </a:txBody>
                  <a:tcPr marL="21584" marR="21584" marT="17267" marB="17267" anchor="ctr"/>
                </a:tc>
                <a:tc>
                  <a:txBody>
                    <a:bodyPr/>
                    <a:lstStyle/>
                    <a:p>
                      <a:r>
                        <a:rPr lang="en-US" sz="1100">
                          <a:effectLst/>
                          <a:latin typeface="Monaco" pitchFamily="2" charset="77"/>
                        </a:rPr>
                        <a:t>-1.69</a:t>
                      </a:r>
                    </a:p>
                  </a:txBody>
                  <a:tcPr marL="21584" marR="21584" marT="17267" marB="17267" anchor="ctr"/>
                </a:tc>
                <a:tc>
                  <a:txBody>
                    <a:bodyPr/>
                    <a:lstStyle/>
                    <a:p>
                      <a:r>
                        <a:rPr lang="en-US" sz="1100">
                          <a:effectLst/>
                          <a:latin typeface="Monaco" pitchFamily="2" charset="77"/>
                        </a:rPr>
                        <a:t>4896.55</a:t>
                      </a:r>
                    </a:p>
                  </a:txBody>
                  <a:tcPr marL="21584" marR="21584" marT="17267" marB="17267" anchor="ctr"/>
                </a:tc>
                <a:extLst>
                  <a:ext uri="{0D108BD9-81ED-4DB2-BD59-A6C34878D82A}">
                    <a16:rowId xmlns:a16="http://schemas.microsoft.com/office/drawing/2014/main" val="1124873399"/>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H</a:t>
                      </a:r>
                    </a:p>
                  </a:txBody>
                  <a:tcPr marL="21584" marR="21584" marT="17267" marB="17267" anchor="ctr"/>
                </a:tc>
                <a:tc>
                  <a:txBody>
                    <a:bodyPr/>
                    <a:lstStyle/>
                    <a:p>
                      <a:r>
                        <a:rPr lang="en-US" sz="1100">
                          <a:effectLst/>
                          <a:latin typeface="Monaco" pitchFamily="2" charset="77"/>
                        </a:rPr>
                        <a:t>-1.76</a:t>
                      </a:r>
                    </a:p>
                  </a:txBody>
                  <a:tcPr marL="21584" marR="21584" marT="17267" marB="17267" anchor="ctr"/>
                </a:tc>
                <a:tc>
                  <a:txBody>
                    <a:bodyPr/>
                    <a:lstStyle/>
                    <a:p>
                      <a:r>
                        <a:rPr lang="en-US" sz="1100">
                          <a:effectLst/>
                          <a:latin typeface="Monaco" pitchFamily="2" charset="77"/>
                        </a:rPr>
                        <a:t>4090.33</a:t>
                      </a:r>
                    </a:p>
                  </a:txBody>
                  <a:tcPr marL="21584" marR="21584" marT="17267" marB="17267" anchor="ctr"/>
                </a:tc>
                <a:extLst>
                  <a:ext uri="{0D108BD9-81ED-4DB2-BD59-A6C34878D82A}">
                    <a16:rowId xmlns:a16="http://schemas.microsoft.com/office/drawing/2014/main" val="3514347605"/>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I</a:t>
                      </a:r>
                    </a:p>
                  </a:txBody>
                  <a:tcPr marL="21584" marR="21584" marT="17267" marB="17267" anchor="ctr"/>
                </a:tc>
                <a:tc>
                  <a:txBody>
                    <a:bodyPr/>
                    <a:lstStyle/>
                    <a:p>
                      <a:r>
                        <a:rPr lang="en-US" sz="1100">
                          <a:effectLst/>
                          <a:latin typeface="Monaco" pitchFamily="2" charset="77"/>
                        </a:rPr>
                        <a:t>-1.70</a:t>
                      </a:r>
                    </a:p>
                  </a:txBody>
                  <a:tcPr marL="21584" marR="21584" marT="17267" marB="17267" anchor="ctr"/>
                </a:tc>
                <a:tc>
                  <a:txBody>
                    <a:bodyPr/>
                    <a:lstStyle/>
                    <a:p>
                      <a:r>
                        <a:rPr lang="en-US" sz="1100">
                          <a:effectLst/>
                          <a:latin typeface="Monaco" pitchFamily="2" charset="77"/>
                        </a:rPr>
                        <a:t>4531.26</a:t>
                      </a:r>
                    </a:p>
                  </a:txBody>
                  <a:tcPr marL="21584" marR="21584" marT="17267" marB="17267" anchor="ctr"/>
                </a:tc>
                <a:extLst>
                  <a:ext uri="{0D108BD9-81ED-4DB2-BD59-A6C34878D82A}">
                    <a16:rowId xmlns:a16="http://schemas.microsoft.com/office/drawing/2014/main" val="4100279114"/>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J</a:t>
                      </a:r>
                    </a:p>
                  </a:txBody>
                  <a:tcPr marL="21584" marR="21584" marT="17267" marB="17267" anchor="ctr">
                    <a:solidFill>
                      <a:srgbClr val="FFFF00"/>
                    </a:solidFill>
                  </a:tcPr>
                </a:tc>
                <a:tc>
                  <a:txBody>
                    <a:bodyPr/>
                    <a:lstStyle/>
                    <a:p>
                      <a:r>
                        <a:rPr lang="en-US" sz="1100">
                          <a:effectLst/>
                          <a:latin typeface="Monaco" pitchFamily="2" charset="77"/>
                        </a:rPr>
                        <a:t>1.80</a:t>
                      </a:r>
                    </a:p>
                  </a:txBody>
                  <a:tcPr marL="21584" marR="21584" marT="17267" marB="17267" anchor="ctr">
                    <a:solidFill>
                      <a:srgbClr val="FFFF00"/>
                    </a:solidFill>
                  </a:tcPr>
                </a:tc>
                <a:tc>
                  <a:txBody>
                    <a:bodyPr/>
                    <a:lstStyle/>
                    <a:p>
                      <a:r>
                        <a:rPr lang="en-US" sz="1100" dirty="0">
                          <a:effectLst/>
                          <a:latin typeface="Monaco" pitchFamily="2" charset="77"/>
                        </a:rPr>
                        <a:t>0.19</a:t>
                      </a:r>
                    </a:p>
                  </a:txBody>
                  <a:tcPr marL="21584" marR="21584" marT="17267" marB="17267" anchor="ctr">
                    <a:solidFill>
                      <a:srgbClr val="FFFF00"/>
                    </a:solidFill>
                  </a:tcPr>
                </a:tc>
                <a:extLst>
                  <a:ext uri="{0D108BD9-81ED-4DB2-BD59-A6C34878D82A}">
                    <a16:rowId xmlns:a16="http://schemas.microsoft.com/office/drawing/2014/main" val="3225381033"/>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K</a:t>
                      </a:r>
                    </a:p>
                  </a:txBody>
                  <a:tcPr marL="21584" marR="21584" marT="17267" marB="17267" anchor="ctr"/>
                </a:tc>
                <a:tc>
                  <a:txBody>
                    <a:bodyPr/>
                    <a:lstStyle/>
                    <a:p>
                      <a:r>
                        <a:rPr lang="en-US" sz="1100">
                          <a:effectLst/>
                          <a:latin typeface="Monaco" pitchFamily="2" charset="77"/>
                        </a:rPr>
                        <a:t>-1.73</a:t>
                      </a:r>
                    </a:p>
                  </a:txBody>
                  <a:tcPr marL="21584" marR="21584" marT="17267" marB="17267" anchor="ctr"/>
                </a:tc>
                <a:tc>
                  <a:txBody>
                    <a:bodyPr/>
                    <a:lstStyle/>
                    <a:p>
                      <a:r>
                        <a:rPr lang="en-US" sz="1100">
                          <a:effectLst/>
                          <a:latin typeface="Monaco" pitchFamily="2" charset="77"/>
                        </a:rPr>
                        <a:t>3574.06</a:t>
                      </a:r>
                    </a:p>
                  </a:txBody>
                  <a:tcPr marL="21584" marR="21584" marT="17267" marB="17267" anchor="ctr"/>
                </a:tc>
                <a:extLst>
                  <a:ext uri="{0D108BD9-81ED-4DB2-BD59-A6C34878D82A}">
                    <a16:rowId xmlns:a16="http://schemas.microsoft.com/office/drawing/2014/main" val="3760894604"/>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L</a:t>
                      </a:r>
                    </a:p>
                  </a:txBody>
                  <a:tcPr marL="21584" marR="21584" marT="17267" marB="17267" anchor="ctr">
                    <a:solidFill>
                      <a:srgbClr val="FFFF00"/>
                    </a:solidFill>
                  </a:tcPr>
                </a:tc>
                <a:tc>
                  <a:txBody>
                    <a:bodyPr/>
                    <a:lstStyle/>
                    <a:p>
                      <a:r>
                        <a:rPr lang="en-US" sz="1100">
                          <a:effectLst/>
                          <a:latin typeface="Monaco" pitchFamily="2" charset="77"/>
                        </a:rPr>
                        <a:t>2.05</a:t>
                      </a:r>
                    </a:p>
                  </a:txBody>
                  <a:tcPr marL="21584" marR="21584" marT="17267" marB="17267" anchor="ctr">
                    <a:solidFill>
                      <a:srgbClr val="FFFF00"/>
                    </a:solidFill>
                  </a:tcPr>
                </a:tc>
                <a:tc>
                  <a:txBody>
                    <a:bodyPr/>
                    <a:lstStyle/>
                    <a:p>
                      <a:r>
                        <a:rPr lang="en-US" sz="1100" dirty="0">
                          <a:effectLst/>
                          <a:latin typeface="Monaco" pitchFamily="2" charset="77"/>
                        </a:rPr>
                        <a:t>0.09</a:t>
                      </a:r>
                    </a:p>
                  </a:txBody>
                  <a:tcPr marL="21584" marR="21584" marT="17267" marB="17267" anchor="ctr">
                    <a:solidFill>
                      <a:srgbClr val="FFFF00"/>
                    </a:solidFill>
                  </a:tcPr>
                </a:tc>
                <a:extLst>
                  <a:ext uri="{0D108BD9-81ED-4DB2-BD59-A6C34878D82A}">
                    <a16:rowId xmlns:a16="http://schemas.microsoft.com/office/drawing/2014/main" val="3104032892"/>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M</a:t>
                      </a:r>
                    </a:p>
                  </a:txBody>
                  <a:tcPr marL="21584" marR="21584" marT="17267" marB="17267" anchor="ctr">
                    <a:solidFill>
                      <a:srgbClr val="FFFF00"/>
                    </a:solidFill>
                  </a:tcPr>
                </a:tc>
                <a:tc>
                  <a:txBody>
                    <a:bodyPr/>
                    <a:lstStyle/>
                    <a:p>
                      <a:r>
                        <a:rPr lang="en-US" sz="1100">
                          <a:effectLst/>
                          <a:latin typeface="Monaco" pitchFamily="2" charset="77"/>
                        </a:rPr>
                        <a:t>1.72</a:t>
                      </a:r>
                    </a:p>
                  </a:txBody>
                  <a:tcPr marL="21584" marR="21584" marT="17267" marB="17267" anchor="ctr">
                    <a:solidFill>
                      <a:srgbClr val="FFFF00"/>
                    </a:solidFill>
                  </a:tcPr>
                </a:tc>
                <a:tc>
                  <a:txBody>
                    <a:bodyPr/>
                    <a:lstStyle/>
                    <a:p>
                      <a:r>
                        <a:rPr lang="en-US" sz="1100">
                          <a:effectLst/>
                          <a:latin typeface="Monaco" pitchFamily="2" charset="77"/>
                        </a:rPr>
                        <a:t>0.14</a:t>
                      </a:r>
                    </a:p>
                  </a:txBody>
                  <a:tcPr marL="21584" marR="21584" marT="17267" marB="17267" anchor="ctr">
                    <a:solidFill>
                      <a:srgbClr val="FFFF00"/>
                    </a:solidFill>
                  </a:tcPr>
                </a:tc>
                <a:extLst>
                  <a:ext uri="{0D108BD9-81ED-4DB2-BD59-A6C34878D82A}">
                    <a16:rowId xmlns:a16="http://schemas.microsoft.com/office/drawing/2014/main" val="977167281"/>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N</a:t>
                      </a:r>
                    </a:p>
                  </a:txBody>
                  <a:tcPr marL="21584" marR="21584" marT="17267" marB="17267" anchor="ctr">
                    <a:solidFill>
                      <a:srgbClr val="FFFF00"/>
                    </a:solidFill>
                  </a:tcPr>
                </a:tc>
                <a:tc>
                  <a:txBody>
                    <a:bodyPr/>
                    <a:lstStyle/>
                    <a:p>
                      <a:r>
                        <a:rPr lang="en-US" sz="1100">
                          <a:effectLst/>
                          <a:latin typeface="Monaco" pitchFamily="2" charset="77"/>
                        </a:rPr>
                        <a:t>1.67</a:t>
                      </a:r>
                    </a:p>
                  </a:txBody>
                  <a:tcPr marL="21584" marR="21584" marT="17267" marB="17267" anchor="ctr">
                    <a:solidFill>
                      <a:srgbClr val="FFFF00"/>
                    </a:solidFill>
                  </a:tcPr>
                </a:tc>
                <a:tc>
                  <a:txBody>
                    <a:bodyPr/>
                    <a:lstStyle/>
                    <a:p>
                      <a:r>
                        <a:rPr lang="en-US" sz="1100">
                          <a:effectLst/>
                          <a:latin typeface="Monaco" pitchFamily="2" charset="77"/>
                        </a:rPr>
                        <a:t>0.13</a:t>
                      </a:r>
                    </a:p>
                  </a:txBody>
                  <a:tcPr marL="21584" marR="21584" marT="17267" marB="17267" anchor="ctr">
                    <a:solidFill>
                      <a:srgbClr val="FFFF00"/>
                    </a:solidFill>
                  </a:tcPr>
                </a:tc>
                <a:extLst>
                  <a:ext uri="{0D108BD9-81ED-4DB2-BD59-A6C34878D82A}">
                    <a16:rowId xmlns:a16="http://schemas.microsoft.com/office/drawing/2014/main" val="48299891"/>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O</a:t>
                      </a:r>
                    </a:p>
                  </a:txBody>
                  <a:tcPr marL="21584" marR="21584" marT="17267" marB="17267" anchor="ctr">
                    <a:solidFill>
                      <a:srgbClr val="FFFF00"/>
                    </a:solidFill>
                  </a:tcPr>
                </a:tc>
                <a:tc>
                  <a:txBody>
                    <a:bodyPr/>
                    <a:lstStyle/>
                    <a:p>
                      <a:r>
                        <a:rPr lang="en-US" sz="1100">
                          <a:effectLst/>
                          <a:latin typeface="Monaco" pitchFamily="2" charset="77"/>
                        </a:rPr>
                        <a:t>1.70</a:t>
                      </a:r>
                    </a:p>
                  </a:txBody>
                  <a:tcPr marL="21584" marR="21584" marT="17267" marB="17267" anchor="ctr">
                    <a:solidFill>
                      <a:srgbClr val="FFFF00"/>
                    </a:solidFill>
                  </a:tcPr>
                </a:tc>
                <a:tc>
                  <a:txBody>
                    <a:bodyPr/>
                    <a:lstStyle/>
                    <a:p>
                      <a:r>
                        <a:rPr lang="en-US" sz="1100">
                          <a:effectLst/>
                          <a:latin typeface="Monaco" pitchFamily="2" charset="77"/>
                        </a:rPr>
                        <a:t>0.11</a:t>
                      </a:r>
                    </a:p>
                  </a:txBody>
                  <a:tcPr marL="21584" marR="21584" marT="17267" marB="17267" anchor="ctr">
                    <a:solidFill>
                      <a:srgbClr val="FFFF00"/>
                    </a:solidFill>
                  </a:tcPr>
                </a:tc>
                <a:extLst>
                  <a:ext uri="{0D108BD9-81ED-4DB2-BD59-A6C34878D82A}">
                    <a16:rowId xmlns:a16="http://schemas.microsoft.com/office/drawing/2014/main" val="2663566941"/>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P</a:t>
                      </a:r>
                    </a:p>
                  </a:txBody>
                  <a:tcPr marL="21584" marR="21584" marT="17267" marB="17267" anchor="ctr">
                    <a:solidFill>
                      <a:srgbClr val="FFFF00"/>
                    </a:solidFill>
                  </a:tcPr>
                </a:tc>
                <a:tc>
                  <a:txBody>
                    <a:bodyPr/>
                    <a:lstStyle/>
                    <a:p>
                      <a:r>
                        <a:rPr lang="en-US" sz="1100">
                          <a:effectLst/>
                          <a:latin typeface="Monaco" pitchFamily="2" charset="77"/>
                        </a:rPr>
                        <a:t>1.37</a:t>
                      </a:r>
                    </a:p>
                  </a:txBody>
                  <a:tcPr marL="21584" marR="21584" marT="17267" marB="17267" anchor="ctr">
                    <a:solidFill>
                      <a:srgbClr val="FFFF00"/>
                    </a:solidFill>
                  </a:tcPr>
                </a:tc>
                <a:tc>
                  <a:txBody>
                    <a:bodyPr/>
                    <a:lstStyle/>
                    <a:p>
                      <a:r>
                        <a:rPr lang="en-US" sz="1100">
                          <a:effectLst/>
                          <a:latin typeface="Monaco" pitchFamily="2" charset="77"/>
                        </a:rPr>
                        <a:t>0.13</a:t>
                      </a:r>
                    </a:p>
                  </a:txBody>
                  <a:tcPr marL="21584" marR="21584" marT="17267" marB="17267" anchor="ctr">
                    <a:solidFill>
                      <a:srgbClr val="FFFF00"/>
                    </a:solidFill>
                  </a:tcPr>
                </a:tc>
                <a:extLst>
                  <a:ext uri="{0D108BD9-81ED-4DB2-BD59-A6C34878D82A}">
                    <a16:rowId xmlns:a16="http://schemas.microsoft.com/office/drawing/2014/main" val="3228889066"/>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Q</a:t>
                      </a:r>
                    </a:p>
                  </a:txBody>
                  <a:tcPr marL="21584" marR="21584" marT="17267" marB="17267" anchor="ctr">
                    <a:solidFill>
                      <a:srgbClr val="FFFF00"/>
                    </a:solidFill>
                  </a:tcPr>
                </a:tc>
                <a:tc>
                  <a:txBody>
                    <a:bodyPr/>
                    <a:lstStyle/>
                    <a:p>
                      <a:r>
                        <a:rPr lang="en-US" sz="1100">
                          <a:effectLst/>
                          <a:latin typeface="Monaco" pitchFamily="2" charset="77"/>
                        </a:rPr>
                        <a:t>1.57</a:t>
                      </a:r>
                    </a:p>
                  </a:txBody>
                  <a:tcPr marL="21584" marR="21584" marT="17267" marB="17267" anchor="ctr">
                    <a:solidFill>
                      <a:srgbClr val="FFFF00"/>
                    </a:solidFill>
                  </a:tcPr>
                </a:tc>
                <a:tc>
                  <a:txBody>
                    <a:bodyPr/>
                    <a:lstStyle/>
                    <a:p>
                      <a:r>
                        <a:rPr lang="en-US" sz="1100" dirty="0">
                          <a:effectLst/>
                          <a:latin typeface="Monaco" pitchFamily="2" charset="77"/>
                        </a:rPr>
                        <a:t>0.11</a:t>
                      </a:r>
                    </a:p>
                  </a:txBody>
                  <a:tcPr marL="21584" marR="21584" marT="17267" marB="17267" anchor="ctr">
                    <a:solidFill>
                      <a:srgbClr val="FFFF00"/>
                    </a:solidFill>
                  </a:tcPr>
                </a:tc>
                <a:extLst>
                  <a:ext uri="{0D108BD9-81ED-4DB2-BD59-A6C34878D82A}">
                    <a16:rowId xmlns:a16="http://schemas.microsoft.com/office/drawing/2014/main" val="1394756233"/>
                  </a:ext>
                </a:extLst>
              </a:tr>
              <a:tr h="241741">
                <a:tc>
                  <a:txBody>
                    <a:bodyPr/>
                    <a:lstStyle/>
                    <a:p>
                      <a:r>
                        <a:rPr lang="en-US" sz="1100" dirty="0">
                          <a:effectLst/>
                          <a:latin typeface="Monaco" pitchFamily="2" charset="77"/>
                        </a:rPr>
                        <a:t>0</a:t>
                      </a:r>
                    </a:p>
                  </a:txBody>
                  <a:tcPr marL="21584" marR="21584" marT="17267" marB="17267" anchor="ctr"/>
                </a:tc>
                <a:tc>
                  <a:txBody>
                    <a:bodyPr/>
                    <a:lstStyle/>
                    <a:p>
                      <a:r>
                        <a:rPr lang="en-US" sz="1100">
                          <a:effectLst/>
                          <a:latin typeface="Monaco" pitchFamily="2" charset="77"/>
                        </a:rPr>
                        <a:t>R</a:t>
                      </a:r>
                    </a:p>
                  </a:txBody>
                  <a:tcPr marL="21584" marR="21584" marT="17267" marB="17267" anchor="ctr"/>
                </a:tc>
                <a:tc>
                  <a:txBody>
                    <a:bodyPr/>
                    <a:lstStyle/>
                    <a:p>
                      <a:r>
                        <a:rPr lang="en-US" sz="1100">
                          <a:effectLst/>
                          <a:latin typeface="Monaco" pitchFamily="2" charset="77"/>
                        </a:rPr>
                        <a:t>-2.36</a:t>
                      </a:r>
                    </a:p>
                  </a:txBody>
                  <a:tcPr marL="21584" marR="21584" marT="17267" marB="17267" anchor="ctr"/>
                </a:tc>
                <a:tc>
                  <a:txBody>
                    <a:bodyPr/>
                    <a:lstStyle/>
                    <a:p>
                      <a:r>
                        <a:rPr lang="en-US" sz="1100" dirty="0">
                          <a:effectLst/>
                          <a:latin typeface="Monaco" pitchFamily="2" charset="77"/>
                        </a:rPr>
                        <a:t>3814.38</a:t>
                      </a:r>
                    </a:p>
                  </a:txBody>
                  <a:tcPr marL="21584" marR="21584" marT="17267" marB="17267" anchor="ctr"/>
                </a:tc>
                <a:extLst>
                  <a:ext uri="{0D108BD9-81ED-4DB2-BD59-A6C34878D82A}">
                    <a16:rowId xmlns:a16="http://schemas.microsoft.com/office/drawing/2014/main" val="630022800"/>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C5F4DE7-739D-1D4C-8E3E-E657AE601F7D}"/>
                  </a:ext>
                </a:extLst>
              </p:cNvPr>
              <p:cNvSpPr txBox="1"/>
              <p:nvPr/>
            </p:nvSpPr>
            <p:spPr>
              <a:xfrm>
                <a:off x="508430" y="381815"/>
                <a:ext cx="5117670" cy="1077218"/>
              </a:xfrm>
              <a:prstGeom prst="rect">
                <a:avLst/>
              </a:prstGeom>
              <a:noFill/>
            </p:spPr>
            <p:txBody>
              <a:bodyPr wrap="square" rtlCol="0">
                <a:spAutoFit/>
              </a:bodyPr>
              <a:lstStyle/>
              <a:p>
                <a:pPr algn="just"/>
                <a:r>
                  <a:rPr lang="en-GB" sz="1600" i="1" dirty="0">
                    <a:latin typeface="Cambria" panose="02040503050406030204" pitchFamily="18" charset="0"/>
                  </a:rPr>
                  <a:t>Table 110. Predicted size at maturity among populations of generation 0. The estimated parameter (Mean) and its standard error (SE) define the </a:t>
                </a:r>
                <a14:m>
                  <m:oMath xmlns:m="http://schemas.openxmlformats.org/officeDocument/2006/math">
                    <m:func>
                      <m:funcPr>
                        <m:ctrlPr>
                          <a:rPr lang="sv-SE" sz="1600" b="0" i="1" smtClean="0">
                            <a:latin typeface="Cambria Math" panose="02040503050406030204" pitchFamily="18" charset="0"/>
                          </a:rPr>
                        </m:ctrlPr>
                      </m:funcPr>
                      <m:fName>
                        <m:r>
                          <m:rPr>
                            <m:sty m:val="p"/>
                          </m:rPr>
                          <a:rPr lang="sv-SE" sz="1600" b="0" i="0" smtClean="0">
                            <a:latin typeface="Cambria Math" panose="02040503050406030204" pitchFamily="18" charset="0"/>
                          </a:rPr>
                          <m:t>ln</m:t>
                        </m:r>
                      </m:fName>
                      <m:e>
                        <m:r>
                          <m:rPr>
                            <m:nor/>
                          </m:rPr>
                          <a:rPr lang="sv-SE" sz="1600" b="0" i="0" smtClean="0">
                            <a:latin typeface="Cambria Math" panose="02040503050406030204" pitchFamily="18" charset="0"/>
                          </a:rPr>
                          <m:t>size</m:t>
                        </m:r>
                      </m:e>
                    </m:func>
                  </m:oMath>
                </a14:m>
                <a:r>
                  <a:rPr lang="en-GB" sz="1600" i="1" dirty="0">
                    <a:latin typeface="Cambria" panose="02040503050406030204" pitchFamily="18" charset="0"/>
                  </a:rPr>
                  <a:t> at 50% maturity. The slope parameter was fixed to 0.18 (Model 1b).</a:t>
                </a:r>
              </a:p>
            </p:txBody>
          </p:sp>
        </mc:Choice>
        <mc:Fallback xmlns="">
          <p:sp>
            <p:nvSpPr>
              <p:cNvPr id="3" name="TextBox 2">
                <a:extLst>
                  <a:ext uri="{FF2B5EF4-FFF2-40B4-BE49-F238E27FC236}">
                    <a16:creationId xmlns:a16="http://schemas.microsoft.com/office/drawing/2014/main" id="{7C5F4DE7-739D-1D4C-8E3E-E657AE601F7D}"/>
                  </a:ext>
                </a:extLst>
              </p:cNvPr>
              <p:cNvSpPr txBox="1">
                <a:spLocks noRot="1" noChangeAspect="1" noMove="1" noResize="1" noEditPoints="1" noAdjustHandles="1" noChangeArrowheads="1" noChangeShapeType="1" noTextEdit="1"/>
              </p:cNvSpPr>
              <p:nvPr/>
            </p:nvSpPr>
            <p:spPr>
              <a:xfrm>
                <a:off x="508430" y="381815"/>
                <a:ext cx="5117670" cy="1077218"/>
              </a:xfrm>
              <a:prstGeom prst="rect">
                <a:avLst/>
              </a:prstGeom>
              <a:blipFill>
                <a:blip r:embed="rId2"/>
                <a:stretch>
                  <a:fillRect l="-495" t="-1163" r="-495" b="-5814"/>
                </a:stretch>
              </a:blipFill>
            </p:spPr>
            <p:txBody>
              <a:bodyPr/>
              <a:lstStyle/>
              <a:p>
                <a:r>
                  <a:rPr lang="en-GB">
                    <a:noFill/>
                  </a:rPr>
                  <a:t> </a:t>
                </a:r>
              </a:p>
            </p:txBody>
          </p:sp>
        </mc:Fallback>
      </mc:AlternateContent>
    </p:spTree>
    <p:extLst>
      <p:ext uri="{BB962C8B-B14F-4D97-AF65-F5344CB8AC3E}">
        <p14:creationId xmlns:p14="http://schemas.microsoft.com/office/powerpoint/2010/main" val="20430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FEE570-C6C4-0948-9504-564EA12479DB}"/>
              </a:ext>
            </a:extLst>
          </p:cNvPr>
          <p:cNvSpPr/>
          <p:nvPr/>
        </p:nvSpPr>
        <p:spPr>
          <a:xfrm>
            <a:off x="203200" y="900837"/>
            <a:ext cx="11671300" cy="1477328"/>
          </a:xfrm>
          <a:prstGeom prst="rect">
            <a:avLst/>
          </a:prstGeom>
        </p:spPr>
        <p:txBody>
          <a:bodyPr wrap="square">
            <a:spAutoFit/>
          </a:bodyPr>
          <a:lstStyle/>
          <a:p>
            <a:pPr algn="just"/>
            <a:r>
              <a:rPr lang="en-US" dirty="0">
                <a:latin typeface="Cambria" panose="02040503050406030204" pitchFamily="18" charset="0"/>
              </a:rPr>
              <a:t>use </a:t>
            </a:r>
            <a:r>
              <a:rPr lang="en-US">
                <a:latin typeface="Cambria" panose="02040503050406030204" pitchFamily="18" charset="0"/>
              </a:rPr>
              <a:t>field data (ER_SB): </a:t>
            </a:r>
            <a:endParaRPr lang="en-US" dirty="0">
              <a:latin typeface="Cambria" panose="02040503050406030204" pitchFamily="18" charset="0"/>
            </a:endParaRPr>
          </a:p>
          <a:p>
            <a:pPr marL="342900" indent="-342900" algn="just">
              <a:buAutoNum type="arabicParenR"/>
            </a:pPr>
            <a:r>
              <a:rPr lang="en-US" dirty="0">
                <a:latin typeface="Cambria" panose="02040503050406030204" pitchFamily="18" charset="0"/>
              </a:rPr>
              <a:t>using transect snails close to the gen0 sampling point (or maybe even combining transect and gen0 snails over a small area)</a:t>
            </a:r>
          </a:p>
          <a:p>
            <a:pPr algn="just"/>
            <a:r>
              <a:rPr lang="en-US" dirty="0">
                <a:latin typeface="Cambria" panose="02040503050406030204" pitchFamily="18" charset="0"/>
              </a:rPr>
              <a:t>       OR</a:t>
            </a:r>
          </a:p>
          <a:p>
            <a:pPr algn="just"/>
            <a:r>
              <a:rPr lang="en-US" dirty="0">
                <a:latin typeface="Cambria" panose="02040503050406030204" pitchFamily="18" charset="0"/>
              </a:rPr>
              <a:t>2)  fitting a cline in size at maturity and reading off the prediction at the relevant point</a:t>
            </a:r>
            <a:endParaRPr lang="en-GB" dirty="0">
              <a:latin typeface="Cambria" panose="02040503050406030204" pitchFamily="18" charset="0"/>
            </a:endParaRPr>
          </a:p>
        </p:txBody>
      </p:sp>
      <p:sp>
        <p:nvSpPr>
          <p:cNvPr id="3" name="TextBox 2">
            <a:extLst>
              <a:ext uri="{FF2B5EF4-FFF2-40B4-BE49-F238E27FC236}">
                <a16:creationId xmlns:a16="http://schemas.microsoft.com/office/drawing/2014/main" id="{01FEB42D-0209-984A-8E0F-5ABC5A7CE99E}"/>
              </a:ext>
            </a:extLst>
          </p:cNvPr>
          <p:cNvSpPr txBox="1"/>
          <p:nvPr/>
        </p:nvSpPr>
        <p:spPr>
          <a:xfrm>
            <a:off x="133390" y="279147"/>
            <a:ext cx="1072794" cy="369332"/>
          </a:xfrm>
          <a:prstGeom prst="rect">
            <a:avLst/>
          </a:prstGeom>
          <a:noFill/>
        </p:spPr>
        <p:txBody>
          <a:bodyPr wrap="none" rtlCol="0">
            <a:spAutoFit/>
          </a:bodyPr>
          <a:lstStyle/>
          <a:p>
            <a:r>
              <a:rPr lang="en-GB" b="1" dirty="0">
                <a:latin typeface="Cambria" panose="02040503050406030204" pitchFamily="18" charset="0"/>
              </a:rPr>
              <a:t>Solution</a:t>
            </a:r>
          </a:p>
        </p:txBody>
      </p:sp>
    </p:spTree>
    <p:extLst>
      <p:ext uri="{BB962C8B-B14F-4D97-AF65-F5344CB8AC3E}">
        <p14:creationId xmlns:p14="http://schemas.microsoft.com/office/powerpoint/2010/main" val="135876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0" y="5020345"/>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GB" dirty="0">
              <a:solidFill>
                <a:srgbClr val="0070C0"/>
              </a:solidFill>
            </a:endParaRPr>
          </a:p>
        </p:txBody>
      </p:sp>
      <p:sp>
        <p:nvSpPr>
          <p:cNvPr id="3" name="TextBox 2">
            <a:extLst>
              <a:ext uri="{FF2B5EF4-FFF2-40B4-BE49-F238E27FC236}">
                <a16:creationId xmlns:a16="http://schemas.microsoft.com/office/drawing/2014/main" id="{CB2E8586-4624-B042-96A4-2213BBA8C18E}"/>
              </a:ext>
            </a:extLst>
          </p:cNvPr>
          <p:cNvSpPr txBox="1"/>
          <p:nvPr/>
        </p:nvSpPr>
        <p:spPr>
          <a:xfrm>
            <a:off x="95290" y="126747"/>
            <a:ext cx="5352043" cy="369332"/>
          </a:xfrm>
          <a:prstGeom prst="rect">
            <a:avLst/>
          </a:prstGeom>
          <a:noFill/>
        </p:spPr>
        <p:txBody>
          <a:bodyPr wrap="none" rtlCol="0">
            <a:spAutoFit/>
          </a:bodyPr>
          <a:lstStyle/>
          <a:p>
            <a:r>
              <a:rPr lang="en-GB" b="1" dirty="0">
                <a:latin typeface="Cambria" panose="02040503050406030204" pitchFamily="18" charset="0"/>
              </a:rPr>
              <a:t>Model 4: 18 parameters, one </a:t>
            </a:r>
            <a:r>
              <a:rPr lang="en-GB" b="1" i="1" dirty="0">
                <a:latin typeface="Cambria" panose="02040503050406030204" pitchFamily="18" charset="0"/>
              </a:rPr>
              <a:t>slope</a:t>
            </a:r>
            <a:r>
              <a:rPr lang="en-GB" b="1" dirty="0">
                <a:latin typeface="Cambria" panose="02040503050406030204" pitchFamily="18" charset="0"/>
              </a:rPr>
              <a:t> plus 17 </a:t>
            </a:r>
            <a:r>
              <a:rPr lang="en-GB" b="1" i="1" dirty="0">
                <a:latin typeface="Cambria" panose="02040503050406030204" pitchFamily="18" charset="0"/>
              </a:rPr>
              <a:t>means</a:t>
            </a:r>
          </a:p>
        </p:txBody>
      </p:sp>
      <p:graphicFrame>
        <p:nvGraphicFramePr>
          <p:cNvPr id="5" name="Table 4">
            <a:extLst>
              <a:ext uri="{FF2B5EF4-FFF2-40B4-BE49-F238E27FC236}">
                <a16:creationId xmlns:a16="http://schemas.microsoft.com/office/drawing/2014/main" id="{AEF5DF53-0479-D747-A42C-32BFD4D4C8D7}"/>
              </a:ext>
            </a:extLst>
          </p:cNvPr>
          <p:cNvGraphicFramePr>
            <a:graphicFrameLocks noGrp="1"/>
          </p:cNvGraphicFramePr>
          <p:nvPr>
            <p:extLst>
              <p:ext uri="{D42A27DB-BD31-4B8C-83A1-F6EECF244321}">
                <p14:modId xmlns:p14="http://schemas.microsoft.com/office/powerpoint/2010/main" val="805343103"/>
              </p:ext>
            </p:extLst>
          </p:nvPr>
        </p:nvGraphicFramePr>
        <p:xfrm>
          <a:off x="182367" y="1238854"/>
          <a:ext cx="11679433" cy="550965"/>
        </p:xfrm>
        <a:graphic>
          <a:graphicData uri="http://schemas.openxmlformats.org/drawingml/2006/table">
            <a:tbl>
              <a:tblPr firstRow="1" bandRow="1">
                <a:tableStyleId>{8799B23B-EC83-4686-B30A-512413B5E67A}</a:tableStyleId>
              </a:tblPr>
              <a:tblGrid>
                <a:gridCol w="614707">
                  <a:extLst>
                    <a:ext uri="{9D8B030D-6E8A-4147-A177-3AD203B41FA5}">
                      <a16:colId xmlns:a16="http://schemas.microsoft.com/office/drawing/2014/main" val="1142775753"/>
                    </a:ext>
                  </a:extLst>
                </a:gridCol>
                <a:gridCol w="614707">
                  <a:extLst>
                    <a:ext uri="{9D8B030D-6E8A-4147-A177-3AD203B41FA5}">
                      <a16:colId xmlns:a16="http://schemas.microsoft.com/office/drawing/2014/main" val="1404837774"/>
                    </a:ext>
                  </a:extLst>
                </a:gridCol>
                <a:gridCol w="614707">
                  <a:extLst>
                    <a:ext uri="{9D8B030D-6E8A-4147-A177-3AD203B41FA5}">
                      <a16:colId xmlns:a16="http://schemas.microsoft.com/office/drawing/2014/main" val="246323040"/>
                    </a:ext>
                  </a:extLst>
                </a:gridCol>
                <a:gridCol w="614707">
                  <a:extLst>
                    <a:ext uri="{9D8B030D-6E8A-4147-A177-3AD203B41FA5}">
                      <a16:colId xmlns:a16="http://schemas.microsoft.com/office/drawing/2014/main" val="1515245812"/>
                    </a:ext>
                  </a:extLst>
                </a:gridCol>
                <a:gridCol w="614707">
                  <a:extLst>
                    <a:ext uri="{9D8B030D-6E8A-4147-A177-3AD203B41FA5}">
                      <a16:colId xmlns:a16="http://schemas.microsoft.com/office/drawing/2014/main" val="481988100"/>
                    </a:ext>
                  </a:extLst>
                </a:gridCol>
                <a:gridCol w="614707">
                  <a:extLst>
                    <a:ext uri="{9D8B030D-6E8A-4147-A177-3AD203B41FA5}">
                      <a16:colId xmlns:a16="http://schemas.microsoft.com/office/drawing/2014/main" val="3867225493"/>
                    </a:ext>
                  </a:extLst>
                </a:gridCol>
                <a:gridCol w="614707">
                  <a:extLst>
                    <a:ext uri="{9D8B030D-6E8A-4147-A177-3AD203B41FA5}">
                      <a16:colId xmlns:a16="http://schemas.microsoft.com/office/drawing/2014/main" val="2423523534"/>
                    </a:ext>
                  </a:extLst>
                </a:gridCol>
                <a:gridCol w="614707">
                  <a:extLst>
                    <a:ext uri="{9D8B030D-6E8A-4147-A177-3AD203B41FA5}">
                      <a16:colId xmlns:a16="http://schemas.microsoft.com/office/drawing/2014/main" val="4278220730"/>
                    </a:ext>
                  </a:extLst>
                </a:gridCol>
                <a:gridCol w="614707">
                  <a:extLst>
                    <a:ext uri="{9D8B030D-6E8A-4147-A177-3AD203B41FA5}">
                      <a16:colId xmlns:a16="http://schemas.microsoft.com/office/drawing/2014/main" val="2301908397"/>
                    </a:ext>
                  </a:extLst>
                </a:gridCol>
                <a:gridCol w="614707">
                  <a:extLst>
                    <a:ext uri="{9D8B030D-6E8A-4147-A177-3AD203B41FA5}">
                      <a16:colId xmlns:a16="http://schemas.microsoft.com/office/drawing/2014/main" val="4283630566"/>
                    </a:ext>
                  </a:extLst>
                </a:gridCol>
                <a:gridCol w="614707">
                  <a:extLst>
                    <a:ext uri="{9D8B030D-6E8A-4147-A177-3AD203B41FA5}">
                      <a16:colId xmlns:a16="http://schemas.microsoft.com/office/drawing/2014/main" val="1285668032"/>
                    </a:ext>
                  </a:extLst>
                </a:gridCol>
                <a:gridCol w="614707">
                  <a:extLst>
                    <a:ext uri="{9D8B030D-6E8A-4147-A177-3AD203B41FA5}">
                      <a16:colId xmlns:a16="http://schemas.microsoft.com/office/drawing/2014/main" val="3456741400"/>
                    </a:ext>
                  </a:extLst>
                </a:gridCol>
                <a:gridCol w="614707">
                  <a:extLst>
                    <a:ext uri="{9D8B030D-6E8A-4147-A177-3AD203B41FA5}">
                      <a16:colId xmlns:a16="http://schemas.microsoft.com/office/drawing/2014/main" val="506109406"/>
                    </a:ext>
                  </a:extLst>
                </a:gridCol>
                <a:gridCol w="614707">
                  <a:extLst>
                    <a:ext uri="{9D8B030D-6E8A-4147-A177-3AD203B41FA5}">
                      <a16:colId xmlns:a16="http://schemas.microsoft.com/office/drawing/2014/main" val="1018379969"/>
                    </a:ext>
                  </a:extLst>
                </a:gridCol>
                <a:gridCol w="614707">
                  <a:extLst>
                    <a:ext uri="{9D8B030D-6E8A-4147-A177-3AD203B41FA5}">
                      <a16:colId xmlns:a16="http://schemas.microsoft.com/office/drawing/2014/main" val="1958681036"/>
                    </a:ext>
                  </a:extLst>
                </a:gridCol>
                <a:gridCol w="614707">
                  <a:extLst>
                    <a:ext uri="{9D8B030D-6E8A-4147-A177-3AD203B41FA5}">
                      <a16:colId xmlns:a16="http://schemas.microsoft.com/office/drawing/2014/main" val="3336706370"/>
                    </a:ext>
                  </a:extLst>
                </a:gridCol>
                <a:gridCol w="614707">
                  <a:extLst>
                    <a:ext uri="{9D8B030D-6E8A-4147-A177-3AD203B41FA5}">
                      <a16:colId xmlns:a16="http://schemas.microsoft.com/office/drawing/2014/main" val="1015628253"/>
                    </a:ext>
                  </a:extLst>
                </a:gridCol>
                <a:gridCol w="614707">
                  <a:extLst>
                    <a:ext uri="{9D8B030D-6E8A-4147-A177-3AD203B41FA5}">
                      <a16:colId xmlns:a16="http://schemas.microsoft.com/office/drawing/2014/main" val="3961284796"/>
                    </a:ext>
                  </a:extLst>
                </a:gridCol>
                <a:gridCol w="614707">
                  <a:extLst>
                    <a:ext uri="{9D8B030D-6E8A-4147-A177-3AD203B41FA5}">
                      <a16:colId xmlns:a16="http://schemas.microsoft.com/office/drawing/2014/main" val="374752414"/>
                    </a:ext>
                  </a:extLst>
                </a:gridCol>
              </a:tblGrid>
              <a:tr h="246375">
                <a:tc>
                  <a:txBody>
                    <a:bodyPr/>
                    <a:lstStyle/>
                    <a:p>
                      <a:r>
                        <a:rPr lang="en-GB" sz="800" dirty="0">
                          <a:latin typeface="Monaco" pitchFamily="2" charset="77"/>
                        </a:rPr>
                        <a:t>Juvenile (0)</a:t>
                      </a:r>
                    </a:p>
                  </a:txBody>
                  <a:tcPr marL="60750" marR="60750" marT="30375" marB="30375"/>
                </a:tc>
                <a:tc>
                  <a:txBody>
                    <a:bodyPr/>
                    <a:lstStyle/>
                    <a:p>
                      <a:r>
                        <a:rPr lang="en-GB" sz="800" dirty="0">
                          <a:latin typeface="Monaco" pitchFamily="2" charset="77"/>
                        </a:rPr>
                        <a:t>Adult A (1)</a:t>
                      </a:r>
                    </a:p>
                  </a:txBody>
                  <a:tcPr marL="60750" marR="60750" marT="30375" marB="30375"/>
                </a:tc>
                <a:tc>
                  <a:txBody>
                    <a:bodyPr/>
                    <a:lstStyle/>
                    <a:p>
                      <a:r>
                        <a:rPr lang="en-GB" sz="800" dirty="0">
                          <a:latin typeface="Monaco" pitchFamily="2" charset="77"/>
                        </a:rPr>
                        <a:t>Adult B (2)</a:t>
                      </a:r>
                    </a:p>
                  </a:txBody>
                  <a:tcPr marL="60750" marR="60750" marT="30375" marB="30375"/>
                </a:tc>
                <a:tc>
                  <a:txBody>
                    <a:bodyPr/>
                    <a:lstStyle/>
                    <a:p>
                      <a:r>
                        <a:rPr lang="en-GB" sz="800" dirty="0">
                          <a:latin typeface="Monaco" pitchFamily="2" charset="77"/>
                        </a:rPr>
                        <a:t>Adult C (3)</a:t>
                      </a:r>
                    </a:p>
                  </a:txBody>
                  <a:tcPr marL="60750" marR="60750" marT="30375" marB="30375"/>
                </a:tc>
                <a:tc>
                  <a:txBody>
                    <a:bodyPr/>
                    <a:lstStyle/>
                    <a:p>
                      <a:r>
                        <a:rPr lang="en-GB" sz="800" dirty="0">
                          <a:latin typeface="Monaco" pitchFamily="2" charset="77"/>
                        </a:rPr>
                        <a:t>Adult D (4)</a:t>
                      </a:r>
                    </a:p>
                  </a:txBody>
                  <a:tcPr marL="60750" marR="60750" marT="30375" marB="30375"/>
                </a:tc>
                <a:tc>
                  <a:txBody>
                    <a:bodyPr/>
                    <a:lstStyle/>
                    <a:p>
                      <a:r>
                        <a:rPr lang="en-GB" sz="800" dirty="0">
                          <a:latin typeface="Monaco" pitchFamily="2" charset="77"/>
                        </a:rPr>
                        <a:t>Adult E (5)</a:t>
                      </a:r>
                    </a:p>
                  </a:txBody>
                  <a:tcPr marL="60750" marR="60750" marT="30375" marB="30375"/>
                </a:tc>
                <a:tc>
                  <a:txBody>
                    <a:bodyPr/>
                    <a:lstStyle/>
                    <a:p>
                      <a:r>
                        <a:rPr lang="en-GB" sz="800" dirty="0">
                          <a:latin typeface="Monaco" pitchFamily="2" charset="77"/>
                        </a:rPr>
                        <a:t>Adult F (6)</a:t>
                      </a:r>
                    </a:p>
                  </a:txBody>
                  <a:tcPr marL="60750" marR="60750" marT="30375" marB="30375"/>
                </a:tc>
                <a:tc>
                  <a:txBody>
                    <a:bodyPr/>
                    <a:lstStyle/>
                    <a:p>
                      <a:r>
                        <a:rPr lang="en-GB" sz="800" dirty="0">
                          <a:latin typeface="Monaco" pitchFamily="2" charset="77"/>
                        </a:rPr>
                        <a:t>Adult G (7)</a:t>
                      </a:r>
                    </a:p>
                  </a:txBody>
                  <a:tcPr marL="60750" marR="60750" marT="30375" marB="30375"/>
                </a:tc>
                <a:tc>
                  <a:txBody>
                    <a:bodyPr/>
                    <a:lstStyle/>
                    <a:p>
                      <a:r>
                        <a:rPr lang="en-GB" sz="800" dirty="0">
                          <a:latin typeface="Monaco" pitchFamily="2" charset="77"/>
                        </a:rPr>
                        <a:t>Adult H (8)</a:t>
                      </a:r>
                    </a:p>
                  </a:txBody>
                  <a:tcPr marL="60750" marR="60750" marT="30375" marB="30375"/>
                </a:tc>
                <a:tc>
                  <a:txBody>
                    <a:bodyPr/>
                    <a:lstStyle/>
                    <a:p>
                      <a:r>
                        <a:rPr lang="en-GB" sz="800" dirty="0">
                          <a:latin typeface="Monaco" pitchFamily="2" charset="77"/>
                        </a:rPr>
                        <a:t>Adult I (9)</a:t>
                      </a:r>
                    </a:p>
                  </a:txBody>
                  <a:tcPr marL="60750" marR="60750" marT="30375" marB="30375"/>
                </a:tc>
                <a:tc>
                  <a:txBody>
                    <a:bodyPr/>
                    <a:lstStyle/>
                    <a:p>
                      <a:r>
                        <a:rPr lang="en-GB" sz="800" dirty="0">
                          <a:latin typeface="Monaco" pitchFamily="2" charset="77"/>
                        </a:rPr>
                        <a:t>Adult J (10)</a:t>
                      </a:r>
                    </a:p>
                  </a:txBody>
                  <a:tcPr marL="60750" marR="60750" marT="30375" marB="30375"/>
                </a:tc>
                <a:tc>
                  <a:txBody>
                    <a:bodyPr/>
                    <a:lstStyle/>
                    <a:p>
                      <a:r>
                        <a:rPr lang="en-GB" sz="800" dirty="0">
                          <a:latin typeface="Monaco" pitchFamily="2" charset="77"/>
                        </a:rPr>
                        <a:t>Adult K (11)</a:t>
                      </a:r>
                    </a:p>
                  </a:txBody>
                  <a:tcPr marL="60750" marR="60750" marT="30375" marB="30375"/>
                </a:tc>
                <a:tc>
                  <a:txBody>
                    <a:bodyPr/>
                    <a:lstStyle/>
                    <a:p>
                      <a:r>
                        <a:rPr lang="en-GB" sz="800" dirty="0">
                          <a:latin typeface="Monaco" pitchFamily="2" charset="77"/>
                        </a:rPr>
                        <a:t>Adult L (12)</a:t>
                      </a:r>
                    </a:p>
                  </a:txBody>
                  <a:tcPr marL="60750" marR="60750" marT="30375" marB="30375"/>
                </a:tc>
                <a:tc>
                  <a:txBody>
                    <a:bodyPr/>
                    <a:lstStyle/>
                    <a:p>
                      <a:r>
                        <a:rPr lang="en-GB" sz="800" dirty="0">
                          <a:latin typeface="Monaco" pitchFamily="2" charset="77"/>
                        </a:rPr>
                        <a:t>Adult M (13)</a:t>
                      </a:r>
                    </a:p>
                  </a:txBody>
                  <a:tcPr marL="60750" marR="60750" marT="30375" marB="30375"/>
                </a:tc>
                <a:tc>
                  <a:txBody>
                    <a:bodyPr/>
                    <a:lstStyle/>
                    <a:p>
                      <a:r>
                        <a:rPr lang="en-GB" sz="800" dirty="0">
                          <a:latin typeface="Monaco" pitchFamily="2" charset="77"/>
                        </a:rPr>
                        <a:t>Adult N (14)</a:t>
                      </a:r>
                    </a:p>
                  </a:txBody>
                  <a:tcPr marL="60750" marR="60750" marT="30375" marB="30375"/>
                </a:tc>
                <a:tc>
                  <a:txBody>
                    <a:bodyPr/>
                    <a:lstStyle/>
                    <a:p>
                      <a:r>
                        <a:rPr lang="en-GB" sz="800" dirty="0">
                          <a:latin typeface="Monaco" pitchFamily="2" charset="77"/>
                        </a:rPr>
                        <a:t>Adult O (15)</a:t>
                      </a:r>
                    </a:p>
                  </a:txBody>
                  <a:tcPr marL="60750" marR="60750" marT="30375" marB="30375"/>
                </a:tc>
                <a:tc>
                  <a:txBody>
                    <a:bodyPr/>
                    <a:lstStyle/>
                    <a:p>
                      <a:r>
                        <a:rPr lang="en-GB" sz="800" dirty="0">
                          <a:latin typeface="Monaco" pitchFamily="2" charset="77"/>
                        </a:rPr>
                        <a:t>Adult P (16)</a:t>
                      </a:r>
                    </a:p>
                  </a:txBody>
                  <a:tcPr marL="60750" marR="60750" marT="30375" marB="30375"/>
                </a:tc>
                <a:tc>
                  <a:txBody>
                    <a:bodyPr/>
                    <a:lstStyle/>
                    <a:p>
                      <a:r>
                        <a:rPr lang="en-GB" sz="800" dirty="0">
                          <a:latin typeface="Monaco" pitchFamily="2" charset="77"/>
                        </a:rPr>
                        <a:t>Adult Q (17)</a:t>
                      </a:r>
                    </a:p>
                  </a:txBody>
                  <a:tcPr marL="60750" marR="60750" marT="30375" marB="30375"/>
                </a:tc>
                <a:tc>
                  <a:txBody>
                    <a:bodyPr/>
                    <a:lstStyle/>
                    <a:p>
                      <a:r>
                        <a:rPr lang="en-GB" sz="800" dirty="0">
                          <a:latin typeface="Monaco" pitchFamily="2" charset="77"/>
                        </a:rPr>
                        <a:t>Adult R (18)</a:t>
                      </a:r>
                    </a:p>
                  </a:txBody>
                  <a:tcPr marL="60750" marR="60750" marT="30375" marB="30375"/>
                </a:tc>
                <a:extLst>
                  <a:ext uri="{0D108BD9-81ED-4DB2-BD59-A6C34878D82A}">
                    <a16:rowId xmlns:a16="http://schemas.microsoft.com/office/drawing/2014/main" val="3332999659"/>
                  </a:ext>
                </a:extLst>
              </a:tr>
              <a:tr h="246375">
                <a:tc>
                  <a:txBody>
                    <a:bodyPr/>
                    <a:lstStyle/>
                    <a:p>
                      <a:r>
                        <a:rPr lang="en-GB" sz="800" dirty="0">
                          <a:latin typeface="Monaco" pitchFamily="2" charset="77"/>
                        </a:rPr>
                        <a:t>771</a:t>
                      </a:r>
                    </a:p>
                  </a:txBody>
                  <a:tcPr marL="60750" marR="60750" marT="30375" marB="30375"/>
                </a:tc>
                <a:tc>
                  <a:txBody>
                    <a:bodyPr/>
                    <a:lstStyle/>
                    <a:p>
                      <a:r>
                        <a:rPr lang="en-GB" sz="800" dirty="0">
                          <a:latin typeface="Monaco" pitchFamily="2" charset="77"/>
                        </a:rPr>
                        <a:t>15</a:t>
                      </a:r>
                    </a:p>
                  </a:txBody>
                  <a:tcPr marL="60750" marR="60750" marT="30375" marB="30375"/>
                </a:tc>
                <a:tc>
                  <a:txBody>
                    <a:bodyPr/>
                    <a:lstStyle/>
                    <a:p>
                      <a:r>
                        <a:rPr lang="en-GB" sz="800" dirty="0">
                          <a:latin typeface="Monaco" pitchFamily="2" charset="77"/>
                        </a:rPr>
                        <a:t>34</a:t>
                      </a:r>
                    </a:p>
                  </a:txBody>
                  <a:tcPr marL="60750" marR="60750" marT="30375" marB="30375"/>
                </a:tc>
                <a:tc>
                  <a:txBody>
                    <a:bodyPr/>
                    <a:lstStyle/>
                    <a:p>
                      <a:r>
                        <a:rPr lang="en-GB" sz="800" dirty="0">
                          <a:latin typeface="Monaco" pitchFamily="2" charset="77"/>
                        </a:rPr>
                        <a:t>39</a:t>
                      </a:r>
                    </a:p>
                  </a:txBody>
                  <a:tcPr marL="60750" marR="60750" marT="30375" marB="30375"/>
                </a:tc>
                <a:tc>
                  <a:txBody>
                    <a:bodyPr/>
                    <a:lstStyle/>
                    <a:p>
                      <a:r>
                        <a:rPr lang="en-GB" sz="800" dirty="0">
                          <a:latin typeface="Monaco" pitchFamily="2" charset="77"/>
                        </a:rPr>
                        <a:t>37</a:t>
                      </a:r>
                    </a:p>
                  </a:txBody>
                  <a:tcPr marL="60750" marR="60750" marT="30375" marB="30375"/>
                </a:tc>
                <a:tc>
                  <a:txBody>
                    <a:bodyPr/>
                    <a:lstStyle/>
                    <a:p>
                      <a:r>
                        <a:rPr lang="en-GB" sz="800" dirty="0">
                          <a:latin typeface="Monaco" pitchFamily="2" charset="77"/>
                        </a:rPr>
                        <a:t>35</a:t>
                      </a:r>
                    </a:p>
                  </a:txBody>
                  <a:tcPr marL="60750" marR="60750" marT="30375" marB="30375"/>
                </a:tc>
                <a:tc>
                  <a:txBody>
                    <a:bodyPr/>
                    <a:lstStyle/>
                    <a:p>
                      <a:r>
                        <a:rPr lang="en-GB" sz="800" dirty="0">
                          <a:latin typeface="Monaco" pitchFamily="2" charset="77"/>
                        </a:rPr>
                        <a:t>36</a:t>
                      </a:r>
                    </a:p>
                  </a:txBody>
                  <a:tcPr marL="60750" marR="60750" marT="30375" marB="30375"/>
                </a:tc>
                <a:tc>
                  <a:txBody>
                    <a:bodyPr/>
                    <a:lstStyle/>
                    <a:p>
                      <a:r>
                        <a:rPr lang="en-GB" sz="800" dirty="0">
                          <a:latin typeface="Monaco" pitchFamily="2" charset="77"/>
                        </a:rPr>
                        <a:t>23</a:t>
                      </a:r>
                    </a:p>
                  </a:txBody>
                  <a:tcPr marL="60750" marR="60750" marT="30375" marB="30375"/>
                </a:tc>
                <a:tc>
                  <a:txBody>
                    <a:bodyPr/>
                    <a:lstStyle/>
                    <a:p>
                      <a:r>
                        <a:rPr lang="en-GB" sz="800" dirty="0">
                          <a:latin typeface="Monaco" pitchFamily="2" charset="77"/>
                        </a:rPr>
                        <a:t>22</a:t>
                      </a:r>
                    </a:p>
                  </a:txBody>
                  <a:tcPr marL="60750" marR="60750" marT="30375" marB="30375"/>
                </a:tc>
                <a:tc>
                  <a:txBody>
                    <a:bodyPr/>
                    <a:lstStyle/>
                    <a:p>
                      <a:r>
                        <a:rPr lang="en-GB" sz="800" dirty="0">
                          <a:latin typeface="Monaco" pitchFamily="2" charset="77"/>
                        </a:rPr>
                        <a:t>37</a:t>
                      </a:r>
                    </a:p>
                  </a:txBody>
                  <a:tcPr marL="60750" marR="60750" marT="30375" marB="30375"/>
                </a:tc>
                <a:tc>
                  <a:txBody>
                    <a:bodyPr/>
                    <a:lstStyle/>
                    <a:p>
                      <a:r>
                        <a:rPr lang="en-GB" sz="800" dirty="0">
                          <a:latin typeface="Monaco" pitchFamily="2" charset="77"/>
                        </a:rPr>
                        <a:t>40</a:t>
                      </a:r>
                    </a:p>
                  </a:txBody>
                  <a:tcPr marL="60750" marR="60750" marT="30375" marB="30375"/>
                </a:tc>
                <a:tc>
                  <a:txBody>
                    <a:bodyPr/>
                    <a:lstStyle/>
                    <a:p>
                      <a:r>
                        <a:rPr lang="en-GB" sz="800" dirty="0">
                          <a:latin typeface="Monaco" pitchFamily="2" charset="77"/>
                        </a:rPr>
                        <a:t>46</a:t>
                      </a:r>
                    </a:p>
                  </a:txBody>
                  <a:tcPr marL="60750" marR="60750" marT="30375" marB="30375"/>
                </a:tc>
                <a:tc>
                  <a:txBody>
                    <a:bodyPr/>
                    <a:lstStyle/>
                    <a:p>
                      <a:r>
                        <a:rPr lang="en-GB" sz="800" dirty="0">
                          <a:latin typeface="Monaco" pitchFamily="2" charset="77"/>
                        </a:rPr>
                        <a:t>28</a:t>
                      </a:r>
                    </a:p>
                  </a:txBody>
                  <a:tcPr marL="60750" marR="60750" marT="30375" marB="30375"/>
                </a:tc>
                <a:tc>
                  <a:txBody>
                    <a:bodyPr/>
                    <a:lstStyle/>
                    <a:p>
                      <a:r>
                        <a:rPr lang="en-GB" sz="800" dirty="0">
                          <a:latin typeface="Monaco" pitchFamily="2" charset="77"/>
                        </a:rPr>
                        <a:t>41</a:t>
                      </a:r>
                    </a:p>
                  </a:txBody>
                  <a:tcPr marL="60750" marR="60750" marT="30375" marB="30375"/>
                </a:tc>
                <a:tc>
                  <a:txBody>
                    <a:bodyPr/>
                    <a:lstStyle/>
                    <a:p>
                      <a:r>
                        <a:rPr lang="en-GB" sz="800" dirty="0">
                          <a:latin typeface="Monaco" pitchFamily="2" charset="77"/>
                        </a:rPr>
                        <a:t>42</a:t>
                      </a:r>
                    </a:p>
                  </a:txBody>
                  <a:tcPr marL="60750" marR="60750" marT="30375" marB="30375"/>
                </a:tc>
                <a:tc>
                  <a:txBody>
                    <a:bodyPr/>
                    <a:lstStyle/>
                    <a:p>
                      <a:r>
                        <a:rPr lang="en-GB" sz="800" dirty="0">
                          <a:latin typeface="Monaco" pitchFamily="2" charset="77"/>
                        </a:rPr>
                        <a:t>39</a:t>
                      </a:r>
                    </a:p>
                  </a:txBody>
                  <a:tcPr marL="60750" marR="60750" marT="30375" marB="30375"/>
                </a:tc>
                <a:tc>
                  <a:txBody>
                    <a:bodyPr/>
                    <a:lstStyle/>
                    <a:p>
                      <a:r>
                        <a:rPr lang="en-GB" sz="800" dirty="0">
                          <a:latin typeface="Monaco" pitchFamily="2" charset="77"/>
                        </a:rPr>
                        <a:t>49</a:t>
                      </a:r>
                    </a:p>
                  </a:txBody>
                  <a:tcPr marL="60750" marR="60750" marT="30375" marB="30375"/>
                </a:tc>
                <a:tc>
                  <a:txBody>
                    <a:bodyPr/>
                    <a:lstStyle/>
                    <a:p>
                      <a:r>
                        <a:rPr lang="en-GB" sz="800" dirty="0">
                          <a:latin typeface="Monaco" pitchFamily="2" charset="77"/>
                        </a:rPr>
                        <a:t>34</a:t>
                      </a:r>
                    </a:p>
                  </a:txBody>
                  <a:tcPr marL="60750" marR="60750" marT="30375" marB="30375"/>
                </a:tc>
                <a:tc>
                  <a:txBody>
                    <a:bodyPr/>
                    <a:lstStyle/>
                    <a:p>
                      <a:r>
                        <a:rPr lang="en-GB" sz="800" dirty="0">
                          <a:latin typeface="Monaco" pitchFamily="2" charset="77"/>
                        </a:rPr>
                        <a:t>46</a:t>
                      </a:r>
                    </a:p>
                  </a:txBody>
                  <a:tcPr marL="60750" marR="60750" marT="30375" marB="30375"/>
                </a:tc>
                <a:extLst>
                  <a:ext uri="{0D108BD9-81ED-4DB2-BD59-A6C34878D82A}">
                    <a16:rowId xmlns:a16="http://schemas.microsoft.com/office/drawing/2014/main" val="1890029390"/>
                  </a:ext>
                </a:extLst>
              </a:tr>
            </a:tbl>
          </a:graphicData>
        </a:graphic>
      </p:graphicFrame>
      <p:sp>
        <p:nvSpPr>
          <p:cNvPr id="7" name="TextBox 6">
            <a:extLst>
              <a:ext uri="{FF2B5EF4-FFF2-40B4-BE49-F238E27FC236}">
                <a16:creationId xmlns:a16="http://schemas.microsoft.com/office/drawing/2014/main" id="{AEC16B3B-629B-CC49-AB98-A69DFB2855B8}"/>
              </a:ext>
            </a:extLst>
          </p:cNvPr>
          <p:cNvSpPr txBox="1"/>
          <p:nvPr/>
        </p:nvSpPr>
        <p:spPr>
          <a:xfrm>
            <a:off x="95290" y="654079"/>
            <a:ext cx="11766510" cy="584775"/>
          </a:xfrm>
          <a:prstGeom prst="rect">
            <a:avLst/>
          </a:prstGeom>
          <a:noFill/>
        </p:spPr>
        <p:txBody>
          <a:bodyPr wrap="square" rtlCol="0">
            <a:spAutoFit/>
          </a:bodyPr>
          <a:lstStyle/>
          <a:p>
            <a:pPr algn="just"/>
            <a:r>
              <a:rPr lang="en-GB" sz="1600" i="1" dirty="0">
                <a:latin typeface="Cambria" panose="02040503050406030204" pitchFamily="18" charset="0"/>
              </a:rPr>
              <a:t>Table 110. Count of samples for each maturity class. Juveniles were given maturity of zero and adults were given maturity from one to 18 depending on the population which they belonged to. Outliers are excluded ang both generations are </a:t>
            </a:r>
            <a:r>
              <a:rPr lang="en-GB" sz="1600" i="1">
                <a:latin typeface="Cambria" panose="02040503050406030204" pitchFamily="18" charset="0"/>
              </a:rPr>
              <a:t>combined.</a:t>
            </a:r>
            <a:endParaRPr lang="en-GB" sz="1600" i="1" dirty="0">
              <a:latin typeface="Cambria" panose="02040503050406030204" pitchFamily="18" charset="0"/>
            </a:endParaRPr>
          </a:p>
        </p:txBody>
      </p:sp>
    </p:spTree>
    <p:extLst>
      <p:ext uri="{BB962C8B-B14F-4D97-AF65-F5344CB8AC3E}">
        <p14:creationId xmlns:p14="http://schemas.microsoft.com/office/powerpoint/2010/main" val="423720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5100393"/>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dirty="0" err="1">
                <a:latin typeface="Monaco" pitchFamily="2" charset="77"/>
              </a:rPr>
              <a:t>dat</a:t>
            </a:r>
            <a:r>
              <a:rPr lang="en-GB" sz="700" dirty="0">
                <a:latin typeface="Monaco" pitchFamily="2" charset="77"/>
              </a:rPr>
              <a:t> &lt;- </a:t>
            </a:r>
            <a:r>
              <a:rPr lang="en-GB" sz="700" dirty="0" err="1">
                <a:latin typeface="Monaco" pitchFamily="2" charset="77"/>
              </a:rPr>
              <a:t>data.frame</a:t>
            </a:r>
            <a:r>
              <a:rPr lang="en-GB" sz="700" dirty="0">
                <a:latin typeface="Monaco" pitchFamily="2" charset="77"/>
              </a:rPr>
              <a:t>(x = </a:t>
            </a:r>
            <a:r>
              <a:rPr lang="en-GB" sz="700" dirty="0" err="1">
                <a:latin typeface="Monaco" pitchFamily="2" charset="77"/>
              </a:rPr>
              <a:t>runif</a:t>
            </a:r>
            <a:r>
              <a:rPr lang="en-GB" sz="700" dirty="0">
                <a:latin typeface="Monaco" pitchFamily="2" charset="77"/>
              </a:rPr>
              <a:t>(20), y = </a:t>
            </a:r>
            <a:r>
              <a:rPr lang="en-GB" sz="700" dirty="0" err="1">
                <a:latin typeface="Monaco" pitchFamily="2" charset="77"/>
              </a:rPr>
              <a:t>rbinom</a:t>
            </a:r>
            <a:r>
              <a:rPr lang="en-GB" sz="700" dirty="0">
                <a:latin typeface="Monaco" pitchFamily="2" charset="77"/>
              </a:rPr>
              <a:t>(20, 1, .5), z = </a:t>
            </a:r>
            <a:r>
              <a:rPr lang="en-GB" sz="700" dirty="0" err="1">
                <a:latin typeface="Monaco" pitchFamily="2" charset="77"/>
              </a:rPr>
              <a:t>runif</a:t>
            </a:r>
            <a:r>
              <a:rPr lang="en-GB" sz="700" dirty="0">
                <a:latin typeface="Monaco" pitchFamily="2" charset="77"/>
              </a:rPr>
              <a:t>(20))</a:t>
            </a:r>
          </a:p>
          <a:p>
            <a:r>
              <a:rPr lang="en-GB" sz="700" dirty="0">
                <a:latin typeface="Monaco" pitchFamily="2" charset="77"/>
              </a:rPr>
              <a:t>o &lt;- </a:t>
            </a:r>
            <a:r>
              <a:rPr lang="en-GB" sz="700" dirty="0" err="1">
                <a:latin typeface="Monaco" pitchFamily="2" charset="77"/>
              </a:rPr>
              <a:t>glm</a:t>
            </a:r>
            <a:r>
              <a:rPr lang="en-GB" sz="700" dirty="0">
                <a:latin typeface="Monaco" pitchFamily="2" charset="77"/>
              </a:rPr>
              <a:t>(y ~ x, data = </a:t>
            </a:r>
            <a:r>
              <a:rPr lang="en-GB" sz="700" dirty="0" err="1">
                <a:latin typeface="Monaco" pitchFamily="2" charset="77"/>
              </a:rPr>
              <a:t>dat</a:t>
            </a:r>
            <a:r>
              <a:rPr lang="en-GB" sz="700" dirty="0">
                <a:latin typeface="Monaco" pitchFamily="2" charset="77"/>
              </a:rPr>
              <a:t>)</a:t>
            </a:r>
          </a:p>
          <a:p>
            <a:endParaRPr lang="en-GB" sz="1200" dirty="0">
              <a:latin typeface="Optima" panose="02000503060000020004" pitchFamily="2" charset="0"/>
            </a:endParaRPr>
          </a:p>
          <a:p>
            <a:r>
              <a:rPr lang="en-GB" sz="1200" dirty="0">
                <a:latin typeface="Optima" panose="02000503060000020004" pitchFamily="2" charset="0"/>
              </a:rPr>
              <a:t>I can calculate SE at a given x as:</a:t>
            </a:r>
          </a:p>
          <a:p>
            <a:r>
              <a:rPr lang="en-US" sz="700" dirty="0">
                <a:latin typeface="Monaco" pitchFamily="2" charset="77"/>
              </a:rPr>
              <a:t>C &lt;- c(1, x)</a:t>
            </a:r>
          </a:p>
          <a:p>
            <a:r>
              <a:rPr lang="en-US" sz="700" dirty="0" err="1">
                <a:latin typeface="Monaco" pitchFamily="2" charset="77"/>
              </a:rPr>
              <a:t>std.er</a:t>
            </a:r>
            <a:r>
              <a:rPr lang="en-US" sz="700" dirty="0">
                <a:latin typeface="Monaco" pitchFamily="2" charset="77"/>
              </a:rPr>
              <a:t> &lt;- sqrt(t(C) %*% </a:t>
            </a:r>
            <a:r>
              <a:rPr lang="en-US" sz="700" dirty="0" err="1">
                <a:latin typeface="Monaco" pitchFamily="2" charset="77"/>
              </a:rPr>
              <a:t>vcov</a:t>
            </a:r>
            <a:r>
              <a:rPr lang="en-US" sz="700" dirty="0">
                <a:latin typeface="Monaco" pitchFamily="2" charset="77"/>
              </a:rPr>
              <a:t>(o) %*% C)</a:t>
            </a:r>
          </a:p>
          <a:p>
            <a:endParaRPr lang="en-GB" sz="1200" dirty="0">
              <a:latin typeface="Optima" panose="02000503060000020004" pitchFamily="2" charset="0"/>
            </a:endParaRPr>
          </a:p>
          <a:p>
            <a:r>
              <a:rPr lang="en-GB" sz="1200" dirty="0">
                <a:latin typeface="Optima" panose="02000503060000020004" pitchFamily="2" charset="0"/>
              </a:rPr>
              <a:t>based on the relationship</a:t>
            </a:r>
          </a:p>
          <a:p>
            <a:r>
              <a:rPr lang="en-US" sz="700" dirty="0" err="1">
                <a:latin typeface="Monaco" pitchFamily="2" charset="77"/>
              </a:rPr>
              <a:t>yhat</a:t>
            </a:r>
            <a:r>
              <a:rPr lang="en-US" sz="700" dirty="0">
                <a:latin typeface="Monaco" pitchFamily="2" charset="77"/>
              </a:rPr>
              <a:t> = b0 + x*b1</a:t>
            </a:r>
          </a:p>
          <a:p>
            <a:endParaRPr lang="en-US" sz="1200" dirty="0">
              <a:latin typeface="Optima" panose="02000503060000020004" pitchFamily="2" charset="0"/>
            </a:endParaRPr>
          </a:p>
          <a:p>
            <a:r>
              <a:rPr lang="en-US" sz="1200" dirty="0">
                <a:latin typeface="Optima" panose="02000503060000020004" pitchFamily="2" charset="0"/>
              </a:rPr>
              <a:t>But in our case</a:t>
            </a:r>
          </a:p>
          <a:p>
            <a:r>
              <a:rPr lang="en-US" sz="700" dirty="0" err="1">
                <a:latin typeface="Monaco" pitchFamily="2" charset="77"/>
              </a:rPr>
              <a:t>yhat</a:t>
            </a:r>
            <a:r>
              <a:rPr lang="en-US" sz="700" dirty="0">
                <a:latin typeface="Monaco" pitchFamily="2" charset="77"/>
              </a:rPr>
              <a:t> = logit(p) = (x – </a:t>
            </a:r>
            <a:r>
              <a:rPr lang="en-US" sz="700" i="1" dirty="0">
                <a:latin typeface="Monaco" pitchFamily="2" charset="77"/>
              </a:rPr>
              <a:t>mean</a:t>
            </a:r>
            <a:r>
              <a:rPr lang="en-US" sz="700" dirty="0">
                <a:latin typeface="Monaco" pitchFamily="2" charset="77"/>
              </a:rPr>
              <a:t>) / </a:t>
            </a:r>
            <a:r>
              <a:rPr lang="en-US" sz="700" i="1" dirty="0">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343672" cy="369332"/>
          </a:xfrm>
          <a:prstGeom prst="rect">
            <a:avLst/>
          </a:prstGeom>
          <a:noFill/>
        </p:spPr>
        <p:txBody>
          <a:bodyPr wrap="none" rtlCol="0">
            <a:spAutoFit/>
          </a:bodyPr>
          <a:lstStyle/>
          <a:p>
            <a:r>
              <a:rPr lang="en-GB" b="1" dirty="0">
                <a:latin typeface="Optima" panose="02000503060000020004" pitchFamily="2" charset="0"/>
              </a:rPr>
              <a:t>Model 1: All samples combined</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
        <p:nvSpPr>
          <p:cNvPr id="10" name="TextBox 9">
            <a:extLst>
              <a:ext uri="{FF2B5EF4-FFF2-40B4-BE49-F238E27FC236}">
                <a16:creationId xmlns:a16="http://schemas.microsoft.com/office/drawing/2014/main" id="{77FF0501-BC81-1442-8F6F-4457553CA30E}"/>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t>
            </a:r>
          </a:p>
        </p:txBody>
      </p:sp>
    </p:spTree>
    <p:extLst>
      <p:ext uri="{BB962C8B-B14F-4D97-AF65-F5344CB8AC3E}">
        <p14:creationId xmlns:p14="http://schemas.microsoft.com/office/powerpoint/2010/main" val="385100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3662541"/>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no distinction was made between males and females.</a:t>
            </a:r>
          </a:p>
          <a:p>
            <a:endParaRPr lang="en-US" sz="1600" dirty="0">
              <a:solidFill>
                <a:srgbClr val="000000"/>
              </a:solidFill>
              <a:latin typeface="Optima-Regular" panose="02000503060000020004" pitchFamily="2" charset="0"/>
            </a:endParaRPr>
          </a:p>
          <a:p>
            <a:r>
              <a:rPr lang="en-US" sz="1200" noProof="1">
                <a:solidFill>
                  <a:srgbClr val="000000"/>
                </a:solidFill>
                <a:latin typeface="Monaco" pitchFamily="2" charset="77"/>
              </a:rPr>
              <a:t>s_mat &lt;- function(size, mat, mean, slope) {</a:t>
            </a:r>
          </a:p>
          <a:p>
            <a:r>
              <a:rPr lang="en-US" sz="1200" noProof="1">
                <a:solidFill>
                  <a:srgbClr val="000000"/>
                </a:solidFill>
                <a:latin typeface="Monaco" pitchFamily="2" charset="77"/>
              </a:rPr>
              <a:t>  logit_p &lt;- (size - mean) / slope</a:t>
            </a:r>
          </a:p>
          <a:p>
            <a:r>
              <a:rPr lang="en-US" sz="1200" noProof="1">
                <a:solidFill>
                  <a:srgbClr val="000000"/>
                </a:solidFill>
                <a:latin typeface="Monaco" pitchFamily="2" charset="77"/>
              </a:rPr>
              <a:t>  p &lt;- exp(logit_p) / (exp(logit_p)+1)</a:t>
            </a:r>
          </a:p>
          <a:p>
            <a:r>
              <a:rPr lang="en-US" sz="1200" noProof="1">
                <a:solidFill>
                  <a:srgbClr val="000000"/>
                </a:solidFill>
                <a:latin typeface="Monaco" pitchFamily="2" charset="77"/>
              </a:rPr>
              <a:t>  minusll &lt;- -sum(dbinom(mat, 1, p, log = TRUE))</a:t>
            </a:r>
          </a:p>
          <a:p>
            <a:r>
              <a:rPr lang="en-US" sz="1200" noProof="1">
                <a:solidFill>
                  <a:srgbClr val="000000"/>
                </a:solidFill>
                <a:latin typeface="Monaco" pitchFamily="2" charset="77"/>
              </a:rPr>
              <a:t>  return(minusll)</a:t>
            </a:r>
          </a:p>
          <a:p>
            <a:r>
              <a:rPr lang="en-US" sz="1200" noProof="1">
                <a:solidFill>
                  <a:srgbClr val="000000"/>
                </a:solidFill>
                <a:latin typeface="Monaco" pitchFamily="2" charset="77"/>
              </a:rPr>
              <a:t>}</a:t>
            </a:r>
          </a:p>
          <a:p>
            <a:endParaRPr lang="en-US" sz="1600" b="0" i="0" u="none" strike="noStrike" dirty="0">
              <a:solidFill>
                <a:srgbClr val="000000"/>
              </a:solidFill>
              <a:effectLst/>
              <a:latin typeface="Optima-Regular" panose="02000503060000020004" pitchFamily="2" charset="0"/>
            </a:endParaRPr>
          </a:p>
          <a:p>
            <a:r>
              <a:rPr lang="en-US" sz="1600" b="0" i="1" u="none" strike="noStrike" dirty="0">
                <a:solidFill>
                  <a:srgbClr val="000000"/>
                </a:solidFill>
                <a:effectLst/>
                <a:latin typeface="Optima-Regular" panose="02000503060000020004" pitchFamily="2" charset="0"/>
              </a:rPr>
              <a:t>p</a:t>
            </a:r>
            <a:r>
              <a:rPr lang="en-US" sz="1600" b="0" i="0" u="none" strike="noStrike" dirty="0">
                <a:solidFill>
                  <a:srgbClr val="000000"/>
                </a:solidFill>
                <a:effectLst/>
                <a:latin typeface="Optima-Regular" panose="02000503060000020004" pitchFamily="2" charset="0"/>
              </a:rPr>
              <a:t> is the probability that a snail will be adult, given its size (on natural logarithm scale), </a:t>
            </a:r>
            <a:r>
              <a:rPr lang="en-US" sz="1600" b="0" i="1" u="none" strike="noStrike" dirty="0">
                <a:solidFill>
                  <a:srgbClr val="000000"/>
                </a:solidFill>
                <a:effectLst/>
                <a:latin typeface="Optima-Regular" panose="02000503060000020004" pitchFamily="2" charset="0"/>
              </a:rPr>
              <a:t>mean </a:t>
            </a:r>
            <a:r>
              <a:rPr lang="en-US" sz="1600" b="0" u="none" strike="noStrike" dirty="0">
                <a:solidFill>
                  <a:srgbClr val="000000"/>
                </a:solidFill>
                <a:effectLst/>
                <a:latin typeface="Optima-Regular" panose="02000503060000020004" pitchFamily="2" charset="0"/>
              </a:rPr>
              <a:t>is </a:t>
            </a:r>
            <a:r>
              <a:rPr lang="en-US" sz="1600" b="0" i="0" u="none" strike="noStrike" dirty="0">
                <a:solidFill>
                  <a:srgbClr val="000000"/>
                </a:solidFill>
                <a:effectLst/>
                <a:latin typeface="Optima-Regular" panose="02000503060000020004" pitchFamily="2" charset="0"/>
              </a:rPr>
              <a:t>the average size at which snails become adult and </a:t>
            </a:r>
            <a:r>
              <a:rPr lang="en-US" sz="1600" b="0" i="1" u="none" strike="noStrike" dirty="0">
                <a:solidFill>
                  <a:srgbClr val="000000"/>
                </a:solidFill>
                <a:effectLst/>
                <a:latin typeface="Optima-Regular" panose="02000503060000020004" pitchFamily="2" charset="0"/>
              </a:rPr>
              <a:t>slope</a:t>
            </a:r>
            <a:r>
              <a:rPr lang="en-US" sz="1600" b="0" i="0" u="none" strike="noStrike" dirty="0">
                <a:solidFill>
                  <a:srgbClr val="000000"/>
                </a:solidFill>
                <a:effectLst/>
                <a:latin typeface="Optima-Regular" panose="02000503060000020004" pitchFamily="2" charset="0"/>
              </a:rPr>
              <a:t> determines how variable the size at maturity is. There are two parameters in total and they are assumed to be constant across generations and populations.</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21161307"/>
              </p:ext>
            </p:extLst>
          </p:nvPr>
        </p:nvGraphicFramePr>
        <p:xfrm>
          <a:off x="133390" y="51466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216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DCD3810E-6696-684A-A108-13AD4875529A}"/>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124314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89" y="900219"/>
            <a:ext cx="6234753" cy="3539430"/>
          </a:xfrm>
          <a:prstGeom prst="rect">
            <a:avLst/>
          </a:prstGeom>
        </p:spPr>
        <p:txBody>
          <a:bodyPr wrap="square">
            <a:spAutoFit/>
          </a:bodyPr>
          <a:lstStyle/>
          <a:p>
            <a:pPr algn="just"/>
            <a:r>
              <a:rPr lang="en-US" sz="1600" dirty="0">
                <a:solidFill>
                  <a:srgbClr val="0070C0"/>
                </a:solidFill>
                <a:latin typeface="Optima-Regular" panose="02000503060000020004" pitchFamily="2" charset="0"/>
              </a:rPr>
              <a:t>It is odd that the probability of maturity falls off for the largest size classes. This could be 'experimenter error' or, for field samples at least, it could be due to parasitism (sterilized individuals grow bigger). There is probably a case for cleaning out some of the outliers.</a:t>
            </a:r>
          </a:p>
          <a:p>
            <a:pPr algn="just"/>
            <a:endParaRPr lang="en-US" sz="1600" b="0" i="0" u="none" strike="noStrike" dirty="0">
              <a:solidFill>
                <a:srgbClr val="000000"/>
              </a:solidFill>
              <a:effectLst/>
              <a:latin typeface="Optima-Regular" panose="02000503060000020004" pitchFamily="2" charset="0"/>
            </a:endParaRPr>
          </a:p>
          <a:p>
            <a:pPr algn="just"/>
            <a:r>
              <a:rPr lang="en-US" sz="1600" b="0" u="none" strike="noStrike" dirty="0">
                <a:solidFill>
                  <a:srgbClr val="000000"/>
                </a:solidFill>
                <a:effectLst/>
                <a:latin typeface="Optima-Regular" panose="02000503060000020004" pitchFamily="2" charset="0"/>
              </a:rPr>
              <a:t>Perhaps parasitism can also be </a:t>
            </a:r>
            <a:r>
              <a:rPr lang="en-US" sz="1600" dirty="0">
                <a:solidFill>
                  <a:srgbClr val="000000"/>
                </a:solidFill>
                <a:latin typeface="Optima-Regular" panose="02000503060000020004" pitchFamily="2" charset="0"/>
              </a:rPr>
              <a:t>considered as “experimenter error” because the data do not include field samples that were recorded as parasitized. However, filtering parasitized field samples does not exclude those that might have been parasitized but parasites were not reported in the dissection sheets.</a:t>
            </a:r>
          </a:p>
          <a:p>
            <a:pPr algn="just"/>
            <a:r>
              <a:rPr lang="en-US" sz="1600" b="0" u="none" strike="noStrike" dirty="0">
                <a:solidFill>
                  <a:srgbClr val="000000"/>
                </a:solidFill>
                <a:effectLst/>
                <a:latin typeface="Optima-Regular" panose="02000503060000020004" pitchFamily="2" charset="0"/>
              </a:rPr>
              <a:t>The juvenile class contains several snails that are as large as adults (Fig. 101a) and I expect that if I remove those samples, the probability of maturity does not fall off (Fig. 101b, </a:t>
            </a:r>
            <a:r>
              <a:rPr lang="en-US" sz="1600" dirty="0">
                <a:solidFill>
                  <a:srgbClr val="000000"/>
                </a:solidFill>
                <a:latin typeface="Optima-Regular" panose="02000503060000020004" pitchFamily="2" charset="0"/>
              </a:rPr>
              <a:t>102b; Table 102)</a:t>
            </a:r>
            <a:r>
              <a:rPr lang="en-US" sz="1600" b="0" u="none" strike="noStrike" dirty="0">
                <a:solidFill>
                  <a:srgbClr val="000000"/>
                </a:solidFill>
                <a:effectLst/>
                <a:latin typeface="Optima-Regular" panose="02000503060000020004" pitchFamily="2" charset="0"/>
              </a:rPr>
              <a:t>.</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133385736"/>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2692746B-715C-2344-A416-99E04BB319C2}"/>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243382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76998701"/>
              </p:ext>
            </p:extLst>
          </p:nvPr>
        </p:nvGraphicFramePr>
        <p:xfrm>
          <a:off x="7241762" y="5193155"/>
          <a:ext cx="4680000" cy="647424"/>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000" b="0" dirty="0">
                          <a:latin typeface="Monaco" pitchFamily="2" charset="77"/>
                        </a:rPr>
                        <a:t>Parameter</a:t>
                      </a:r>
                    </a:p>
                  </a:txBody>
                  <a:tcPr marL="52650" marR="52650" marT="26325" marB="26325"/>
                </a:tc>
                <a:tc>
                  <a:txBody>
                    <a:bodyPr/>
                    <a:lstStyle/>
                    <a:p>
                      <a:r>
                        <a:rPr lang="en-GB" sz="1000" b="0" dirty="0">
                          <a:latin typeface="Monaco" pitchFamily="2" charset="77"/>
                        </a:rPr>
                        <a:t>Estimate</a:t>
                      </a:r>
                    </a:p>
                  </a:txBody>
                  <a:tcPr marL="52650" marR="52650" marT="26325" marB="26325"/>
                </a:tc>
                <a:tc>
                  <a:txBody>
                    <a:bodyPr/>
                    <a:lstStyle/>
                    <a:p>
                      <a:r>
                        <a:rPr lang="en-GB" sz="1000" b="0" dirty="0">
                          <a:latin typeface="Monaco" pitchFamily="2" charset="77"/>
                        </a:rPr>
                        <a:t>SE</a:t>
                      </a:r>
                    </a:p>
                  </a:txBody>
                  <a:tcPr marL="52650" marR="52650" marT="26325" marB="26325"/>
                </a:tc>
                <a:tc>
                  <a:txBody>
                    <a:bodyPr/>
                    <a:lstStyle/>
                    <a:p>
                      <a:endParaRPr lang="en-GB" sz="100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00" dirty="0">
                          <a:latin typeface="Monaco" pitchFamily="2" charset="77"/>
                        </a:rPr>
                        <a:t>mean</a:t>
                      </a:r>
                    </a:p>
                  </a:txBody>
                  <a:tcPr marL="52650" marR="52650" marT="26325" marB="26325"/>
                </a:tc>
                <a:tc>
                  <a:txBody>
                    <a:bodyPr/>
                    <a:lstStyle/>
                    <a:p>
                      <a:r>
                        <a:rPr lang="en-GB" sz="1000" dirty="0">
                          <a:latin typeface="Monaco" pitchFamily="2" charset="77"/>
                        </a:rPr>
                        <a:t>1.83</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00" dirty="0">
                          <a:latin typeface="Monaco" pitchFamily="2" charset="77"/>
                        </a:rPr>
                        <a:t>slope</a:t>
                      </a:r>
                    </a:p>
                  </a:txBody>
                  <a:tcPr marL="52650" marR="52650" marT="26325" marB="26325"/>
                </a:tc>
                <a:tc>
                  <a:txBody>
                    <a:bodyPr/>
                    <a:lstStyle/>
                    <a:p>
                      <a:r>
                        <a:rPr lang="en-GB" sz="1000" dirty="0">
                          <a:latin typeface="Monaco" pitchFamily="2" charset="77"/>
                        </a:rPr>
                        <a:t>0.18</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7177966" y="586820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861774"/>
              </a:xfrm>
              <a:prstGeom prst="rect">
                <a:avLst/>
              </a:prstGeom>
              <a:noFill/>
            </p:spPr>
            <p:txBody>
              <a:bodyPr wrap="square" rtlCol="0">
                <a:spAutoFit/>
              </a:bodyPr>
              <a:lstStyle/>
              <a:p>
                <a:pPr algn="just"/>
                <a:r>
                  <a:rPr lang="en-GB" sz="1000" i="1" dirty="0">
                    <a:latin typeface="Optima" panose="02000503060000020004" pitchFamily="2" charset="0"/>
                  </a:rPr>
                  <a:t>Figure 102b. Relationship between probability of maturity and size. Fitted curve in orange is superimposed on the observed proportions of mature snails(blue dots - proportions of adult snails for size bins. Blue error bars – 2.5th and 97.5th percentiles). Observed data did not contain “outlying” samples that were defined as falling beyond 1.5 </a:t>
                </a:r>
                <a14:m>
                  <m:oMath xmlns:m="http://schemas.openxmlformats.org/officeDocument/2006/math">
                    <m:r>
                      <a:rPr lang="en-GB" sz="1000" i="1" smtClean="0">
                        <a:latin typeface="Cambria Math" panose="02040503050406030204" pitchFamily="18" charset="0"/>
                        <a:ea typeface="Cambria Math" panose="02040503050406030204" pitchFamily="18" charset="0"/>
                      </a:rPr>
                      <m:t>×</m:t>
                    </m:r>
                  </m:oMath>
                </a14:m>
                <a:r>
                  <a:rPr lang="en-GB" sz="1000" i="1" dirty="0">
                    <a:latin typeface="Optima" panose="02000503060000020004" pitchFamily="2" charset="0"/>
                  </a:rPr>
                  <a:t> IQR (inter-quartile range or distance between the first and third quartiles).</a:t>
                </a:r>
              </a:p>
            </p:txBody>
          </p:sp>
        </mc:Choice>
        <mc:Fallback xmlns="">
          <p:sp>
            <p:nvSpPr>
              <p:cNvPr id="8" name="TextBox 7">
                <a:extLst>
                  <a:ext uri="{FF2B5EF4-FFF2-40B4-BE49-F238E27FC236}">
                    <a16:creationId xmlns:a16="http://schemas.microsoft.com/office/drawing/2014/main" id="{0A8A04AC-8CA9-854E-8274-3F4FB2281C3B}"/>
                  </a:ext>
                </a:extLst>
              </p:cNvPr>
              <p:cNvSpPr txBox="1">
                <a:spLocks noRot="1" noChangeAspect="1" noMove="1" noResize="1" noEditPoints="1" noAdjustHandles="1" noChangeArrowheads="1" noChangeShapeType="1" noTextEdit="1"/>
              </p:cNvSpPr>
              <p:nvPr/>
            </p:nvSpPr>
            <p:spPr>
              <a:xfrm>
                <a:off x="7022804" y="3579628"/>
                <a:ext cx="4906926" cy="861774"/>
              </a:xfrm>
              <a:prstGeom prst="rect">
                <a:avLst/>
              </a:prstGeom>
              <a:blipFill>
                <a:blip r:embed="rId2"/>
                <a:stretch>
                  <a:fillRect b="-1449"/>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5364097" cy="369332"/>
          </a:xfrm>
          <a:prstGeom prst="rect">
            <a:avLst/>
          </a:prstGeom>
          <a:noFill/>
        </p:spPr>
        <p:txBody>
          <a:bodyPr wrap="none" rtlCol="0">
            <a:spAutoFit/>
          </a:bodyPr>
          <a:lstStyle/>
          <a:p>
            <a:r>
              <a:rPr lang="en-GB" b="1" dirty="0">
                <a:latin typeface="Cambria" panose="02040503050406030204" pitchFamily="18" charset="0"/>
              </a:rPr>
              <a:t>Model 1b: All samples combined without outliers</a:t>
            </a:r>
          </a:p>
        </p:txBody>
      </p:sp>
      <p:sp>
        <p:nvSpPr>
          <p:cNvPr id="9" name="TextBox 8">
            <a:extLst>
              <a:ext uri="{FF2B5EF4-FFF2-40B4-BE49-F238E27FC236}">
                <a16:creationId xmlns:a16="http://schemas.microsoft.com/office/drawing/2014/main" id="{2692746B-715C-2344-A416-99E04BB319C2}"/>
              </a:ext>
            </a:extLst>
          </p:cNvPr>
          <p:cNvSpPr txBox="1"/>
          <p:nvPr/>
        </p:nvSpPr>
        <p:spPr>
          <a:xfrm>
            <a:off x="7177966" y="4805745"/>
            <a:ext cx="4906926" cy="400110"/>
          </a:xfrm>
          <a:prstGeom prst="rect">
            <a:avLst/>
          </a:prstGeom>
          <a:noFill/>
        </p:spPr>
        <p:txBody>
          <a:bodyPr wrap="square" rtlCol="0">
            <a:spAutoFit/>
          </a:bodyPr>
          <a:lstStyle/>
          <a:p>
            <a:r>
              <a:rPr lang="en-GB" sz="1000" i="1" dirty="0">
                <a:latin typeface="Optima" panose="02000503060000020004" pitchFamily="2" charset="0"/>
              </a:rPr>
              <a:t>Table 102. Maximum likelihood estimates of the parameters. The model was fitted to all the samples combined but without ”outlying” samples (Model 1b).</a:t>
            </a:r>
          </a:p>
        </p:txBody>
      </p:sp>
      <p:sp>
        <p:nvSpPr>
          <p:cNvPr id="3" name="Rectangle 2">
            <a:extLst>
              <a:ext uri="{FF2B5EF4-FFF2-40B4-BE49-F238E27FC236}">
                <a16:creationId xmlns:a16="http://schemas.microsoft.com/office/drawing/2014/main" id="{BBB7E850-EFF3-2544-982D-2F6337AE3D24}"/>
              </a:ext>
            </a:extLst>
          </p:cNvPr>
          <p:cNvSpPr/>
          <p:nvPr/>
        </p:nvSpPr>
        <p:spPr>
          <a:xfrm>
            <a:off x="133390" y="794986"/>
            <a:ext cx="3750899" cy="307777"/>
          </a:xfrm>
          <a:prstGeom prst="rect">
            <a:avLst/>
          </a:prstGeom>
        </p:spPr>
        <p:txBody>
          <a:bodyPr wrap="none">
            <a:spAutoFit/>
          </a:bodyPr>
          <a:lstStyle/>
          <a:p>
            <a:r>
              <a:rPr lang="en-GB" sz="1400" dirty="0">
                <a:latin typeface="Cambria" panose="02040503050406030204" pitchFamily="18" charset="0"/>
              </a:rPr>
              <a:t>Mean size without removing outliers: 6.77 mm</a:t>
            </a:r>
          </a:p>
        </p:txBody>
      </p:sp>
      <p:sp>
        <p:nvSpPr>
          <p:cNvPr id="6" name="Rectangle 5">
            <a:extLst>
              <a:ext uri="{FF2B5EF4-FFF2-40B4-BE49-F238E27FC236}">
                <a16:creationId xmlns:a16="http://schemas.microsoft.com/office/drawing/2014/main" id="{5B1D79F8-BDE1-9F4C-849B-91CE32D1A703}"/>
              </a:ext>
            </a:extLst>
          </p:cNvPr>
          <p:cNvSpPr/>
          <p:nvPr/>
        </p:nvSpPr>
        <p:spPr>
          <a:xfrm>
            <a:off x="130184" y="1144662"/>
            <a:ext cx="3600794" cy="307777"/>
          </a:xfrm>
          <a:prstGeom prst="rect">
            <a:avLst/>
          </a:prstGeom>
        </p:spPr>
        <p:txBody>
          <a:bodyPr wrap="none">
            <a:spAutoFit/>
          </a:bodyPr>
          <a:lstStyle/>
          <a:p>
            <a:r>
              <a:rPr lang="en-GB" sz="1400" dirty="0">
                <a:latin typeface="Cambria" panose="02040503050406030204" pitchFamily="18" charset="0"/>
              </a:rPr>
              <a:t>Mean size if we remove 59 outliers: 6.52 mm</a:t>
            </a:r>
          </a:p>
        </p:txBody>
      </p:sp>
      <p:sp>
        <p:nvSpPr>
          <p:cNvPr id="14" name="TextBox 13">
            <a:extLst>
              <a:ext uri="{FF2B5EF4-FFF2-40B4-BE49-F238E27FC236}">
                <a16:creationId xmlns:a16="http://schemas.microsoft.com/office/drawing/2014/main" id="{35EB0733-01FB-434A-AD56-75D57F892FD6}"/>
              </a:ext>
            </a:extLst>
          </p:cNvPr>
          <p:cNvSpPr txBox="1"/>
          <p:nvPr/>
        </p:nvSpPr>
        <p:spPr>
          <a:xfrm>
            <a:off x="240544" y="5694285"/>
            <a:ext cx="5289640" cy="1169551"/>
          </a:xfrm>
          <a:prstGeom prst="rect">
            <a:avLst/>
          </a:prstGeom>
          <a:noFill/>
        </p:spPr>
        <p:txBody>
          <a:bodyPr wrap="square" rtlCol="0">
            <a:spAutoFit/>
          </a:bodyPr>
          <a:lstStyle/>
          <a:p>
            <a:pPr algn="just"/>
            <a:r>
              <a:rPr lang="en-GB" sz="1400" i="1" dirty="0">
                <a:latin typeface="Cambria" panose="02040503050406030204" pitchFamily="18" charset="0"/>
              </a:rPr>
              <a:t>Figure 101b. Size variation over populations by maturity classes after outlier removal. The boxplot is based on median (horizontal black like), 25</a:t>
            </a:r>
            <a:r>
              <a:rPr lang="en-GB" sz="1400" i="1" baseline="30000" dirty="0">
                <a:latin typeface="Cambria" panose="02040503050406030204" pitchFamily="18" charset="0"/>
              </a:rPr>
              <a:t>th</a:t>
            </a:r>
            <a:r>
              <a:rPr lang="en-GB" sz="1400" i="1" dirty="0">
                <a:latin typeface="Cambria" panose="02040503050406030204" pitchFamily="18" charset="0"/>
              </a:rPr>
              <a:t> and 75</a:t>
            </a:r>
            <a:r>
              <a:rPr lang="en-GB" sz="1400" i="1" baseline="30000" dirty="0">
                <a:latin typeface="Cambria" panose="02040503050406030204" pitchFamily="18" charset="0"/>
              </a:rPr>
              <a:t>th</a:t>
            </a:r>
            <a:r>
              <a:rPr lang="en-GB" sz="1400" i="1" dirty="0">
                <a:latin typeface="Cambria" panose="02040503050406030204" pitchFamily="18" charset="0"/>
              </a:rPr>
              <a:t> percentiles (lower and upper hinges), minimum and maximum (lower and upper whisker), outlying points (black dots).</a:t>
            </a:r>
          </a:p>
        </p:txBody>
      </p:sp>
      <p:pic>
        <p:nvPicPr>
          <p:cNvPr id="18" name="Graphic 17">
            <a:extLst>
              <a:ext uri="{FF2B5EF4-FFF2-40B4-BE49-F238E27FC236}">
                <a16:creationId xmlns:a16="http://schemas.microsoft.com/office/drawing/2014/main" id="{FCA8268C-2D2A-0C46-B55E-985EF5840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544" y="1662285"/>
            <a:ext cx="5040000" cy="4032000"/>
          </a:xfrm>
          <a:prstGeom prst="rect">
            <a:avLst/>
          </a:prstGeom>
        </p:spPr>
      </p:pic>
      <p:pic>
        <p:nvPicPr>
          <p:cNvPr id="20" name="Graphic 19">
            <a:extLst>
              <a:ext uri="{FF2B5EF4-FFF2-40B4-BE49-F238E27FC236}">
                <a16:creationId xmlns:a16="http://schemas.microsoft.com/office/drawing/2014/main" id="{3EB6572B-7B5B-E942-AA17-F8B1893C2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2804" y="123628"/>
            <a:ext cx="4320000" cy="3456000"/>
          </a:xfrm>
          <a:prstGeom prst="rect">
            <a:avLst/>
          </a:prstGeom>
        </p:spPr>
      </p:pic>
    </p:spTree>
    <p:extLst>
      <p:ext uri="{BB962C8B-B14F-4D97-AF65-F5344CB8AC3E}">
        <p14:creationId xmlns:p14="http://schemas.microsoft.com/office/powerpoint/2010/main" val="575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4154984"/>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adults were classified as either females or males.</a:t>
            </a:r>
          </a:p>
          <a:p>
            <a:endParaRPr lang="en-US" sz="1600" dirty="0">
              <a:solidFill>
                <a:srgbClr val="000000"/>
              </a:solidFill>
              <a:latin typeface="Optima-Regular" panose="02000503060000020004" pitchFamily="2" charset="0"/>
            </a:endParaRPr>
          </a:p>
          <a:p>
            <a:r>
              <a:rPr lang="en-US" sz="1600" dirty="0">
                <a:solidFill>
                  <a:srgbClr val="000000"/>
                </a:solidFill>
                <a:latin typeface="Optima-Regular" panose="02000503060000020004" pitchFamily="2" charset="0"/>
              </a:rPr>
              <a:t>What is the most sensible function?</a:t>
            </a:r>
          </a:p>
          <a:p>
            <a:pPr marL="342900" indent="-342900">
              <a:buAutoNum type="arabicParenR"/>
            </a:pPr>
            <a:r>
              <a:rPr lang="en-US" sz="1600" dirty="0">
                <a:solidFill>
                  <a:srgbClr val="000000"/>
                </a:solidFill>
                <a:latin typeface="Optima-Regular" panose="02000503060000020004" pitchFamily="2" charset="0"/>
              </a:rPr>
              <a:t>The same as Model 1 which can then be fitted to two different data, one where males are removed and another where females are removed.</a:t>
            </a:r>
          </a:p>
          <a:p>
            <a:pPr marL="342900" indent="-342900">
              <a:buAutoNum type="arabicParenR"/>
            </a:pPr>
            <a:r>
              <a:rPr lang="en-US" sz="1600" dirty="0">
                <a:solidFill>
                  <a:srgbClr val="000000"/>
                </a:solidFill>
                <a:latin typeface="Optima-Regular" panose="02000503060000020004" pitchFamily="2" charset="0"/>
              </a:rPr>
              <a:t>A function with two means and two slopes</a:t>
            </a:r>
          </a:p>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a:t>
            </a:r>
            <a:r>
              <a:rPr lang="en-US" sz="1200" dirty="0" err="1">
                <a:solidFill>
                  <a:srgbClr val="000000"/>
                </a:solidFill>
                <a:latin typeface="Monaco" pitchFamily="2" charset="77"/>
              </a:rPr>
              <a:t>mean.f</a:t>
            </a:r>
            <a:r>
              <a:rPr lang="en-US" sz="1200" dirty="0">
                <a:solidFill>
                  <a:srgbClr val="000000"/>
                </a:solidFill>
                <a:latin typeface="Monaco" pitchFamily="2" charset="77"/>
              </a:rPr>
              <a:t>, </a:t>
            </a:r>
            <a:r>
              <a:rPr lang="en-US" sz="1200" dirty="0" err="1">
                <a:solidFill>
                  <a:srgbClr val="000000"/>
                </a:solidFill>
                <a:latin typeface="Monaco" pitchFamily="2" charset="77"/>
              </a:rPr>
              <a:t>slope.f</a:t>
            </a:r>
            <a:r>
              <a:rPr lang="en-US" sz="1200" dirty="0">
                <a:solidFill>
                  <a:srgbClr val="000000"/>
                </a:solidFill>
                <a:latin typeface="Monaco" pitchFamily="2" charset="77"/>
              </a:rPr>
              <a:t>, </a:t>
            </a:r>
            <a:r>
              <a:rPr lang="en-US" sz="1200" dirty="0" err="1">
                <a:solidFill>
                  <a:srgbClr val="000000"/>
                </a:solidFill>
                <a:latin typeface="Monaco" pitchFamily="2" charset="77"/>
              </a:rPr>
              <a:t>mean.m</a:t>
            </a:r>
            <a:r>
              <a:rPr lang="en-US" sz="1200" dirty="0">
                <a:solidFill>
                  <a:srgbClr val="000000"/>
                </a:solidFill>
                <a:latin typeface="Monaco" pitchFamily="2" charset="77"/>
              </a:rPr>
              <a:t>, </a:t>
            </a:r>
            <a:r>
              <a:rPr lang="en-US" sz="1200" dirty="0" err="1">
                <a:solidFill>
                  <a:srgbClr val="000000"/>
                </a:solidFill>
                <a:latin typeface="Monaco" pitchFamily="2" charset="77"/>
              </a:rPr>
              <a:t>slope.m</a:t>
            </a:r>
            <a:r>
              <a:rPr lang="en-US" sz="1200" dirty="0">
                <a:solidFill>
                  <a:srgbClr val="000000"/>
                </a:solidFill>
                <a:latin typeface="Monaco" pitchFamily="2" charset="77"/>
              </a:rPr>
              <a:t>)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logit_pf</a:t>
            </a:r>
            <a:r>
              <a:rPr lang="en-US" sz="1200" dirty="0">
                <a:solidFill>
                  <a:srgbClr val="000000"/>
                </a:solidFill>
                <a:latin typeface="Monaco" pitchFamily="2" charset="77"/>
              </a:rPr>
              <a:t> &lt;- (size – </a:t>
            </a:r>
            <a:r>
              <a:rPr lang="en-US" sz="1200" dirty="0" err="1">
                <a:solidFill>
                  <a:srgbClr val="000000"/>
                </a:solidFill>
                <a:latin typeface="Monaco" pitchFamily="2" charset="77"/>
              </a:rPr>
              <a:t>mean.f</a:t>
            </a:r>
            <a:r>
              <a:rPr lang="en-US" sz="1200" dirty="0">
                <a:solidFill>
                  <a:srgbClr val="000000"/>
                </a:solidFill>
                <a:latin typeface="Monaco" pitchFamily="2" charset="77"/>
              </a:rPr>
              <a:t>) / </a:t>
            </a:r>
            <a:r>
              <a:rPr lang="en-US" sz="1200" dirty="0" err="1">
                <a:solidFill>
                  <a:srgbClr val="000000"/>
                </a:solidFill>
                <a:latin typeface="Monaco" pitchFamily="2" charset="77"/>
              </a:rPr>
              <a:t>slope.f</a:t>
            </a:r>
            <a:endParaRPr lang="en-US" sz="1200" dirty="0">
              <a:solidFill>
                <a:srgbClr val="000000"/>
              </a:solidFill>
              <a:latin typeface="Monaco" pitchFamily="2" charset="77"/>
            </a:endParaRPr>
          </a:p>
          <a:p>
            <a:r>
              <a:rPr lang="en-US" sz="1200" dirty="0">
                <a:solidFill>
                  <a:srgbClr val="000000"/>
                </a:solidFill>
                <a:latin typeface="Monaco" pitchFamily="2" charset="77"/>
              </a:rPr>
              <a:t>  </a:t>
            </a:r>
            <a:r>
              <a:rPr lang="en-US" sz="1200" dirty="0" err="1">
                <a:solidFill>
                  <a:srgbClr val="000000"/>
                </a:solidFill>
                <a:latin typeface="Monaco" pitchFamily="2" charset="77"/>
              </a:rPr>
              <a:t>logit_pm</a:t>
            </a:r>
            <a:r>
              <a:rPr lang="en-US" sz="1200" dirty="0">
                <a:solidFill>
                  <a:srgbClr val="000000"/>
                </a:solidFill>
                <a:latin typeface="Monaco" pitchFamily="2" charset="77"/>
              </a:rPr>
              <a:t> &lt;- (size – </a:t>
            </a:r>
            <a:r>
              <a:rPr lang="en-US" sz="1200" dirty="0" err="1">
                <a:solidFill>
                  <a:srgbClr val="000000"/>
                </a:solidFill>
                <a:latin typeface="Monaco" pitchFamily="2" charset="77"/>
              </a:rPr>
              <a:t>mean.m</a:t>
            </a:r>
            <a:r>
              <a:rPr lang="en-US" sz="1200" dirty="0">
                <a:solidFill>
                  <a:srgbClr val="000000"/>
                </a:solidFill>
                <a:latin typeface="Monaco" pitchFamily="2" charset="77"/>
              </a:rPr>
              <a:t>) / </a:t>
            </a:r>
            <a:r>
              <a:rPr lang="en-US" sz="1200" dirty="0" err="1">
                <a:solidFill>
                  <a:srgbClr val="000000"/>
                </a:solidFill>
                <a:latin typeface="Monaco" pitchFamily="2" charset="77"/>
              </a:rPr>
              <a:t>slope.m</a:t>
            </a:r>
            <a:endParaRPr lang="en-US" sz="1200" dirty="0">
              <a:solidFill>
                <a:srgbClr val="000000"/>
              </a:solidFill>
              <a:latin typeface="Monaco" pitchFamily="2" charset="77"/>
            </a:endParaRPr>
          </a:p>
          <a:p>
            <a:r>
              <a:rPr lang="en-US" sz="1200" dirty="0">
                <a:solidFill>
                  <a:srgbClr val="000000"/>
                </a:solidFill>
                <a:latin typeface="Monaco" pitchFamily="2" charset="77"/>
              </a:rPr>
              <a:t>  pf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)+1)</a:t>
            </a:r>
          </a:p>
          <a:p>
            <a:r>
              <a:rPr lang="en-US" sz="1200" dirty="0">
                <a:solidFill>
                  <a:srgbClr val="000000"/>
                </a:solidFill>
                <a:latin typeface="Monaco" pitchFamily="2" charset="77"/>
              </a:rPr>
              <a:t>  pm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)+1)</a:t>
            </a:r>
          </a:p>
          <a:p>
            <a:r>
              <a:rPr lang="en-US" sz="1200" b="1" dirty="0">
                <a:solidFill>
                  <a:srgbClr val="FF0000"/>
                </a:solidFill>
                <a:latin typeface="Monaco" pitchFamily="2" charset="77"/>
              </a:rPr>
              <a:t>But here I struggle because I do not know how to combine </a:t>
            </a:r>
            <a:r>
              <a:rPr lang="en-US" sz="1200" b="1" i="1" dirty="0">
                <a:solidFill>
                  <a:srgbClr val="FF0000"/>
                </a:solidFill>
                <a:latin typeface="Monaco" pitchFamily="2" charset="77"/>
              </a:rPr>
              <a:t>pf</a:t>
            </a:r>
            <a:r>
              <a:rPr lang="en-US" sz="1200" b="1" dirty="0">
                <a:solidFill>
                  <a:srgbClr val="FF0000"/>
                </a:solidFill>
                <a:latin typeface="Monaco" pitchFamily="2" charset="77"/>
              </a:rPr>
              <a:t> and </a:t>
            </a:r>
            <a:r>
              <a:rPr lang="en-US" sz="1200" b="1" i="1" dirty="0">
                <a:solidFill>
                  <a:srgbClr val="FF0000"/>
                </a:solidFill>
                <a:latin typeface="Monaco" pitchFamily="2" charset="77"/>
              </a:rPr>
              <a:t>pm</a:t>
            </a:r>
            <a:r>
              <a:rPr lang="en-US" sz="1200" b="1" dirty="0">
                <a:solidFill>
                  <a:srgbClr val="FF0000"/>
                </a:solidFill>
                <a:latin typeface="Monaco" pitchFamily="2" charset="77"/>
              </a:rPr>
              <a:t> into </a:t>
            </a:r>
            <a:r>
              <a:rPr lang="en-US" sz="1200" b="1" i="1" dirty="0">
                <a:solidFill>
                  <a:srgbClr val="FF0000"/>
                </a:solidFill>
                <a:latin typeface="Monaco" pitchFamily="2" charset="77"/>
              </a:rPr>
              <a:t>p</a:t>
            </a:r>
            <a:r>
              <a:rPr lang="en-US" sz="1200" b="1" dirty="0">
                <a:solidFill>
                  <a:srgbClr val="FF0000"/>
                </a:solidFill>
                <a:latin typeface="Monaco" pitchFamily="2" charset="77"/>
              </a:rPr>
              <a:t>. This function should return just one negative LL.</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680110" cy="369332"/>
          </a:xfrm>
          <a:prstGeom prst="rect">
            <a:avLst/>
          </a:prstGeom>
          <a:noFill/>
        </p:spPr>
        <p:txBody>
          <a:bodyPr wrap="none" rtlCol="0">
            <a:spAutoFit/>
          </a:bodyPr>
          <a:lstStyle/>
          <a:p>
            <a:r>
              <a:rPr lang="en-GB" b="1" dirty="0">
                <a:latin typeface="Optima" panose="02000503060000020004" pitchFamily="2" charset="0"/>
              </a:rPr>
              <a:t>Model 2: two slopes and two sexes</a:t>
            </a:r>
          </a:p>
        </p:txBody>
      </p:sp>
      <p:sp>
        <p:nvSpPr>
          <p:cNvPr id="3" name="Rectangle 2">
            <a:extLst>
              <a:ext uri="{FF2B5EF4-FFF2-40B4-BE49-F238E27FC236}">
                <a16:creationId xmlns:a16="http://schemas.microsoft.com/office/drawing/2014/main" id="{A73548DC-6A83-C64C-9CE1-36F0B53E4767}"/>
              </a:ext>
            </a:extLst>
          </p:cNvPr>
          <p:cNvSpPr/>
          <p:nvPr/>
        </p:nvSpPr>
        <p:spPr>
          <a:xfrm>
            <a:off x="6592185" y="279143"/>
            <a:ext cx="5295014" cy="1200329"/>
          </a:xfrm>
          <a:prstGeom prst="rect">
            <a:avLst/>
          </a:prstGeom>
        </p:spPr>
        <p:txBody>
          <a:bodyPr wrap="square">
            <a:spAutoFit/>
          </a:bodyPr>
          <a:lstStyle/>
          <a:p>
            <a:r>
              <a:rPr lang="en-US" sz="1200" dirty="0">
                <a:solidFill>
                  <a:srgbClr val="000000"/>
                </a:solidFill>
                <a:latin typeface="Optima-Regular" panose="02000503060000020004" pitchFamily="2" charset="0"/>
              </a:rPr>
              <a:t>I am also uncertain how to plot the observed data. My first try was to use a female + juvenile dataset and a male + juvenile dataset. Juveniles are shared between the two datasets which means that the original immature females that were treated as juveniles are now included in both the female + juvenile dataset and the male + juvenile dataset. The same goes for immature males.</a:t>
            </a:r>
          </a:p>
          <a:p>
            <a:r>
              <a:rPr lang="en-US" sz="1200" b="1" dirty="0">
                <a:solidFill>
                  <a:srgbClr val="000000"/>
                </a:solidFill>
                <a:latin typeface="Optima-Regular" panose="02000503060000020004" pitchFamily="2" charset="0"/>
              </a:rPr>
              <a:t>What are the alternatives?</a:t>
            </a:r>
          </a:p>
        </p:txBody>
      </p:sp>
      <p:graphicFrame>
        <p:nvGraphicFramePr>
          <p:cNvPr id="10" name="Table 9">
            <a:extLst>
              <a:ext uri="{FF2B5EF4-FFF2-40B4-BE49-F238E27FC236}">
                <a16:creationId xmlns:a16="http://schemas.microsoft.com/office/drawing/2014/main" id="{77F4BE7B-E110-6B40-B68E-8EAD98D08F45}"/>
              </a:ext>
            </a:extLst>
          </p:cNvPr>
          <p:cNvGraphicFramePr>
            <a:graphicFrameLocks noGrp="1"/>
          </p:cNvGraphicFramePr>
          <p:nvPr>
            <p:extLst>
              <p:ext uri="{D42A27DB-BD31-4B8C-83A1-F6EECF244321}">
                <p14:modId xmlns:p14="http://schemas.microsoft.com/office/powerpoint/2010/main" val="3584462593"/>
              </p:ext>
            </p:extLst>
          </p:nvPr>
        </p:nvGraphicFramePr>
        <p:xfrm>
          <a:off x="133390" y="5399276"/>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mean.m</a:t>
                      </a:r>
                      <a:endParaRPr lang="en-GB" sz="1100" dirty="0"/>
                    </a:p>
                  </a:txBody>
                  <a:tcPr marL="52650" marR="52650" marT="26325" marB="26325"/>
                </a:tc>
                <a:tc>
                  <a:txBody>
                    <a:bodyPr/>
                    <a:lstStyle/>
                    <a:p>
                      <a:r>
                        <a:rPr lang="en-GB" sz="1100" dirty="0"/>
                        <a:t>2.11</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slope.m</a:t>
                      </a:r>
                      <a:endParaRPr lang="en-GB" sz="1100" dirty="0"/>
                    </a:p>
                  </a:txBody>
                  <a:tcPr marL="52650" marR="52650" marT="26325" marB="26325"/>
                </a:tc>
                <a:tc>
                  <a:txBody>
                    <a:bodyPr/>
                    <a:lstStyle/>
                    <a:p>
                      <a:r>
                        <a:rPr lang="en-GB" sz="1100" dirty="0"/>
                        <a:t>0.33</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6" name="TextBox 5">
            <a:extLst>
              <a:ext uri="{FF2B5EF4-FFF2-40B4-BE49-F238E27FC236}">
                <a16:creationId xmlns:a16="http://schemas.microsoft.com/office/drawing/2014/main" id="{E4E3083A-F89D-E94F-A9DF-8CD062ECDC2D}"/>
              </a:ext>
            </a:extLst>
          </p:cNvPr>
          <p:cNvSpPr txBox="1"/>
          <p:nvPr/>
        </p:nvSpPr>
        <p:spPr>
          <a:xfrm>
            <a:off x="133390" y="5122277"/>
            <a:ext cx="1321196" cy="276999"/>
          </a:xfrm>
          <a:prstGeom prst="rect">
            <a:avLst/>
          </a:prstGeom>
          <a:noFill/>
        </p:spPr>
        <p:txBody>
          <a:bodyPr wrap="none" rtlCol="0">
            <a:spAutoFit/>
          </a:bodyPr>
          <a:lstStyle/>
          <a:p>
            <a:r>
              <a:rPr lang="en-GB" sz="1200" dirty="0">
                <a:latin typeface="Optima" panose="02000503060000020004" pitchFamily="2" charset="0"/>
              </a:rPr>
              <a:t>Option 1 returns:</a:t>
            </a:r>
          </a:p>
        </p:txBody>
      </p:sp>
      <p:graphicFrame>
        <p:nvGraphicFramePr>
          <p:cNvPr id="14" name="Table 13">
            <a:extLst>
              <a:ext uri="{FF2B5EF4-FFF2-40B4-BE49-F238E27FC236}">
                <a16:creationId xmlns:a16="http://schemas.microsoft.com/office/drawing/2014/main" id="{1E23C7D6-AD77-7C44-A53A-C60C7631CF4A}"/>
              </a:ext>
            </a:extLst>
          </p:cNvPr>
          <p:cNvGraphicFramePr>
            <a:graphicFrameLocks noGrp="1"/>
          </p:cNvGraphicFramePr>
          <p:nvPr>
            <p:extLst>
              <p:ext uri="{D42A27DB-BD31-4B8C-83A1-F6EECF244321}">
                <p14:modId xmlns:p14="http://schemas.microsoft.com/office/powerpoint/2010/main" val="4008315161"/>
              </p:ext>
            </p:extLst>
          </p:nvPr>
        </p:nvGraphicFramePr>
        <p:xfrm>
          <a:off x="133390" y="6127220"/>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mean.f</a:t>
                      </a:r>
                      <a:endParaRPr lang="en-GB" sz="1100" dirty="0"/>
                    </a:p>
                  </a:txBody>
                  <a:tcPr marL="52650" marR="52650" marT="26325" marB="26325"/>
                </a:tc>
                <a:tc>
                  <a:txBody>
                    <a:bodyPr/>
                    <a:lstStyle/>
                    <a:p>
                      <a:r>
                        <a:rPr lang="en-GB" sz="1100" dirty="0"/>
                        <a:t>2.14</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slope.f</a:t>
                      </a:r>
                      <a:endParaRPr lang="en-GB" sz="1100" dirty="0"/>
                    </a:p>
                  </a:txBody>
                  <a:tcPr marL="52650" marR="52650" marT="26325" marB="26325"/>
                </a:tc>
                <a:tc>
                  <a:txBody>
                    <a:bodyPr/>
                    <a:lstStyle/>
                    <a:p>
                      <a:r>
                        <a:rPr lang="en-GB" sz="1100" dirty="0"/>
                        <a:t>0.29</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pic>
        <p:nvPicPr>
          <p:cNvPr id="9" name="Graphic 8">
            <a:extLst>
              <a:ext uri="{FF2B5EF4-FFF2-40B4-BE49-F238E27FC236}">
                <a16:creationId xmlns:a16="http://schemas.microsoft.com/office/drawing/2014/main" id="{BC949D82-C59C-3848-A9C0-BFCF79DF1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2185" y="1548344"/>
            <a:ext cx="4083641" cy="3266913"/>
          </a:xfrm>
          <a:prstGeom prst="rect">
            <a:avLst/>
          </a:prstGeom>
        </p:spPr>
      </p:pic>
      <p:sp>
        <p:nvSpPr>
          <p:cNvPr id="16" name="TextBox 15">
            <a:extLst>
              <a:ext uri="{FF2B5EF4-FFF2-40B4-BE49-F238E27FC236}">
                <a16:creationId xmlns:a16="http://schemas.microsoft.com/office/drawing/2014/main" id="{AF5E0C1F-0971-7F42-AA42-93DD9F677315}"/>
              </a:ext>
            </a:extLst>
          </p:cNvPr>
          <p:cNvSpPr txBox="1"/>
          <p:nvPr/>
        </p:nvSpPr>
        <p:spPr>
          <a:xfrm>
            <a:off x="6592184" y="4815257"/>
            <a:ext cx="5443871" cy="707886"/>
          </a:xfrm>
          <a:prstGeom prst="rect">
            <a:avLst/>
          </a:prstGeom>
          <a:noFill/>
        </p:spPr>
        <p:txBody>
          <a:bodyPr wrap="square" rtlCol="0">
            <a:spAutoFit/>
          </a:bodyPr>
          <a:lstStyle/>
          <a:p>
            <a:r>
              <a:rPr lang="en-GB" sz="1000" i="1" dirty="0">
                <a:latin typeface="Optima" panose="02000503060000020004" pitchFamily="2" charset="0"/>
              </a:rPr>
              <a:t>Figure 103. Relationship between probability of maturity and size in females and males. Fitted curve in black (females) and in red (males) are superimposed on the observed proportions of mature females and mature males (black and red dots - proportions of females and males for size bins, respectively. Error bars – 2.5th and 97.5th percentiles).</a:t>
            </a:r>
          </a:p>
        </p:txBody>
      </p:sp>
      <p:sp>
        <p:nvSpPr>
          <p:cNvPr id="4" name="Rectangle 3">
            <a:extLst>
              <a:ext uri="{FF2B5EF4-FFF2-40B4-BE49-F238E27FC236}">
                <a16:creationId xmlns:a16="http://schemas.microsoft.com/office/drawing/2014/main" id="{9F247D88-F1FC-5442-9C11-BBABE6443891}"/>
              </a:ext>
            </a:extLst>
          </p:cNvPr>
          <p:cNvSpPr/>
          <p:nvPr/>
        </p:nvSpPr>
        <p:spPr>
          <a:xfrm>
            <a:off x="6592184" y="5912645"/>
            <a:ext cx="5295015" cy="461665"/>
          </a:xfrm>
          <a:prstGeom prst="rect">
            <a:avLst/>
          </a:prstGeom>
        </p:spPr>
        <p:txBody>
          <a:bodyPr wrap="square">
            <a:spAutoFit/>
          </a:bodyPr>
          <a:lstStyle/>
          <a:p>
            <a:r>
              <a:rPr lang="en-US" sz="1200" dirty="0">
                <a:solidFill>
                  <a:srgbClr val="0070C0"/>
                </a:solidFill>
                <a:latin typeface="Optima-Regular" panose="02000503060000020004" pitchFamily="2" charset="0"/>
              </a:rPr>
              <a:t>Actually, it looks like there might not be a sex difference, which would be rather surprising.</a:t>
            </a:r>
            <a:endParaRPr lang="en-GB" sz="1200" dirty="0">
              <a:solidFill>
                <a:srgbClr val="0070C0"/>
              </a:solidFill>
            </a:endParaRPr>
          </a:p>
        </p:txBody>
      </p:sp>
      <p:cxnSp>
        <p:nvCxnSpPr>
          <p:cNvPr id="11" name="Straight Connector 10">
            <a:extLst>
              <a:ext uri="{FF2B5EF4-FFF2-40B4-BE49-F238E27FC236}">
                <a16:creationId xmlns:a16="http://schemas.microsoft.com/office/drawing/2014/main" id="{F6367E92-E5C9-E94F-A491-82D7D7EFC9AD}"/>
              </a:ext>
            </a:extLst>
          </p:cNvPr>
          <p:cNvCxnSpPr/>
          <p:nvPr/>
        </p:nvCxnSpPr>
        <p:spPr>
          <a:xfrm>
            <a:off x="148856" y="97971"/>
            <a:ext cx="11887199" cy="6607629"/>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9BCA5E-C82F-2343-A079-4AAC61E598CD}"/>
              </a:ext>
            </a:extLst>
          </p:cNvPr>
          <p:cNvCxnSpPr>
            <a:cxnSpLocks/>
          </p:cNvCxnSpPr>
          <p:nvPr/>
        </p:nvCxnSpPr>
        <p:spPr>
          <a:xfrm flipV="1">
            <a:off x="385009" y="279143"/>
            <a:ext cx="11502190" cy="6175470"/>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57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762CA48-BE08-004A-9443-BC488A3FFC55}"/>
                  </a:ext>
                </a:extLst>
              </p:cNvPr>
              <p:cNvSpPr/>
              <p:nvPr/>
            </p:nvSpPr>
            <p:spPr>
              <a:xfrm>
                <a:off x="133390" y="736689"/>
                <a:ext cx="6223867" cy="2462213"/>
              </a:xfrm>
              <a:prstGeom prst="rect">
                <a:avLst/>
              </a:prstGeom>
            </p:spPr>
            <p:txBody>
              <a:bodyPr wrap="square">
                <a:spAutoFit/>
              </a:bodyPr>
              <a:lstStyle/>
              <a:p>
                <a:pPr algn="just"/>
                <a:r>
                  <a:rPr lang="en-US" sz="1400" b="0" i="0" u="none" strike="noStrike" dirty="0">
                    <a:solidFill>
                      <a:srgbClr val="000000"/>
                    </a:solidFill>
                    <a:effectLst/>
                    <a:latin typeface="Cambria" panose="02040503050406030204" pitchFamily="18" charset="0"/>
                  </a:rPr>
                  <a:t>Fitting a model where the probability of maturity changes with size. Individuals classified as “immature” were treated as juvenile and adults were classified as either females or males. The model is multinomial with three classes (female, male and juvenile) which means that, for example, the probability of being a mature male is the probability of being male and being mature. Hence, the addition of the sex ratio (0.5) in the calculation which can be replaced with the parameter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u="none" strike="noStrike" dirty="0">
                    <a:solidFill>
                      <a:srgbClr val="000000"/>
                    </a:solidFill>
                    <a:effectLst/>
                    <a:latin typeface="Cambria" panose="02040503050406030204" pitchFamily="18" charset="0"/>
                  </a:rPr>
                  <a:t> (or </a:t>
                </a:r>
                <a14:m>
                  <m:oMath xmlns:m="http://schemas.openxmlformats.org/officeDocument/2006/math">
                    <m:r>
                      <a:rPr lang="sv-SE" sz="1400" b="0" i="1" u="none" strike="noStrike" smtClean="0">
                        <a:solidFill>
                          <a:srgbClr val="000000"/>
                        </a:solidFill>
                        <a:effectLst/>
                        <a:latin typeface="Cambria Math" panose="02040503050406030204" pitchFamily="18" charset="0"/>
                      </a:rPr>
                      <m:t>1−</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for females). In order to keep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between 0 and 1, the fitted parameter is </a:t>
                </a:r>
                <a14:m>
                  <m:oMath xmlns:m="http://schemas.openxmlformats.org/officeDocument/2006/math">
                    <m:r>
                      <m:rPr>
                        <m:nor/>
                      </m:rPr>
                      <a:rPr lang="sv-SE" sz="1400" b="0" i="0" u="none" strike="noStrike" smtClean="0">
                        <a:solidFill>
                          <a:srgbClr val="000000"/>
                        </a:solidFill>
                        <a:effectLst/>
                        <a:latin typeface="Cambria" panose="02040503050406030204" pitchFamily="18" charset="0"/>
                      </a:rPr>
                      <m:t>logit</m:t>
                    </m:r>
                    <m:r>
                      <m:rPr>
                        <m:nor/>
                      </m:rPr>
                      <a:rPr lang="sv-SE" sz="1400" b="0" i="0" u="none" strike="noStrike" smtClean="0">
                        <a:solidFill>
                          <a:srgbClr val="000000"/>
                        </a:solidFill>
                        <a:effectLst/>
                        <a:latin typeface="Cambria" panose="02040503050406030204" pitchFamily="18" charset="0"/>
                      </a:rPr>
                      <m:t> </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a:t>
                </a:r>
                <a:r>
                  <a:rPr lang="en-US" sz="1400" dirty="0">
                    <a:solidFill>
                      <a:srgbClr val="000000"/>
                    </a:solidFill>
                    <a:latin typeface="Cambria" panose="02040503050406030204" pitchFamily="18" charset="0"/>
                  </a:rPr>
                  <a:t> Other parameters are the average size at which males or females become adult (smat_m, smat_f) and a slope (b_m, b_f) that determines how variable the size at maturity is. We are assuming that the four parameters are constant across the contact zone.</a:t>
                </a:r>
              </a:p>
            </p:txBody>
          </p:sp>
        </mc:Choice>
        <mc:Fallback xmlns="">
          <p:sp>
            <p:nvSpPr>
              <p:cNvPr id="2" name="Rectangle 1">
                <a:extLst>
                  <a:ext uri="{FF2B5EF4-FFF2-40B4-BE49-F238E27FC236}">
                    <a16:creationId xmlns:a16="http://schemas.microsoft.com/office/drawing/2014/main" id="{8762CA48-BE08-004A-9443-BC488A3FFC55}"/>
                  </a:ext>
                </a:extLst>
              </p:cNvPr>
              <p:cNvSpPr>
                <a:spLocks noRot="1" noChangeAspect="1" noMove="1" noResize="1" noEditPoints="1" noAdjustHandles="1" noChangeArrowheads="1" noChangeShapeType="1" noTextEdit="1"/>
              </p:cNvSpPr>
              <p:nvPr/>
            </p:nvSpPr>
            <p:spPr>
              <a:xfrm>
                <a:off x="133390" y="736689"/>
                <a:ext cx="6223867" cy="2462213"/>
              </a:xfrm>
              <a:prstGeom prst="rect">
                <a:avLst/>
              </a:prstGeom>
              <a:blipFill>
                <a:blip r:embed="rId2"/>
                <a:stretch>
                  <a:fillRect l="-204" r="-204" b="-1538"/>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AF5E0C1F-0971-7F42-AA42-93DD9F677315}"/>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103. Fitted curves of the probability of being either female or male depending on size. Female in black and male in red.</a:t>
            </a:r>
          </a:p>
        </p:txBody>
      </p:sp>
      <p:sp>
        <p:nvSpPr>
          <p:cNvPr id="5" name="TextBox 4">
            <a:extLst>
              <a:ext uri="{FF2B5EF4-FFF2-40B4-BE49-F238E27FC236}">
                <a16:creationId xmlns:a16="http://schemas.microsoft.com/office/drawing/2014/main" id="{0C6B0983-6F82-3244-A6A0-1B231A40FADC}"/>
              </a:ext>
            </a:extLst>
          </p:cNvPr>
          <p:cNvSpPr txBox="1"/>
          <p:nvPr/>
        </p:nvSpPr>
        <p:spPr>
          <a:xfrm>
            <a:off x="133390" y="279147"/>
            <a:ext cx="6105839" cy="369332"/>
          </a:xfrm>
          <a:prstGeom prst="rect">
            <a:avLst/>
          </a:prstGeom>
          <a:noFill/>
        </p:spPr>
        <p:txBody>
          <a:bodyPr wrap="none" rtlCol="0">
            <a:spAutoFit/>
          </a:bodyPr>
          <a:lstStyle/>
          <a:p>
            <a:r>
              <a:rPr lang="en-GB" b="1" dirty="0">
                <a:latin typeface="Cambria" panose="02040503050406030204" pitchFamily="18" charset="0"/>
              </a:rPr>
              <a:t>Model 2: four parameters and two sexes without outliers</a:t>
            </a:r>
          </a:p>
        </p:txBody>
      </p:sp>
      <p:graphicFrame>
        <p:nvGraphicFramePr>
          <p:cNvPr id="3" name="Table 2">
            <a:extLst>
              <a:ext uri="{FF2B5EF4-FFF2-40B4-BE49-F238E27FC236}">
                <a16:creationId xmlns:a16="http://schemas.microsoft.com/office/drawing/2014/main" id="{4A4406B4-1769-C641-9656-0AC4D28D02FD}"/>
              </a:ext>
            </a:extLst>
          </p:cNvPr>
          <p:cNvGraphicFramePr>
            <a:graphicFrameLocks noGrp="1"/>
          </p:cNvGraphicFramePr>
          <p:nvPr>
            <p:extLst>
              <p:ext uri="{D42A27DB-BD31-4B8C-83A1-F6EECF244321}">
                <p14:modId xmlns:p14="http://schemas.microsoft.com/office/powerpoint/2010/main" val="2862683116"/>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Female (1)</a:t>
                      </a:r>
                    </a:p>
                  </a:txBody>
                  <a:tcPr marL="60750" marR="60750" marT="30375" marB="30375"/>
                </a:tc>
                <a:tc>
                  <a:txBody>
                    <a:bodyPr/>
                    <a:lstStyle/>
                    <a:p>
                      <a:r>
                        <a:rPr lang="en-GB" sz="1000" dirty="0">
                          <a:latin typeface="Monaco" pitchFamily="2" charset="77"/>
                        </a:rPr>
                        <a:t>Male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315</a:t>
                      </a:r>
                    </a:p>
                  </a:txBody>
                  <a:tcPr marL="60750" marR="60750" marT="30375" marB="30375"/>
                </a:tc>
                <a:tc>
                  <a:txBody>
                    <a:bodyPr/>
                    <a:lstStyle/>
                    <a:p>
                      <a:r>
                        <a:rPr lang="en-GB" sz="1000" dirty="0">
                          <a:latin typeface="Monaco" pitchFamily="2" charset="77"/>
                        </a:rPr>
                        <a:t>328</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7" name="Table 6">
            <a:extLst>
              <a:ext uri="{FF2B5EF4-FFF2-40B4-BE49-F238E27FC236}">
                <a16:creationId xmlns:a16="http://schemas.microsoft.com/office/drawing/2014/main" id="{4D30EC4A-DE41-DB4A-ADEC-D996BDE2B882}"/>
              </a:ext>
            </a:extLst>
          </p:cNvPr>
          <p:cNvGraphicFramePr>
            <a:graphicFrameLocks noGrp="1"/>
          </p:cNvGraphicFramePr>
          <p:nvPr>
            <p:extLst>
              <p:ext uri="{D42A27DB-BD31-4B8C-83A1-F6EECF244321}">
                <p14:modId xmlns:p14="http://schemas.microsoft.com/office/powerpoint/2010/main" val="31740799"/>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female</a:t>
                      </a:r>
                    </a:p>
                  </a:txBody>
                  <a:tcPr marL="52650" marR="52650" marT="26325" marB="26325"/>
                </a:tc>
                <a:tc>
                  <a:txBody>
                    <a:bodyPr/>
                    <a:lstStyle/>
                    <a:p>
                      <a:r>
                        <a:rPr lang="en-GB" sz="1050" dirty="0">
                          <a:latin typeface="Monaco" pitchFamily="2" charset="77"/>
                        </a:rPr>
                        <a:t>1.87</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female</a:t>
                      </a:r>
                    </a:p>
                  </a:txBody>
                  <a:tcPr marL="52650" marR="52650" marT="26325" marB="26325"/>
                </a:tc>
                <a:tc>
                  <a:txBody>
                    <a:bodyPr/>
                    <a:lstStyle/>
                    <a:p>
                      <a:r>
                        <a:rPr lang="en-GB" sz="1050" dirty="0">
                          <a:latin typeface="Monaco" pitchFamily="2" charset="77"/>
                        </a:rPr>
                        <a:t>0.17</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male</a:t>
                      </a:r>
                    </a:p>
                  </a:txBody>
                  <a:tcPr marL="52650" marR="52650" marT="26325" marB="26325"/>
                </a:tc>
                <a:tc>
                  <a:txBody>
                    <a:bodyPr/>
                    <a:lstStyle/>
                    <a:p>
                      <a:r>
                        <a:rPr lang="en-GB" sz="1050" dirty="0">
                          <a:latin typeface="Monaco" pitchFamily="2" charset="77"/>
                        </a:rPr>
                        <a:t>1.80</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male</a:t>
                      </a:r>
                    </a:p>
                  </a:txBody>
                  <a:tcPr marL="52650" marR="52650" marT="26325" marB="26325"/>
                </a:tc>
                <a:tc>
                  <a:txBody>
                    <a:bodyPr/>
                    <a:lstStyle/>
                    <a:p>
                      <a:r>
                        <a:rPr lang="en-GB" sz="1050" dirty="0">
                          <a:latin typeface="Monaco" pitchFamily="2" charset="77"/>
                        </a:rPr>
                        <a:t>0.19</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8" name="TextBox 7">
            <a:extLst>
              <a:ext uri="{FF2B5EF4-FFF2-40B4-BE49-F238E27FC236}">
                <a16:creationId xmlns:a16="http://schemas.microsoft.com/office/drawing/2014/main" id="{BB2AFFB6-007D-E144-A64D-B275C433C57D}"/>
              </a:ext>
            </a:extLst>
          </p:cNvPr>
          <p:cNvSpPr txBox="1"/>
          <p:nvPr/>
        </p:nvSpPr>
        <p:spPr>
          <a:xfrm>
            <a:off x="7285074" y="1365384"/>
            <a:ext cx="4906926" cy="553998"/>
          </a:xfrm>
          <a:prstGeom prst="rect">
            <a:avLst/>
          </a:prstGeom>
          <a:noFill/>
        </p:spPr>
        <p:txBody>
          <a:bodyPr wrap="square" rtlCol="0">
            <a:spAutoFit/>
          </a:bodyPr>
          <a:lstStyle/>
          <a:p>
            <a:r>
              <a:rPr lang="en-GB" sz="1000" i="1" dirty="0">
                <a:latin typeface="Cambria" panose="02040503050406030204" pitchFamily="18" charset="0"/>
              </a:rPr>
              <a:t>Table 104. Maximum likelihood estimates of the parameters. The multinomial model was fitted to the data given three maturity classes (juvenile, female and male). Outliers were excluded.</a:t>
            </a:r>
          </a:p>
        </p:txBody>
      </p:sp>
      <p:sp>
        <p:nvSpPr>
          <p:cNvPr id="9" name="TextBox 8">
            <a:extLst>
              <a:ext uri="{FF2B5EF4-FFF2-40B4-BE49-F238E27FC236}">
                <a16:creationId xmlns:a16="http://schemas.microsoft.com/office/drawing/2014/main" id="{F9D45943-FB07-1446-BC4B-78ACBD5A3563}"/>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103. Count of samples for each maturity class. Outliers are excluded.</a:t>
            </a:r>
          </a:p>
        </p:txBody>
      </p:sp>
      <p:pic>
        <p:nvPicPr>
          <p:cNvPr id="11" name="Graphic 10">
            <a:extLst>
              <a:ext uri="{FF2B5EF4-FFF2-40B4-BE49-F238E27FC236}">
                <a16:creationId xmlns:a16="http://schemas.microsoft.com/office/drawing/2014/main" id="{A4172CD2-8CB1-4A48-AF9C-20799C5EDD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0913" y="3480792"/>
            <a:ext cx="3240000" cy="2592000"/>
          </a:xfrm>
          <a:prstGeom prst="rect">
            <a:avLst/>
          </a:prstGeom>
        </p:spPr>
      </p:pic>
      <p:sp>
        <p:nvSpPr>
          <p:cNvPr id="12" name="Rectangle 11">
            <a:extLst>
              <a:ext uri="{FF2B5EF4-FFF2-40B4-BE49-F238E27FC236}">
                <a16:creationId xmlns:a16="http://schemas.microsoft.com/office/drawing/2014/main" id="{A907629D-D5C1-9942-B09C-4C04D84C2732}"/>
              </a:ext>
            </a:extLst>
          </p:cNvPr>
          <p:cNvSpPr/>
          <p:nvPr/>
        </p:nvSpPr>
        <p:spPr>
          <a:xfrm>
            <a:off x="133390" y="3287112"/>
            <a:ext cx="4710753" cy="2446824"/>
          </a:xfrm>
          <a:prstGeom prst="rect">
            <a:avLst/>
          </a:prstGeom>
        </p:spPr>
        <p:txBody>
          <a:bodyPr wrap="square">
            <a:spAutoFit/>
          </a:bodyPr>
          <a:lstStyle/>
          <a:p>
            <a:r>
              <a:rPr lang="en-GB" sz="900" noProof="1">
                <a:latin typeface="Monaco" pitchFamily="2" charset="77"/>
              </a:rPr>
              <a:t>s_mat_sex &lt;- function(data, mean.f, slope.f, mean.m, slope.m) {</a:t>
            </a:r>
          </a:p>
          <a:p>
            <a:r>
              <a:rPr lang="en-GB" sz="900" noProof="1">
                <a:latin typeface="Monaco" pitchFamily="2" charset="77"/>
              </a:rPr>
              <a:t>  </a:t>
            </a:r>
          </a:p>
          <a:p>
            <a:r>
              <a:rPr lang="en-GB" sz="900" noProof="1">
                <a:latin typeface="Monaco" pitchFamily="2" charset="77"/>
              </a:rPr>
              <a:t>  logit_p_f &lt;- (data[, "size_log"] - mean.f)  / slope.f</a:t>
            </a:r>
          </a:p>
          <a:p>
            <a:r>
              <a:rPr lang="en-GB" sz="900" noProof="1">
                <a:latin typeface="Monaco" pitchFamily="2" charset="77"/>
              </a:rPr>
              <a:t>  logit_p_m &lt;- (data[, "size_log"] - mean.m)  / slope.m</a:t>
            </a:r>
          </a:p>
          <a:p>
            <a:r>
              <a:rPr lang="en-GB" sz="900" noProof="1">
                <a:latin typeface="Monaco" pitchFamily="2" charset="77"/>
              </a:rPr>
              <a:t>  </a:t>
            </a:r>
          </a:p>
          <a:p>
            <a:r>
              <a:rPr lang="en-GB" sz="900" noProof="1">
                <a:latin typeface="Monaco" pitchFamily="2" charset="77"/>
              </a:rPr>
              <a:t>  p_f &lt;- 0.5 * exp(logit_p_f) / (exp(logit_p_f)+1)</a:t>
            </a:r>
          </a:p>
          <a:p>
            <a:r>
              <a:rPr lang="en-GB" sz="900" noProof="1">
                <a:latin typeface="Monaco" pitchFamily="2" charset="77"/>
              </a:rPr>
              <a:t>  p_m &lt;- 0.5 * exp(logit_p_m) / (exp(logit_p_m)+1)</a:t>
            </a:r>
          </a:p>
          <a:p>
            <a:r>
              <a:rPr lang="en-GB" sz="900" noProof="1">
                <a:latin typeface="Monaco" pitchFamily="2" charset="77"/>
              </a:rPr>
              <a:t>  p_j &lt;- 1 - p_f - p_m</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log(p_f[data[, "maturity"] == 1])</a:t>
            </a:r>
          </a:p>
          <a:p>
            <a:r>
              <a:rPr lang="en-GB" sz="900" noProof="1">
                <a:latin typeface="Monaco" pitchFamily="2" charset="77"/>
              </a:rPr>
              <a:t>  ll[data[, "maturity"] == 2] &lt;- log(p_m[data[,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14" name="Rectangle 13">
            <a:extLst>
              <a:ext uri="{FF2B5EF4-FFF2-40B4-BE49-F238E27FC236}">
                <a16:creationId xmlns:a16="http://schemas.microsoft.com/office/drawing/2014/main" id="{82E2E52B-EC80-0249-8D43-B5F7761043DE}"/>
              </a:ext>
            </a:extLst>
          </p:cNvPr>
          <p:cNvSpPr/>
          <p:nvPr/>
        </p:nvSpPr>
        <p:spPr>
          <a:xfrm>
            <a:off x="7241530" y="2998422"/>
            <a:ext cx="3482043" cy="253916"/>
          </a:xfrm>
          <a:prstGeom prst="rect">
            <a:avLst/>
          </a:prstGeom>
        </p:spPr>
        <p:txBody>
          <a:bodyPr wrap="none">
            <a:spAutoFit/>
          </a:bodyPr>
          <a:lstStyle/>
          <a:p>
            <a:r>
              <a:rPr lang="en-GB" sz="1050" dirty="0">
                <a:latin typeface="Cambria" panose="02040503050406030204" pitchFamily="18" charset="0"/>
              </a:rPr>
              <a:t>Significance codes:  0 ‘***’ 0.001 ‘**’ 0.01 ‘*’ 0.05 ‘.’ 0.1 ‘ ’ 1</a:t>
            </a:r>
          </a:p>
        </p:txBody>
      </p:sp>
    </p:spTree>
    <p:extLst>
      <p:ext uri="{BB962C8B-B14F-4D97-AF65-F5344CB8AC3E}">
        <p14:creationId xmlns:p14="http://schemas.microsoft.com/office/powerpoint/2010/main" val="74790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EEDAF3-ACEC-9C40-9A12-95203373D3F1}"/>
              </a:ext>
            </a:extLst>
          </p:cNvPr>
          <p:cNvSpPr/>
          <p:nvPr/>
        </p:nvSpPr>
        <p:spPr>
          <a:xfrm>
            <a:off x="81727" y="5328624"/>
            <a:ext cx="5686164" cy="1169551"/>
          </a:xfrm>
          <a:prstGeom prst="rect">
            <a:avLst/>
          </a:prstGeom>
        </p:spPr>
        <p:txBody>
          <a:bodyPr wrap="square">
            <a:spAutoFit/>
          </a:bodyPr>
          <a:lstStyle/>
          <a:p>
            <a:r>
              <a:rPr lang="en-US" sz="1400" b="0" i="0" u="none" strike="noStrike" dirty="0">
                <a:solidFill>
                  <a:srgbClr val="0070C0"/>
                </a:solidFill>
                <a:effectLst/>
                <a:latin typeface="Optima-Regular" panose="02000503060000020004" pitchFamily="2" charset="0"/>
              </a:rPr>
              <a:t>After fitting this model, it could be extended to allow the parameters to vary over tanks (or with space in the clinal data). I did something a bit like this ages ago for ANG, but without separating males and females. It was possible to fit a cline for size at maturity even though we had rather few juveniles in that data set.</a:t>
            </a:r>
          </a:p>
        </p:txBody>
      </p:sp>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923330"/>
          </a:xfrm>
          <a:prstGeom prst="rect">
            <a:avLst/>
          </a:prstGeom>
          <a:noFill/>
        </p:spPr>
        <p:txBody>
          <a:bodyPr wrap="square" rtlCol="0">
            <a:spAutoFit/>
          </a:bodyPr>
          <a:lstStyle/>
          <a:p>
            <a:pPr algn="just"/>
            <a:r>
              <a:rPr lang="en-GB" dirty="0">
                <a:latin typeface="Cambria" panose="02040503050406030204" pitchFamily="18" charset="0"/>
              </a:rPr>
              <a:t>Between model 1b and model 2, the best fit to the data was obtained with model 1b (Table 105) suggesting that males and females in the experiment did not reach maturity at different sizes. 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1574494365"/>
              </p:ext>
            </p:extLst>
          </p:nvPr>
        </p:nvGraphicFramePr>
        <p:xfrm>
          <a:off x="329334" y="2266744"/>
          <a:ext cx="1836000" cy="945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1866130"/>
            <a:ext cx="4906926" cy="400110"/>
          </a:xfrm>
          <a:prstGeom prst="rect">
            <a:avLst/>
          </a:prstGeom>
          <a:noFill/>
        </p:spPr>
        <p:txBody>
          <a:bodyPr wrap="square" rtlCol="0">
            <a:spAutoFit/>
          </a:bodyPr>
          <a:lstStyle/>
          <a:p>
            <a:r>
              <a:rPr lang="en-GB" sz="1000" i="1" dirty="0">
                <a:latin typeface="Cambria" panose="02040503050406030204" pitchFamily="18" charset="0"/>
              </a:rPr>
              <a:t>Table 105. Model fit comparison using AIC. Model 1b was the best fit and it included two parameters and two maturity classes (juvenile and adult).</a:t>
            </a:r>
          </a:p>
        </p:txBody>
      </p:sp>
    </p:spTree>
    <p:extLst>
      <p:ext uri="{BB962C8B-B14F-4D97-AF65-F5344CB8AC3E}">
        <p14:creationId xmlns:p14="http://schemas.microsoft.com/office/powerpoint/2010/main" val="75025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DA5DA5F-F95E-2444-B3F8-A3CF493F9BFB}"/>
              </a:ext>
            </a:extLst>
          </p:cNvPr>
          <p:cNvSpPr txBox="1"/>
          <p:nvPr/>
        </p:nvSpPr>
        <p:spPr>
          <a:xfrm>
            <a:off x="133390" y="279147"/>
            <a:ext cx="6854056" cy="369332"/>
          </a:xfrm>
          <a:prstGeom prst="rect">
            <a:avLst/>
          </a:prstGeom>
          <a:noFill/>
        </p:spPr>
        <p:txBody>
          <a:bodyPr wrap="none" rtlCol="0">
            <a:spAutoFit/>
          </a:bodyPr>
          <a:lstStyle/>
          <a:p>
            <a:r>
              <a:rPr lang="en-GB" b="1" dirty="0">
                <a:latin typeface="Cambria" panose="02040503050406030204" pitchFamily="18" charset="0"/>
              </a:rPr>
              <a:t>Model 3: four parameters and two generations without outliers</a:t>
            </a:r>
          </a:p>
        </p:txBody>
      </p:sp>
      <p:sp>
        <p:nvSpPr>
          <p:cNvPr id="8" name="Rectangle 7">
            <a:extLst>
              <a:ext uri="{FF2B5EF4-FFF2-40B4-BE49-F238E27FC236}">
                <a16:creationId xmlns:a16="http://schemas.microsoft.com/office/drawing/2014/main" id="{D76C6C92-3FDA-3240-8428-4C9B695756BA}"/>
              </a:ext>
            </a:extLst>
          </p:cNvPr>
          <p:cNvSpPr/>
          <p:nvPr/>
        </p:nvSpPr>
        <p:spPr>
          <a:xfrm>
            <a:off x="133390" y="816055"/>
            <a:ext cx="4710753" cy="2446824"/>
          </a:xfrm>
          <a:prstGeom prst="rect">
            <a:avLst/>
          </a:prstGeom>
        </p:spPr>
        <p:txBody>
          <a:bodyPr wrap="square">
            <a:spAutoFit/>
          </a:bodyPr>
          <a:lstStyle/>
          <a:p>
            <a:r>
              <a:rPr lang="en-GB" sz="900" noProof="1">
                <a:latin typeface="Monaco" pitchFamily="2" charset="77"/>
              </a:rPr>
              <a:t>s_mat_gen &lt;- function(data, mean.p, slope.p, mean.o, slope.o) {</a:t>
            </a:r>
          </a:p>
          <a:p>
            <a:r>
              <a:rPr lang="en-GB" sz="900" noProof="1">
                <a:latin typeface="Monaco" pitchFamily="2" charset="77"/>
              </a:rPr>
              <a:t>  </a:t>
            </a:r>
          </a:p>
          <a:p>
            <a:r>
              <a:rPr lang="en-GB" sz="900" noProof="1">
                <a:latin typeface="Monaco" pitchFamily="2" charset="77"/>
              </a:rPr>
              <a:t>  logit_p_p &lt;- (data[, "size_log"] - mean.p)  / slope.p</a:t>
            </a:r>
          </a:p>
          <a:p>
            <a:r>
              <a:rPr lang="en-GB" sz="900" noProof="1">
                <a:latin typeface="Monaco" pitchFamily="2" charset="77"/>
              </a:rPr>
              <a:t>  logit_p_o &lt;- (data[, "size_log"] - mean.o)  / slope.o</a:t>
            </a:r>
          </a:p>
          <a:p>
            <a:r>
              <a:rPr lang="en-GB" sz="900" noProof="1">
                <a:latin typeface="Monaco" pitchFamily="2" charset="77"/>
              </a:rPr>
              <a:t>  </a:t>
            </a:r>
          </a:p>
          <a:p>
            <a:r>
              <a:rPr lang="en-GB" sz="900" noProof="1">
                <a:latin typeface="Monaco" pitchFamily="2" charset="77"/>
              </a:rPr>
              <a:t>  p_p &lt;- 0.5 * exp(logit_p_p) / (exp(logit_p_p)+1)</a:t>
            </a:r>
          </a:p>
          <a:p>
            <a:r>
              <a:rPr lang="en-GB" sz="900" noProof="1">
                <a:latin typeface="Monaco" pitchFamily="2" charset="77"/>
              </a:rPr>
              <a:t>  p_o &lt;- 0.5 * exp(logit_p_o) / (exp(logit_p_o)+1)</a:t>
            </a:r>
          </a:p>
          <a:p>
            <a:r>
              <a:rPr lang="en-GB" sz="900" noProof="1">
                <a:latin typeface="Monaco" pitchFamily="2" charset="77"/>
              </a:rPr>
              <a:t>  p_j &lt;- 1 - p_p - p_o</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log(p_p[data[, "maturity"] == 1])</a:t>
            </a:r>
          </a:p>
          <a:p>
            <a:r>
              <a:rPr lang="en-GB" sz="900" noProof="1">
                <a:latin typeface="Monaco" pitchFamily="2" charset="77"/>
              </a:rPr>
              <a:t>  ll[data[, "maturity"] == 2] &lt;- log(p_o[data[,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5" name="TextBox 4">
            <a:extLst>
              <a:ext uri="{FF2B5EF4-FFF2-40B4-BE49-F238E27FC236}">
                <a16:creationId xmlns:a16="http://schemas.microsoft.com/office/drawing/2014/main" id="{E0620005-F94D-7D47-92DC-7454DAE26D02}"/>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104. Fitted curves of the probability of being either a mature parent or a mature offspring depending on size. Parent in black and offspring in red.</a:t>
            </a:r>
          </a:p>
        </p:txBody>
      </p:sp>
      <p:graphicFrame>
        <p:nvGraphicFramePr>
          <p:cNvPr id="6" name="Table 5">
            <a:extLst>
              <a:ext uri="{FF2B5EF4-FFF2-40B4-BE49-F238E27FC236}">
                <a16:creationId xmlns:a16="http://schemas.microsoft.com/office/drawing/2014/main" id="{9C2E8880-21E5-3343-A963-734FA6F70680}"/>
              </a:ext>
            </a:extLst>
          </p:cNvPr>
          <p:cNvGraphicFramePr>
            <a:graphicFrameLocks noGrp="1"/>
          </p:cNvGraphicFramePr>
          <p:nvPr>
            <p:extLst>
              <p:ext uri="{D42A27DB-BD31-4B8C-83A1-F6EECF244321}">
                <p14:modId xmlns:p14="http://schemas.microsoft.com/office/powerpoint/2010/main" val="2398374467"/>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Parent (1)</a:t>
                      </a:r>
                    </a:p>
                  </a:txBody>
                  <a:tcPr marL="60750" marR="60750" marT="30375" marB="30375"/>
                </a:tc>
                <a:tc>
                  <a:txBody>
                    <a:bodyPr/>
                    <a:lstStyle/>
                    <a:p>
                      <a:r>
                        <a:rPr lang="en-GB" sz="1000" dirty="0">
                          <a:latin typeface="Monaco" pitchFamily="2" charset="77"/>
                        </a:rPr>
                        <a:t>Offspring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274</a:t>
                      </a:r>
                    </a:p>
                  </a:txBody>
                  <a:tcPr marL="60750" marR="60750" marT="30375" marB="30375"/>
                </a:tc>
                <a:tc>
                  <a:txBody>
                    <a:bodyPr/>
                    <a:lstStyle/>
                    <a:p>
                      <a:r>
                        <a:rPr lang="en-GB" sz="1000" dirty="0">
                          <a:latin typeface="Monaco" pitchFamily="2" charset="77"/>
                        </a:rPr>
                        <a:t>369</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9" name="Table 8">
            <a:extLst>
              <a:ext uri="{FF2B5EF4-FFF2-40B4-BE49-F238E27FC236}">
                <a16:creationId xmlns:a16="http://schemas.microsoft.com/office/drawing/2014/main" id="{0BD0A169-2337-D14A-B19D-8C496F643DC8}"/>
              </a:ext>
            </a:extLst>
          </p:cNvPr>
          <p:cNvGraphicFramePr>
            <a:graphicFrameLocks noGrp="1"/>
          </p:cNvGraphicFramePr>
          <p:nvPr>
            <p:extLst>
              <p:ext uri="{D42A27DB-BD31-4B8C-83A1-F6EECF244321}">
                <p14:modId xmlns:p14="http://schemas.microsoft.com/office/powerpoint/2010/main" val="2649697923"/>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parent</a:t>
                      </a:r>
                    </a:p>
                  </a:txBody>
                  <a:tcPr marL="52650" marR="52650" marT="26325" marB="26325"/>
                </a:tc>
                <a:tc>
                  <a:txBody>
                    <a:bodyPr/>
                    <a:lstStyle/>
                    <a:p>
                      <a:r>
                        <a:rPr lang="en-GB" sz="1050" dirty="0">
                          <a:latin typeface="Monaco" pitchFamily="2" charset="77"/>
                        </a:rPr>
                        <a:t>2.04</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parent</a:t>
                      </a:r>
                    </a:p>
                  </a:txBody>
                  <a:tcPr marL="52650" marR="52650" marT="26325" marB="26325"/>
                </a:tc>
                <a:tc>
                  <a:txBody>
                    <a:bodyPr/>
                    <a:lstStyle/>
                    <a:p>
                      <a:r>
                        <a:rPr lang="en-GB" sz="1050" dirty="0">
                          <a:latin typeface="Monaco" pitchFamily="2" charset="77"/>
                        </a:rPr>
                        <a:t>0.16</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offspring</a:t>
                      </a:r>
                    </a:p>
                  </a:txBody>
                  <a:tcPr marL="52650" marR="52650" marT="26325" marB="26325"/>
                </a:tc>
                <a:tc>
                  <a:txBody>
                    <a:bodyPr/>
                    <a:lstStyle/>
                    <a:p>
                      <a:r>
                        <a:rPr lang="en-GB" sz="1050" dirty="0">
                          <a:latin typeface="Monaco" pitchFamily="2" charset="77"/>
                        </a:rPr>
                        <a:t>1.66</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offspring</a:t>
                      </a:r>
                    </a:p>
                  </a:txBody>
                  <a:tcPr marL="52650" marR="52650" marT="26325" marB="26325"/>
                </a:tc>
                <a:tc>
                  <a:txBody>
                    <a:bodyPr/>
                    <a:lstStyle/>
                    <a:p>
                      <a:r>
                        <a:rPr lang="en-GB" sz="1050" dirty="0">
                          <a:latin typeface="Monaco" pitchFamily="2" charset="77"/>
                        </a:rPr>
                        <a:t>0.14</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10" name="TextBox 9">
            <a:extLst>
              <a:ext uri="{FF2B5EF4-FFF2-40B4-BE49-F238E27FC236}">
                <a16:creationId xmlns:a16="http://schemas.microsoft.com/office/drawing/2014/main" id="{5209427E-0377-9347-A204-DF43AAA5F2B5}"/>
              </a:ext>
            </a:extLst>
          </p:cNvPr>
          <p:cNvSpPr txBox="1"/>
          <p:nvPr/>
        </p:nvSpPr>
        <p:spPr>
          <a:xfrm>
            <a:off x="7285074" y="1365384"/>
            <a:ext cx="4906926" cy="553998"/>
          </a:xfrm>
          <a:prstGeom prst="rect">
            <a:avLst/>
          </a:prstGeom>
          <a:noFill/>
        </p:spPr>
        <p:txBody>
          <a:bodyPr wrap="square" rtlCol="0">
            <a:spAutoFit/>
          </a:bodyPr>
          <a:lstStyle/>
          <a:p>
            <a:pPr algn="just"/>
            <a:r>
              <a:rPr lang="en-GB" sz="1000" i="1" dirty="0">
                <a:latin typeface="Cambria" panose="02040503050406030204" pitchFamily="18" charset="0"/>
              </a:rPr>
              <a:t>Table 107. Maximum likelihood estimates of the parameters. The multinomial model was fitted to the data given three maturity classes (juvenile, adult parent and adult offspring). Outliers were excluded.</a:t>
            </a:r>
          </a:p>
        </p:txBody>
      </p:sp>
      <p:sp>
        <p:nvSpPr>
          <p:cNvPr id="11" name="TextBox 10">
            <a:extLst>
              <a:ext uri="{FF2B5EF4-FFF2-40B4-BE49-F238E27FC236}">
                <a16:creationId xmlns:a16="http://schemas.microsoft.com/office/drawing/2014/main" id="{9D398668-2DC3-B246-9017-099F8F0528FA}"/>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106. Count of samples for each maturity class. Outliers are excluded.</a:t>
            </a:r>
          </a:p>
        </p:txBody>
      </p:sp>
      <p:pic>
        <p:nvPicPr>
          <p:cNvPr id="4" name="Graphic 3">
            <a:extLst>
              <a:ext uri="{FF2B5EF4-FFF2-40B4-BE49-F238E27FC236}">
                <a16:creationId xmlns:a16="http://schemas.microsoft.com/office/drawing/2014/main" id="{8BFD4D63-CDC6-F348-A153-1E0FFBCB05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4183" y="3016902"/>
            <a:ext cx="4320000" cy="3456000"/>
          </a:xfrm>
          <a:prstGeom prst="rect">
            <a:avLst/>
          </a:prstGeom>
        </p:spPr>
      </p:pic>
    </p:spTree>
    <p:extLst>
      <p:ext uri="{BB962C8B-B14F-4D97-AF65-F5344CB8AC3E}">
        <p14:creationId xmlns:p14="http://schemas.microsoft.com/office/powerpoint/2010/main" val="354512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923330"/>
          </a:xfrm>
          <a:prstGeom prst="rect">
            <a:avLst/>
          </a:prstGeom>
          <a:noFill/>
        </p:spPr>
        <p:txBody>
          <a:bodyPr wrap="square" rtlCol="0">
            <a:spAutoFit/>
          </a:bodyPr>
          <a:lstStyle/>
          <a:p>
            <a:pPr algn="just"/>
            <a:r>
              <a:rPr lang="en-GB" dirty="0">
                <a:latin typeface="Cambria" panose="02040503050406030204" pitchFamily="18" charset="0"/>
              </a:rPr>
              <a:t>Between model 1b, model 2 and model 3, the best fit to the data was obtained with model 1b (Table 108) suggesting that the probability at maturity does not differ between sexes nor generations. 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3895234679"/>
              </p:ext>
            </p:extLst>
          </p:nvPr>
        </p:nvGraphicFramePr>
        <p:xfrm>
          <a:off x="329334" y="2342944"/>
          <a:ext cx="1836000" cy="1260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3</a:t>
                      </a:r>
                    </a:p>
                  </a:txBody>
                  <a:tcPr/>
                </a:tc>
                <a:tc>
                  <a:txBody>
                    <a:bodyPr/>
                    <a:lstStyle/>
                    <a:p>
                      <a:r>
                        <a:rPr lang="en-GB" sz="1300" dirty="0">
                          <a:latin typeface="Monaco" pitchFamily="2" charset="77"/>
                        </a:rPr>
                        <a:t>1950.473 </a:t>
                      </a:r>
                    </a:p>
                  </a:txBody>
                  <a:tcPr/>
                </a:tc>
                <a:extLst>
                  <a:ext uri="{0D108BD9-81ED-4DB2-BD59-A6C34878D82A}">
                    <a16:rowId xmlns:a16="http://schemas.microsoft.com/office/drawing/2014/main" val="1896602217"/>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1942330"/>
            <a:ext cx="4906926" cy="400110"/>
          </a:xfrm>
          <a:prstGeom prst="rect">
            <a:avLst/>
          </a:prstGeom>
          <a:noFill/>
        </p:spPr>
        <p:txBody>
          <a:bodyPr wrap="square" rtlCol="0">
            <a:spAutoFit/>
          </a:bodyPr>
          <a:lstStyle/>
          <a:p>
            <a:r>
              <a:rPr lang="en-GB" sz="1000" i="1" dirty="0">
                <a:latin typeface="Cambria" panose="02040503050406030204" pitchFamily="18" charset="0"/>
              </a:rPr>
              <a:t>Table 108. Model fit comparison using AIC. Model 1b was the best fit and it included two parameters and two maturity classes (juvenile and adult).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11808AA-43D0-C24C-A151-B125AF033E0E}"/>
                  </a:ext>
                </a:extLst>
              </p:cNvPr>
              <p:cNvSpPr txBox="1"/>
              <p:nvPr/>
            </p:nvSpPr>
            <p:spPr>
              <a:xfrm>
                <a:off x="133391" y="3880516"/>
                <a:ext cx="10991810" cy="830997"/>
              </a:xfrm>
              <a:prstGeom prst="rect">
                <a:avLst/>
              </a:prstGeom>
              <a:noFill/>
            </p:spPr>
            <p:txBody>
              <a:bodyPr wrap="square" rtlCol="0">
                <a:spAutoFit/>
              </a:bodyPr>
              <a:lstStyle/>
              <a:p>
                <a:pPr algn="just"/>
                <a:r>
                  <a:rPr lang="en-GB" sz="1600" dirty="0">
                    <a:latin typeface="Cambria" panose="02040503050406030204" pitchFamily="18" charset="0"/>
                  </a:rPr>
                  <a:t>It was noticeable that in both model 2 and model 3, the most different parameter was </a:t>
                </a:r>
                <a:r>
                  <a:rPr lang="en-GB" sz="1600" i="1" dirty="0">
                    <a:latin typeface="Cambria" panose="02040503050406030204" pitchFamily="18" charset="0"/>
                  </a:rPr>
                  <a:t>mean</a:t>
                </a:r>
                <a:r>
                  <a:rPr lang="en-GB" sz="1600" dirty="0">
                    <a:latin typeface="Cambria" panose="02040503050406030204" pitchFamily="18" charset="0"/>
                  </a:rPr>
                  <a:t> and not </a:t>
                </a:r>
                <a:r>
                  <a:rPr lang="en-GB" sz="1600" i="1" dirty="0">
                    <a:latin typeface="Cambria" panose="02040503050406030204" pitchFamily="18" charset="0"/>
                  </a:rPr>
                  <a:t>slope</a:t>
                </a:r>
                <a:r>
                  <a:rPr lang="en-GB" sz="1600" dirty="0">
                    <a:latin typeface="Cambria" panose="02040503050406030204" pitchFamily="18" charset="0"/>
                  </a:rPr>
                  <a:t>. I assessed whether models with two </a:t>
                </a:r>
                <a:r>
                  <a:rPr lang="en-GB" sz="1600" i="1" dirty="0">
                    <a:latin typeface="Cambria" panose="02040503050406030204" pitchFamily="18" charset="0"/>
                  </a:rPr>
                  <a:t>mean </a:t>
                </a:r>
                <a:r>
                  <a:rPr lang="en-GB" sz="1600" dirty="0">
                    <a:latin typeface="Cambria" panose="02040503050406030204" pitchFamily="18" charset="0"/>
                  </a:rPr>
                  <a:t>parameters and one </a:t>
                </a:r>
                <a:r>
                  <a:rPr lang="en-GB" sz="1600" i="1" dirty="0">
                    <a:latin typeface="Cambria" panose="02040503050406030204" pitchFamily="18" charset="0"/>
                  </a:rPr>
                  <a:t>slope </a:t>
                </a:r>
                <a:r>
                  <a:rPr lang="en-GB" sz="1600" dirty="0">
                    <a:latin typeface="Cambria" panose="02040503050406030204" pitchFamily="18" charset="0"/>
                  </a:rPr>
                  <a:t>parameter improved the fit (Table 109). They do but not significantly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r>
                      <m:rPr>
                        <m:nor/>
                      </m:rPr>
                      <a:rPr lang="sv-SE" sz="1600" b="0" i="0" smtClean="0">
                        <a:latin typeface="Cambria Math" panose="02040503050406030204" pitchFamily="18" charset="0"/>
                        <a:ea typeface="Cambria Math" panose="02040503050406030204" pitchFamily="18" charset="0"/>
                      </a:rPr>
                      <m:t>AIC</m:t>
                    </m:r>
                    <m:r>
                      <m:rPr>
                        <m:nor/>
                      </m:rPr>
                      <a:rPr lang="sv-SE" sz="1600" b="0" i="0"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&lt;2</m:t>
                    </m:r>
                  </m:oMath>
                </a14:m>
                <a:r>
                  <a:rPr lang="en-GB" sz="1600" dirty="0">
                    <a:latin typeface="Cambria" panose="02040503050406030204" pitchFamily="18" charset="0"/>
                  </a:rPr>
                  <a:t>).</a:t>
                </a:r>
              </a:p>
            </p:txBody>
          </p:sp>
        </mc:Choice>
        <mc:Fallback xmlns="">
          <p:sp>
            <p:nvSpPr>
              <p:cNvPr id="7" name="TextBox 6">
                <a:extLst>
                  <a:ext uri="{FF2B5EF4-FFF2-40B4-BE49-F238E27FC236}">
                    <a16:creationId xmlns:a16="http://schemas.microsoft.com/office/drawing/2014/main" id="{611808AA-43D0-C24C-A151-B125AF033E0E}"/>
                  </a:ext>
                </a:extLst>
              </p:cNvPr>
              <p:cNvSpPr txBox="1">
                <a:spLocks noRot="1" noChangeAspect="1" noMove="1" noResize="1" noEditPoints="1" noAdjustHandles="1" noChangeArrowheads="1" noChangeShapeType="1" noTextEdit="1"/>
              </p:cNvSpPr>
              <p:nvPr/>
            </p:nvSpPr>
            <p:spPr>
              <a:xfrm>
                <a:off x="133391" y="3880516"/>
                <a:ext cx="10991810" cy="830997"/>
              </a:xfrm>
              <a:prstGeom prst="rect">
                <a:avLst/>
              </a:prstGeom>
              <a:blipFill>
                <a:blip r:embed="rId2"/>
                <a:stretch>
                  <a:fillRect l="-231" t="-1515" r="-231" b="-7576"/>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575E7502-467B-CA42-9B69-B27A7AA4E1FA}"/>
              </a:ext>
            </a:extLst>
          </p:cNvPr>
          <p:cNvSpPr txBox="1"/>
          <p:nvPr/>
        </p:nvSpPr>
        <p:spPr>
          <a:xfrm>
            <a:off x="277670" y="4842510"/>
            <a:ext cx="6859730" cy="400110"/>
          </a:xfrm>
          <a:prstGeom prst="rect">
            <a:avLst/>
          </a:prstGeom>
          <a:noFill/>
        </p:spPr>
        <p:txBody>
          <a:bodyPr wrap="square" rtlCol="0">
            <a:spAutoFit/>
          </a:bodyPr>
          <a:lstStyle/>
          <a:p>
            <a:r>
              <a:rPr lang="en-GB" sz="1000" i="1" dirty="0">
                <a:latin typeface="Cambria" panose="02040503050406030204" pitchFamily="18" charset="0"/>
              </a:rPr>
              <a:t>Table 109. Model fit comparison using AIC. Model 1b was the best fit and it included two parameters and two maturity classes (juvenile and adult). The two models with “one slope” contained three parameters in total, two means and one slope.</a:t>
            </a:r>
          </a:p>
        </p:txBody>
      </p:sp>
      <p:graphicFrame>
        <p:nvGraphicFramePr>
          <p:cNvPr id="9" name="Table 8">
            <a:extLst>
              <a:ext uri="{FF2B5EF4-FFF2-40B4-BE49-F238E27FC236}">
                <a16:creationId xmlns:a16="http://schemas.microsoft.com/office/drawing/2014/main" id="{3687AC41-A0B3-B94D-BF94-24A752E79727}"/>
              </a:ext>
            </a:extLst>
          </p:cNvPr>
          <p:cNvGraphicFramePr>
            <a:graphicFrameLocks noGrp="1"/>
          </p:cNvGraphicFramePr>
          <p:nvPr>
            <p:extLst>
              <p:ext uri="{D42A27DB-BD31-4B8C-83A1-F6EECF244321}">
                <p14:modId xmlns:p14="http://schemas.microsoft.com/office/powerpoint/2010/main" val="3129798633"/>
              </p:ext>
            </p:extLst>
          </p:nvPr>
        </p:nvGraphicFramePr>
        <p:xfrm>
          <a:off x="329334" y="5239473"/>
          <a:ext cx="2223366" cy="1566000"/>
        </p:xfrm>
        <a:graphic>
          <a:graphicData uri="http://schemas.openxmlformats.org/drawingml/2006/table">
            <a:tbl>
              <a:tblPr firstRow="1" bandRow="1">
                <a:tableStyleId>{8799B23B-EC83-4686-B30A-512413B5E67A}</a:tableStyleId>
              </a:tblPr>
              <a:tblGrid>
                <a:gridCol w="1220066">
                  <a:extLst>
                    <a:ext uri="{9D8B030D-6E8A-4147-A177-3AD203B41FA5}">
                      <a16:colId xmlns:a16="http://schemas.microsoft.com/office/drawing/2014/main" val="3030182796"/>
                    </a:ext>
                  </a:extLst>
                </a:gridCol>
                <a:gridCol w="1003300">
                  <a:extLst>
                    <a:ext uri="{9D8B030D-6E8A-4147-A177-3AD203B41FA5}">
                      <a16:colId xmlns:a16="http://schemas.microsoft.com/office/drawing/2014/main" val="581482379"/>
                    </a:ext>
                  </a:extLst>
                </a:gridCol>
              </a:tblGrid>
              <a:tr h="261000">
                <a:tc>
                  <a:txBody>
                    <a:bodyPr/>
                    <a:lstStyle/>
                    <a:p>
                      <a:r>
                        <a:rPr lang="en-GB" sz="1100" dirty="0">
                          <a:latin typeface="Monaco" pitchFamily="2" charset="77"/>
                        </a:rPr>
                        <a:t>Model</a:t>
                      </a:r>
                    </a:p>
                  </a:txBody>
                  <a:tcPr/>
                </a:tc>
                <a:tc>
                  <a:txBody>
                    <a:bodyPr/>
                    <a:lstStyle/>
                    <a:p>
                      <a:r>
                        <a:rPr lang="en-GB" sz="1100" dirty="0">
                          <a:latin typeface="Monaco" pitchFamily="2" charset="77"/>
                        </a:rPr>
                        <a:t>AIC</a:t>
                      </a:r>
                    </a:p>
                  </a:txBody>
                  <a:tcPr/>
                </a:tc>
                <a:extLst>
                  <a:ext uri="{0D108BD9-81ED-4DB2-BD59-A6C34878D82A}">
                    <a16:rowId xmlns:a16="http://schemas.microsoft.com/office/drawing/2014/main" val="3611884886"/>
                  </a:ext>
                </a:extLst>
              </a:tr>
              <a:tr h="261000">
                <a:tc>
                  <a:txBody>
                    <a:bodyPr/>
                    <a:lstStyle/>
                    <a:p>
                      <a:r>
                        <a:rPr lang="en-GB" sz="1100" dirty="0">
                          <a:latin typeface="Monaco" pitchFamily="2" charset="77"/>
                        </a:rPr>
                        <a:t>1b</a:t>
                      </a:r>
                    </a:p>
                  </a:txBody>
                  <a:tcPr/>
                </a:tc>
                <a:tc>
                  <a:txBody>
                    <a:bodyPr/>
                    <a:lstStyle/>
                    <a:p>
                      <a:r>
                        <a:rPr lang="en-GB" sz="1100" dirty="0">
                          <a:latin typeface="Monaco" pitchFamily="2" charset="77"/>
                        </a:rPr>
                        <a:t>1176.978</a:t>
                      </a:r>
                    </a:p>
                  </a:txBody>
                  <a:tcPr/>
                </a:tc>
                <a:extLst>
                  <a:ext uri="{0D108BD9-81ED-4DB2-BD59-A6C34878D82A}">
                    <a16:rowId xmlns:a16="http://schemas.microsoft.com/office/drawing/2014/main" val="4266551464"/>
                  </a:ext>
                </a:extLst>
              </a:tr>
              <a:tr h="261000">
                <a:tc>
                  <a:txBody>
                    <a:bodyPr/>
                    <a:lstStyle/>
                    <a:p>
                      <a:r>
                        <a:rPr lang="en-GB" sz="1100" dirty="0">
                          <a:latin typeface="Monaco" pitchFamily="2" charset="77"/>
                        </a:rPr>
                        <a:t>3 one slope</a:t>
                      </a:r>
                    </a:p>
                  </a:txBody>
                  <a:tcPr/>
                </a:tc>
                <a:tc>
                  <a:txBody>
                    <a:bodyPr/>
                    <a:lstStyle/>
                    <a:p>
                      <a:r>
                        <a:rPr lang="en-GB" sz="1100" dirty="0">
                          <a:latin typeface="Monaco" pitchFamily="2" charset="77"/>
                        </a:rPr>
                        <a:t>1949.326 </a:t>
                      </a:r>
                    </a:p>
                  </a:txBody>
                  <a:tcPr/>
                </a:tc>
                <a:extLst>
                  <a:ext uri="{0D108BD9-81ED-4DB2-BD59-A6C34878D82A}">
                    <a16:rowId xmlns:a16="http://schemas.microsoft.com/office/drawing/2014/main" val="2074484784"/>
                  </a:ext>
                </a:extLst>
              </a:tr>
              <a:tr h="261000">
                <a:tc>
                  <a:txBody>
                    <a:bodyPr/>
                    <a:lstStyle/>
                    <a:p>
                      <a:r>
                        <a:rPr lang="en-GB" sz="1100" dirty="0">
                          <a:latin typeface="Monaco" pitchFamily="2" charset="77"/>
                        </a:rPr>
                        <a:t>3</a:t>
                      </a:r>
                    </a:p>
                  </a:txBody>
                  <a:tcPr/>
                </a:tc>
                <a:tc>
                  <a:txBody>
                    <a:bodyPr/>
                    <a:lstStyle/>
                    <a:p>
                      <a:r>
                        <a:rPr lang="en-GB" sz="1100" dirty="0">
                          <a:latin typeface="Monaco" pitchFamily="2" charset="77"/>
                        </a:rPr>
                        <a:t>1950.473 </a:t>
                      </a:r>
                    </a:p>
                  </a:txBody>
                  <a:tcPr/>
                </a:tc>
                <a:extLst>
                  <a:ext uri="{0D108BD9-81ED-4DB2-BD59-A6C34878D82A}">
                    <a16:rowId xmlns:a16="http://schemas.microsoft.com/office/drawing/2014/main" val="1896602217"/>
                  </a:ext>
                </a:extLst>
              </a:tr>
              <a:tr h="261000">
                <a:tc>
                  <a:txBody>
                    <a:bodyPr/>
                    <a:lstStyle/>
                    <a:p>
                      <a:r>
                        <a:rPr lang="en-GB" sz="1100" dirty="0">
                          <a:latin typeface="Monaco" pitchFamily="2" charset="77"/>
                        </a:rPr>
                        <a:t>2 one slope</a:t>
                      </a:r>
                    </a:p>
                  </a:txBody>
                  <a:tcPr/>
                </a:tc>
                <a:tc>
                  <a:txBody>
                    <a:bodyPr/>
                    <a:lstStyle/>
                    <a:p>
                      <a:r>
                        <a:rPr lang="en-GB" sz="1100" dirty="0">
                          <a:latin typeface="Monaco" pitchFamily="2" charset="77"/>
                        </a:rPr>
                        <a:t>2064.434</a:t>
                      </a:r>
                    </a:p>
                  </a:txBody>
                  <a:tcPr/>
                </a:tc>
                <a:extLst>
                  <a:ext uri="{0D108BD9-81ED-4DB2-BD59-A6C34878D82A}">
                    <a16:rowId xmlns:a16="http://schemas.microsoft.com/office/drawing/2014/main" val="3193854759"/>
                  </a:ext>
                </a:extLst>
              </a:tr>
              <a:tr h="261000">
                <a:tc>
                  <a:txBody>
                    <a:bodyPr/>
                    <a:lstStyle/>
                    <a:p>
                      <a:r>
                        <a:rPr lang="en-GB" sz="1100" dirty="0">
                          <a:latin typeface="Monaco" pitchFamily="2" charset="77"/>
                        </a:rPr>
                        <a:t>2</a:t>
                      </a:r>
                    </a:p>
                  </a:txBody>
                  <a:tcPr/>
                </a:tc>
                <a:tc>
                  <a:txBody>
                    <a:bodyPr/>
                    <a:lstStyle/>
                    <a:p>
                      <a:r>
                        <a:rPr lang="en-GB" sz="11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Tree>
    <p:extLst>
      <p:ext uri="{BB962C8B-B14F-4D97-AF65-F5344CB8AC3E}">
        <p14:creationId xmlns:p14="http://schemas.microsoft.com/office/powerpoint/2010/main" val="303811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4259</TotalTime>
  <Words>3894</Words>
  <Application>Microsoft Macintosh PowerPoint</Application>
  <PresentationFormat>Widescreen</PresentationFormat>
  <Paragraphs>426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Cambria</vt:lpstr>
      <vt:lpstr>Cambria Math</vt:lpstr>
      <vt:lpstr>Monaco</vt:lpstr>
      <vt:lpstr>Optima</vt:lpstr>
      <vt:lpstr>Optima-Regular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Perini</dc:creator>
  <cp:lastModifiedBy>Samuel Perini</cp:lastModifiedBy>
  <cp:revision>165</cp:revision>
  <dcterms:created xsi:type="dcterms:W3CDTF">2020-04-20T06:54:33Z</dcterms:created>
  <dcterms:modified xsi:type="dcterms:W3CDTF">2020-05-08T08:57:10Z</dcterms:modified>
</cp:coreProperties>
</file>