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68" r:id="rId5"/>
    <p:sldId id="259" r:id="rId6"/>
    <p:sldId id="264" r:id="rId7"/>
    <p:sldId id="269" r:id="rId8"/>
    <p:sldId id="265" r:id="rId9"/>
    <p:sldId id="270" r:id="rId10"/>
    <p:sldId id="267"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08"/>
    <p:restoredTop sz="96925"/>
  </p:normalViewPr>
  <p:slideViewPr>
    <p:cSldViewPr snapToGrid="0" snapToObjects="1">
      <p:cViewPr varScale="1">
        <p:scale>
          <a:sx n="101" d="100"/>
          <a:sy n="101" d="100"/>
        </p:scale>
        <p:origin x="216" y="1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2BEFC-5271-A341-9B50-8E9BAA4756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50AF989-D38C-5041-B2D7-27200CABA1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FA53388-DCB5-1140-8B86-21BB433DCB3A}"/>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5" name="Footer Placeholder 4">
            <a:extLst>
              <a:ext uri="{FF2B5EF4-FFF2-40B4-BE49-F238E27FC236}">
                <a16:creationId xmlns:a16="http://schemas.microsoft.com/office/drawing/2014/main" id="{437FBF02-BD46-444D-9336-80489ED2B5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0C2355-C38E-014D-96C6-079D6A99AF15}"/>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24951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7126-92FE-7D48-9200-C1D3D550E8E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B980589-BD14-8341-8ECD-A19BE7E4E97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5D17C4-7561-7642-9BB4-521F5C2F8A18}"/>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5" name="Footer Placeholder 4">
            <a:extLst>
              <a:ext uri="{FF2B5EF4-FFF2-40B4-BE49-F238E27FC236}">
                <a16:creationId xmlns:a16="http://schemas.microsoft.com/office/drawing/2014/main" id="{D4FBBEDE-7D43-6A4E-9860-FDE86014C0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5103B7-732E-6E4E-BA6B-4C7D88B9242D}"/>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290743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A1E95-5079-6245-926B-698E872252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C843790-85F9-7B4A-B28B-D08F7C24E0A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1F2ABA-3F82-4647-A533-4F4F34E7F5F5}"/>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5" name="Footer Placeholder 4">
            <a:extLst>
              <a:ext uri="{FF2B5EF4-FFF2-40B4-BE49-F238E27FC236}">
                <a16:creationId xmlns:a16="http://schemas.microsoft.com/office/drawing/2014/main" id="{8A0D8558-EDFE-3442-BA24-14BBD84BE7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A5E8DE-DD0E-B94D-8AC6-A50C93498898}"/>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2160115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48FB-3A95-5740-AAF3-81A8E4B01B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1BC00F-B6D1-8741-ACEB-12B93870C42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BC50BC0-7B12-0643-930D-482E21518397}"/>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5" name="Footer Placeholder 4">
            <a:extLst>
              <a:ext uri="{FF2B5EF4-FFF2-40B4-BE49-F238E27FC236}">
                <a16:creationId xmlns:a16="http://schemas.microsoft.com/office/drawing/2014/main" id="{2015471B-A30F-BC42-A162-612AD32EFB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0E088A-C1B8-1D43-BFA8-D0D8CF5D5F5D}"/>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4100051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F2AE-B0C5-7542-BB65-F3ED731759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077EB44-3255-E842-A53B-0903309236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25D90C-9DB6-4749-B34F-BFB37DA6973D}"/>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5" name="Footer Placeholder 4">
            <a:extLst>
              <a:ext uri="{FF2B5EF4-FFF2-40B4-BE49-F238E27FC236}">
                <a16:creationId xmlns:a16="http://schemas.microsoft.com/office/drawing/2014/main" id="{58291ABD-8325-0146-9498-728F1BA83F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FB4686-2864-6A46-8D1C-284C9A990606}"/>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4174082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B2940-AF14-5E41-97DE-8996264E5DA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D054B0-893D-9644-9E92-871E44DC458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9BC9C8F-FAD8-254D-A1F2-57BCF037963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466D3CF-166B-344B-B19F-F5397E5C8442}"/>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6" name="Footer Placeholder 5">
            <a:extLst>
              <a:ext uri="{FF2B5EF4-FFF2-40B4-BE49-F238E27FC236}">
                <a16:creationId xmlns:a16="http://schemas.microsoft.com/office/drawing/2014/main" id="{E2C305DB-9850-4F49-B256-929FE26E45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5EA70B1-0B19-0445-AC70-9A932A597C09}"/>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3061195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57D80-F5D5-934A-B6E4-00040647372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658432C-1690-2343-B7CF-28511A1075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085F68-8686-824E-A30D-E32C72D43F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68FB6E4-5025-1143-923A-27A5ED1CD8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4B13B29-6EF7-254B-8D1C-688AE6FDDA6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E6EDEB-1267-D24D-9A8F-A7A24C4B17E0}"/>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8" name="Footer Placeholder 7">
            <a:extLst>
              <a:ext uri="{FF2B5EF4-FFF2-40B4-BE49-F238E27FC236}">
                <a16:creationId xmlns:a16="http://schemas.microsoft.com/office/drawing/2014/main" id="{67AB2499-A379-DC40-87E0-28B9BA415BB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77B87C-6FBC-4A43-A003-40A14E5215AC}"/>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334391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557F-3FBA-3C4E-A20B-3667B2D9EDE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A3CF14E-7D4A-894B-92FD-B93444F02BAB}"/>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4" name="Footer Placeholder 3">
            <a:extLst>
              <a:ext uri="{FF2B5EF4-FFF2-40B4-BE49-F238E27FC236}">
                <a16:creationId xmlns:a16="http://schemas.microsoft.com/office/drawing/2014/main" id="{D63ABA33-B102-2949-991C-FB39D569E0B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40C1BEF-E8EC-D946-9920-AF42C0A58944}"/>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428836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B511EE-FED9-D649-B8DD-08C0674587CC}"/>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3" name="Footer Placeholder 2">
            <a:extLst>
              <a:ext uri="{FF2B5EF4-FFF2-40B4-BE49-F238E27FC236}">
                <a16:creationId xmlns:a16="http://schemas.microsoft.com/office/drawing/2014/main" id="{62665104-DBE7-6041-892D-0FFC1ECB4F0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779CD7D-301A-D740-8DA9-048A3F5ED202}"/>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167440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10356-E319-0A40-B46C-85124C13DC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2CA670C-B784-394D-BBD9-4A79E897AB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969FD3D-E615-7C4D-B9C6-2206087E6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51958B-716B-0C44-A0AC-987453335143}"/>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6" name="Footer Placeholder 5">
            <a:extLst>
              <a:ext uri="{FF2B5EF4-FFF2-40B4-BE49-F238E27FC236}">
                <a16:creationId xmlns:a16="http://schemas.microsoft.com/office/drawing/2014/main" id="{60427D1D-65CB-5944-9A49-8071EAF2EA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60813B-BA77-7C45-AAE3-054D5594630A}"/>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3659479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27EB-71CE-3E46-885A-87CE000115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151E14D-0513-6B41-BE47-F74FC30A3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060CFC8-5360-B341-B9D0-C76B22894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600A6D-B94B-0147-9714-081C4BC91361}"/>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6" name="Footer Placeholder 5">
            <a:extLst>
              <a:ext uri="{FF2B5EF4-FFF2-40B4-BE49-F238E27FC236}">
                <a16:creationId xmlns:a16="http://schemas.microsoft.com/office/drawing/2014/main" id="{E2A9F813-D223-984E-A022-F5E80D9E7F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F16818-5918-724D-99EF-1EEAACF6937D}"/>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1151594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7EB173-D3B5-7F48-80A4-E9CA450764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8F4283-C659-6B44-9FDD-9C8F018EE8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848491-BDD0-2642-A36D-EAEAF0898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DFB3D-27A1-E84B-9564-8CD6EABFCA81}" type="datetimeFigureOut">
              <a:rPr lang="en-GB" smtClean="0"/>
              <a:t>01/05/2020</a:t>
            </a:fld>
            <a:endParaRPr lang="en-GB"/>
          </a:p>
        </p:txBody>
      </p:sp>
      <p:sp>
        <p:nvSpPr>
          <p:cNvPr id="5" name="Footer Placeholder 4">
            <a:extLst>
              <a:ext uri="{FF2B5EF4-FFF2-40B4-BE49-F238E27FC236}">
                <a16:creationId xmlns:a16="http://schemas.microsoft.com/office/drawing/2014/main" id="{7F4C8A74-CE8A-7C4F-9223-CB3DE39485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5C9D67B-B218-2442-801F-A78F7B6922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D3C7F-1812-6A4A-9C0F-55804DAFF06F}" type="slidenum">
              <a:rPr lang="en-GB" smtClean="0"/>
              <a:t>‹#›</a:t>
            </a:fld>
            <a:endParaRPr lang="en-GB"/>
          </a:p>
        </p:txBody>
      </p:sp>
    </p:spTree>
    <p:extLst>
      <p:ext uri="{BB962C8B-B14F-4D97-AF65-F5344CB8AC3E}">
        <p14:creationId xmlns:p14="http://schemas.microsoft.com/office/powerpoint/2010/main" val="2091793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D06653D2-544B-7942-9990-C927608CA0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
            <a:ext cx="8548255" cy="6838604"/>
          </a:xfrm>
          <a:prstGeom prst="rect">
            <a:avLst/>
          </a:prstGeom>
        </p:spPr>
      </p:pic>
      <p:sp>
        <p:nvSpPr>
          <p:cNvPr id="11" name="TextBox 10">
            <a:extLst>
              <a:ext uri="{FF2B5EF4-FFF2-40B4-BE49-F238E27FC236}">
                <a16:creationId xmlns:a16="http://schemas.microsoft.com/office/drawing/2014/main" id="{9EA5218B-46A8-A74B-A433-F4E60BB00F6C}"/>
              </a:ext>
            </a:extLst>
          </p:cNvPr>
          <p:cNvSpPr txBox="1"/>
          <p:nvPr/>
        </p:nvSpPr>
        <p:spPr>
          <a:xfrm>
            <a:off x="8548255" y="4844600"/>
            <a:ext cx="3643745" cy="1874854"/>
          </a:xfrm>
          <a:prstGeom prst="rect">
            <a:avLst/>
          </a:prstGeom>
          <a:noFill/>
        </p:spPr>
        <p:txBody>
          <a:bodyPr wrap="square" rtlCol="0">
            <a:spAutoFit/>
          </a:bodyPr>
          <a:lstStyle/>
          <a:p>
            <a:r>
              <a:rPr lang="en-GB" sz="1600" i="1" dirty="0">
                <a:latin typeface="Optima" panose="02000503060000020004" pitchFamily="2" charset="0"/>
              </a:rPr>
              <a:t>Figure 101a. Size variation over populations by maturity classes. The boxplot is based on median (horizontal black like), 25</a:t>
            </a:r>
            <a:r>
              <a:rPr lang="en-GB" sz="1600" i="1" baseline="30000" dirty="0">
                <a:latin typeface="Optima" panose="02000503060000020004" pitchFamily="2" charset="0"/>
              </a:rPr>
              <a:t>th</a:t>
            </a:r>
            <a:r>
              <a:rPr lang="en-GB" sz="1600" i="1" dirty="0">
                <a:latin typeface="Optima" panose="02000503060000020004" pitchFamily="2" charset="0"/>
              </a:rPr>
              <a:t> and 75</a:t>
            </a:r>
            <a:r>
              <a:rPr lang="en-GB" sz="1600" i="1" baseline="30000" dirty="0">
                <a:latin typeface="Optima" panose="02000503060000020004" pitchFamily="2" charset="0"/>
              </a:rPr>
              <a:t>th</a:t>
            </a:r>
            <a:r>
              <a:rPr lang="en-GB" sz="1600" i="1" dirty="0">
                <a:latin typeface="Optima" panose="02000503060000020004" pitchFamily="2" charset="0"/>
              </a:rPr>
              <a:t> percentiles (lower and upper hinges), minimum and maximum (lower and upper whisker), outlying points (black dots).</a:t>
            </a:r>
          </a:p>
        </p:txBody>
      </p:sp>
      <p:sp>
        <p:nvSpPr>
          <p:cNvPr id="14" name="TextBox 13">
            <a:extLst>
              <a:ext uri="{FF2B5EF4-FFF2-40B4-BE49-F238E27FC236}">
                <a16:creationId xmlns:a16="http://schemas.microsoft.com/office/drawing/2014/main" id="{CD65C6BB-FFAD-AE44-A4E2-49063F8B970F}"/>
              </a:ext>
            </a:extLst>
          </p:cNvPr>
          <p:cNvSpPr txBox="1"/>
          <p:nvPr/>
        </p:nvSpPr>
        <p:spPr>
          <a:xfrm>
            <a:off x="8686800" y="346364"/>
            <a:ext cx="3172691" cy="1477328"/>
          </a:xfrm>
          <a:prstGeom prst="rect">
            <a:avLst/>
          </a:prstGeom>
          <a:noFill/>
        </p:spPr>
        <p:txBody>
          <a:bodyPr wrap="square" rtlCol="0">
            <a:spAutoFit/>
          </a:bodyPr>
          <a:lstStyle/>
          <a:p>
            <a:r>
              <a:rPr lang="en-GB" dirty="0">
                <a:latin typeface="Optima" panose="02000503060000020004" pitchFamily="2" charset="0"/>
              </a:rPr>
              <a:t>The largest juveniles are snails with no brood and no penis recorded. I believe that some of these are cases where there is an experimenter effect.</a:t>
            </a:r>
          </a:p>
        </p:txBody>
      </p:sp>
    </p:spTree>
    <p:extLst>
      <p:ext uri="{BB962C8B-B14F-4D97-AF65-F5344CB8AC3E}">
        <p14:creationId xmlns:p14="http://schemas.microsoft.com/office/powerpoint/2010/main" val="891699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715FB9-E5CF-D147-93F4-1763E5BE0254}"/>
              </a:ext>
            </a:extLst>
          </p:cNvPr>
          <p:cNvSpPr/>
          <p:nvPr/>
        </p:nvSpPr>
        <p:spPr>
          <a:xfrm>
            <a:off x="0" y="5020345"/>
            <a:ext cx="11861800" cy="1754326"/>
          </a:xfrm>
          <a:prstGeom prst="rect">
            <a:avLst/>
          </a:prstGeom>
        </p:spPr>
        <p:txBody>
          <a:bodyPr wrap="square">
            <a:spAutoFit/>
          </a:bodyPr>
          <a:lstStyle/>
          <a:p>
            <a:r>
              <a:rPr lang="en-US" dirty="0">
                <a:solidFill>
                  <a:srgbClr val="0070C0"/>
                </a:solidFill>
                <a:latin typeface="Optima-Regular" panose="02000503060000020004" pitchFamily="2" charset="0"/>
              </a:rPr>
              <a:t>single slope for the logistic regressions of maturity on size, in order to focus on comparing the size at 50% maturity among tanks. Probably this should be done separately for gen0 and gen1, where there might be biological reasons for slopes to differ, but perhaps that difference, and the difference between sexes, could first be tested on the full data set. Then the slope could be fixed and individual tank/gen combinations analyses separately to find the size at 50% maturity and its standard error to use in the plasticity analyses (or you could fit a model with one slope and means for different tanks).</a:t>
            </a:r>
            <a:endParaRPr lang="en-GB" dirty="0">
              <a:solidFill>
                <a:srgbClr val="0070C0"/>
              </a:solidFill>
            </a:endParaRPr>
          </a:p>
        </p:txBody>
      </p:sp>
      <p:sp>
        <p:nvSpPr>
          <p:cNvPr id="3" name="TextBox 2">
            <a:extLst>
              <a:ext uri="{FF2B5EF4-FFF2-40B4-BE49-F238E27FC236}">
                <a16:creationId xmlns:a16="http://schemas.microsoft.com/office/drawing/2014/main" id="{CB2E8586-4624-B042-96A4-2213BBA8C18E}"/>
              </a:ext>
            </a:extLst>
          </p:cNvPr>
          <p:cNvSpPr txBox="1"/>
          <p:nvPr/>
        </p:nvSpPr>
        <p:spPr>
          <a:xfrm>
            <a:off x="95290" y="126747"/>
            <a:ext cx="4680384" cy="369332"/>
          </a:xfrm>
          <a:prstGeom prst="rect">
            <a:avLst/>
          </a:prstGeom>
          <a:noFill/>
        </p:spPr>
        <p:txBody>
          <a:bodyPr wrap="none" rtlCol="0">
            <a:spAutoFit/>
          </a:bodyPr>
          <a:lstStyle/>
          <a:p>
            <a:r>
              <a:rPr lang="en-GB" b="1" dirty="0">
                <a:latin typeface="Optima" panose="02000503060000020004" pitchFamily="2" charset="0"/>
              </a:rPr>
              <a:t>Model 4: one slope and separate generations</a:t>
            </a:r>
          </a:p>
        </p:txBody>
      </p:sp>
      <p:sp>
        <p:nvSpPr>
          <p:cNvPr id="4" name="Rectangle 3">
            <a:extLst>
              <a:ext uri="{FF2B5EF4-FFF2-40B4-BE49-F238E27FC236}">
                <a16:creationId xmlns:a16="http://schemas.microsoft.com/office/drawing/2014/main" id="{55BD62EE-C25A-A74A-BBBA-B3F5A6B72A2B}"/>
              </a:ext>
            </a:extLst>
          </p:cNvPr>
          <p:cNvSpPr/>
          <p:nvPr/>
        </p:nvSpPr>
        <p:spPr>
          <a:xfrm>
            <a:off x="95290" y="635338"/>
            <a:ext cx="4680384" cy="1200329"/>
          </a:xfrm>
          <a:prstGeom prst="rect">
            <a:avLst/>
          </a:prstGeom>
        </p:spPr>
        <p:txBody>
          <a:bodyPr wrap="square">
            <a:spAutoFit/>
          </a:bodyPr>
          <a:lstStyle/>
          <a:p>
            <a:r>
              <a:rPr lang="en-US" sz="1200" dirty="0" err="1">
                <a:solidFill>
                  <a:srgbClr val="000000"/>
                </a:solidFill>
                <a:latin typeface="Monaco" pitchFamily="2" charset="77"/>
              </a:rPr>
              <a:t>s_mat</a:t>
            </a:r>
            <a:r>
              <a:rPr lang="en-US" sz="1200" dirty="0">
                <a:solidFill>
                  <a:srgbClr val="000000"/>
                </a:solidFill>
                <a:latin typeface="Monaco" pitchFamily="2" charset="77"/>
              </a:rPr>
              <a:t> &lt;- function(size, mat, mean, slope) {</a:t>
            </a:r>
          </a:p>
          <a:p>
            <a:r>
              <a:rPr lang="en-US" sz="1200" dirty="0">
                <a:solidFill>
                  <a:srgbClr val="000000"/>
                </a:solidFill>
                <a:latin typeface="Monaco" pitchFamily="2" charset="77"/>
              </a:rPr>
              <a:t>  </a:t>
            </a:r>
            <a:r>
              <a:rPr lang="en-US" sz="1200" dirty="0" err="1">
                <a:solidFill>
                  <a:srgbClr val="000000"/>
                </a:solidFill>
                <a:latin typeface="Monaco" pitchFamily="2" charset="77"/>
              </a:rPr>
              <a:t>logit_p</a:t>
            </a:r>
            <a:r>
              <a:rPr lang="en-US" sz="1200" dirty="0">
                <a:solidFill>
                  <a:srgbClr val="000000"/>
                </a:solidFill>
                <a:latin typeface="Monaco" pitchFamily="2" charset="77"/>
              </a:rPr>
              <a:t> &lt;- (size - mean) / slope</a:t>
            </a:r>
          </a:p>
          <a:p>
            <a:r>
              <a:rPr lang="en-US" sz="1200" dirty="0">
                <a:solidFill>
                  <a:srgbClr val="000000"/>
                </a:solidFill>
                <a:latin typeface="Monaco" pitchFamily="2" charset="77"/>
              </a:rPr>
              <a:t>  p &lt;-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a:t>
            </a:r>
            <a:r>
              <a:rPr lang="en-US" sz="1200" dirty="0">
                <a:solidFill>
                  <a:srgbClr val="000000"/>
                </a:solidFill>
                <a:latin typeface="Monaco" pitchFamily="2" charset="77"/>
              </a:rPr>
              <a:t>) /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a:t>
            </a:r>
            <a:r>
              <a:rPr lang="en-US" sz="1200" dirty="0">
                <a:solidFill>
                  <a:srgbClr val="000000"/>
                </a:solidFill>
                <a:latin typeface="Monaco" pitchFamily="2" charset="77"/>
              </a:rPr>
              <a:t>)+1)</a:t>
            </a:r>
          </a:p>
          <a:p>
            <a:r>
              <a:rPr lang="en-US" sz="1200" dirty="0">
                <a:solidFill>
                  <a:srgbClr val="000000"/>
                </a:solidFill>
                <a:latin typeface="Monaco" pitchFamily="2" charset="77"/>
              </a:rPr>
              <a:t>  </a:t>
            </a:r>
            <a:r>
              <a:rPr lang="en-US" sz="1200" dirty="0" err="1">
                <a:solidFill>
                  <a:srgbClr val="000000"/>
                </a:solidFill>
                <a:latin typeface="Monaco" pitchFamily="2" charset="77"/>
              </a:rPr>
              <a:t>minusll</a:t>
            </a:r>
            <a:r>
              <a:rPr lang="en-US" sz="1200" dirty="0">
                <a:solidFill>
                  <a:srgbClr val="000000"/>
                </a:solidFill>
                <a:latin typeface="Monaco" pitchFamily="2" charset="77"/>
              </a:rPr>
              <a:t> &lt;- -sum(</a:t>
            </a:r>
            <a:r>
              <a:rPr lang="en-US" sz="1200" dirty="0" err="1">
                <a:solidFill>
                  <a:srgbClr val="000000"/>
                </a:solidFill>
                <a:latin typeface="Monaco" pitchFamily="2" charset="77"/>
              </a:rPr>
              <a:t>dbinom</a:t>
            </a:r>
            <a:r>
              <a:rPr lang="en-US" sz="1200" dirty="0">
                <a:solidFill>
                  <a:srgbClr val="000000"/>
                </a:solidFill>
                <a:latin typeface="Monaco" pitchFamily="2" charset="77"/>
              </a:rPr>
              <a:t>(mat, 1, p, log = TRUE))</a:t>
            </a:r>
          </a:p>
          <a:p>
            <a:r>
              <a:rPr lang="en-US" sz="1200" dirty="0">
                <a:solidFill>
                  <a:srgbClr val="000000"/>
                </a:solidFill>
                <a:latin typeface="Monaco" pitchFamily="2" charset="77"/>
              </a:rPr>
              <a:t>  return(</a:t>
            </a:r>
            <a:r>
              <a:rPr lang="en-US" sz="1200" dirty="0" err="1">
                <a:solidFill>
                  <a:srgbClr val="000000"/>
                </a:solidFill>
                <a:latin typeface="Monaco" pitchFamily="2" charset="77"/>
              </a:rPr>
              <a:t>minusll</a:t>
            </a:r>
            <a:r>
              <a:rPr lang="en-US" sz="1200" dirty="0">
                <a:solidFill>
                  <a:srgbClr val="000000"/>
                </a:solidFill>
                <a:latin typeface="Monaco" pitchFamily="2" charset="77"/>
              </a:rPr>
              <a:t>)</a:t>
            </a:r>
          </a:p>
          <a:p>
            <a:r>
              <a:rPr lang="en-US" sz="1200" dirty="0">
                <a:solidFill>
                  <a:srgbClr val="000000"/>
                </a:solidFill>
                <a:latin typeface="Monaco" pitchFamily="2" charset="77"/>
              </a:rPr>
              <a:t>}</a:t>
            </a:r>
          </a:p>
        </p:txBody>
      </p:sp>
      <p:sp>
        <p:nvSpPr>
          <p:cNvPr id="5" name="Rectangle 4">
            <a:extLst>
              <a:ext uri="{FF2B5EF4-FFF2-40B4-BE49-F238E27FC236}">
                <a16:creationId xmlns:a16="http://schemas.microsoft.com/office/drawing/2014/main" id="{AB74C8E0-67D9-2145-ABB5-D488622B3EF6}"/>
              </a:ext>
            </a:extLst>
          </p:cNvPr>
          <p:cNvSpPr/>
          <p:nvPr/>
        </p:nvSpPr>
        <p:spPr>
          <a:xfrm>
            <a:off x="95290" y="1868100"/>
            <a:ext cx="6096000" cy="646331"/>
          </a:xfrm>
          <a:prstGeom prst="rect">
            <a:avLst/>
          </a:prstGeom>
        </p:spPr>
        <p:txBody>
          <a:bodyPr>
            <a:spAutoFit/>
          </a:bodyPr>
          <a:lstStyle/>
          <a:p>
            <a:r>
              <a:rPr lang="en-US" dirty="0">
                <a:solidFill>
                  <a:srgbClr val="000000"/>
                </a:solidFill>
                <a:latin typeface="Optima" panose="02000503060000020004" pitchFamily="2" charset="0"/>
              </a:rPr>
              <a:t>where </a:t>
            </a:r>
            <a:r>
              <a:rPr lang="en-US" sz="1600" dirty="0">
                <a:solidFill>
                  <a:srgbClr val="000000"/>
                </a:solidFill>
                <a:latin typeface="Monaco" pitchFamily="2" charset="77"/>
              </a:rPr>
              <a:t>size</a:t>
            </a:r>
            <a:r>
              <a:rPr lang="en-US" dirty="0">
                <a:solidFill>
                  <a:srgbClr val="000000"/>
                </a:solidFill>
                <a:latin typeface="Optima" panose="02000503060000020004" pitchFamily="2" charset="0"/>
              </a:rPr>
              <a:t> is either for individuals of generation 0 or individuals of generation 1.</a:t>
            </a:r>
            <a:endParaRPr lang="en-GB" dirty="0"/>
          </a:p>
        </p:txBody>
      </p:sp>
    </p:spTree>
    <p:extLst>
      <p:ext uri="{BB962C8B-B14F-4D97-AF65-F5344CB8AC3E}">
        <p14:creationId xmlns:p14="http://schemas.microsoft.com/office/powerpoint/2010/main" val="4237201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CEAE945-AF3F-544D-8684-FCD5F7F0BE0F}"/>
              </a:ext>
            </a:extLst>
          </p:cNvPr>
          <p:cNvGraphicFramePr>
            <a:graphicFrameLocks noGrp="1"/>
          </p:cNvGraphicFramePr>
          <p:nvPr>
            <p:extLst>
              <p:ext uri="{D42A27DB-BD31-4B8C-83A1-F6EECF244321}">
                <p14:modId xmlns:p14="http://schemas.microsoft.com/office/powerpoint/2010/main" val="25100393"/>
              </p:ext>
            </p:extLst>
          </p:nvPr>
        </p:nvGraphicFramePr>
        <p:xfrm>
          <a:off x="133390" y="5133945"/>
          <a:ext cx="4680000" cy="660870"/>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100" b="0" dirty="0"/>
                        <a:t>Parameter</a:t>
                      </a:r>
                    </a:p>
                  </a:txBody>
                  <a:tcPr marL="52650" marR="52650" marT="26325" marB="26325"/>
                </a:tc>
                <a:tc>
                  <a:txBody>
                    <a:bodyPr/>
                    <a:lstStyle/>
                    <a:p>
                      <a:r>
                        <a:rPr lang="en-GB" sz="1100" b="0" dirty="0"/>
                        <a:t>Estimate</a:t>
                      </a:r>
                    </a:p>
                  </a:txBody>
                  <a:tcPr marL="52650" marR="52650" marT="26325" marB="26325"/>
                </a:tc>
                <a:tc>
                  <a:txBody>
                    <a:bodyPr/>
                    <a:lstStyle/>
                    <a:p>
                      <a:r>
                        <a:rPr lang="en-GB" sz="1100" b="0" dirty="0"/>
                        <a:t>SE</a:t>
                      </a:r>
                    </a:p>
                  </a:txBody>
                  <a:tcPr marL="52650" marR="52650" marT="26325" marB="26325"/>
                </a:tc>
                <a:tc>
                  <a:txBody>
                    <a:bodyPr/>
                    <a:lstStyle/>
                    <a:p>
                      <a:endParaRPr lang="en-GB" sz="1100" b="0" dirty="0"/>
                    </a:p>
                  </a:txBody>
                  <a:tcPr marL="52650" marR="52650" marT="26325" marB="26325"/>
                </a:tc>
                <a:extLst>
                  <a:ext uri="{0D108BD9-81ED-4DB2-BD59-A6C34878D82A}">
                    <a16:rowId xmlns:a16="http://schemas.microsoft.com/office/drawing/2014/main" val="1187548107"/>
                  </a:ext>
                </a:extLst>
              </a:tr>
              <a:tr h="215808">
                <a:tc>
                  <a:txBody>
                    <a:bodyPr/>
                    <a:lstStyle/>
                    <a:p>
                      <a:r>
                        <a:rPr lang="en-GB" sz="1100" dirty="0"/>
                        <a:t>mean</a:t>
                      </a:r>
                    </a:p>
                  </a:txBody>
                  <a:tcPr marL="52650" marR="52650" marT="26325" marB="26325"/>
                </a:tc>
                <a:tc>
                  <a:txBody>
                    <a:bodyPr/>
                    <a:lstStyle/>
                    <a:p>
                      <a:r>
                        <a:rPr lang="en-GB" sz="1100" dirty="0"/>
                        <a:t>1.91</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2589338519"/>
                  </a:ext>
                </a:extLst>
              </a:tr>
              <a:tr h="215808">
                <a:tc>
                  <a:txBody>
                    <a:bodyPr/>
                    <a:lstStyle/>
                    <a:p>
                      <a:r>
                        <a:rPr lang="en-GB" sz="1100" dirty="0"/>
                        <a:t>slope</a:t>
                      </a:r>
                    </a:p>
                  </a:txBody>
                  <a:tcPr marL="52650" marR="52650" marT="26325" marB="26325"/>
                </a:tc>
                <a:tc>
                  <a:txBody>
                    <a:bodyPr/>
                    <a:lstStyle/>
                    <a:p>
                      <a:r>
                        <a:rPr lang="en-GB" sz="1100" dirty="0"/>
                        <a:t>0.28</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76683632"/>
                  </a:ext>
                </a:extLst>
              </a:tr>
            </a:tbl>
          </a:graphicData>
        </a:graphic>
      </p:graphicFrame>
      <p:sp>
        <p:nvSpPr>
          <p:cNvPr id="5" name="Rectangle 4">
            <a:extLst>
              <a:ext uri="{FF2B5EF4-FFF2-40B4-BE49-F238E27FC236}">
                <a16:creationId xmlns:a16="http://schemas.microsoft.com/office/drawing/2014/main" id="{E6AC4C92-5ED5-384D-8BAE-3DECF2DB95EA}"/>
              </a:ext>
            </a:extLst>
          </p:cNvPr>
          <p:cNvSpPr/>
          <p:nvPr/>
        </p:nvSpPr>
        <p:spPr>
          <a:xfrm>
            <a:off x="69594" y="5808991"/>
            <a:ext cx="3397084" cy="253916"/>
          </a:xfrm>
          <a:prstGeom prst="rect">
            <a:avLst/>
          </a:prstGeom>
        </p:spPr>
        <p:txBody>
          <a:bodyPr wrap="none">
            <a:spAutoFit/>
          </a:bodyPr>
          <a:lstStyle/>
          <a:p>
            <a:r>
              <a:rPr lang="en-GB" sz="1050" dirty="0" err="1">
                <a:latin typeface="Optima" panose="02000503060000020004" pitchFamily="2" charset="0"/>
              </a:rPr>
              <a:t>Signif</a:t>
            </a:r>
            <a:r>
              <a:rPr lang="en-GB" sz="1050" dirty="0">
                <a:latin typeface="Optima" panose="02000503060000020004" pitchFamily="2" charset="0"/>
              </a:rPr>
              <a:t>. codes:  0 ‘***’ 0.001 ‘**’ 0.01 ‘*’ 0.05 ‘.’ 0.1 ‘ ’ 1</a:t>
            </a:r>
          </a:p>
        </p:txBody>
      </p:sp>
      <p:sp>
        <p:nvSpPr>
          <p:cNvPr id="8" name="TextBox 7">
            <a:extLst>
              <a:ext uri="{FF2B5EF4-FFF2-40B4-BE49-F238E27FC236}">
                <a16:creationId xmlns:a16="http://schemas.microsoft.com/office/drawing/2014/main" id="{0A8A04AC-8CA9-854E-8274-3F4FB2281C3B}"/>
              </a:ext>
            </a:extLst>
          </p:cNvPr>
          <p:cNvSpPr txBox="1"/>
          <p:nvPr/>
        </p:nvSpPr>
        <p:spPr>
          <a:xfrm>
            <a:off x="7022804" y="3579628"/>
            <a:ext cx="4906926" cy="553998"/>
          </a:xfrm>
          <a:prstGeom prst="rect">
            <a:avLst/>
          </a:prstGeom>
          <a:noFill/>
        </p:spPr>
        <p:txBody>
          <a:bodyPr wrap="square" rtlCol="0">
            <a:spAutoFit/>
          </a:bodyPr>
          <a:lstStyle/>
          <a:p>
            <a:r>
              <a:rPr lang="en-GB" sz="1000" i="1" dirty="0">
                <a:latin typeface="Optima" panose="02000503060000020004" pitchFamily="2" charset="0"/>
              </a:rPr>
              <a:t>Figure 102a. Relationship between probability of maturity and size. Fitted curve in orange is superimposed on the observed proportions of mature snails(blue dots - proportions of adult snails for size bins. Blue error bars – 2.5th and 97.5th percentiles).</a:t>
            </a:r>
          </a:p>
        </p:txBody>
      </p:sp>
      <p:pic>
        <p:nvPicPr>
          <p:cNvPr id="12" name="Graphic 11">
            <a:extLst>
              <a:ext uri="{FF2B5EF4-FFF2-40B4-BE49-F238E27FC236}">
                <a16:creationId xmlns:a16="http://schemas.microsoft.com/office/drawing/2014/main" id="{FBB569D2-74AA-064B-B7E3-08E43AE2BF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22804" y="0"/>
            <a:ext cx="4474535" cy="3579628"/>
          </a:xfrm>
          <a:prstGeom prst="rect">
            <a:avLst/>
          </a:prstGeom>
        </p:spPr>
      </p:pic>
      <p:sp>
        <p:nvSpPr>
          <p:cNvPr id="13" name="TextBox 12">
            <a:extLst>
              <a:ext uri="{FF2B5EF4-FFF2-40B4-BE49-F238E27FC236}">
                <a16:creationId xmlns:a16="http://schemas.microsoft.com/office/drawing/2014/main" id="{740AAAFF-EB00-B545-8F1E-E21BB04F8552}"/>
              </a:ext>
            </a:extLst>
          </p:cNvPr>
          <p:cNvSpPr txBox="1"/>
          <p:nvPr/>
        </p:nvSpPr>
        <p:spPr>
          <a:xfrm>
            <a:off x="7022803" y="4278414"/>
            <a:ext cx="4474535" cy="2585323"/>
          </a:xfrm>
          <a:prstGeom prst="rect">
            <a:avLst/>
          </a:prstGeom>
          <a:noFill/>
        </p:spPr>
        <p:txBody>
          <a:bodyPr wrap="square" rtlCol="0">
            <a:spAutoFit/>
          </a:bodyPr>
          <a:lstStyle/>
          <a:p>
            <a:r>
              <a:rPr lang="en-GB" sz="1200" dirty="0">
                <a:latin typeface="Optima" panose="02000503060000020004" pitchFamily="2" charset="0"/>
              </a:rPr>
              <a:t>SE of the fitted curve is missing because I was not sure how to compute it. I know that for a simple logit model</a:t>
            </a:r>
          </a:p>
          <a:p>
            <a:r>
              <a:rPr lang="en-GB" sz="700" dirty="0" err="1">
                <a:latin typeface="Monaco" pitchFamily="2" charset="77"/>
              </a:rPr>
              <a:t>dat</a:t>
            </a:r>
            <a:r>
              <a:rPr lang="en-GB" sz="700" dirty="0">
                <a:latin typeface="Monaco" pitchFamily="2" charset="77"/>
              </a:rPr>
              <a:t> &lt;- </a:t>
            </a:r>
            <a:r>
              <a:rPr lang="en-GB" sz="700" dirty="0" err="1">
                <a:latin typeface="Monaco" pitchFamily="2" charset="77"/>
              </a:rPr>
              <a:t>data.frame</a:t>
            </a:r>
            <a:r>
              <a:rPr lang="en-GB" sz="700" dirty="0">
                <a:latin typeface="Monaco" pitchFamily="2" charset="77"/>
              </a:rPr>
              <a:t>(x = </a:t>
            </a:r>
            <a:r>
              <a:rPr lang="en-GB" sz="700" dirty="0" err="1">
                <a:latin typeface="Monaco" pitchFamily="2" charset="77"/>
              </a:rPr>
              <a:t>runif</a:t>
            </a:r>
            <a:r>
              <a:rPr lang="en-GB" sz="700" dirty="0">
                <a:latin typeface="Monaco" pitchFamily="2" charset="77"/>
              </a:rPr>
              <a:t>(20), y = </a:t>
            </a:r>
            <a:r>
              <a:rPr lang="en-GB" sz="700" dirty="0" err="1">
                <a:latin typeface="Monaco" pitchFamily="2" charset="77"/>
              </a:rPr>
              <a:t>rbinom</a:t>
            </a:r>
            <a:r>
              <a:rPr lang="en-GB" sz="700" dirty="0">
                <a:latin typeface="Monaco" pitchFamily="2" charset="77"/>
              </a:rPr>
              <a:t>(20, 1, .5), z = </a:t>
            </a:r>
            <a:r>
              <a:rPr lang="en-GB" sz="700" dirty="0" err="1">
                <a:latin typeface="Monaco" pitchFamily="2" charset="77"/>
              </a:rPr>
              <a:t>runif</a:t>
            </a:r>
            <a:r>
              <a:rPr lang="en-GB" sz="700" dirty="0">
                <a:latin typeface="Monaco" pitchFamily="2" charset="77"/>
              </a:rPr>
              <a:t>(20))</a:t>
            </a:r>
          </a:p>
          <a:p>
            <a:r>
              <a:rPr lang="en-GB" sz="700" dirty="0">
                <a:latin typeface="Monaco" pitchFamily="2" charset="77"/>
              </a:rPr>
              <a:t>o &lt;- </a:t>
            </a:r>
            <a:r>
              <a:rPr lang="en-GB" sz="700" dirty="0" err="1">
                <a:latin typeface="Monaco" pitchFamily="2" charset="77"/>
              </a:rPr>
              <a:t>glm</a:t>
            </a:r>
            <a:r>
              <a:rPr lang="en-GB" sz="700" dirty="0">
                <a:latin typeface="Monaco" pitchFamily="2" charset="77"/>
              </a:rPr>
              <a:t>(y ~ x, data = </a:t>
            </a:r>
            <a:r>
              <a:rPr lang="en-GB" sz="700" dirty="0" err="1">
                <a:latin typeface="Monaco" pitchFamily="2" charset="77"/>
              </a:rPr>
              <a:t>dat</a:t>
            </a:r>
            <a:r>
              <a:rPr lang="en-GB" sz="700" dirty="0">
                <a:latin typeface="Monaco" pitchFamily="2" charset="77"/>
              </a:rPr>
              <a:t>)</a:t>
            </a:r>
          </a:p>
          <a:p>
            <a:endParaRPr lang="en-GB" sz="1200" dirty="0">
              <a:latin typeface="Optima" panose="02000503060000020004" pitchFamily="2" charset="0"/>
            </a:endParaRPr>
          </a:p>
          <a:p>
            <a:r>
              <a:rPr lang="en-GB" sz="1200" dirty="0">
                <a:latin typeface="Optima" panose="02000503060000020004" pitchFamily="2" charset="0"/>
              </a:rPr>
              <a:t>I can calculate SE at a given x as:</a:t>
            </a:r>
          </a:p>
          <a:p>
            <a:r>
              <a:rPr lang="en-US" sz="700" dirty="0">
                <a:latin typeface="Monaco" pitchFamily="2" charset="77"/>
              </a:rPr>
              <a:t>C &lt;- c(1, x)</a:t>
            </a:r>
          </a:p>
          <a:p>
            <a:r>
              <a:rPr lang="en-US" sz="700" dirty="0" err="1">
                <a:latin typeface="Monaco" pitchFamily="2" charset="77"/>
              </a:rPr>
              <a:t>std.er</a:t>
            </a:r>
            <a:r>
              <a:rPr lang="en-US" sz="700" dirty="0">
                <a:latin typeface="Monaco" pitchFamily="2" charset="77"/>
              </a:rPr>
              <a:t> &lt;- sqrt(t(C) %*% </a:t>
            </a:r>
            <a:r>
              <a:rPr lang="en-US" sz="700" dirty="0" err="1">
                <a:latin typeface="Monaco" pitchFamily="2" charset="77"/>
              </a:rPr>
              <a:t>vcov</a:t>
            </a:r>
            <a:r>
              <a:rPr lang="en-US" sz="700" dirty="0">
                <a:latin typeface="Monaco" pitchFamily="2" charset="77"/>
              </a:rPr>
              <a:t>(o) %*% C)</a:t>
            </a:r>
          </a:p>
          <a:p>
            <a:endParaRPr lang="en-GB" sz="1200" dirty="0">
              <a:latin typeface="Optima" panose="02000503060000020004" pitchFamily="2" charset="0"/>
            </a:endParaRPr>
          </a:p>
          <a:p>
            <a:r>
              <a:rPr lang="en-GB" sz="1200" dirty="0">
                <a:latin typeface="Optima" panose="02000503060000020004" pitchFamily="2" charset="0"/>
              </a:rPr>
              <a:t>based on the relationship</a:t>
            </a:r>
          </a:p>
          <a:p>
            <a:r>
              <a:rPr lang="en-US" sz="700" dirty="0" err="1">
                <a:latin typeface="Monaco" pitchFamily="2" charset="77"/>
              </a:rPr>
              <a:t>yhat</a:t>
            </a:r>
            <a:r>
              <a:rPr lang="en-US" sz="700" dirty="0">
                <a:latin typeface="Monaco" pitchFamily="2" charset="77"/>
              </a:rPr>
              <a:t> = b0 + x*b1</a:t>
            </a:r>
          </a:p>
          <a:p>
            <a:endParaRPr lang="en-US" sz="1200" dirty="0">
              <a:latin typeface="Optima" panose="02000503060000020004" pitchFamily="2" charset="0"/>
            </a:endParaRPr>
          </a:p>
          <a:p>
            <a:r>
              <a:rPr lang="en-US" sz="1200" dirty="0">
                <a:latin typeface="Optima" panose="02000503060000020004" pitchFamily="2" charset="0"/>
              </a:rPr>
              <a:t>But in our case</a:t>
            </a:r>
          </a:p>
          <a:p>
            <a:r>
              <a:rPr lang="en-US" sz="700" dirty="0" err="1">
                <a:latin typeface="Monaco" pitchFamily="2" charset="77"/>
              </a:rPr>
              <a:t>yhat</a:t>
            </a:r>
            <a:r>
              <a:rPr lang="en-US" sz="700" dirty="0">
                <a:latin typeface="Monaco" pitchFamily="2" charset="77"/>
              </a:rPr>
              <a:t> = logit(p) = (x – </a:t>
            </a:r>
            <a:r>
              <a:rPr lang="en-US" sz="700" i="1" dirty="0">
                <a:latin typeface="Monaco" pitchFamily="2" charset="77"/>
              </a:rPr>
              <a:t>mean</a:t>
            </a:r>
            <a:r>
              <a:rPr lang="en-US" sz="700" dirty="0">
                <a:latin typeface="Monaco" pitchFamily="2" charset="77"/>
              </a:rPr>
              <a:t>) / </a:t>
            </a:r>
            <a:r>
              <a:rPr lang="en-US" sz="700" i="1" dirty="0">
                <a:latin typeface="Monaco" pitchFamily="2" charset="77"/>
              </a:rPr>
              <a:t>slope</a:t>
            </a:r>
          </a:p>
          <a:p>
            <a:endParaRPr lang="en-US" sz="1200" i="1" dirty="0">
              <a:latin typeface="Optima" panose="02000503060000020004" pitchFamily="2" charset="0"/>
            </a:endParaRPr>
          </a:p>
          <a:p>
            <a:r>
              <a:rPr lang="en-US" sz="1200" b="1" dirty="0">
                <a:latin typeface="Optima" panose="02000503060000020004" pitchFamily="2" charset="0"/>
              </a:rPr>
              <a:t>Can I still use the same formula for computing SE?</a:t>
            </a:r>
          </a:p>
        </p:txBody>
      </p:sp>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3343672" cy="369332"/>
          </a:xfrm>
          <a:prstGeom prst="rect">
            <a:avLst/>
          </a:prstGeom>
          <a:noFill/>
        </p:spPr>
        <p:txBody>
          <a:bodyPr wrap="none" rtlCol="0">
            <a:spAutoFit/>
          </a:bodyPr>
          <a:lstStyle/>
          <a:p>
            <a:r>
              <a:rPr lang="en-GB" b="1" dirty="0">
                <a:latin typeface="Optima" panose="02000503060000020004" pitchFamily="2" charset="0"/>
              </a:rPr>
              <a:t>Model 1: All samples combined</a:t>
            </a:r>
          </a:p>
        </p:txBody>
      </p:sp>
      <p:sp>
        <p:nvSpPr>
          <p:cNvPr id="9" name="Rectangle 8">
            <a:extLst>
              <a:ext uri="{FF2B5EF4-FFF2-40B4-BE49-F238E27FC236}">
                <a16:creationId xmlns:a16="http://schemas.microsoft.com/office/drawing/2014/main" id="{153A4B30-66DE-9245-9491-D642209007BE}"/>
              </a:ext>
            </a:extLst>
          </p:cNvPr>
          <p:cNvSpPr/>
          <p:nvPr/>
        </p:nvSpPr>
        <p:spPr>
          <a:xfrm>
            <a:off x="133390" y="717306"/>
            <a:ext cx="5388334" cy="2308324"/>
          </a:xfrm>
          <a:prstGeom prst="rect">
            <a:avLst/>
          </a:prstGeom>
        </p:spPr>
        <p:txBody>
          <a:bodyPr wrap="square">
            <a:spAutoFit/>
          </a:bodyPr>
          <a:lstStyle/>
          <a:p>
            <a:r>
              <a:rPr lang="en-US" sz="1600" dirty="0">
                <a:solidFill>
                  <a:srgbClr val="0070C0"/>
                </a:solidFill>
                <a:latin typeface="Optima-Regular" panose="02000503060000020004" pitchFamily="2" charset="0"/>
              </a:rPr>
              <a:t>Given the logistic fit, a value for 'size at maturity' is the intercept (1.91 +/- 0.02 in slide 2) because this is the size at 50% probability of maturity (zero on the logit scale). If we had such an estimate for each tank and each generation, this could be treated as a trait in the plasticity analysis, just like weight, boldness etc. Adding tank to the analysis would give these separate estimates, I guess, or there might be enough data to do the analysis separately for each tank (and generation) (Model 3).</a:t>
            </a:r>
            <a:endParaRPr lang="en-GB" sz="1600" dirty="0">
              <a:solidFill>
                <a:srgbClr val="0070C0"/>
              </a:solidFill>
            </a:endParaRPr>
          </a:p>
        </p:txBody>
      </p:sp>
      <p:sp>
        <p:nvSpPr>
          <p:cNvPr id="10" name="TextBox 9">
            <a:extLst>
              <a:ext uri="{FF2B5EF4-FFF2-40B4-BE49-F238E27FC236}">
                <a16:creationId xmlns:a16="http://schemas.microsoft.com/office/drawing/2014/main" id="{77FF0501-BC81-1442-8F6F-4457553CA30E}"/>
              </a:ext>
            </a:extLst>
          </p:cNvPr>
          <p:cNvSpPr txBox="1"/>
          <p:nvPr/>
        </p:nvSpPr>
        <p:spPr>
          <a:xfrm>
            <a:off x="69594" y="4746535"/>
            <a:ext cx="4906926" cy="400110"/>
          </a:xfrm>
          <a:prstGeom prst="rect">
            <a:avLst/>
          </a:prstGeom>
          <a:noFill/>
        </p:spPr>
        <p:txBody>
          <a:bodyPr wrap="square" rtlCol="0">
            <a:spAutoFit/>
          </a:bodyPr>
          <a:lstStyle/>
          <a:p>
            <a:r>
              <a:rPr lang="en-GB" sz="1000" i="1" dirty="0">
                <a:latin typeface="Optima" panose="02000503060000020004" pitchFamily="2" charset="0"/>
              </a:rPr>
              <a:t>Table 101. Maximum likelihood estimates of the parameters. The model was fitted to all the samples combined (Model 1).</a:t>
            </a:r>
          </a:p>
        </p:txBody>
      </p:sp>
    </p:spTree>
    <p:extLst>
      <p:ext uri="{BB962C8B-B14F-4D97-AF65-F5344CB8AC3E}">
        <p14:creationId xmlns:p14="http://schemas.microsoft.com/office/powerpoint/2010/main" val="3851005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A8A04AC-8CA9-854E-8274-3F4FB2281C3B}"/>
              </a:ext>
            </a:extLst>
          </p:cNvPr>
          <p:cNvSpPr txBox="1"/>
          <p:nvPr/>
        </p:nvSpPr>
        <p:spPr>
          <a:xfrm>
            <a:off x="7022804" y="3579628"/>
            <a:ext cx="4906926" cy="553998"/>
          </a:xfrm>
          <a:prstGeom prst="rect">
            <a:avLst/>
          </a:prstGeom>
          <a:noFill/>
        </p:spPr>
        <p:txBody>
          <a:bodyPr wrap="square" rtlCol="0">
            <a:spAutoFit/>
          </a:bodyPr>
          <a:lstStyle/>
          <a:p>
            <a:r>
              <a:rPr lang="en-GB" sz="1000" i="1" dirty="0">
                <a:latin typeface="Optima" panose="02000503060000020004" pitchFamily="2" charset="0"/>
              </a:rPr>
              <a:t>Figure 102. Relationship between probability of maturity and size. Fitted curve in orange is superimposed on the observed proportions of mature snails(blue dots - proportions of adult snails for size bins. Blue error bars – 2.5th and 97.5th percentiles).</a:t>
            </a:r>
          </a:p>
        </p:txBody>
      </p:sp>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2662908" cy="369332"/>
          </a:xfrm>
          <a:prstGeom prst="rect">
            <a:avLst/>
          </a:prstGeom>
          <a:noFill/>
        </p:spPr>
        <p:txBody>
          <a:bodyPr wrap="none" rtlCol="0">
            <a:spAutoFit/>
          </a:bodyPr>
          <a:lstStyle/>
          <a:p>
            <a:r>
              <a:rPr lang="en-GB" b="1" dirty="0">
                <a:latin typeface="Optima" panose="02000503060000020004" pitchFamily="2" charset="0"/>
              </a:rPr>
              <a:t>Model 3: tank difference</a:t>
            </a:r>
          </a:p>
        </p:txBody>
      </p:sp>
      <p:sp>
        <p:nvSpPr>
          <p:cNvPr id="9" name="Rectangle 8">
            <a:extLst>
              <a:ext uri="{FF2B5EF4-FFF2-40B4-BE49-F238E27FC236}">
                <a16:creationId xmlns:a16="http://schemas.microsoft.com/office/drawing/2014/main" id="{153A4B30-66DE-9245-9491-D642209007BE}"/>
              </a:ext>
            </a:extLst>
          </p:cNvPr>
          <p:cNvSpPr/>
          <p:nvPr/>
        </p:nvSpPr>
        <p:spPr>
          <a:xfrm>
            <a:off x="133390" y="717306"/>
            <a:ext cx="5388334" cy="2308324"/>
          </a:xfrm>
          <a:prstGeom prst="rect">
            <a:avLst/>
          </a:prstGeom>
        </p:spPr>
        <p:txBody>
          <a:bodyPr wrap="square">
            <a:spAutoFit/>
          </a:bodyPr>
          <a:lstStyle/>
          <a:p>
            <a:r>
              <a:rPr lang="en-US" sz="1600" dirty="0">
                <a:solidFill>
                  <a:srgbClr val="0070C0"/>
                </a:solidFill>
                <a:latin typeface="Optima-Regular" panose="02000503060000020004" pitchFamily="2" charset="0"/>
              </a:rPr>
              <a:t>Given the logistic fit, a value for 'size at maturity' is the intercept (1.91 +/- 0.02 in slide 2) because this is the size at 50% probability of maturity (zero on the logit scale). If we had such an estimate for each tank and each generation, this could be treated as a trait in the plasticity analysis, just like weight, boldness etc. Adding tank to the analysis would give these separate estimates, I guess, or there might be enough data to do the analysis separately for each tank (and generation) (Model 3).</a:t>
            </a:r>
            <a:endParaRPr lang="en-GB" sz="1600" dirty="0">
              <a:solidFill>
                <a:srgbClr val="0070C0"/>
              </a:solidFill>
            </a:endParaRPr>
          </a:p>
        </p:txBody>
      </p:sp>
    </p:spTree>
    <p:extLst>
      <p:ext uri="{BB962C8B-B14F-4D97-AF65-F5344CB8AC3E}">
        <p14:creationId xmlns:p14="http://schemas.microsoft.com/office/powerpoint/2010/main" val="2761302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62CA48-BE08-004A-9443-BC488A3FFC55}"/>
              </a:ext>
            </a:extLst>
          </p:cNvPr>
          <p:cNvSpPr/>
          <p:nvPr/>
        </p:nvSpPr>
        <p:spPr>
          <a:xfrm>
            <a:off x="133390" y="900219"/>
            <a:ext cx="6096000" cy="3662541"/>
          </a:xfrm>
          <a:prstGeom prst="rect">
            <a:avLst/>
          </a:prstGeom>
        </p:spPr>
        <p:txBody>
          <a:bodyPr>
            <a:spAutoFit/>
          </a:bodyPr>
          <a:lstStyle/>
          <a:p>
            <a:r>
              <a:rPr lang="en-US" sz="1600" b="0" i="0" u="none" strike="noStrike" dirty="0">
                <a:solidFill>
                  <a:srgbClr val="000000"/>
                </a:solidFill>
                <a:effectLst/>
                <a:latin typeface="Optima-Regular" panose="02000503060000020004" pitchFamily="2" charset="0"/>
              </a:rPr>
              <a:t>Fitting a model where the probability of maturity changes with size. Individuals classified as “immature” were treated as juvenile and no distinction was made between males and females.</a:t>
            </a:r>
          </a:p>
          <a:p>
            <a:endParaRPr lang="en-US" sz="1600" dirty="0">
              <a:solidFill>
                <a:srgbClr val="000000"/>
              </a:solidFill>
              <a:latin typeface="Optima-Regular" panose="02000503060000020004" pitchFamily="2" charset="0"/>
            </a:endParaRPr>
          </a:p>
          <a:p>
            <a:r>
              <a:rPr lang="en-US" sz="1200" noProof="1">
                <a:solidFill>
                  <a:srgbClr val="000000"/>
                </a:solidFill>
                <a:latin typeface="Monaco" pitchFamily="2" charset="77"/>
              </a:rPr>
              <a:t>s_mat &lt;- function(size, mat, mean, slope) {</a:t>
            </a:r>
          </a:p>
          <a:p>
            <a:r>
              <a:rPr lang="en-US" sz="1200" noProof="1">
                <a:solidFill>
                  <a:srgbClr val="000000"/>
                </a:solidFill>
                <a:latin typeface="Monaco" pitchFamily="2" charset="77"/>
              </a:rPr>
              <a:t>  logit_p &lt;- (size - mean) / slope</a:t>
            </a:r>
          </a:p>
          <a:p>
            <a:r>
              <a:rPr lang="en-US" sz="1200" noProof="1">
                <a:solidFill>
                  <a:srgbClr val="000000"/>
                </a:solidFill>
                <a:latin typeface="Monaco" pitchFamily="2" charset="77"/>
              </a:rPr>
              <a:t>  p &lt;- exp(logit_p) / (exp(logit_p)+1)</a:t>
            </a:r>
          </a:p>
          <a:p>
            <a:r>
              <a:rPr lang="en-US" sz="1200" noProof="1">
                <a:solidFill>
                  <a:srgbClr val="000000"/>
                </a:solidFill>
                <a:latin typeface="Monaco" pitchFamily="2" charset="77"/>
              </a:rPr>
              <a:t>  minusll &lt;- -sum(dbinom(mat, 1, p, log = TRUE))</a:t>
            </a:r>
          </a:p>
          <a:p>
            <a:r>
              <a:rPr lang="en-US" sz="1200" noProof="1">
                <a:solidFill>
                  <a:srgbClr val="000000"/>
                </a:solidFill>
                <a:latin typeface="Monaco" pitchFamily="2" charset="77"/>
              </a:rPr>
              <a:t>  return(minusll)</a:t>
            </a:r>
          </a:p>
          <a:p>
            <a:r>
              <a:rPr lang="en-US" sz="1200" noProof="1">
                <a:solidFill>
                  <a:srgbClr val="000000"/>
                </a:solidFill>
                <a:latin typeface="Monaco" pitchFamily="2" charset="77"/>
              </a:rPr>
              <a:t>}</a:t>
            </a:r>
          </a:p>
          <a:p>
            <a:endParaRPr lang="en-US" sz="1600" b="0" i="0" u="none" strike="noStrike" dirty="0">
              <a:solidFill>
                <a:srgbClr val="000000"/>
              </a:solidFill>
              <a:effectLst/>
              <a:latin typeface="Optima-Regular" panose="02000503060000020004" pitchFamily="2" charset="0"/>
            </a:endParaRPr>
          </a:p>
          <a:p>
            <a:r>
              <a:rPr lang="en-US" sz="1600" b="0" i="1" u="none" strike="noStrike" dirty="0">
                <a:solidFill>
                  <a:srgbClr val="000000"/>
                </a:solidFill>
                <a:effectLst/>
                <a:latin typeface="Optima-Regular" panose="02000503060000020004" pitchFamily="2" charset="0"/>
              </a:rPr>
              <a:t>p</a:t>
            </a:r>
            <a:r>
              <a:rPr lang="en-US" sz="1600" b="0" i="0" u="none" strike="noStrike" dirty="0">
                <a:solidFill>
                  <a:srgbClr val="000000"/>
                </a:solidFill>
                <a:effectLst/>
                <a:latin typeface="Optima-Regular" panose="02000503060000020004" pitchFamily="2" charset="0"/>
              </a:rPr>
              <a:t> is the probability that a snail will be adult, given its size (on natural logarithm scale), </a:t>
            </a:r>
            <a:r>
              <a:rPr lang="en-US" sz="1600" b="0" i="1" u="none" strike="noStrike" dirty="0">
                <a:solidFill>
                  <a:srgbClr val="000000"/>
                </a:solidFill>
                <a:effectLst/>
                <a:latin typeface="Optima-Regular" panose="02000503060000020004" pitchFamily="2" charset="0"/>
              </a:rPr>
              <a:t>mean </a:t>
            </a:r>
            <a:r>
              <a:rPr lang="en-US" sz="1600" b="0" u="none" strike="noStrike" dirty="0">
                <a:solidFill>
                  <a:srgbClr val="000000"/>
                </a:solidFill>
                <a:effectLst/>
                <a:latin typeface="Optima-Regular" panose="02000503060000020004" pitchFamily="2" charset="0"/>
              </a:rPr>
              <a:t>is </a:t>
            </a:r>
            <a:r>
              <a:rPr lang="en-US" sz="1600" b="0" i="0" u="none" strike="noStrike" dirty="0">
                <a:solidFill>
                  <a:srgbClr val="000000"/>
                </a:solidFill>
                <a:effectLst/>
                <a:latin typeface="Optima-Regular" panose="02000503060000020004" pitchFamily="2" charset="0"/>
              </a:rPr>
              <a:t>the average size at which snails become adult and </a:t>
            </a:r>
            <a:r>
              <a:rPr lang="en-US" sz="1600" b="0" i="1" u="none" strike="noStrike" dirty="0">
                <a:solidFill>
                  <a:srgbClr val="000000"/>
                </a:solidFill>
                <a:effectLst/>
                <a:latin typeface="Optima-Regular" panose="02000503060000020004" pitchFamily="2" charset="0"/>
              </a:rPr>
              <a:t>slope</a:t>
            </a:r>
            <a:r>
              <a:rPr lang="en-US" sz="1600" b="0" i="0" u="none" strike="noStrike" dirty="0">
                <a:solidFill>
                  <a:srgbClr val="000000"/>
                </a:solidFill>
                <a:effectLst/>
                <a:latin typeface="Optima-Regular" panose="02000503060000020004" pitchFamily="2" charset="0"/>
              </a:rPr>
              <a:t> determines how variable the size at maturity is. There are two parameters in total and they are assumed to be constant across generations and populations.</a:t>
            </a:r>
          </a:p>
        </p:txBody>
      </p:sp>
      <p:graphicFrame>
        <p:nvGraphicFramePr>
          <p:cNvPr id="4" name="Table 3">
            <a:extLst>
              <a:ext uri="{FF2B5EF4-FFF2-40B4-BE49-F238E27FC236}">
                <a16:creationId xmlns:a16="http://schemas.microsoft.com/office/drawing/2014/main" id="{ACEAE945-AF3F-544D-8684-FCD5F7F0BE0F}"/>
              </a:ext>
            </a:extLst>
          </p:cNvPr>
          <p:cNvGraphicFramePr>
            <a:graphicFrameLocks noGrp="1"/>
          </p:cNvGraphicFramePr>
          <p:nvPr>
            <p:extLst>
              <p:ext uri="{D42A27DB-BD31-4B8C-83A1-F6EECF244321}">
                <p14:modId xmlns:p14="http://schemas.microsoft.com/office/powerpoint/2010/main" val="2221161307"/>
              </p:ext>
            </p:extLst>
          </p:nvPr>
        </p:nvGraphicFramePr>
        <p:xfrm>
          <a:off x="133390" y="5146645"/>
          <a:ext cx="4680000" cy="660870"/>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100" b="0" dirty="0"/>
                        <a:t>Parameter</a:t>
                      </a:r>
                    </a:p>
                  </a:txBody>
                  <a:tcPr marL="52650" marR="52650" marT="26325" marB="26325"/>
                </a:tc>
                <a:tc>
                  <a:txBody>
                    <a:bodyPr/>
                    <a:lstStyle/>
                    <a:p>
                      <a:r>
                        <a:rPr lang="en-GB" sz="1100" b="0" dirty="0"/>
                        <a:t>Estimate</a:t>
                      </a:r>
                    </a:p>
                  </a:txBody>
                  <a:tcPr marL="52650" marR="52650" marT="26325" marB="26325"/>
                </a:tc>
                <a:tc>
                  <a:txBody>
                    <a:bodyPr/>
                    <a:lstStyle/>
                    <a:p>
                      <a:r>
                        <a:rPr lang="en-GB" sz="1100" b="0" dirty="0"/>
                        <a:t>SE</a:t>
                      </a:r>
                    </a:p>
                  </a:txBody>
                  <a:tcPr marL="52650" marR="52650" marT="26325" marB="26325"/>
                </a:tc>
                <a:tc>
                  <a:txBody>
                    <a:bodyPr/>
                    <a:lstStyle/>
                    <a:p>
                      <a:endParaRPr lang="en-GB" sz="1100" b="0" dirty="0"/>
                    </a:p>
                  </a:txBody>
                  <a:tcPr marL="52650" marR="52650" marT="26325" marB="26325"/>
                </a:tc>
                <a:extLst>
                  <a:ext uri="{0D108BD9-81ED-4DB2-BD59-A6C34878D82A}">
                    <a16:rowId xmlns:a16="http://schemas.microsoft.com/office/drawing/2014/main" val="1187548107"/>
                  </a:ext>
                </a:extLst>
              </a:tr>
              <a:tr h="215808">
                <a:tc>
                  <a:txBody>
                    <a:bodyPr/>
                    <a:lstStyle/>
                    <a:p>
                      <a:r>
                        <a:rPr lang="en-GB" sz="1100" dirty="0"/>
                        <a:t>mean</a:t>
                      </a:r>
                    </a:p>
                  </a:txBody>
                  <a:tcPr marL="52650" marR="52650" marT="26325" marB="26325"/>
                </a:tc>
                <a:tc>
                  <a:txBody>
                    <a:bodyPr/>
                    <a:lstStyle/>
                    <a:p>
                      <a:r>
                        <a:rPr lang="en-GB" sz="1100" dirty="0"/>
                        <a:t>1.91</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2589338519"/>
                  </a:ext>
                </a:extLst>
              </a:tr>
              <a:tr h="215808">
                <a:tc>
                  <a:txBody>
                    <a:bodyPr/>
                    <a:lstStyle/>
                    <a:p>
                      <a:r>
                        <a:rPr lang="en-GB" sz="1100" dirty="0"/>
                        <a:t>slope</a:t>
                      </a:r>
                    </a:p>
                  </a:txBody>
                  <a:tcPr marL="52650" marR="52650" marT="26325" marB="26325"/>
                </a:tc>
                <a:tc>
                  <a:txBody>
                    <a:bodyPr/>
                    <a:lstStyle/>
                    <a:p>
                      <a:r>
                        <a:rPr lang="en-GB" sz="1100" dirty="0"/>
                        <a:t>0.28</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76683632"/>
                  </a:ext>
                </a:extLst>
              </a:tr>
            </a:tbl>
          </a:graphicData>
        </a:graphic>
      </p:graphicFrame>
      <p:sp>
        <p:nvSpPr>
          <p:cNvPr id="5" name="Rectangle 4">
            <a:extLst>
              <a:ext uri="{FF2B5EF4-FFF2-40B4-BE49-F238E27FC236}">
                <a16:creationId xmlns:a16="http://schemas.microsoft.com/office/drawing/2014/main" id="{E6AC4C92-5ED5-384D-8BAE-3DECF2DB95EA}"/>
              </a:ext>
            </a:extLst>
          </p:cNvPr>
          <p:cNvSpPr/>
          <p:nvPr/>
        </p:nvSpPr>
        <p:spPr>
          <a:xfrm>
            <a:off x="69594" y="5821691"/>
            <a:ext cx="3397084" cy="253916"/>
          </a:xfrm>
          <a:prstGeom prst="rect">
            <a:avLst/>
          </a:prstGeom>
        </p:spPr>
        <p:txBody>
          <a:bodyPr wrap="none">
            <a:spAutoFit/>
          </a:bodyPr>
          <a:lstStyle/>
          <a:p>
            <a:r>
              <a:rPr lang="en-GB" sz="1050" dirty="0" err="1">
                <a:latin typeface="Optima" panose="02000503060000020004" pitchFamily="2" charset="0"/>
              </a:rPr>
              <a:t>Signif</a:t>
            </a:r>
            <a:r>
              <a:rPr lang="en-GB" sz="1050" dirty="0">
                <a:latin typeface="Optima" panose="02000503060000020004" pitchFamily="2" charset="0"/>
              </a:rPr>
              <a:t>. codes:  0 ‘***’ 0.001 ‘**’ 0.01 ‘*’ 0.05 ‘.’ 0.1 ‘ ’ 1</a:t>
            </a:r>
          </a:p>
        </p:txBody>
      </p:sp>
      <p:sp>
        <p:nvSpPr>
          <p:cNvPr id="8" name="TextBox 7">
            <a:extLst>
              <a:ext uri="{FF2B5EF4-FFF2-40B4-BE49-F238E27FC236}">
                <a16:creationId xmlns:a16="http://schemas.microsoft.com/office/drawing/2014/main" id="{0A8A04AC-8CA9-854E-8274-3F4FB2281C3B}"/>
              </a:ext>
            </a:extLst>
          </p:cNvPr>
          <p:cNvSpPr txBox="1"/>
          <p:nvPr/>
        </p:nvSpPr>
        <p:spPr>
          <a:xfrm>
            <a:off x="7022804" y="3579628"/>
            <a:ext cx="4906926" cy="553998"/>
          </a:xfrm>
          <a:prstGeom prst="rect">
            <a:avLst/>
          </a:prstGeom>
          <a:noFill/>
        </p:spPr>
        <p:txBody>
          <a:bodyPr wrap="square" rtlCol="0">
            <a:spAutoFit/>
          </a:bodyPr>
          <a:lstStyle/>
          <a:p>
            <a:r>
              <a:rPr lang="en-GB" sz="1000" i="1" dirty="0">
                <a:latin typeface="Optima" panose="02000503060000020004" pitchFamily="2" charset="0"/>
              </a:rPr>
              <a:t>Figure 102a. Relationship between probability of maturity and size. Fitted curve in orange is superimposed on the observed proportions of mature snails(blue dots - proportions of adult snails for size bins. Blue error bars – 2.5th and 97.5th percentiles).</a:t>
            </a:r>
          </a:p>
        </p:txBody>
      </p:sp>
      <p:pic>
        <p:nvPicPr>
          <p:cNvPr id="12" name="Graphic 11">
            <a:extLst>
              <a:ext uri="{FF2B5EF4-FFF2-40B4-BE49-F238E27FC236}">
                <a16:creationId xmlns:a16="http://schemas.microsoft.com/office/drawing/2014/main" id="{FBB569D2-74AA-064B-B7E3-08E43AE2BF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22804" y="0"/>
            <a:ext cx="4474535" cy="3579628"/>
          </a:xfrm>
          <a:prstGeom prst="rect">
            <a:avLst/>
          </a:prstGeom>
        </p:spPr>
      </p:pic>
      <p:sp>
        <p:nvSpPr>
          <p:cNvPr id="13" name="TextBox 12">
            <a:extLst>
              <a:ext uri="{FF2B5EF4-FFF2-40B4-BE49-F238E27FC236}">
                <a16:creationId xmlns:a16="http://schemas.microsoft.com/office/drawing/2014/main" id="{740AAAFF-EB00-B545-8F1E-E21BB04F8552}"/>
              </a:ext>
            </a:extLst>
          </p:cNvPr>
          <p:cNvSpPr txBox="1"/>
          <p:nvPr/>
        </p:nvSpPr>
        <p:spPr>
          <a:xfrm>
            <a:off x="7022803" y="4278414"/>
            <a:ext cx="4474535" cy="2585323"/>
          </a:xfrm>
          <a:prstGeom prst="rect">
            <a:avLst/>
          </a:prstGeom>
          <a:noFill/>
        </p:spPr>
        <p:txBody>
          <a:bodyPr wrap="square" rtlCol="0">
            <a:spAutoFit/>
          </a:bodyPr>
          <a:lstStyle/>
          <a:p>
            <a:r>
              <a:rPr lang="en-GB" sz="1200" dirty="0">
                <a:latin typeface="Optima" panose="02000503060000020004" pitchFamily="2" charset="0"/>
              </a:rPr>
              <a:t>SE of the fitted curve is missing because I was not sure how to compute it. I know that for a simple logit model</a:t>
            </a:r>
          </a:p>
          <a:p>
            <a:r>
              <a:rPr lang="en-GB" sz="700" noProof="1">
                <a:latin typeface="Monaco" pitchFamily="2" charset="77"/>
              </a:rPr>
              <a:t>dat &lt;- data.frame(x = runif(20), y = rbinom(20, 1, .5), z = runif(20))</a:t>
            </a:r>
          </a:p>
          <a:p>
            <a:r>
              <a:rPr lang="en-GB" sz="700" noProof="1">
                <a:latin typeface="Monaco" pitchFamily="2" charset="77"/>
              </a:rPr>
              <a:t>o &lt;- glm(y ~ x, data = dat)</a:t>
            </a:r>
          </a:p>
          <a:p>
            <a:endParaRPr lang="en-GB" sz="1200" noProof="1">
              <a:latin typeface="Optima" panose="02000503060000020004" pitchFamily="2" charset="0"/>
            </a:endParaRPr>
          </a:p>
          <a:p>
            <a:r>
              <a:rPr lang="en-GB" sz="1200" noProof="1">
                <a:latin typeface="Optima" panose="02000503060000020004" pitchFamily="2" charset="0"/>
              </a:rPr>
              <a:t>I can calculate SE at a given x as:</a:t>
            </a:r>
          </a:p>
          <a:p>
            <a:r>
              <a:rPr lang="en-US" sz="700" noProof="1">
                <a:latin typeface="Monaco" pitchFamily="2" charset="77"/>
              </a:rPr>
              <a:t>C &lt;- c(1, x)</a:t>
            </a:r>
          </a:p>
          <a:p>
            <a:r>
              <a:rPr lang="en-US" sz="700" noProof="1">
                <a:latin typeface="Monaco" pitchFamily="2" charset="77"/>
              </a:rPr>
              <a:t>std.er &lt;- sqrt(t(C) %*% vcov(o) %*% C)</a:t>
            </a:r>
          </a:p>
          <a:p>
            <a:endParaRPr lang="en-GB" sz="1200" noProof="1">
              <a:latin typeface="Optima" panose="02000503060000020004" pitchFamily="2" charset="0"/>
            </a:endParaRPr>
          </a:p>
          <a:p>
            <a:r>
              <a:rPr lang="en-GB" sz="1200" noProof="1">
                <a:latin typeface="Optima" panose="02000503060000020004" pitchFamily="2" charset="0"/>
              </a:rPr>
              <a:t>based on the relationship</a:t>
            </a:r>
          </a:p>
          <a:p>
            <a:r>
              <a:rPr lang="en-US" sz="700" noProof="1">
                <a:latin typeface="Monaco" pitchFamily="2" charset="77"/>
              </a:rPr>
              <a:t>yhat = b0 + x*b1</a:t>
            </a:r>
          </a:p>
          <a:p>
            <a:endParaRPr lang="en-US" sz="1200" noProof="1">
              <a:latin typeface="Optima" panose="02000503060000020004" pitchFamily="2" charset="0"/>
            </a:endParaRPr>
          </a:p>
          <a:p>
            <a:r>
              <a:rPr lang="en-US" sz="1200" noProof="1">
                <a:latin typeface="Optima" panose="02000503060000020004" pitchFamily="2" charset="0"/>
              </a:rPr>
              <a:t>But in our case</a:t>
            </a:r>
          </a:p>
          <a:p>
            <a:r>
              <a:rPr lang="en-US" sz="700" noProof="1">
                <a:latin typeface="Monaco" pitchFamily="2" charset="77"/>
              </a:rPr>
              <a:t>yhat = logit(p) = (x – </a:t>
            </a:r>
            <a:r>
              <a:rPr lang="en-US" sz="700" i="1" noProof="1">
                <a:latin typeface="Monaco" pitchFamily="2" charset="77"/>
              </a:rPr>
              <a:t>mean</a:t>
            </a:r>
            <a:r>
              <a:rPr lang="en-US" sz="700" noProof="1">
                <a:latin typeface="Monaco" pitchFamily="2" charset="77"/>
              </a:rPr>
              <a:t>) / </a:t>
            </a:r>
            <a:r>
              <a:rPr lang="en-US" sz="700" i="1" noProof="1">
                <a:latin typeface="Monaco" pitchFamily="2" charset="77"/>
              </a:rPr>
              <a:t>slope</a:t>
            </a:r>
          </a:p>
          <a:p>
            <a:endParaRPr lang="en-US" sz="1200" i="1" dirty="0">
              <a:latin typeface="Optima" panose="02000503060000020004" pitchFamily="2" charset="0"/>
            </a:endParaRPr>
          </a:p>
          <a:p>
            <a:r>
              <a:rPr lang="en-US" sz="1200" b="1" dirty="0">
                <a:latin typeface="Optima" panose="02000503060000020004" pitchFamily="2" charset="0"/>
              </a:rPr>
              <a:t>Can I still use the same formula for computing SE?</a:t>
            </a:r>
          </a:p>
        </p:txBody>
      </p:sp>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3459088" cy="369332"/>
          </a:xfrm>
          <a:prstGeom prst="rect">
            <a:avLst/>
          </a:prstGeom>
          <a:noFill/>
        </p:spPr>
        <p:txBody>
          <a:bodyPr wrap="none" rtlCol="0">
            <a:spAutoFit/>
          </a:bodyPr>
          <a:lstStyle/>
          <a:p>
            <a:r>
              <a:rPr lang="en-GB" b="1" dirty="0">
                <a:latin typeface="Optima" panose="02000503060000020004" pitchFamily="2" charset="0"/>
              </a:rPr>
              <a:t>Model 1a: All samples combined</a:t>
            </a:r>
          </a:p>
        </p:txBody>
      </p:sp>
      <p:sp>
        <p:nvSpPr>
          <p:cNvPr id="9" name="TextBox 8">
            <a:extLst>
              <a:ext uri="{FF2B5EF4-FFF2-40B4-BE49-F238E27FC236}">
                <a16:creationId xmlns:a16="http://schemas.microsoft.com/office/drawing/2014/main" id="{DCD3810E-6696-684A-A108-13AD4875529A}"/>
              </a:ext>
            </a:extLst>
          </p:cNvPr>
          <p:cNvSpPr txBox="1"/>
          <p:nvPr/>
        </p:nvSpPr>
        <p:spPr>
          <a:xfrm>
            <a:off x="69594" y="4746535"/>
            <a:ext cx="4906926" cy="400110"/>
          </a:xfrm>
          <a:prstGeom prst="rect">
            <a:avLst/>
          </a:prstGeom>
          <a:noFill/>
        </p:spPr>
        <p:txBody>
          <a:bodyPr wrap="square" rtlCol="0">
            <a:spAutoFit/>
          </a:bodyPr>
          <a:lstStyle/>
          <a:p>
            <a:r>
              <a:rPr lang="en-GB" sz="1000" i="1" dirty="0">
                <a:latin typeface="Optima" panose="02000503060000020004" pitchFamily="2" charset="0"/>
              </a:rPr>
              <a:t>Table 101. Maximum likelihood estimates of the parameters. The model was fitted to all the samples combined (Model 1a).</a:t>
            </a:r>
          </a:p>
        </p:txBody>
      </p:sp>
    </p:spTree>
    <p:extLst>
      <p:ext uri="{BB962C8B-B14F-4D97-AF65-F5344CB8AC3E}">
        <p14:creationId xmlns:p14="http://schemas.microsoft.com/office/powerpoint/2010/main" val="1243145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62CA48-BE08-004A-9443-BC488A3FFC55}"/>
              </a:ext>
            </a:extLst>
          </p:cNvPr>
          <p:cNvSpPr/>
          <p:nvPr/>
        </p:nvSpPr>
        <p:spPr>
          <a:xfrm>
            <a:off x="133389" y="900219"/>
            <a:ext cx="6234753" cy="3539430"/>
          </a:xfrm>
          <a:prstGeom prst="rect">
            <a:avLst/>
          </a:prstGeom>
        </p:spPr>
        <p:txBody>
          <a:bodyPr wrap="square">
            <a:spAutoFit/>
          </a:bodyPr>
          <a:lstStyle/>
          <a:p>
            <a:pPr algn="just"/>
            <a:r>
              <a:rPr lang="en-US" sz="1600" dirty="0">
                <a:solidFill>
                  <a:srgbClr val="0070C0"/>
                </a:solidFill>
                <a:latin typeface="Optima-Regular" panose="02000503060000020004" pitchFamily="2" charset="0"/>
              </a:rPr>
              <a:t>It is odd that the probability of maturity falls off for the largest size classes. This could be 'experimenter error' or, for field samples at least, it could be due to parasitism (sterilized individuals grow bigger). There is probably a case for cleaning out some of the outliers.</a:t>
            </a:r>
          </a:p>
          <a:p>
            <a:pPr algn="just"/>
            <a:endParaRPr lang="en-US" sz="1600" b="0" i="0" u="none" strike="noStrike" dirty="0">
              <a:solidFill>
                <a:srgbClr val="000000"/>
              </a:solidFill>
              <a:effectLst/>
              <a:latin typeface="Optima-Regular" panose="02000503060000020004" pitchFamily="2" charset="0"/>
            </a:endParaRPr>
          </a:p>
          <a:p>
            <a:pPr algn="just"/>
            <a:r>
              <a:rPr lang="en-US" sz="1600" b="0" u="none" strike="noStrike" dirty="0">
                <a:solidFill>
                  <a:srgbClr val="000000"/>
                </a:solidFill>
                <a:effectLst/>
                <a:latin typeface="Optima-Regular" panose="02000503060000020004" pitchFamily="2" charset="0"/>
              </a:rPr>
              <a:t>Perhaps parasitism can also be </a:t>
            </a:r>
            <a:r>
              <a:rPr lang="en-US" sz="1600" dirty="0">
                <a:solidFill>
                  <a:srgbClr val="000000"/>
                </a:solidFill>
                <a:latin typeface="Optima-Regular" panose="02000503060000020004" pitchFamily="2" charset="0"/>
              </a:rPr>
              <a:t>considered as “experimenter error” because the data do not include field samples that were recorded as parasitized. However, filtering parasitized field samples does not exclude those that might have been parasitized but parasites were not reported in the dissection sheets.</a:t>
            </a:r>
          </a:p>
          <a:p>
            <a:pPr algn="just"/>
            <a:r>
              <a:rPr lang="en-US" sz="1600" b="0" u="none" strike="noStrike" dirty="0">
                <a:solidFill>
                  <a:srgbClr val="000000"/>
                </a:solidFill>
                <a:effectLst/>
                <a:latin typeface="Optima-Regular" panose="02000503060000020004" pitchFamily="2" charset="0"/>
              </a:rPr>
              <a:t>The juvenile class contains several snails that are as large as adults (Fig. 101a) and I expect that if I remove those samples, the probability of maturity does not fall off (Fig. 101b, </a:t>
            </a:r>
            <a:r>
              <a:rPr lang="en-US" sz="1600" dirty="0">
                <a:solidFill>
                  <a:srgbClr val="000000"/>
                </a:solidFill>
                <a:latin typeface="Optima-Regular" panose="02000503060000020004" pitchFamily="2" charset="0"/>
              </a:rPr>
              <a:t>102b; Table 102)</a:t>
            </a:r>
            <a:r>
              <a:rPr lang="en-US" sz="1600" b="0" u="none" strike="noStrike" dirty="0">
                <a:solidFill>
                  <a:srgbClr val="000000"/>
                </a:solidFill>
                <a:effectLst/>
                <a:latin typeface="Optima-Regular" panose="02000503060000020004" pitchFamily="2" charset="0"/>
              </a:rPr>
              <a:t>.</a:t>
            </a:r>
          </a:p>
        </p:txBody>
      </p:sp>
      <p:graphicFrame>
        <p:nvGraphicFramePr>
          <p:cNvPr id="4" name="Table 3">
            <a:extLst>
              <a:ext uri="{FF2B5EF4-FFF2-40B4-BE49-F238E27FC236}">
                <a16:creationId xmlns:a16="http://schemas.microsoft.com/office/drawing/2014/main" id="{ACEAE945-AF3F-544D-8684-FCD5F7F0BE0F}"/>
              </a:ext>
            </a:extLst>
          </p:cNvPr>
          <p:cNvGraphicFramePr>
            <a:graphicFrameLocks noGrp="1"/>
          </p:cNvGraphicFramePr>
          <p:nvPr>
            <p:extLst>
              <p:ext uri="{D42A27DB-BD31-4B8C-83A1-F6EECF244321}">
                <p14:modId xmlns:p14="http://schemas.microsoft.com/office/powerpoint/2010/main" val="2133385736"/>
              </p:ext>
            </p:extLst>
          </p:nvPr>
        </p:nvGraphicFramePr>
        <p:xfrm>
          <a:off x="133390" y="5133945"/>
          <a:ext cx="4680000" cy="660870"/>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100" b="0" dirty="0"/>
                        <a:t>Parameter</a:t>
                      </a:r>
                    </a:p>
                  </a:txBody>
                  <a:tcPr marL="52650" marR="52650" marT="26325" marB="26325"/>
                </a:tc>
                <a:tc>
                  <a:txBody>
                    <a:bodyPr/>
                    <a:lstStyle/>
                    <a:p>
                      <a:r>
                        <a:rPr lang="en-GB" sz="1100" b="0" dirty="0"/>
                        <a:t>Estimate</a:t>
                      </a:r>
                    </a:p>
                  </a:txBody>
                  <a:tcPr marL="52650" marR="52650" marT="26325" marB="26325"/>
                </a:tc>
                <a:tc>
                  <a:txBody>
                    <a:bodyPr/>
                    <a:lstStyle/>
                    <a:p>
                      <a:r>
                        <a:rPr lang="en-GB" sz="1100" b="0" dirty="0"/>
                        <a:t>SE</a:t>
                      </a:r>
                    </a:p>
                  </a:txBody>
                  <a:tcPr marL="52650" marR="52650" marT="26325" marB="26325"/>
                </a:tc>
                <a:tc>
                  <a:txBody>
                    <a:bodyPr/>
                    <a:lstStyle/>
                    <a:p>
                      <a:endParaRPr lang="en-GB" sz="1100" b="0" dirty="0"/>
                    </a:p>
                  </a:txBody>
                  <a:tcPr marL="52650" marR="52650" marT="26325" marB="26325"/>
                </a:tc>
                <a:extLst>
                  <a:ext uri="{0D108BD9-81ED-4DB2-BD59-A6C34878D82A}">
                    <a16:rowId xmlns:a16="http://schemas.microsoft.com/office/drawing/2014/main" val="1187548107"/>
                  </a:ext>
                </a:extLst>
              </a:tr>
              <a:tr h="215808">
                <a:tc>
                  <a:txBody>
                    <a:bodyPr/>
                    <a:lstStyle/>
                    <a:p>
                      <a:r>
                        <a:rPr lang="en-GB" sz="1100" dirty="0"/>
                        <a:t>mean</a:t>
                      </a:r>
                    </a:p>
                  </a:txBody>
                  <a:tcPr marL="52650" marR="52650" marT="26325" marB="26325"/>
                </a:tc>
                <a:tc>
                  <a:txBody>
                    <a:bodyPr/>
                    <a:lstStyle/>
                    <a:p>
                      <a:r>
                        <a:rPr lang="en-GB" sz="1100" dirty="0"/>
                        <a:t>1.91</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2589338519"/>
                  </a:ext>
                </a:extLst>
              </a:tr>
              <a:tr h="215808">
                <a:tc>
                  <a:txBody>
                    <a:bodyPr/>
                    <a:lstStyle/>
                    <a:p>
                      <a:r>
                        <a:rPr lang="en-GB" sz="1100" dirty="0"/>
                        <a:t>slope</a:t>
                      </a:r>
                    </a:p>
                  </a:txBody>
                  <a:tcPr marL="52650" marR="52650" marT="26325" marB="26325"/>
                </a:tc>
                <a:tc>
                  <a:txBody>
                    <a:bodyPr/>
                    <a:lstStyle/>
                    <a:p>
                      <a:r>
                        <a:rPr lang="en-GB" sz="1100" dirty="0"/>
                        <a:t>0.28</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76683632"/>
                  </a:ext>
                </a:extLst>
              </a:tr>
            </a:tbl>
          </a:graphicData>
        </a:graphic>
      </p:graphicFrame>
      <p:sp>
        <p:nvSpPr>
          <p:cNvPr id="5" name="Rectangle 4">
            <a:extLst>
              <a:ext uri="{FF2B5EF4-FFF2-40B4-BE49-F238E27FC236}">
                <a16:creationId xmlns:a16="http://schemas.microsoft.com/office/drawing/2014/main" id="{E6AC4C92-5ED5-384D-8BAE-3DECF2DB95EA}"/>
              </a:ext>
            </a:extLst>
          </p:cNvPr>
          <p:cNvSpPr/>
          <p:nvPr/>
        </p:nvSpPr>
        <p:spPr>
          <a:xfrm>
            <a:off x="69594" y="5808991"/>
            <a:ext cx="3397084" cy="253916"/>
          </a:xfrm>
          <a:prstGeom prst="rect">
            <a:avLst/>
          </a:prstGeom>
        </p:spPr>
        <p:txBody>
          <a:bodyPr wrap="none">
            <a:spAutoFit/>
          </a:bodyPr>
          <a:lstStyle/>
          <a:p>
            <a:r>
              <a:rPr lang="en-GB" sz="1050" dirty="0" err="1">
                <a:latin typeface="Optima" panose="02000503060000020004" pitchFamily="2" charset="0"/>
              </a:rPr>
              <a:t>Signif</a:t>
            </a:r>
            <a:r>
              <a:rPr lang="en-GB" sz="1050" dirty="0">
                <a:latin typeface="Optima" panose="02000503060000020004" pitchFamily="2" charset="0"/>
              </a:rPr>
              <a:t>. codes:  0 ‘***’ 0.001 ‘**’ 0.01 ‘*’ 0.05 ‘.’ 0.1 ‘ ’ 1</a:t>
            </a:r>
          </a:p>
        </p:txBody>
      </p:sp>
      <p:sp>
        <p:nvSpPr>
          <p:cNvPr id="8" name="TextBox 7">
            <a:extLst>
              <a:ext uri="{FF2B5EF4-FFF2-40B4-BE49-F238E27FC236}">
                <a16:creationId xmlns:a16="http://schemas.microsoft.com/office/drawing/2014/main" id="{0A8A04AC-8CA9-854E-8274-3F4FB2281C3B}"/>
              </a:ext>
            </a:extLst>
          </p:cNvPr>
          <p:cNvSpPr txBox="1"/>
          <p:nvPr/>
        </p:nvSpPr>
        <p:spPr>
          <a:xfrm>
            <a:off x="7022804" y="3579628"/>
            <a:ext cx="4906926" cy="553998"/>
          </a:xfrm>
          <a:prstGeom prst="rect">
            <a:avLst/>
          </a:prstGeom>
          <a:noFill/>
        </p:spPr>
        <p:txBody>
          <a:bodyPr wrap="square" rtlCol="0">
            <a:spAutoFit/>
          </a:bodyPr>
          <a:lstStyle/>
          <a:p>
            <a:r>
              <a:rPr lang="en-GB" sz="1000" i="1" dirty="0">
                <a:latin typeface="Optima" panose="02000503060000020004" pitchFamily="2" charset="0"/>
              </a:rPr>
              <a:t>Figure 102a. Relationship between probability of maturity and size. Fitted curve in orange is superimposed on the observed proportions of mature snails(blue dots - proportions of adult snails for size bins. Blue error bars – 2.5th and 97.5th percentiles).</a:t>
            </a:r>
          </a:p>
        </p:txBody>
      </p:sp>
      <p:pic>
        <p:nvPicPr>
          <p:cNvPr id="12" name="Graphic 11">
            <a:extLst>
              <a:ext uri="{FF2B5EF4-FFF2-40B4-BE49-F238E27FC236}">
                <a16:creationId xmlns:a16="http://schemas.microsoft.com/office/drawing/2014/main" id="{FBB569D2-74AA-064B-B7E3-08E43AE2BF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22804" y="0"/>
            <a:ext cx="4474535" cy="3579628"/>
          </a:xfrm>
          <a:prstGeom prst="rect">
            <a:avLst/>
          </a:prstGeom>
        </p:spPr>
      </p:pic>
      <p:sp>
        <p:nvSpPr>
          <p:cNvPr id="13" name="TextBox 12">
            <a:extLst>
              <a:ext uri="{FF2B5EF4-FFF2-40B4-BE49-F238E27FC236}">
                <a16:creationId xmlns:a16="http://schemas.microsoft.com/office/drawing/2014/main" id="{740AAAFF-EB00-B545-8F1E-E21BB04F8552}"/>
              </a:ext>
            </a:extLst>
          </p:cNvPr>
          <p:cNvSpPr txBox="1"/>
          <p:nvPr/>
        </p:nvSpPr>
        <p:spPr>
          <a:xfrm>
            <a:off x="7022803" y="4278414"/>
            <a:ext cx="4474535" cy="2585323"/>
          </a:xfrm>
          <a:prstGeom prst="rect">
            <a:avLst/>
          </a:prstGeom>
          <a:noFill/>
        </p:spPr>
        <p:txBody>
          <a:bodyPr wrap="square" rtlCol="0">
            <a:spAutoFit/>
          </a:bodyPr>
          <a:lstStyle/>
          <a:p>
            <a:r>
              <a:rPr lang="en-GB" sz="1200" dirty="0">
                <a:latin typeface="Optima" panose="02000503060000020004" pitchFamily="2" charset="0"/>
              </a:rPr>
              <a:t>SE of the fitted curve is missing because I was not sure how to compute it. I know that for a simple logit model</a:t>
            </a:r>
          </a:p>
          <a:p>
            <a:r>
              <a:rPr lang="en-GB" sz="700" noProof="1">
                <a:latin typeface="Monaco" pitchFamily="2" charset="77"/>
              </a:rPr>
              <a:t>dat &lt;- data.frame(x = runif(20), y = rbinom(20, 1, .5), z = runif(20))</a:t>
            </a:r>
          </a:p>
          <a:p>
            <a:r>
              <a:rPr lang="en-GB" sz="700" noProof="1">
                <a:latin typeface="Monaco" pitchFamily="2" charset="77"/>
              </a:rPr>
              <a:t>o &lt;- glm(y ~ x, data = dat)</a:t>
            </a:r>
          </a:p>
          <a:p>
            <a:endParaRPr lang="en-GB" sz="1200" noProof="1">
              <a:latin typeface="Optima" panose="02000503060000020004" pitchFamily="2" charset="0"/>
            </a:endParaRPr>
          </a:p>
          <a:p>
            <a:r>
              <a:rPr lang="en-GB" sz="1200" noProof="1">
                <a:latin typeface="Optima" panose="02000503060000020004" pitchFamily="2" charset="0"/>
              </a:rPr>
              <a:t>I can calculate SE at a given x as:</a:t>
            </a:r>
          </a:p>
          <a:p>
            <a:r>
              <a:rPr lang="en-US" sz="700" noProof="1">
                <a:latin typeface="Monaco" pitchFamily="2" charset="77"/>
              </a:rPr>
              <a:t>C &lt;- c(1, x)</a:t>
            </a:r>
          </a:p>
          <a:p>
            <a:r>
              <a:rPr lang="en-US" sz="700" noProof="1">
                <a:latin typeface="Monaco" pitchFamily="2" charset="77"/>
              </a:rPr>
              <a:t>std.er &lt;- sqrt(t(C) %*% vcov(o) %*% C)</a:t>
            </a:r>
          </a:p>
          <a:p>
            <a:endParaRPr lang="en-GB" sz="1200" noProof="1">
              <a:latin typeface="Optima" panose="02000503060000020004" pitchFamily="2" charset="0"/>
            </a:endParaRPr>
          </a:p>
          <a:p>
            <a:r>
              <a:rPr lang="en-GB" sz="1200" noProof="1">
                <a:latin typeface="Optima" panose="02000503060000020004" pitchFamily="2" charset="0"/>
              </a:rPr>
              <a:t>based on the relationship</a:t>
            </a:r>
          </a:p>
          <a:p>
            <a:r>
              <a:rPr lang="en-US" sz="700" noProof="1">
                <a:latin typeface="Monaco" pitchFamily="2" charset="77"/>
              </a:rPr>
              <a:t>yhat = b0 + x*b1</a:t>
            </a:r>
          </a:p>
          <a:p>
            <a:endParaRPr lang="en-US" sz="1200" noProof="1">
              <a:latin typeface="Optima" panose="02000503060000020004" pitchFamily="2" charset="0"/>
            </a:endParaRPr>
          </a:p>
          <a:p>
            <a:r>
              <a:rPr lang="en-US" sz="1200" noProof="1">
                <a:latin typeface="Optima" panose="02000503060000020004" pitchFamily="2" charset="0"/>
              </a:rPr>
              <a:t>But in our case</a:t>
            </a:r>
          </a:p>
          <a:p>
            <a:r>
              <a:rPr lang="en-US" sz="700" noProof="1">
                <a:latin typeface="Monaco" pitchFamily="2" charset="77"/>
              </a:rPr>
              <a:t>yhat = logit(p) = (x – </a:t>
            </a:r>
            <a:r>
              <a:rPr lang="en-US" sz="700" i="1" noProof="1">
                <a:latin typeface="Monaco" pitchFamily="2" charset="77"/>
              </a:rPr>
              <a:t>mean</a:t>
            </a:r>
            <a:r>
              <a:rPr lang="en-US" sz="700" noProof="1">
                <a:latin typeface="Monaco" pitchFamily="2" charset="77"/>
              </a:rPr>
              <a:t>) / </a:t>
            </a:r>
            <a:r>
              <a:rPr lang="en-US" sz="700" i="1" noProof="1">
                <a:latin typeface="Monaco" pitchFamily="2" charset="77"/>
              </a:rPr>
              <a:t>slope</a:t>
            </a:r>
          </a:p>
          <a:p>
            <a:endParaRPr lang="en-US" sz="1200" i="1" dirty="0">
              <a:latin typeface="Optima" panose="02000503060000020004" pitchFamily="2" charset="0"/>
            </a:endParaRPr>
          </a:p>
          <a:p>
            <a:r>
              <a:rPr lang="en-US" sz="1200" b="1" dirty="0">
                <a:latin typeface="Optima" panose="02000503060000020004" pitchFamily="2" charset="0"/>
              </a:rPr>
              <a:t>Can I still use the same formula for computing SE?</a:t>
            </a:r>
          </a:p>
        </p:txBody>
      </p:sp>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3459088" cy="369332"/>
          </a:xfrm>
          <a:prstGeom prst="rect">
            <a:avLst/>
          </a:prstGeom>
          <a:noFill/>
        </p:spPr>
        <p:txBody>
          <a:bodyPr wrap="none" rtlCol="0">
            <a:spAutoFit/>
          </a:bodyPr>
          <a:lstStyle/>
          <a:p>
            <a:r>
              <a:rPr lang="en-GB" b="1" dirty="0">
                <a:latin typeface="Optima" panose="02000503060000020004" pitchFamily="2" charset="0"/>
              </a:rPr>
              <a:t>Model 1a: All samples combined</a:t>
            </a:r>
          </a:p>
        </p:txBody>
      </p:sp>
      <p:sp>
        <p:nvSpPr>
          <p:cNvPr id="9" name="TextBox 8">
            <a:extLst>
              <a:ext uri="{FF2B5EF4-FFF2-40B4-BE49-F238E27FC236}">
                <a16:creationId xmlns:a16="http://schemas.microsoft.com/office/drawing/2014/main" id="{2692746B-715C-2344-A416-99E04BB319C2}"/>
              </a:ext>
            </a:extLst>
          </p:cNvPr>
          <p:cNvSpPr txBox="1"/>
          <p:nvPr/>
        </p:nvSpPr>
        <p:spPr>
          <a:xfrm>
            <a:off x="69594" y="4746535"/>
            <a:ext cx="4906926" cy="400110"/>
          </a:xfrm>
          <a:prstGeom prst="rect">
            <a:avLst/>
          </a:prstGeom>
          <a:noFill/>
        </p:spPr>
        <p:txBody>
          <a:bodyPr wrap="square" rtlCol="0">
            <a:spAutoFit/>
          </a:bodyPr>
          <a:lstStyle/>
          <a:p>
            <a:r>
              <a:rPr lang="en-GB" sz="1000" i="1" dirty="0">
                <a:latin typeface="Optima" panose="02000503060000020004" pitchFamily="2" charset="0"/>
              </a:rPr>
              <a:t>Table 101. Maximum likelihood estimates of the parameters. The model was fitted to all the samples combined (Model 1a).</a:t>
            </a:r>
          </a:p>
        </p:txBody>
      </p:sp>
    </p:spTree>
    <p:extLst>
      <p:ext uri="{BB962C8B-B14F-4D97-AF65-F5344CB8AC3E}">
        <p14:creationId xmlns:p14="http://schemas.microsoft.com/office/powerpoint/2010/main" val="243382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CEAE945-AF3F-544D-8684-FCD5F7F0BE0F}"/>
              </a:ext>
            </a:extLst>
          </p:cNvPr>
          <p:cNvGraphicFramePr>
            <a:graphicFrameLocks noGrp="1"/>
          </p:cNvGraphicFramePr>
          <p:nvPr>
            <p:extLst>
              <p:ext uri="{D42A27DB-BD31-4B8C-83A1-F6EECF244321}">
                <p14:modId xmlns:p14="http://schemas.microsoft.com/office/powerpoint/2010/main" val="2276998701"/>
              </p:ext>
            </p:extLst>
          </p:nvPr>
        </p:nvGraphicFramePr>
        <p:xfrm>
          <a:off x="7241762" y="5193155"/>
          <a:ext cx="4680000" cy="647424"/>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000" b="0" dirty="0">
                          <a:latin typeface="Monaco" pitchFamily="2" charset="77"/>
                        </a:rPr>
                        <a:t>Parameter</a:t>
                      </a:r>
                    </a:p>
                  </a:txBody>
                  <a:tcPr marL="52650" marR="52650" marT="26325" marB="26325"/>
                </a:tc>
                <a:tc>
                  <a:txBody>
                    <a:bodyPr/>
                    <a:lstStyle/>
                    <a:p>
                      <a:r>
                        <a:rPr lang="en-GB" sz="1000" b="0" dirty="0">
                          <a:latin typeface="Monaco" pitchFamily="2" charset="77"/>
                        </a:rPr>
                        <a:t>Estimate</a:t>
                      </a:r>
                    </a:p>
                  </a:txBody>
                  <a:tcPr marL="52650" marR="52650" marT="26325" marB="26325"/>
                </a:tc>
                <a:tc>
                  <a:txBody>
                    <a:bodyPr/>
                    <a:lstStyle/>
                    <a:p>
                      <a:r>
                        <a:rPr lang="en-GB" sz="1000" b="0" dirty="0">
                          <a:latin typeface="Monaco" pitchFamily="2" charset="77"/>
                        </a:rPr>
                        <a:t>SE</a:t>
                      </a:r>
                    </a:p>
                  </a:txBody>
                  <a:tcPr marL="52650" marR="52650" marT="26325" marB="26325"/>
                </a:tc>
                <a:tc>
                  <a:txBody>
                    <a:bodyPr/>
                    <a:lstStyle/>
                    <a:p>
                      <a:endParaRPr lang="en-GB" sz="1000" b="0" dirty="0">
                        <a:latin typeface="Monaco" pitchFamily="2" charset="77"/>
                      </a:endParaRPr>
                    </a:p>
                  </a:txBody>
                  <a:tcPr marL="52650" marR="52650" marT="26325" marB="26325"/>
                </a:tc>
                <a:extLst>
                  <a:ext uri="{0D108BD9-81ED-4DB2-BD59-A6C34878D82A}">
                    <a16:rowId xmlns:a16="http://schemas.microsoft.com/office/drawing/2014/main" val="1187548107"/>
                  </a:ext>
                </a:extLst>
              </a:tr>
              <a:tr h="215808">
                <a:tc>
                  <a:txBody>
                    <a:bodyPr/>
                    <a:lstStyle/>
                    <a:p>
                      <a:r>
                        <a:rPr lang="en-GB" sz="1000" dirty="0">
                          <a:latin typeface="Monaco" pitchFamily="2" charset="77"/>
                        </a:rPr>
                        <a:t>mean</a:t>
                      </a:r>
                    </a:p>
                  </a:txBody>
                  <a:tcPr marL="52650" marR="52650" marT="26325" marB="26325"/>
                </a:tc>
                <a:tc>
                  <a:txBody>
                    <a:bodyPr/>
                    <a:lstStyle/>
                    <a:p>
                      <a:r>
                        <a:rPr lang="en-GB" sz="1000" dirty="0">
                          <a:latin typeface="Monaco" pitchFamily="2" charset="77"/>
                        </a:rPr>
                        <a:t>1.83</a:t>
                      </a:r>
                    </a:p>
                  </a:txBody>
                  <a:tcPr marL="52650" marR="52650" marT="26325" marB="26325"/>
                </a:tc>
                <a:tc>
                  <a:txBody>
                    <a:bodyPr/>
                    <a:lstStyle/>
                    <a:p>
                      <a:r>
                        <a:rPr lang="en-GB" sz="1000" dirty="0">
                          <a:latin typeface="Monaco" pitchFamily="2" charset="77"/>
                        </a:rPr>
                        <a:t>0.01</a:t>
                      </a:r>
                    </a:p>
                  </a:txBody>
                  <a:tcPr marL="52650" marR="52650" marT="26325" marB="26325"/>
                </a:tc>
                <a:tc>
                  <a:txBody>
                    <a:bodyPr/>
                    <a:lstStyle/>
                    <a:p>
                      <a:r>
                        <a:rPr lang="en-GB" sz="1000" dirty="0">
                          <a:latin typeface="Monaco" pitchFamily="2" charset="77"/>
                        </a:rPr>
                        <a:t>***</a:t>
                      </a:r>
                    </a:p>
                  </a:txBody>
                  <a:tcPr marL="52650" marR="52650" marT="26325" marB="26325"/>
                </a:tc>
                <a:extLst>
                  <a:ext uri="{0D108BD9-81ED-4DB2-BD59-A6C34878D82A}">
                    <a16:rowId xmlns:a16="http://schemas.microsoft.com/office/drawing/2014/main" val="2589338519"/>
                  </a:ext>
                </a:extLst>
              </a:tr>
              <a:tr h="215808">
                <a:tc>
                  <a:txBody>
                    <a:bodyPr/>
                    <a:lstStyle/>
                    <a:p>
                      <a:r>
                        <a:rPr lang="en-GB" sz="1000" dirty="0">
                          <a:latin typeface="Monaco" pitchFamily="2" charset="77"/>
                        </a:rPr>
                        <a:t>slope</a:t>
                      </a:r>
                    </a:p>
                  </a:txBody>
                  <a:tcPr marL="52650" marR="52650" marT="26325" marB="26325"/>
                </a:tc>
                <a:tc>
                  <a:txBody>
                    <a:bodyPr/>
                    <a:lstStyle/>
                    <a:p>
                      <a:r>
                        <a:rPr lang="en-GB" sz="1000" dirty="0">
                          <a:latin typeface="Monaco" pitchFamily="2" charset="77"/>
                        </a:rPr>
                        <a:t>0.18</a:t>
                      </a:r>
                    </a:p>
                  </a:txBody>
                  <a:tcPr marL="52650" marR="52650" marT="26325" marB="26325"/>
                </a:tc>
                <a:tc>
                  <a:txBody>
                    <a:bodyPr/>
                    <a:lstStyle/>
                    <a:p>
                      <a:r>
                        <a:rPr lang="en-GB" sz="1000" dirty="0">
                          <a:latin typeface="Monaco" pitchFamily="2" charset="77"/>
                        </a:rPr>
                        <a:t>0.01</a:t>
                      </a:r>
                    </a:p>
                  </a:txBody>
                  <a:tcPr marL="52650" marR="52650" marT="26325" marB="26325"/>
                </a:tc>
                <a:tc>
                  <a:txBody>
                    <a:bodyPr/>
                    <a:lstStyle/>
                    <a:p>
                      <a:r>
                        <a:rPr lang="en-GB" sz="1000" dirty="0">
                          <a:latin typeface="Monaco" pitchFamily="2" charset="77"/>
                        </a:rPr>
                        <a:t>***</a:t>
                      </a:r>
                    </a:p>
                  </a:txBody>
                  <a:tcPr marL="52650" marR="52650" marT="26325" marB="26325"/>
                </a:tc>
                <a:extLst>
                  <a:ext uri="{0D108BD9-81ED-4DB2-BD59-A6C34878D82A}">
                    <a16:rowId xmlns:a16="http://schemas.microsoft.com/office/drawing/2014/main" val="76683632"/>
                  </a:ext>
                </a:extLst>
              </a:tr>
            </a:tbl>
          </a:graphicData>
        </a:graphic>
      </p:graphicFrame>
      <p:sp>
        <p:nvSpPr>
          <p:cNvPr id="5" name="Rectangle 4">
            <a:extLst>
              <a:ext uri="{FF2B5EF4-FFF2-40B4-BE49-F238E27FC236}">
                <a16:creationId xmlns:a16="http://schemas.microsoft.com/office/drawing/2014/main" id="{E6AC4C92-5ED5-384D-8BAE-3DECF2DB95EA}"/>
              </a:ext>
            </a:extLst>
          </p:cNvPr>
          <p:cNvSpPr/>
          <p:nvPr/>
        </p:nvSpPr>
        <p:spPr>
          <a:xfrm>
            <a:off x="7177966" y="5868201"/>
            <a:ext cx="3397084" cy="253916"/>
          </a:xfrm>
          <a:prstGeom prst="rect">
            <a:avLst/>
          </a:prstGeom>
        </p:spPr>
        <p:txBody>
          <a:bodyPr wrap="none">
            <a:spAutoFit/>
          </a:bodyPr>
          <a:lstStyle/>
          <a:p>
            <a:r>
              <a:rPr lang="en-GB" sz="1050" dirty="0" err="1">
                <a:latin typeface="Optima" panose="02000503060000020004" pitchFamily="2" charset="0"/>
              </a:rPr>
              <a:t>Signif</a:t>
            </a:r>
            <a:r>
              <a:rPr lang="en-GB" sz="1050" dirty="0">
                <a:latin typeface="Optima" panose="02000503060000020004" pitchFamily="2" charset="0"/>
              </a:rPr>
              <a:t>. codes:  0 ‘***’ 0.001 ‘**’ 0.01 ‘*’ 0.05 ‘.’ 0.1 ‘ ’ 1</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A8A04AC-8CA9-854E-8274-3F4FB2281C3B}"/>
                  </a:ext>
                </a:extLst>
              </p:cNvPr>
              <p:cNvSpPr txBox="1"/>
              <p:nvPr/>
            </p:nvSpPr>
            <p:spPr>
              <a:xfrm>
                <a:off x="7022804" y="3579628"/>
                <a:ext cx="4906926" cy="861774"/>
              </a:xfrm>
              <a:prstGeom prst="rect">
                <a:avLst/>
              </a:prstGeom>
              <a:noFill/>
            </p:spPr>
            <p:txBody>
              <a:bodyPr wrap="square" rtlCol="0">
                <a:spAutoFit/>
              </a:bodyPr>
              <a:lstStyle/>
              <a:p>
                <a:pPr algn="just"/>
                <a:r>
                  <a:rPr lang="en-GB" sz="1000" i="1" dirty="0">
                    <a:latin typeface="Optima" panose="02000503060000020004" pitchFamily="2" charset="0"/>
                  </a:rPr>
                  <a:t>Figure 102b. Relationship between probability of maturity and size. Fitted curve in orange is superimposed on the observed proportions of mature snails(blue dots - proportions of adult snails for size bins. Blue error bars – 2.5th and 97.5th percentiles). Observed data did not contain “outlying” samples that were defined as falling beyond 1.5 </a:t>
                </a:r>
                <a14:m>
                  <m:oMath xmlns:m="http://schemas.openxmlformats.org/officeDocument/2006/math">
                    <m:r>
                      <a:rPr lang="en-GB" sz="1000" i="1" smtClean="0">
                        <a:latin typeface="Cambria Math" panose="02040503050406030204" pitchFamily="18" charset="0"/>
                        <a:ea typeface="Cambria Math" panose="02040503050406030204" pitchFamily="18" charset="0"/>
                      </a:rPr>
                      <m:t>×</m:t>
                    </m:r>
                  </m:oMath>
                </a14:m>
                <a:r>
                  <a:rPr lang="en-GB" sz="1000" i="1" dirty="0">
                    <a:latin typeface="Optima" panose="02000503060000020004" pitchFamily="2" charset="0"/>
                  </a:rPr>
                  <a:t> IQR (inter-quartile range or distance between the first and third quartiles).</a:t>
                </a:r>
              </a:p>
            </p:txBody>
          </p:sp>
        </mc:Choice>
        <mc:Fallback xmlns="">
          <p:sp>
            <p:nvSpPr>
              <p:cNvPr id="8" name="TextBox 7">
                <a:extLst>
                  <a:ext uri="{FF2B5EF4-FFF2-40B4-BE49-F238E27FC236}">
                    <a16:creationId xmlns:a16="http://schemas.microsoft.com/office/drawing/2014/main" id="{0A8A04AC-8CA9-854E-8274-3F4FB2281C3B}"/>
                  </a:ext>
                </a:extLst>
              </p:cNvPr>
              <p:cNvSpPr txBox="1">
                <a:spLocks noRot="1" noChangeAspect="1" noMove="1" noResize="1" noEditPoints="1" noAdjustHandles="1" noChangeArrowheads="1" noChangeShapeType="1" noTextEdit="1"/>
              </p:cNvSpPr>
              <p:nvPr/>
            </p:nvSpPr>
            <p:spPr>
              <a:xfrm>
                <a:off x="7022804" y="3579628"/>
                <a:ext cx="4906926" cy="861774"/>
              </a:xfrm>
              <a:prstGeom prst="rect">
                <a:avLst/>
              </a:prstGeom>
              <a:blipFill>
                <a:blip r:embed="rId2"/>
                <a:stretch>
                  <a:fillRect b="-1449"/>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5364097" cy="369332"/>
          </a:xfrm>
          <a:prstGeom prst="rect">
            <a:avLst/>
          </a:prstGeom>
          <a:noFill/>
        </p:spPr>
        <p:txBody>
          <a:bodyPr wrap="none" rtlCol="0">
            <a:spAutoFit/>
          </a:bodyPr>
          <a:lstStyle/>
          <a:p>
            <a:r>
              <a:rPr lang="en-GB" b="1" dirty="0">
                <a:latin typeface="Cambria" panose="02040503050406030204" pitchFamily="18" charset="0"/>
              </a:rPr>
              <a:t>Model 1b: All samples combined without outliers</a:t>
            </a:r>
          </a:p>
        </p:txBody>
      </p:sp>
      <p:sp>
        <p:nvSpPr>
          <p:cNvPr id="9" name="TextBox 8">
            <a:extLst>
              <a:ext uri="{FF2B5EF4-FFF2-40B4-BE49-F238E27FC236}">
                <a16:creationId xmlns:a16="http://schemas.microsoft.com/office/drawing/2014/main" id="{2692746B-715C-2344-A416-99E04BB319C2}"/>
              </a:ext>
            </a:extLst>
          </p:cNvPr>
          <p:cNvSpPr txBox="1"/>
          <p:nvPr/>
        </p:nvSpPr>
        <p:spPr>
          <a:xfrm>
            <a:off x="7177966" y="4805745"/>
            <a:ext cx="4906926" cy="400110"/>
          </a:xfrm>
          <a:prstGeom prst="rect">
            <a:avLst/>
          </a:prstGeom>
          <a:noFill/>
        </p:spPr>
        <p:txBody>
          <a:bodyPr wrap="square" rtlCol="0">
            <a:spAutoFit/>
          </a:bodyPr>
          <a:lstStyle/>
          <a:p>
            <a:r>
              <a:rPr lang="en-GB" sz="1000" i="1" dirty="0">
                <a:latin typeface="Optima" panose="02000503060000020004" pitchFamily="2" charset="0"/>
              </a:rPr>
              <a:t>Table 102. Maximum likelihood estimates of the parameters. The model was fitted to all the samples combined but without ”outlying” samples (Model 1b).</a:t>
            </a:r>
          </a:p>
        </p:txBody>
      </p:sp>
      <p:sp>
        <p:nvSpPr>
          <p:cNvPr id="3" name="Rectangle 2">
            <a:extLst>
              <a:ext uri="{FF2B5EF4-FFF2-40B4-BE49-F238E27FC236}">
                <a16:creationId xmlns:a16="http://schemas.microsoft.com/office/drawing/2014/main" id="{BBB7E850-EFF3-2544-982D-2F6337AE3D24}"/>
              </a:ext>
            </a:extLst>
          </p:cNvPr>
          <p:cNvSpPr/>
          <p:nvPr/>
        </p:nvSpPr>
        <p:spPr>
          <a:xfrm>
            <a:off x="133390" y="794986"/>
            <a:ext cx="3750899" cy="307777"/>
          </a:xfrm>
          <a:prstGeom prst="rect">
            <a:avLst/>
          </a:prstGeom>
        </p:spPr>
        <p:txBody>
          <a:bodyPr wrap="none">
            <a:spAutoFit/>
          </a:bodyPr>
          <a:lstStyle/>
          <a:p>
            <a:r>
              <a:rPr lang="en-GB" sz="1400" dirty="0">
                <a:latin typeface="Cambria" panose="02040503050406030204" pitchFamily="18" charset="0"/>
              </a:rPr>
              <a:t>Mean size without removing outliers: 6.77 mm</a:t>
            </a:r>
          </a:p>
        </p:txBody>
      </p:sp>
      <p:sp>
        <p:nvSpPr>
          <p:cNvPr id="6" name="Rectangle 5">
            <a:extLst>
              <a:ext uri="{FF2B5EF4-FFF2-40B4-BE49-F238E27FC236}">
                <a16:creationId xmlns:a16="http://schemas.microsoft.com/office/drawing/2014/main" id="{5B1D79F8-BDE1-9F4C-849B-91CE32D1A703}"/>
              </a:ext>
            </a:extLst>
          </p:cNvPr>
          <p:cNvSpPr/>
          <p:nvPr/>
        </p:nvSpPr>
        <p:spPr>
          <a:xfrm>
            <a:off x="130184" y="1144662"/>
            <a:ext cx="3600794" cy="307777"/>
          </a:xfrm>
          <a:prstGeom prst="rect">
            <a:avLst/>
          </a:prstGeom>
        </p:spPr>
        <p:txBody>
          <a:bodyPr wrap="none">
            <a:spAutoFit/>
          </a:bodyPr>
          <a:lstStyle/>
          <a:p>
            <a:r>
              <a:rPr lang="en-GB" sz="1400" dirty="0">
                <a:latin typeface="Cambria" panose="02040503050406030204" pitchFamily="18" charset="0"/>
              </a:rPr>
              <a:t>Mean size if we remove 59 outliers: 6.52 mm</a:t>
            </a:r>
          </a:p>
        </p:txBody>
      </p:sp>
      <p:sp>
        <p:nvSpPr>
          <p:cNvPr id="14" name="TextBox 13">
            <a:extLst>
              <a:ext uri="{FF2B5EF4-FFF2-40B4-BE49-F238E27FC236}">
                <a16:creationId xmlns:a16="http://schemas.microsoft.com/office/drawing/2014/main" id="{35EB0733-01FB-434A-AD56-75D57F892FD6}"/>
              </a:ext>
            </a:extLst>
          </p:cNvPr>
          <p:cNvSpPr txBox="1"/>
          <p:nvPr/>
        </p:nvSpPr>
        <p:spPr>
          <a:xfrm>
            <a:off x="240544" y="5694285"/>
            <a:ext cx="5289640" cy="1169551"/>
          </a:xfrm>
          <a:prstGeom prst="rect">
            <a:avLst/>
          </a:prstGeom>
          <a:noFill/>
        </p:spPr>
        <p:txBody>
          <a:bodyPr wrap="square" rtlCol="0">
            <a:spAutoFit/>
          </a:bodyPr>
          <a:lstStyle/>
          <a:p>
            <a:pPr algn="just"/>
            <a:r>
              <a:rPr lang="en-GB" sz="1400" i="1" dirty="0">
                <a:latin typeface="Cambria" panose="02040503050406030204" pitchFamily="18" charset="0"/>
              </a:rPr>
              <a:t>Figure 101b. Size variation over populations by maturity classes after outlier removal. The boxplot is based on median (horizontal black like), 25</a:t>
            </a:r>
            <a:r>
              <a:rPr lang="en-GB" sz="1400" i="1" baseline="30000" dirty="0">
                <a:latin typeface="Cambria" panose="02040503050406030204" pitchFamily="18" charset="0"/>
              </a:rPr>
              <a:t>th</a:t>
            </a:r>
            <a:r>
              <a:rPr lang="en-GB" sz="1400" i="1" dirty="0">
                <a:latin typeface="Cambria" panose="02040503050406030204" pitchFamily="18" charset="0"/>
              </a:rPr>
              <a:t> and 75</a:t>
            </a:r>
            <a:r>
              <a:rPr lang="en-GB" sz="1400" i="1" baseline="30000" dirty="0">
                <a:latin typeface="Cambria" panose="02040503050406030204" pitchFamily="18" charset="0"/>
              </a:rPr>
              <a:t>th</a:t>
            </a:r>
            <a:r>
              <a:rPr lang="en-GB" sz="1400" i="1" dirty="0">
                <a:latin typeface="Cambria" panose="02040503050406030204" pitchFamily="18" charset="0"/>
              </a:rPr>
              <a:t> percentiles (lower and upper hinges), minimum and maximum (lower and upper whisker), outlying points (black dots).</a:t>
            </a:r>
          </a:p>
        </p:txBody>
      </p:sp>
      <p:pic>
        <p:nvPicPr>
          <p:cNvPr id="18" name="Graphic 17">
            <a:extLst>
              <a:ext uri="{FF2B5EF4-FFF2-40B4-BE49-F238E27FC236}">
                <a16:creationId xmlns:a16="http://schemas.microsoft.com/office/drawing/2014/main" id="{FCA8268C-2D2A-0C46-B55E-985EF58406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0544" y="1662285"/>
            <a:ext cx="5040000" cy="4032000"/>
          </a:xfrm>
          <a:prstGeom prst="rect">
            <a:avLst/>
          </a:prstGeom>
        </p:spPr>
      </p:pic>
      <p:pic>
        <p:nvPicPr>
          <p:cNvPr id="20" name="Graphic 19">
            <a:extLst>
              <a:ext uri="{FF2B5EF4-FFF2-40B4-BE49-F238E27FC236}">
                <a16:creationId xmlns:a16="http://schemas.microsoft.com/office/drawing/2014/main" id="{3EB6572B-7B5B-E942-AA17-F8B1893C2B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22804" y="123628"/>
            <a:ext cx="4320000" cy="3456000"/>
          </a:xfrm>
          <a:prstGeom prst="rect">
            <a:avLst/>
          </a:prstGeom>
        </p:spPr>
      </p:pic>
    </p:spTree>
    <p:extLst>
      <p:ext uri="{BB962C8B-B14F-4D97-AF65-F5344CB8AC3E}">
        <p14:creationId xmlns:p14="http://schemas.microsoft.com/office/powerpoint/2010/main" val="5750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62CA48-BE08-004A-9443-BC488A3FFC55}"/>
              </a:ext>
            </a:extLst>
          </p:cNvPr>
          <p:cNvSpPr/>
          <p:nvPr/>
        </p:nvSpPr>
        <p:spPr>
          <a:xfrm>
            <a:off x="133390" y="900219"/>
            <a:ext cx="6096000" cy="4154984"/>
          </a:xfrm>
          <a:prstGeom prst="rect">
            <a:avLst/>
          </a:prstGeom>
        </p:spPr>
        <p:txBody>
          <a:bodyPr>
            <a:spAutoFit/>
          </a:bodyPr>
          <a:lstStyle/>
          <a:p>
            <a:r>
              <a:rPr lang="en-US" sz="1600" b="0" i="0" u="none" strike="noStrike" dirty="0">
                <a:solidFill>
                  <a:srgbClr val="000000"/>
                </a:solidFill>
                <a:effectLst/>
                <a:latin typeface="Optima-Regular" panose="02000503060000020004" pitchFamily="2" charset="0"/>
              </a:rPr>
              <a:t>Fitting a model where the probability of maturity changes with size. Individuals classified as “immature” were treated as juvenile and adults were classified as either females or males.</a:t>
            </a:r>
          </a:p>
          <a:p>
            <a:endParaRPr lang="en-US" sz="1600" dirty="0">
              <a:solidFill>
                <a:srgbClr val="000000"/>
              </a:solidFill>
              <a:latin typeface="Optima-Regular" panose="02000503060000020004" pitchFamily="2" charset="0"/>
            </a:endParaRPr>
          </a:p>
          <a:p>
            <a:r>
              <a:rPr lang="en-US" sz="1600" dirty="0">
                <a:solidFill>
                  <a:srgbClr val="000000"/>
                </a:solidFill>
                <a:latin typeface="Optima-Regular" panose="02000503060000020004" pitchFamily="2" charset="0"/>
              </a:rPr>
              <a:t>What is the most sensible function?</a:t>
            </a:r>
          </a:p>
          <a:p>
            <a:pPr marL="342900" indent="-342900">
              <a:buAutoNum type="arabicParenR"/>
            </a:pPr>
            <a:r>
              <a:rPr lang="en-US" sz="1600" dirty="0">
                <a:solidFill>
                  <a:srgbClr val="000000"/>
                </a:solidFill>
                <a:latin typeface="Optima-Regular" panose="02000503060000020004" pitchFamily="2" charset="0"/>
              </a:rPr>
              <a:t>The same as Model 1 which can then be fitted to two different data, one where males are removed and another where females are removed.</a:t>
            </a:r>
          </a:p>
          <a:p>
            <a:pPr marL="342900" indent="-342900">
              <a:buAutoNum type="arabicParenR"/>
            </a:pPr>
            <a:r>
              <a:rPr lang="en-US" sz="1600" dirty="0">
                <a:solidFill>
                  <a:srgbClr val="000000"/>
                </a:solidFill>
                <a:latin typeface="Optima-Regular" panose="02000503060000020004" pitchFamily="2" charset="0"/>
              </a:rPr>
              <a:t>A function with two means and two slopes</a:t>
            </a:r>
          </a:p>
          <a:p>
            <a:r>
              <a:rPr lang="en-US" sz="1200" dirty="0" err="1">
                <a:solidFill>
                  <a:srgbClr val="000000"/>
                </a:solidFill>
                <a:latin typeface="Monaco" pitchFamily="2" charset="77"/>
              </a:rPr>
              <a:t>s_mat</a:t>
            </a:r>
            <a:r>
              <a:rPr lang="en-US" sz="1200" dirty="0">
                <a:solidFill>
                  <a:srgbClr val="000000"/>
                </a:solidFill>
                <a:latin typeface="Monaco" pitchFamily="2" charset="77"/>
              </a:rPr>
              <a:t> &lt;- function(size, mat, </a:t>
            </a:r>
            <a:r>
              <a:rPr lang="en-US" sz="1200" dirty="0" err="1">
                <a:solidFill>
                  <a:srgbClr val="000000"/>
                </a:solidFill>
                <a:latin typeface="Monaco" pitchFamily="2" charset="77"/>
              </a:rPr>
              <a:t>mean.f</a:t>
            </a:r>
            <a:r>
              <a:rPr lang="en-US" sz="1200" dirty="0">
                <a:solidFill>
                  <a:srgbClr val="000000"/>
                </a:solidFill>
                <a:latin typeface="Monaco" pitchFamily="2" charset="77"/>
              </a:rPr>
              <a:t>, </a:t>
            </a:r>
            <a:r>
              <a:rPr lang="en-US" sz="1200" dirty="0" err="1">
                <a:solidFill>
                  <a:srgbClr val="000000"/>
                </a:solidFill>
                <a:latin typeface="Monaco" pitchFamily="2" charset="77"/>
              </a:rPr>
              <a:t>slope.f</a:t>
            </a:r>
            <a:r>
              <a:rPr lang="en-US" sz="1200" dirty="0">
                <a:solidFill>
                  <a:srgbClr val="000000"/>
                </a:solidFill>
                <a:latin typeface="Monaco" pitchFamily="2" charset="77"/>
              </a:rPr>
              <a:t>, </a:t>
            </a:r>
            <a:r>
              <a:rPr lang="en-US" sz="1200" dirty="0" err="1">
                <a:solidFill>
                  <a:srgbClr val="000000"/>
                </a:solidFill>
                <a:latin typeface="Monaco" pitchFamily="2" charset="77"/>
              </a:rPr>
              <a:t>mean.m</a:t>
            </a:r>
            <a:r>
              <a:rPr lang="en-US" sz="1200" dirty="0">
                <a:solidFill>
                  <a:srgbClr val="000000"/>
                </a:solidFill>
                <a:latin typeface="Monaco" pitchFamily="2" charset="77"/>
              </a:rPr>
              <a:t>, </a:t>
            </a:r>
            <a:r>
              <a:rPr lang="en-US" sz="1200" dirty="0" err="1">
                <a:solidFill>
                  <a:srgbClr val="000000"/>
                </a:solidFill>
                <a:latin typeface="Monaco" pitchFamily="2" charset="77"/>
              </a:rPr>
              <a:t>slope.m</a:t>
            </a:r>
            <a:r>
              <a:rPr lang="en-US" sz="1200" dirty="0">
                <a:solidFill>
                  <a:srgbClr val="000000"/>
                </a:solidFill>
                <a:latin typeface="Monaco" pitchFamily="2" charset="77"/>
              </a:rPr>
              <a:t>) {</a:t>
            </a:r>
          </a:p>
          <a:p>
            <a:r>
              <a:rPr lang="en-US" sz="1200" dirty="0">
                <a:solidFill>
                  <a:srgbClr val="000000"/>
                </a:solidFill>
                <a:latin typeface="Monaco" pitchFamily="2" charset="77"/>
              </a:rPr>
              <a:t>  </a:t>
            </a:r>
            <a:r>
              <a:rPr lang="en-US" sz="1200" dirty="0" err="1">
                <a:solidFill>
                  <a:srgbClr val="000000"/>
                </a:solidFill>
                <a:latin typeface="Monaco" pitchFamily="2" charset="77"/>
              </a:rPr>
              <a:t>logit_pf</a:t>
            </a:r>
            <a:r>
              <a:rPr lang="en-US" sz="1200" dirty="0">
                <a:solidFill>
                  <a:srgbClr val="000000"/>
                </a:solidFill>
                <a:latin typeface="Monaco" pitchFamily="2" charset="77"/>
              </a:rPr>
              <a:t> &lt;- (size – </a:t>
            </a:r>
            <a:r>
              <a:rPr lang="en-US" sz="1200" dirty="0" err="1">
                <a:solidFill>
                  <a:srgbClr val="000000"/>
                </a:solidFill>
                <a:latin typeface="Monaco" pitchFamily="2" charset="77"/>
              </a:rPr>
              <a:t>mean.f</a:t>
            </a:r>
            <a:r>
              <a:rPr lang="en-US" sz="1200" dirty="0">
                <a:solidFill>
                  <a:srgbClr val="000000"/>
                </a:solidFill>
                <a:latin typeface="Monaco" pitchFamily="2" charset="77"/>
              </a:rPr>
              <a:t>) / </a:t>
            </a:r>
            <a:r>
              <a:rPr lang="en-US" sz="1200" dirty="0" err="1">
                <a:solidFill>
                  <a:srgbClr val="000000"/>
                </a:solidFill>
                <a:latin typeface="Monaco" pitchFamily="2" charset="77"/>
              </a:rPr>
              <a:t>slope.f</a:t>
            </a:r>
            <a:endParaRPr lang="en-US" sz="1200" dirty="0">
              <a:solidFill>
                <a:srgbClr val="000000"/>
              </a:solidFill>
              <a:latin typeface="Monaco" pitchFamily="2" charset="77"/>
            </a:endParaRPr>
          </a:p>
          <a:p>
            <a:r>
              <a:rPr lang="en-US" sz="1200" dirty="0">
                <a:solidFill>
                  <a:srgbClr val="000000"/>
                </a:solidFill>
                <a:latin typeface="Monaco" pitchFamily="2" charset="77"/>
              </a:rPr>
              <a:t>  </a:t>
            </a:r>
            <a:r>
              <a:rPr lang="en-US" sz="1200" dirty="0" err="1">
                <a:solidFill>
                  <a:srgbClr val="000000"/>
                </a:solidFill>
                <a:latin typeface="Monaco" pitchFamily="2" charset="77"/>
              </a:rPr>
              <a:t>logit_pm</a:t>
            </a:r>
            <a:r>
              <a:rPr lang="en-US" sz="1200" dirty="0">
                <a:solidFill>
                  <a:srgbClr val="000000"/>
                </a:solidFill>
                <a:latin typeface="Monaco" pitchFamily="2" charset="77"/>
              </a:rPr>
              <a:t> &lt;- (size – </a:t>
            </a:r>
            <a:r>
              <a:rPr lang="en-US" sz="1200" dirty="0" err="1">
                <a:solidFill>
                  <a:srgbClr val="000000"/>
                </a:solidFill>
                <a:latin typeface="Monaco" pitchFamily="2" charset="77"/>
              </a:rPr>
              <a:t>mean.m</a:t>
            </a:r>
            <a:r>
              <a:rPr lang="en-US" sz="1200" dirty="0">
                <a:solidFill>
                  <a:srgbClr val="000000"/>
                </a:solidFill>
                <a:latin typeface="Monaco" pitchFamily="2" charset="77"/>
              </a:rPr>
              <a:t>) / </a:t>
            </a:r>
            <a:r>
              <a:rPr lang="en-US" sz="1200" dirty="0" err="1">
                <a:solidFill>
                  <a:srgbClr val="000000"/>
                </a:solidFill>
                <a:latin typeface="Monaco" pitchFamily="2" charset="77"/>
              </a:rPr>
              <a:t>slope.m</a:t>
            </a:r>
            <a:endParaRPr lang="en-US" sz="1200" dirty="0">
              <a:solidFill>
                <a:srgbClr val="000000"/>
              </a:solidFill>
              <a:latin typeface="Monaco" pitchFamily="2" charset="77"/>
            </a:endParaRPr>
          </a:p>
          <a:p>
            <a:r>
              <a:rPr lang="en-US" sz="1200" dirty="0">
                <a:solidFill>
                  <a:srgbClr val="000000"/>
                </a:solidFill>
                <a:latin typeface="Monaco" pitchFamily="2" charset="77"/>
              </a:rPr>
              <a:t>  pf &lt;-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logit_pf</a:t>
            </a:r>
            <a:r>
              <a:rPr lang="en-US" sz="1200" dirty="0">
                <a:solidFill>
                  <a:srgbClr val="000000"/>
                </a:solidFill>
                <a:latin typeface="Monaco" pitchFamily="2" charset="77"/>
              </a:rPr>
              <a:t>) /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logit_pf</a:t>
            </a:r>
            <a:r>
              <a:rPr lang="en-US" sz="1200" dirty="0">
                <a:solidFill>
                  <a:srgbClr val="000000"/>
                </a:solidFill>
                <a:latin typeface="Monaco" pitchFamily="2" charset="77"/>
              </a:rPr>
              <a:t>)+1)</a:t>
            </a:r>
          </a:p>
          <a:p>
            <a:r>
              <a:rPr lang="en-US" sz="1200" dirty="0">
                <a:solidFill>
                  <a:srgbClr val="000000"/>
                </a:solidFill>
                <a:latin typeface="Monaco" pitchFamily="2" charset="77"/>
              </a:rPr>
              <a:t>  pm &lt;-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logit_pm</a:t>
            </a:r>
            <a:r>
              <a:rPr lang="en-US" sz="1200" dirty="0">
                <a:solidFill>
                  <a:srgbClr val="000000"/>
                </a:solidFill>
                <a:latin typeface="Monaco" pitchFamily="2" charset="77"/>
              </a:rPr>
              <a:t>) /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logit_pm</a:t>
            </a:r>
            <a:r>
              <a:rPr lang="en-US" sz="1200" dirty="0">
                <a:solidFill>
                  <a:srgbClr val="000000"/>
                </a:solidFill>
                <a:latin typeface="Monaco" pitchFamily="2" charset="77"/>
              </a:rPr>
              <a:t>)+1)</a:t>
            </a:r>
          </a:p>
          <a:p>
            <a:r>
              <a:rPr lang="en-US" sz="1200" b="1" dirty="0">
                <a:solidFill>
                  <a:srgbClr val="FF0000"/>
                </a:solidFill>
                <a:latin typeface="Monaco" pitchFamily="2" charset="77"/>
              </a:rPr>
              <a:t>But here I struggle because I do not know how to combine </a:t>
            </a:r>
            <a:r>
              <a:rPr lang="en-US" sz="1200" b="1" i="1" dirty="0">
                <a:solidFill>
                  <a:srgbClr val="FF0000"/>
                </a:solidFill>
                <a:latin typeface="Monaco" pitchFamily="2" charset="77"/>
              </a:rPr>
              <a:t>pf</a:t>
            </a:r>
            <a:r>
              <a:rPr lang="en-US" sz="1200" b="1" dirty="0">
                <a:solidFill>
                  <a:srgbClr val="FF0000"/>
                </a:solidFill>
                <a:latin typeface="Monaco" pitchFamily="2" charset="77"/>
              </a:rPr>
              <a:t> and </a:t>
            </a:r>
            <a:r>
              <a:rPr lang="en-US" sz="1200" b="1" i="1" dirty="0">
                <a:solidFill>
                  <a:srgbClr val="FF0000"/>
                </a:solidFill>
                <a:latin typeface="Monaco" pitchFamily="2" charset="77"/>
              </a:rPr>
              <a:t>pm</a:t>
            </a:r>
            <a:r>
              <a:rPr lang="en-US" sz="1200" b="1" dirty="0">
                <a:solidFill>
                  <a:srgbClr val="FF0000"/>
                </a:solidFill>
                <a:latin typeface="Monaco" pitchFamily="2" charset="77"/>
              </a:rPr>
              <a:t> into </a:t>
            </a:r>
            <a:r>
              <a:rPr lang="en-US" sz="1200" b="1" i="1" dirty="0">
                <a:solidFill>
                  <a:srgbClr val="FF0000"/>
                </a:solidFill>
                <a:latin typeface="Monaco" pitchFamily="2" charset="77"/>
              </a:rPr>
              <a:t>p</a:t>
            </a:r>
            <a:r>
              <a:rPr lang="en-US" sz="1200" b="1" dirty="0">
                <a:solidFill>
                  <a:srgbClr val="FF0000"/>
                </a:solidFill>
                <a:latin typeface="Monaco" pitchFamily="2" charset="77"/>
              </a:rPr>
              <a:t>. This function should return just one negative LL.</a:t>
            </a:r>
          </a:p>
          <a:p>
            <a:r>
              <a:rPr lang="en-US" sz="1200" dirty="0">
                <a:solidFill>
                  <a:srgbClr val="000000"/>
                </a:solidFill>
                <a:latin typeface="Monaco" pitchFamily="2" charset="77"/>
              </a:rPr>
              <a:t>  </a:t>
            </a:r>
            <a:r>
              <a:rPr lang="en-US" sz="1200" dirty="0" err="1">
                <a:solidFill>
                  <a:srgbClr val="000000"/>
                </a:solidFill>
                <a:latin typeface="Monaco" pitchFamily="2" charset="77"/>
              </a:rPr>
              <a:t>minusll</a:t>
            </a:r>
            <a:r>
              <a:rPr lang="en-US" sz="1200" dirty="0">
                <a:solidFill>
                  <a:srgbClr val="000000"/>
                </a:solidFill>
                <a:latin typeface="Monaco" pitchFamily="2" charset="77"/>
              </a:rPr>
              <a:t> &lt;- -sum(</a:t>
            </a:r>
            <a:r>
              <a:rPr lang="en-US" sz="1200" dirty="0" err="1">
                <a:solidFill>
                  <a:srgbClr val="000000"/>
                </a:solidFill>
                <a:latin typeface="Monaco" pitchFamily="2" charset="77"/>
              </a:rPr>
              <a:t>dbinom</a:t>
            </a:r>
            <a:r>
              <a:rPr lang="en-US" sz="1200" dirty="0">
                <a:solidFill>
                  <a:srgbClr val="000000"/>
                </a:solidFill>
                <a:latin typeface="Monaco" pitchFamily="2" charset="77"/>
              </a:rPr>
              <a:t>(mat, 1, p, log = TRUE))</a:t>
            </a:r>
          </a:p>
          <a:p>
            <a:r>
              <a:rPr lang="en-US" sz="1200" dirty="0">
                <a:solidFill>
                  <a:srgbClr val="000000"/>
                </a:solidFill>
                <a:latin typeface="Monaco" pitchFamily="2" charset="77"/>
              </a:rPr>
              <a:t>  return(</a:t>
            </a:r>
            <a:r>
              <a:rPr lang="en-US" sz="1200" dirty="0" err="1">
                <a:solidFill>
                  <a:srgbClr val="000000"/>
                </a:solidFill>
                <a:latin typeface="Monaco" pitchFamily="2" charset="77"/>
              </a:rPr>
              <a:t>minusll</a:t>
            </a:r>
            <a:r>
              <a:rPr lang="en-US" sz="1200" dirty="0">
                <a:solidFill>
                  <a:srgbClr val="000000"/>
                </a:solidFill>
                <a:latin typeface="Monaco" pitchFamily="2" charset="77"/>
              </a:rPr>
              <a:t>)</a:t>
            </a:r>
          </a:p>
          <a:p>
            <a:r>
              <a:rPr lang="en-US" sz="1200" dirty="0">
                <a:solidFill>
                  <a:srgbClr val="000000"/>
                </a:solidFill>
                <a:latin typeface="Monaco" pitchFamily="2" charset="77"/>
              </a:rPr>
              <a:t>}</a:t>
            </a:r>
          </a:p>
        </p:txBody>
      </p:sp>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3680110" cy="369332"/>
          </a:xfrm>
          <a:prstGeom prst="rect">
            <a:avLst/>
          </a:prstGeom>
          <a:noFill/>
        </p:spPr>
        <p:txBody>
          <a:bodyPr wrap="none" rtlCol="0">
            <a:spAutoFit/>
          </a:bodyPr>
          <a:lstStyle/>
          <a:p>
            <a:r>
              <a:rPr lang="en-GB" b="1" dirty="0">
                <a:latin typeface="Optima" panose="02000503060000020004" pitchFamily="2" charset="0"/>
              </a:rPr>
              <a:t>Model 2: two slopes and two sexes</a:t>
            </a:r>
          </a:p>
        </p:txBody>
      </p:sp>
      <p:sp>
        <p:nvSpPr>
          <p:cNvPr id="3" name="Rectangle 2">
            <a:extLst>
              <a:ext uri="{FF2B5EF4-FFF2-40B4-BE49-F238E27FC236}">
                <a16:creationId xmlns:a16="http://schemas.microsoft.com/office/drawing/2014/main" id="{A73548DC-6A83-C64C-9CE1-36F0B53E4767}"/>
              </a:ext>
            </a:extLst>
          </p:cNvPr>
          <p:cNvSpPr/>
          <p:nvPr/>
        </p:nvSpPr>
        <p:spPr>
          <a:xfrm>
            <a:off x="6592185" y="279143"/>
            <a:ext cx="5295014" cy="1200329"/>
          </a:xfrm>
          <a:prstGeom prst="rect">
            <a:avLst/>
          </a:prstGeom>
        </p:spPr>
        <p:txBody>
          <a:bodyPr wrap="square">
            <a:spAutoFit/>
          </a:bodyPr>
          <a:lstStyle/>
          <a:p>
            <a:r>
              <a:rPr lang="en-US" sz="1200" dirty="0">
                <a:solidFill>
                  <a:srgbClr val="000000"/>
                </a:solidFill>
                <a:latin typeface="Optima-Regular" panose="02000503060000020004" pitchFamily="2" charset="0"/>
              </a:rPr>
              <a:t>I am also uncertain how to plot the observed data. My first try was to use a female + juvenile dataset and a male + juvenile dataset. Juveniles are shared between the two datasets which means that the original immature females that were treated as juveniles are now included in both the female + juvenile dataset and the male + juvenile dataset. The same goes for immature males.</a:t>
            </a:r>
          </a:p>
          <a:p>
            <a:r>
              <a:rPr lang="en-US" sz="1200" b="1" dirty="0">
                <a:solidFill>
                  <a:srgbClr val="000000"/>
                </a:solidFill>
                <a:latin typeface="Optima-Regular" panose="02000503060000020004" pitchFamily="2" charset="0"/>
              </a:rPr>
              <a:t>What are the alternatives?</a:t>
            </a:r>
          </a:p>
        </p:txBody>
      </p:sp>
      <p:graphicFrame>
        <p:nvGraphicFramePr>
          <p:cNvPr id="10" name="Table 9">
            <a:extLst>
              <a:ext uri="{FF2B5EF4-FFF2-40B4-BE49-F238E27FC236}">
                <a16:creationId xmlns:a16="http://schemas.microsoft.com/office/drawing/2014/main" id="{77F4BE7B-E110-6B40-B68E-8EAD98D08F45}"/>
              </a:ext>
            </a:extLst>
          </p:cNvPr>
          <p:cNvGraphicFramePr>
            <a:graphicFrameLocks noGrp="1"/>
          </p:cNvGraphicFramePr>
          <p:nvPr>
            <p:extLst>
              <p:ext uri="{D42A27DB-BD31-4B8C-83A1-F6EECF244321}">
                <p14:modId xmlns:p14="http://schemas.microsoft.com/office/powerpoint/2010/main" val="3584462593"/>
              </p:ext>
            </p:extLst>
          </p:nvPr>
        </p:nvGraphicFramePr>
        <p:xfrm>
          <a:off x="133390" y="5399276"/>
          <a:ext cx="4680000" cy="660870"/>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100" b="0" dirty="0"/>
                        <a:t>Parameter</a:t>
                      </a:r>
                    </a:p>
                  </a:txBody>
                  <a:tcPr marL="52650" marR="52650" marT="26325" marB="26325"/>
                </a:tc>
                <a:tc>
                  <a:txBody>
                    <a:bodyPr/>
                    <a:lstStyle/>
                    <a:p>
                      <a:r>
                        <a:rPr lang="en-GB" sz="1100" b="0" dirty="0"/>
                        <a:t>Estimate</a:t>
                      </a:r>
                    </a:p>
                  </a:txBody>
                  <a:tcPr marL="52650" marR="52650" marT="26325" marB="26325"/>
                </a:tc>
                <a:tc>
                  <a:txBody>
                    <a:bodyPr/>
                    <a:lstStyle/>
                    <a:p>
                      <a:r>
                        <a:rPr lang="en-GB" sz="1100" b="0" dirty="0"/>
                        <a:t>SE</a:t>
                      </a:r>
                    </a:p>
                  </a:txBody>
                  <a:tcPr marL="52650" marR="52650" marT="26325" marB="26325"/>
                </a:tc>
                <a:tc>
                  <a:txBody>
                    <a:bodyPr/>
                    <a:lstStyle/>
                    <a:p>
                      <a:endParaRPr lang="en-GB" sz="1100" b="0" dirty="0"/>
                    </a:p>
                  </a:txBody>
                  <a:tcPr marL="52650" marR="52650" marT="26325" marB="26325"/>
                </a:tc>
                <a:extLst>
                  <a:ext uri="{0D108BD9-81ED-4DB2-BD59-A6C34878D82A}">
                    <a16:rowId xmlns:a16="http://schemas.microsoft.com/office/drawing/2014/main" val="1187548107"/>
                  </a:ext>
                </a:extLst>
              </a:tr>
              <a:tr h="215808">
                <a:tc>
                  <a:txBody>
                    <a:bodyPr/>
                    <a:lstStyle/>
                    <a:p>
                      <a:r>
                        <a:rPr lang="en-GB" sz="1100" dirty="0" err="1"/>
                        <a:t>mean.m</a:t>
                      </a:r>
                      <a:endParaRPr lang="en-GB" sz="1100" dirty="0"/>
                    </a:p>
                  </a:txBody>
                  <a:tcPr marL="52650" marR="52650" marT="26325" marB="26325"/>
                </a:tc>
                <a:tc>
                  <a:txBody>
                    <a:bodyPr/>
                    <a:lstStyle/>
                    <a:p>
                      <a:r>
                        <a:rPr lang="en-GB" sz="1100" dirty="0"/>
                        <a:t>2.11</a:t>
                      </a:r>
                    </a:p>
                  </a:txBody>
                  <a:tcPr marL="52650" marR="52650" marT="26325" marB="26325"/>
                </a:tc>
                <a:tc>
                  <a:txBody>
                    <a:bodyPr/>
                    <a:lstStyle/>
                    <a:p>
                      <a:r>
                        <a:rPr lang="en-GB" sz="1100" dirty="0"/>
                        <a:t>0.03</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2589338519"/>
                  </a:ext>
                </a:extLst>
              </a:tr>
              <a:tr h="215808">
                <a:tc>
                  <a:txBody>
                    <a:bodyPr/>
                    <a:lstStyle/>
                    <a:p>
                      <a:r>
                        <a:rPr lang="en-GB" sz="1100" dirty="0" err="1"/>
                        <a:t>slope.m</a:t>
                      </a:r>
                      <a:endParaRPr lang="en-GB" sz="1100" dirty="0"/>
                    </a:p>
                  </a:txBody>
                  <a:tcPr marL="52650" marR="52650" marT="26325" marB="26325"/>
                </a:tc>
                <a:tc>
                  <a:txBody>
                    <a:bodyPr/>
                    <a:lstStyle/>
                    <a:p>
                      <a:r>
                        <a:rPr lang="en-GB" sz="1100" dirty="0"/>
                        <a:t>0.33</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76683632"/>
                  </a:ext>
                </a:extLst>
              </a:tr>
            </a:tbl>
          </a:graphicData>
        </a:graphic>
      </p:graphicFrame>
      <p:sp>
        <p:nvSpPr>
          <p:cNvPr id="6" name="TextBox 5">
            <a:extLst>
              <a:ext uri="{FF2B5EF4-FFF2-40B4-BE49-F238E27FC236}">
                <a16:creationId xmlns:a16="http://schemas.microsoft.com/office/drawing/2014/main" id="{E4E3083A-F89D-E94F-A9DF-8CD062ECDC2D}"/>
              </a:ext>
            </a:extLst>
          </p:cNvPr>
          <p:cNvSpPr txBox="1"/>
          <p:nvPr/>
        </p:nvSpPr>
        <p:spPr>
          <a:xfrm>
            <a:off x="133390" y="5122277"/>
            <a:ext cx="1321196" cy="276999"/>
          </a:xfrm>
          <a:prstGeom prst="rect">
            <a:avLst/>
          </a:prstGeom>
          <a:noFill/>
        </p:spPr>
        <p:txBody>
          <a:bodyPr wrap="none" rtlCol="0">
            <a:spAutoFit/>
          </a:bodyPr>
          <a:lstStyle/>
          <a:p>
            <a:r>
              <a:rPr lang="en-GB" sz="1200" dirty="0">
                <a:latin typeface="Optima" panose="02000503060000020004" pitchFamily="2" charset="0"/>
              </a:rPr>
              <a:t>Option 1 returns:</a:t>
            </a:r>
          </a:p>
        </p:txBody>
      </p:sp>
      <p:graphicFrame>
        <p:nvGraphicFramePr>
          <p:cNvPr id="14" name="Table 13">
            <a:extLst>
              <a:ext uri="{FF2B5EF4-FFF2-40B4-BE49-F238E27FC236}">
                <a16:creationId xmlns:a16="http://schemas.microsoft.com/office/drawing/2014/main" id="{1E23C7D6-AD77-7C44-A53A-C60C7631CF4A}"/>
              </a:ext>
            </a:extLst>
          </p:cNvPr>
          <p:cNvGraphicFramePr>
            <a:graphicFrameLocks noGrp="1"/>
          </p:cNvGraphicFramePr>
          <p:nvPr>
            <p:extLst>
              <p:ext uri="{D42A27DB-BD31-4B8C-83A1-F6EECF244321}">
                <p14:modId xmlns:p14="http://schemas.microsoft.com/office/powerpoint/2010/main" val="4008315161"/>
              </p:ext>
            </p:extLst>
          </p:nvPr>
        </p:nvGraphicFramePr>
        <p:xfrm>
          <a:off x="133390" y="6127220"/>
          <a:ext cx="4680000" cy="660870"/>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100" b="0" dirty="0"/>
                        <a:t>Parameter</a:t>
                      </a:r>
                    </a:p>
                  </a:txBody>
                  <a:tcPr marL="52650" marR="52650" marT="26325" marB="26325"/>
                </a:tc>
                <a:tc>
                  <a:txBody>
                    <a:bodyPr/>
                    <a:lstStyle/>
                    <a:p>
                      <a:r>
                        <a:rPr lang="en-GB" sz="1100" b="0" dirty="0"/>
                        <a:t>Estimate</a:t>
                      </a:r>
                    </a:p>
                  </a:txBody>
                  <a:tcPr marL="52650" marR="52650" marT="26325" marB="26325"/>
                </a:tc>
                <a:tc>
                  <a:txBody>
                    <a:bodyPr/>
                    <a:lstStyle/>
                    <a:p>
                      <a:r>
                        <a:rPr lang="en-GB" sz="1100" b="0" dirty="0"/>
                        <a:t>SE</a:t>
                      </a:r>
                    </a:p>
                  </a:txBody>
                  <a:tcPr marL="52650" marR="52650" marT="26325" marB="26325"/>
                </a:tc>
                <a:tc>
                  <a:txBody>
                    <a:bodyPr/>
                    <a:lstStyle/>
                    <a:p>
                      <a:endParaRPr lang="en-GB" sz="1100" b="0" dirty="0"/>
                    </a:p>
                  </a:txBody>
                  <a:tcPr marL="52650" marR="52650" marT="26325" marB="26325"/>
                </a:tc>
                <a:extLst>
                  <a:ext uri="{0D108BD9-81ED-4DB2-BD59-A6C34878D82A}">
                    <a16:rowId xmlns:a16="http://schemas.microsoft.com/office/drawing/2014/main" val="1187548107"/>
                  </a:ext>
                </a:extLst>
              </a:tr>
              <a:tr h="215808">
                <a:tc>
                  <a:txBody>
                    <a:bodyPr/>
                    <a:lstStyle/>
                    <a:p>
                      <a:r>
                        <a:rPr lang="en-GB" sz="1100" dirty="0" err="1"/>
                        <a:t>mean.f</a:t>
                      </a:r>
                      <a:endParaRPr lang="en-GB" sz="1100" dirty="0"/>
                    </a:p>
                  </a:txBody>
                  <a:tcPr marL="52650" marR="52650" marT="26325" marB="26325"/>
                </a:tc>
                <a:tc>
                  <a:txBody>
                    <a:bodyPr/>
                    <a:lstStyle/>
                    <a:p>
                      <a:r>
                        <a:rPr lang="en-GB" sz="1100" dirty="0"/>
                        <a:t>2.14</a:t>
                      </a:r>
                    </a:p>
                  </a:txBody>
                  <a:tcPr marL="52650" marR="52650" marT="26325" marB="26325"/>
                </a:tc>
                <a:tc>
                  <a:txBody>
                    <a:bodyPr/>
                    <a:lstStyle/>
                    <a:p>
                      <a:r>
                        <a:rPr lang="en-GB" sz="1100" dirty="0"/>
                        <a:t>0.03</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2589338519"/>
                  </a:ext>
                </a:extLst>
              </a:tr>
              <a:tr h="215808">
                <a:tc>
                  <a:txBody>
                    <a:bodyPr/>
                    <a:lstStyle/>
                    <a:p>
                      <a:r>
                        <a:rPr lang="en-GB" sz="1100" dirty="0" err="1"/>
                        <a:t>slope.f</a:t>
                      </a:r>
                      <a:endParaRPr lang="en-GB" sz="1100" dirty="0"/>
                    </a:p>
                  </a:txBody>
                  <a:tcPr marL="52650" marR="52650" marT="26325" marB="26325"/>
                </a:tc>
                <a:tc>
                  <a:txBody>
                    <a:bodyPr/>
                    <a:lstStyle/>
                    <a:p>
                      <a:r>
                        <a:rPr lang="en-GB" sz="1100" dirty="0"/>
                        <a:t>0.29</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76683632"/>
                  </a:ext>
                </a:extLst>
              </a:tr>
            </a:tbl>
          </a:graphicData>
        </a:graphic>
      </p:graphicFrame>
      <p:pic>
        <p:nvPicPr>
          <p:cNvPr id="9" name="Graphic 8">
            <a:extLst>
              <a:ext uri="{FF2B5EF4-FFF2-40B4-BE49-F238E27FC236}">
                <a16:creationId xmlns:a16="http://schemas.microsoft.com/office/drawing/2014/main" id="{BC949D82-C59C-3848-A9C0-BFCF79DF13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92185" y="1548344"/>
            <a:ext cx="4083641" cy="3266913"/>
          </a:xfrm>
          <a:prstGeom prst="rect">
            <a:avLst/>
          </a:prstGeom>
        </p:spPr>
      </p:pic>
      <p:sp>
        <p:nvSpPr>
          <p:cNvPr id="16" name="TextBox 15">
            <a:extLst>
              <a:ext uri="{FF2B5EF4-FFF2-40B4-BE49-F238E27FC236}">
                <a16:creationId xmlns:a16="http://schemas.microsoft.com/office/drawing/2014/main" id="{AF5E0C1F-0971-7F42-AA42-93DD9F677315}"/>
              </a:ext>
            </a:extLst>
          </p:cNvPr>
          <p:cNvSpPr txBox="1"/>
          <p:nvPr/>
        </p:nvSpPr>
        <p:spPr>
          <a:xfrm>
            <a:off x="6592184" y="4815257"/>
            <a:ext cx="5443871" cy="707886"/>
          </a:xfrm>
          <a:prstGeom prst="rect">
            <a:avLst/>
          </a:prstGeom>
          <a:noFill/>
        </p:spPr>
        <p:txBody>
          <a:bodyPr wrap="square" rtlCol="0">
            <a:spAutoFit/>
          </a:bodyPr>
          <a:lstStyle/>
          <a:p>
            <a:r>
              <a:rPr lang="en-GB" sz="1000" i="1" dirty="0">
                <a:latin typeface="Optima" panose="02000503060000020004" pitchFamily="2" charset="0"/>
              </a:rPr>
              <a:t>Figure 103. Relationship between probability of maturity and size in females and males. Fitted curve in black (females) and in red (males) are superimposed on the observed proportions of mature females and mature males (black and red dots - proportions of females and males for size bins, respectively. Error bars – 2.5th and 97.5th percentiles).</a:t>
            </a:r>
          </a:p>
        </p:txBody>
      </p:sp>
      <p:sp>
        <p:nvSpPr>
          <p:cNvPr id="4" name="Rectangle 3">
            <a:extLst>
              <a:ext uri="{FF2B5EF4-FFF2-40B4-BE49-F238E27FC236}">
                <a16:creationId xmlns:a16="http://schemas.microsoft.com/office/drawing/2014/main" id="{9F247D88-F1FC-5442-9C11-BBABE6443891}"/>
              </a:ext>
            </a:extLst>
          </p:cNvPr>
          <p:cNvSpPr/>
          <p:nvPr/>
        </p:nvSpPr>
        <p:spPr>
          <a:xfrm>
            <a:off x="6592184" y="5912645"/>
            <a:ext cx="5295015" cy="461665"/>
          </a:xfrm>
          <a:prstGeom prst="rect">
            <a:avLst/>
          </a:prstGeom>
        </p:spPr>
        <p:txBody>
          <a:bodyPr wrap="square">
            <a:spAutoFit/>
          </a:bodyPr>
          <a:lstStyle/>
          <a:p>
            <a:r>
              <a:rPr lang="en-US" sz="1200" dirty="0">
                <a:solidFill>
                  <a:srgbClr val="0070C0"/>
                </a:solidFill>
                <a:latin typeface="Optima-Regular" panose="02000503060000020004" pitchFamily="2" charset="0"/>
              </a:rPr>
              <a:t>Actually, it looks like there might not be a sex difference, which would be rather surprising.</a:t>
            </a:r>
            <a:endParaRPr lang="en-GB" sz="1200" dirty="0">
              <a:solidFill>
                <a:srgbClr val="0070C0"/>
              </a:solidFill>
            </a:endParaRPr>
          </a:p>
        </p:txBody>
      </p:sp>
      <p:cxnSp>
        <p:nvCxnSpPr>
          <p:cNvPr id="11" name="Straight Connector 10">
            <a:extLst>
              <a:ext uri="{FF2B5EF4-FFF2-40B4-BE49-F238E27FC236}">
                <a16:creationId xmlns:a16="http://schemas.microsoft.com/office/drawing/2014/main" id="{F6367E92-E5C9-E94F-A491-82D7D7EFC9AD}"/>
              </a:ext>
            </a:extLst>
          </p:cNvPr>
          <p:cNvCxnSpPr/>
          <p:nvPr/>
        </p:nvCxnSpPr>
        <p:spPr>
          <a:xfrm>
            <a:off x="148856" y="97971"/>
            <a:ext cx="11887199" cy="6607629"/>
          </a:xfrm>
          <a:prstGeom prst="line">
            <a:avLst/>
          </a:prstGeom>
          <a:ln w="508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39BCA5E-C82F-2343-A079-4AAC61E598CD}"/>
              </a:ext>
            </a:extLst>
          </p:cNvPr>
          <p:cNvCxnSpPr>
            <a:cxnSpLocks/>
          </p:cNvCxnSpPr>
          <p:nvPr/>
        </p:nvCxnSpPr>
        <p:spPr>
          <a:xfrm flipV="1">
            <a:off x="385009" y="279143"/>
            <a:ext cx="11502190" cy="6175470"/>
          </a:xfrm>
          <a:prstGeom prst="line">
            <a:avLst/>
          </a:prstGeom>
          <a:ln w="5080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576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762CA48-BE08-004A-9443-BC488A3FFC55}"/>
                  </a:ext>
                </a:extLst>
              </p:cNvPr>
              <p:cNvSpPr/>
              <p:nvPr/>
            </p:nvSpPr>
            <p:spPr>
              <a:xfrm>
                <a:off x="133390" y="736689"/>
                <a:ext cx="6223867" cy="2462213"/>
              </a:xfrm>
              <a:prstGeom prst="rect">
                <a:avLst/>
              </a:prstGeom>
            </p:spPr>
            <p:txBody>
              <a:bodyPr wrap="square">
                <a:spAutoFit/>
              </a:bodyPr>
              <a:lstStyle/>
              <a:p>
                <a:pPr algn="just"/>
                <a:r>
                  <a:rPr lang="en-US" sz="1400" b="0" i="0" u="none" strike="noStrike" dirty="0">
                    <a:solidFill>
                      <a:srgbClr val="000000"/>
                    </a:solidFill>
                    <a:effectLst/>
                    <a:latin typeface="Cambria" panose="02040503050406030204" pitchFamily="18" charset="0"/>
                  </a:rPr>
                  <a:t>Fitting a model where the probability of maturity changes with size. Individuals classified as “immature” were treated as juvenile and adults were classified as either females or males. The model is multinomial with three classes (female, male and juvenile) which means that, for example, the probability of being a mature male is the probability of being male and being mature. Hence, the addition of the sex ratio (0.5) in the calculation which can be replaced with the parameter </a:t>
                </a:r>
                <a14:m>
                  <m:oMath xmlns:m="http://schemas.openxmlformats.org/officeDocument/2006/math">
                    <m:r>
                      <a:rPr lang="sv-SE" sz="1400" i="1">
                        <a:solidFill>
                          <a:srgbClr val="000000"/>
                        </a:solidFill>
                        <a:latin typeface="Cambria Math" panose="02040503050406030204" pitchFamily="18" charset="0"/>
                      </a:rPr>
                      <m:t>𝑠𝑟</m:t>
                    </m:r>
                  </m:oMath>
                </a14:m>
                <a:r>
                  <a:rPr lang="en-US" sz="1400" b="0" u="none" strike="noStrike" dirty="0">
                    <a:solidFill>
                      <a:srgbClr val="000000"/>
                    </a:solidFill>
                    <a:effectLst/>
                    <a:latin typeface="Cambria" panose="02040503050406030204" pitchFamily="18" charset="0"/>
                  </a:rPr>
                  <a:t> (or </a:t>
                </a:r>
                <a14:m>
                  <m:oMath xmlns:m="http://schemas.openxmlformats.org/officeDocument/2006/math">
                    <m:r>
                      <a:rPr lang="sv-SE" sz="1400" b="0" i="1" u="none" strike="noStrike" smtClean="0">
                        <a:solidFill>
                          <a:srgbClr val="000000"/>
                        </a:solidFill>
                        <a:effectLst/>
                        <a:latin typeface="Cambria Math" panose="02040503050406030204" pitchFamily="18" charset="0"/>
                      </a:rPr>
                      <m:t>1−</m:t>
                    </m:r>
                    <m:r>
                      <a:rPr lang="sv-SE" sz="1400" b="0" i="1" u="none" strike="noStrike" smtClean="0">
                        <a:solidFill>
                          <a:srgbClr val="000000"/>
                        </a:solidFill>
                        <a:effectLst/>
                        <a:latin typeface="Cambria Math" panose="02040503050406030204" pitchFamily="18" charset="0"/>
                      </a:rPr>
                      <m:t>𝑠𝑟</m:t>
                    </m:r>
                  </m:oMath>
                </a14:m>
                <a:r>
                  <a:rPr lang="en-US" sz="1400" b="0" i="0" u="none" strike="noStrike" dirty="0">
                    <a:solidFill>
                      <a:srgbClr val="000000"/>
                    </a:solidFill>
                    <a:effectLst/>
                    <a:latin typeface="Cambria" panose="02040503050406030204" pitchFamily="18" charset="0"/>
                  </a:rPr>
                  <a:t> for females). In order to keep </a:t>
                </a:r>
                <a14:m>
                  <m:oMath xmlns:m="http://schemas.openxmlformats.org/officeDocument/2006/math">
                    <m:r>
                      <a:rPr lang="sv-SE" sz="1400" i="1">
                        <a:solidFill>
                          <a:srgbClr val="000000"/>
                        </a:solidFill>
                        <a:latin typeface="Cambria Math" panose="02040503050406030204" pitchFamily="18" charset="0"/>
                      </a:rPr>
                      <m:t>𝑠𝑟</m:t>
                    </m:r>
                  </m:oMath>
                </a14:m>
                <a:r>
                  <a:rPr lang="en-US" sz="1400" b="0" i="0" u="none" strike="noStrike" dirty="0">
                    <a:solidFill>
                      <a:srgbClr val="000000"/>
                    </a:solidFill>
                    <a:effectLst/>
                    <a:latin typeface="Cambria" panose="02040503050406030204" pitchFamily="18" charset="0"/>
                  </a:rPr>
                  <a:t> between 0 and 1, the fitted parameter is </a:t>
                </a:r>
                <a14:m>
                  <m:oMath xmlns:m="http://schemas.openxmlformats.org/officeDocument/2006/math">
                    <m:r>
                      <m:rPr>
                        <m:nor/>
                      </m:rPr>
                      <a:rPr lang="sv-SE" sz="1400" b="0" i="0" u="none" strike="noStrike" smtClean="0">
                        <a:solidFill>
                          <a:srgbClr val="000000"/>
                        </a:solidFill>
                        <a:effectLst/>
                        <a:latin typeface="Cambria" panose="02040503050406030204" pitchFamily="18" charset="0"/>
                      </a:rPr>
                      <m:t>logit</m:t>
                    </m:r>
                    <m:r>
                      <m:rPr>
                        <m:nor/>
                      </m:rPr>
                      <a:rPr lang="sv-SE" sz="1400" b="0" i="0" u="none" strike="noStrike" smtClean="0">
                        <a:solidFill>
                          <a:srgbClr val="000000"/>
                        </a:solidFill>
                        <a:effectLst/>
                        <a:latin typeface="Cambria" panose="02040503050406030204" pitchFamily="18" charset="0"/>
                      </a:rPr>
                      <m:t> </m:t>
                    </m:r>
                    <m:r>
                      <a:rPr lang="sv-SE" sz="1400" b="0" i="1" u="none" strike="noStrike" smtClean="0">
                        <a:solidFill>
                          <a:srgbClr val="000000"/>
                        </a:solidFill>
                        <a:effectLst/>
                        <a:latin typeface="Cambria Math" panose="02040503050406030204" pitchFamily="18" charset="0"/>
                      </a:rPr>
                      <m:t>𝑠𝑟</m:t>
                    </m:r>
                  </m:oMath>
                </a14:m>
                <a:r>
                  <a:rPr lang="en-US" sz="1400" b="0" i="0" u="none" strike="noStrike" dirty="0">
                    <a:solidFill>
                      <a:srgbClr val="000000"/>
                    </a:solidFill>
                    <a:effectLst/>
                    <a:latin typeface="Cambria" panose="02040503050406030204" pitchFamily="18" charset="0"/>
                  </a:rPr>
                  <a:t>.</a:t>
                </a:r>
                <a:r>
                  <a:rPr lang="en-US" sz="1400" dirty="0">
                    <a:solidFill>
                      <a:srgbClr val="000000"/>
                    </a:solidFill>
                    <a:latin typeface="Cambria" panose="02040503050406030204" pitchFamily="18" charset="0"/>
                  </a:rPr>
                  <a:t> Other parameters are the average size at which males or females become adult (smat_m, smat_f) and a slope (b_m, b_f) that determines how variable the size at maturity is. We are assuming that the four parameters are constant across the contact zone.</a:t>
                </a:r>
              </a:p>
            </p:txBody>
          </p:sp>
        </mc:Choice>
        <mc:Fallback xmlns="">
          <p:sp>
            <p:nvSpPr>
              <p:cNvPr id="2" name="Rectangle 1">
                <a:extLst>
                  <a:ext uri="{FF2B5EF4-FFF2-40B4-BE49-F238E27FC236}">
                    <a16:creationId xmlns:a16="http://schemas.microsoft.com/office/drawing/2014/main" id="{8762CA48-BE08-004A-9443-BC488A3FFC55}"/>
                  </a:ext>
                </a:extLst>
              </p:cNvPr>
              <p:cNvSpPr>
                <a:spLocks noRot="1" noChangeAspect="1" noMove="1" noResize="1" noEditPoints="1" noAdjustHandles="1" noChangeArrowheads="1" noChangeShapeType="1" noTextEdit="1"/>
              </p:cNvSpPr>
              <p:nvPr/>
            </p:nvSpPr>
            <p:spPr>
              <a:xfrm>
                <a:off x="133390" y="736689"/>
                <a:ext cx="6223867" cy="2462213"/>
              </a:xfrm>
              <a:prstGeom prst="rect">
                <a:avLst/>
              </a:prstGeom>
              <a:blipFill>
                <a:blip r:embed="rId2"/>
                <a:stretch>
                  <a:fillRect l="-204" r="-204" b="-1538"/>
                </a:stretch>
              </a:blipFill>
            </p:spPr>
            <p:txBody>
              <a:bodyPr/>
              <a:lstStyle/>
              <a:p>
                <a:r>
                  <a:rPr lang="en-GB">
                    <a:noFill/>
                  </a:rPr>
                  <a:t> </a:t>
                </a:r>
              </a:p>
            </p:txBody>
          </p:sp>
        </mc:Fallback>
      </mc:AlternateContent>
      <p:sp>
        <p:nvSpPr>
          <p:cNvPr id="16" name="TextBox 15">
            <a:extLst>
              <a:ext uri="{FF2B5EF4-FFF2-40B4-BE49-F238E27FC236}">
                <a16:creationId xmlns:a16="http://schemas.microsoft.com/office/drawing/2014/main" id="{AF5E0C1F-0971-7F42-AA42-93DD9F677315}"/>
              </a:ext>
            </a:extLst>
          </p:cNvPr>
          <p:cNvSpPr txBox="1"/>
          <p:nvPr/>
        </p:nvSpPr>
        <p:spPr>
          <a:xfrm>
            <a:off x="6664183" y="6072792"/>
            <a:ext cx="5443871" cy="400110"/>
          </a:xfrm>
          <a:prstGeom prst="rect">
            <a:avLst/>
          </a:prstGeom>
          <a:noFill/>
        </p:spPr>
        <p:txBody>
          <a:bodyPr wrap="square" rtlCol="0">
            <a:spAutoFit/>
          </a:bodyPr>
          <a:lstStyle/>
          <a:p>
            <a:pPr algn="just"/>
            <a:r>
              <a:rPr lang="en-GB" sz="1000" i="1" dirty="0">
                <a:latin typeface="Cambria" panose="02040503050406030204" pitchFamily="18" charset="0"/>
              </a:rPr>
              <a:t>Figure 103. Fitted curves of the probability of being either female or male depending on size. Female in black and male in red.</a:t>
            </a:r>
          </a:p>
        </p:txBody>
      </p:sp>
      <p:sp>
        <p:nvSpPr>
          <p:cNvPr id="5" name="TextBox 4">
            <a:extLst>
              <a:ext uri="{FF2B5EF4-FFF2-40B4-BE49-F238E27FC236}">
                <a16:creationId xmlns:a16="http://schemas.microsoft.com/office/drawing/2014/main" id="{0C6B0983-6F82-3244-A6A0-1B231A40FADC}"/>
              </a:ext>
            </a:extLst>
          </p:cNvPr>
          <p:cNvSpPr txBox="1"/>
          <p:nvPr/>
        </p:nvSpPr>
        <p:spPr>
          <a:xfrm>
            <a:off x="133390" y="279147"/>
            <a:ext cx="6105839" cy="369332"/>
          </a:xfrm>
          <a:prstGeom prst="rect">
            <a:avLst/>
          </a:prstGeom>
          <a:noFill/>
        </p:spPr>
        <p:txBody>
          <a:bodyPr wrap="none" rtlCol="0">
            <a:spAutoFit/>
          </a:bodyPr>
          <a:lstStyle/>
          <a:p>
            <a:r>
              <a:rPr lang="en-GB" b="1" dirty="0">
                <a:latin typeface="Cambria" panose="02040503050406030204" pitchFamily="18" charset="0"/>
              </a:rPr>
              <a:t>Model 2: four parameters and two sexes without outliers</a:t>
            </a:r>
          </a:p>
        </p:txBody>
      </p:sp>
      <p:graphicFrame>
        <p:nvGraphicFramePr>
          <p:cNvPr id="3" name="Table 2">
            <a:extLst>
              <a:ext uri="{FF2B5EF4-FFF2-40B4-BE49-F238E27FC236}">
                <a16:creationId xmlns:a16="http://schemas.microsoft.com/office/drawing/2014/main" id="{4A4406B4-1769-C641-9656-0AC4D28D02FD}"/>
              </a:ext>
            </a:extLst>
          </p:cNvPr>
          <p:cNvGraphicFramePr>
            <a:graphicFrameLocks noGrp="1"/>
          </p:cNvGraphicFramePr>
          <p:nvPr>
            <p:extLst>
              <p:ext uri="{D42A27DB-BD31-4B8C-83A1-F6EECF244321}">
                <p14:modId xmlns:p14="http://schemas.microsoft.com/office/powerpoint/2010/main" val="2862683116"/>
              </p:ext>
            </p:extLst>
          </p:nvPr>
        </p:nvGraphicFramePr>
        <p:xfrm>
          <a:off x="8572870" y="736674"/>
          <a:ext cx="3456000" cy="492750"/>
        </p:xfrm>
        <a:graphic>
          <a:graphicData uri="http://schemas.openxmlformats.org/drawingml/2006/table">
            <a:tbl>
              <a:tblPr firstRow="1" bandRow="1">
                <a:tableStyleId>{8799B23B-EC83-4686-B30A-512413B5E67A}</a:tableStyleId>
              </a:tblPr>
              <a:tblGrid>
                <a:gridCol w="1152000">
                  <a:extLst>
                    <a:ext uri="{9D8B030D-6E8A-4147-A177-3AD203B41FA5}">
                      <a16:colId xmlns:a16="http://schemas.microsoft.com/office/drawing/2014/main" val="1142775753"/>
                    </a:ext>
                  </a:extLst>
                </a:gridCol>
                <a:gridCol w="1152000">
                  <a:extLst>
                    <a:ext uri="{9D8B030D-6E8A-4147-A177-3AD203B41FA5}">
                      <a16:colId xmlns:a16="http://schemas.microsoft.com/office/drawing/2014/main" val="1404837774"/>
                    </a:ext>
                  </a:extLst>
                </a:gridCol>
                <a:gridCol w="1152000">
                  <a:extLst>
                    <a:ext uri="{9D8B030D-6E8A-4147-A177-3AD203B41FA5}">
                      <a16:colId xmlns:a16="http://schemas.microsoft.com/office/drawing/2014/main" val="246323040"/>
                    </a:ext>
                  </a:extLst>
                </a:gridCol>
              </a:tblGrid>
              <a:tr h="246375">
                <a:tc>
                  <a:txBody>
                    <a:bodyPr/>
                    <a:lstStyle/>
                    <a:p>
                      <a:r>
                        <a:rPr lang="en-GB" sz="1000" dirty="0">
                          <a:latin typeface="Monaco" pitchFamily="2" charset="77"/>
                        </a:rPr>
                        <a:t>Juvenile (0)</a:t>
                      </a:r>
                    </a:p>
                  </a:txBody>
                  <a:tcPr marL="60750" marR="60750" marT="30375" marB="30375"/>
                </a:tc>
                <a:tc>
                  <a:txBody>
                    <a:bodyPr/>
                    <a:lstStyle/>
                    <a:p>
                      <a:r>
                        <a:rPr lang="en-GB" sz="1000" dirty="0">
                          <a:latin typeface="Monaco" pitchFamily="2" charset="77"/>
                        </a:rPr>
                        <a:t>Female (1)</a:t>
                      </a:r>
                    </a:p>
                  </a:txBody>
                  <a:tcPr marL="60750" marR="60750" marT="30375" marB="30375"/>
                </a:tc>
                <a:tc>
                  <a:txBody>
                    <a:bodyPr/>
                    <a:lstStyle/>
                    <a:p>
                      <a:r>
                        <a:rPr lang="en-GB" sz="1000" dirty="0">
                          <a:latin typeface="Monaco" pitchFamily="2" charset="77"/>
                        </a:rPr>
                        <a:t>Male (2)</a:t>
                      </a:r>
                    </a:p>
                  </a:txBody>
                  <a:tcPr marL="60750" marR="60750" marT="30375" marB="30375"/>
                </a:tc>
                <a:extLst>
                  <a:ext uri="{0D108BD9-81ED-4DB2-BD59-A6C34878D82A}">
                    <a16:rowId xmlns:a16="http://schemas.microsoft.com/office/drawing/2014/main" val="3332999659"/>
                  </a:ext>
                </a:extLst>
              </a:tr>
              <a:tr h="246375">
                <a:tc>
                  <a:txBody>
                    <a:bodyPr/>
                    <a:lstStyle/>
                    <a:p>
                      <a:r>
                        <a:rPr lang="en-GB" sz="1000" dirty="0">
                          <a:latin typeface="Monaco" pitchFamily="2" charset="77"/>
                        </a:rPr>
                        <a:t>771</a:t>
                      </a:r>
                    </a:p>
                  </a:txBody>
                  <a:tcPr marL="60750" marR="60750" marT="30375" marB="30375"/>
                </a:tc>
                <a:tc>
                  <a:txBody>
                    <a:bodyPr/>
                    <a:lstStyle/>
                    <a:p>
                      <a:r>
                        <a:rPr lang="en-GB" sz="1000" dirty="0">
                          <a:latin typeface="Monaco" pitchFamily="2" charset="77"/>
                        </a:rPr>
                        <a:t>315</a:t>
                      </a:r>
                    </a:p>
                  </a:txBody>
                  <a:tcPr marL="60750" marR="60750" marT="30375" marB="30375"/>
                </a:tc>
                <a:tc>
                  <a:txBody>
                    <a:bodyPr/>
                    <a:lstStyle/>
                    <a:p>
                      <a:r>
                        <a:rPr lang="en-GB" sz="1000" dirty="0">
                          <a:latin typeface="Monaco" pitchFamily="2" charset="77"/>
                        </a:rPr>
                        <a:t>328</a:t>
                      </a:r>
                    </a:p>
                  </a:txBody>
                  <a:tcPr marL="60750" marR="60750" marT="30375" marB="30375"/>
                </a:tc>
                <a:extLst>
                  <a:ext uri="{0D108BD9-81ED-4DB2-BD59-A6C34878D82A}">
                    <a16:rowId xmlns:a16="http://schemas.microsoft.com/office/drawing/2014/main" val="1890029390"/>
                  </a:ext>
                </a:extLst>
              </a:tr>
            </a:tbl>
          </a:graphicData>
        </a:graphic>
      </p:graphicFrame>
      <p:graphicFrame>
        <p:nvGraphicFramePr>
          <p:cNvPr id="7" name="Table 6">
            <a:extLst>
              <a:ext uri="{FF2B5EF4-FFF2-40B4-BE49-F238E27FC236}">
                <a16:creationId xmlns:a16="http://schemas.microsoft.com/office/drawing/2014/main" id="{4D30EC4A-DE41-DB4A-ADEC-D996BDE2B882}"/>
              </a:ext>
            </a:extLst>
          </p:cNvPr>
          <p:cNvGraphicFramePr>
            <a:graphicFrameLocks noGrp="1"/>
          </p:cNvGraphicFramePr>
          <p:nvPr>
            <p:extLst>
              <p:ext uri="{D42A27DB-BD31-4B8C-83A1-F6EECF244321}">
                <p14:modId xmlns:p14="http://schemas.microsoft.com/office/powerpoint/2010/main" val="31740799"/>
              </p:ext>
            </p:extLst>
          </p:nvPr>
        </p:nvGraphicFramePr>
        <p:xfrm>
          <a:off x="7285074" y="1919382"/>
          <a:ext cx="3603172" cy="1079040"/>
        </p:xfrm>
        <a:graphic>
          <a:graphicData uri="http://schemas.openxmlformats.org/drawingml/2006/table">
            <a:tbl>
              <a:tblPr firstRow="1" bandRow="1">
                <a:tableStyleId>{8799B23B-EC83-4686-B30A-512413B5E67A}</a:tableStyleId>
              </a:tblPr>
              <a:tblGrid>
                <a:gridCol w="1338943">
                  <a:extLst>
                    <a:ext uri="{9D8B030D-6E8A-4147-A177-3AD203B41FA5}">
                      <a16:colId xmlns:a16="http://schemas.microsoft.com/office/drawing/2014/main" val="3532894976"/>
                    </a:ext>
                  </a:extLst>
                </a:gridCol>
                <a:gridCol w="957943">
                  <a:extLst>
                    <a:ext uri="{9D8B030D-6E8A-4147-A177-3AD203B41FA5}">
                      <a16:colId xmlns:a16="http://schemas.microsoft.com/office/drawing/2014/main" val="2913302385"/>
                    </a:ext>
                  </a:extLst>
                </a:gridCol>
                <a:gridCol w="729343">
                  <a:extLst>
                    <a:ext uri="{9D8B030D-6E8A-4147-A177-3AD203B41FA5}">
                      <a16:colId xmlns:a16="http://schemas.microsoft.com/office/drawing/2014/main" val="1490034768"/>
                    </a:ext>
                  </a:extLst>
                </a:gridCol>
                <a:gridCol w="576943">
                  <a:extLst>
                    <a:ext uri="{9D8B030D-6E8A-4147-A177-3AD203B41FA5}">
                      <a16:colId xmlns:a16="http://schemas.microsoft.com/office/drawing/2014/main" val="3530850397"/>
                    </a:ext>
                  </a:extLst>
                </a:gridCol>
              </a:tblGrid>
              <a:tr h="215808">
                <a:tc>
                  <a:txBody>
                    <a:bodyPr/>
                    <a:lstStyle/>
                    <a:p>
                      <a:r>
                        <a:rPr lang="en-GB" sz="1050" b="1" dirty="0">
                          <a:latin typeface="Monaco" pitchFamily="2" charset="77"/>
                        </a:rPr>
                        <a:t>Parameter</a:t>
                      </a:r>
                    </a:p>
                  </a:txBody>
                  <a:tcPr marL="52650" marR="52650" marT="26325" marB="26325"/>
                </a:tc>
                <a:tc>
                  <a:txBody>
                    <a:bodyPr/>
                    <a:lstStyle/>
                    <a:p>
                      <a:r>
                        <a:rPr lang="en-GB" sz="1050" b="1" dirty="0">
                          <a:latin typeface="Monaco" pitchFamily="2" charset="77"/>
                        </a:rPr>
                        <a:t>Estimate</a:t>
                      </a:r>
                    </a:p>
                  </a:txBody>
                  <a:tcPr marL="52650" marR="52650" marT="26325" marB="26325"/>
                </a:tc>
                <a:tc>
                  <a:txBody>
                    <a:bodyPr/>
                    <a:lstStyle/>
                    <a:p>
                      <a:r>
                        <a:rPr lang="en-GB" sz="1050" b="1" dirty="0">
                          <a:latin typeface="Monaco" pitchFamily="2" charset="77"/>
                        </a:rPr>
                        <a:t>SE</a:t>
                      </a:r>
                    </a:p>
                  </a:txBody>
                  <a:tcPr marL="52650" marR="52650" marT="26325" marB="26325"/>
                </a:tc>
                <a:tc>
                  <a:txBody>
                    <a:bodyPr/>
                    <a:lstStyle/>
                    <a:p>
                      <a:endParaRPr lang="en-GB" sz="1050" b="0" dirty="0">
                        <a:latin typeface="Monaco" pitchFamily="2" charset="77"/>
                      </a:endParaRPr>
                    </a:p>
                  </a:txBody>
                  <a:tcPr marL="52650" marR="52650" marT="26325" marB="26325"/>
                </a:tc>
                <a:extLst>
                  <a:ext uri="{0D108BD9-81ED-4DB2-BD59-A6C34878D82A}">
                    <a16:rowId xmlns:a16="http://schemas.microsoft.com/office/drawing/2014/main" val="1187548107"/>
                  </a:ext>
                </a:extLst>
              </a:tr>
              <a:tr h="215808">
                <a:tc>
                  <a:txBody>
                    <a:bodyPr/>
                    <a:lstStyle/>
                    <a:p>
                      <a:r>
                        <a:rPr lang="en-GB" sz="1050" dirty="0">
                          <a:latin typeface="Monaco" pitchFamily="2" charset="77"/>
                        </a:rPr>
                        <a:t>mean female</a:t>
                      </a:r>
                    </a:p>
                  </a:txBody>
                  <a:tcPr marL="52650" marR="52650" marT="26325" marB="26325"/>
                </a:tc>
                <a:tc>
                  <a:txBody>
                    <a:bodyPr/>
                    <a:lstStyle/>
                    <a:p>
                      <a:r>
                        <a:rPr lang="en-GB" sz="1050" dirty="0">
                          <a:latin typeface="Monaco" pitchFamily="2" charset="77"/>
                        </a:rPr>
                        <a:t>1.87</a:t>
                      </a:r>
                    </a:p>
                  </a:txBody>
                  <a:tcPr marL="52650" marR="52650" marT="26325" marB="26325"/>
                </a:tc>
                <a:tc>
                  <a:txBody>
                    <a:bodyPr/>
                    <a:lstStyle/>
                    <a:p>
                      <a:r>
                        <a:rPr lang="en-GB" sz="1050" dirty="0">
                          <a:latin typeface="Monaco" pitchFamily="2" charset="77"/>
                        </a:rPr>
                        <a:t>0.02</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2589338519"/>
                  </a:ext>
                </a:extLst>
              </a:tr>
              <a:tr h="215808">
                <a:tc>
                  <a:txBody>
                    <a:bodyPr/>
                    <a:lstStyle/>
                    <a:p>
                      <a:r>
                        <a:rPr lang="en-GB" sz="1050" dirty="0">
                          <a:latin typeface="Monaco" pitchFamily="2" charset="77"/>
                        </a:rPr>
                        <a:t>slope female</a:t>
                      </a:r>
                    </a:p>
                  </a:txBody>
                  <a:tcPr marL="52650" marR="52650" marT="26325" marB="26325"/>
                </a:tc>
                <a:tc>
                  <a:txBody>
                    <a:bodyPr/>
                    <a:lstStyle/>
                    <a:p>
                      <a:r>
                        <a:rPr lang="en-GB" sz="1050" dirty="0">
                          <a:latin typeface="Monaco" pitchFamily="2" charset="77"/>
                        </a:rPr>
                        <a:t>0.17</a:t>
                      </a:r>
                    </a:p>
                  </a:txBody>
                  <a:tcPr marL="52650" marR="52650" marT="26325" marB="26325"/>
                </a:tc>
                <a:tc>
                  <a:txBody>
                    <a:bodyPr/>
                    <a:lstStyle/>
                    <a:p>
                      <a:r>
                        <a:rPr lang="en-GB" sz="1050" dirty="0">
                          <a:latin typeface="Monaco" pitchFamily="2" charset="77"/>
                        </a:rPr>
                        <a:t>0.01</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76683632"/>
                  </a:ext>
                </a:extLst>
              </a:tr>
              <a:tr h="215808">
                <a:tc>
                  <a:txBody>
                    <a:bodyPr/>
                    <a:lstStyle/>
                    <a:p>
                      <a:r>
                        <a:rPr lang="en-GB" sz="1050" dirty="0">
                          <a:latin typeface="Monaco" pitchFamily="2" charset="77"/>
                        </a:rPr>
                        <a:t>mean male</a:t>
                      </a:r>
                    </a:p>
                  </a:txBody>
                  <a:tcPr marL="52650" marR="52650" marT="26325" marB="26325"/>
                </a:tc>
                <a:tc>
                  <a:txBody>
                    <a:bodyPr/>
                    <a:lstStyle/>
                    <a:p>
                      <a:r>
                        <a:rPr lang="en-GB" sz="1050" dirty="0">
                          <a:latin typeface="Monaco" pitchFamily="2" charset="77"/>
                        </a:rPr>
                        <a:t>1.80</a:t>
                      </a:r>
                    </a:p>
                  </a:txBody>
                  <a:tcPr marL="52650" marR="52650" marT="26325" marB="26325"/>
                </a:tc>
                <a:tc>
                  <a:txBody>
                    <a:bodyPr/>
                    <a:lstStyle/>
                    <a:p>
                      <a:r>
                        <a:rPr lang="en-GB" sz="1050" dirty="0">
                          <a:latin typeface="Monaco" pitchFamily="2" charset="77"/>
                        </a:rPr>
                        <a:t>0.02</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1215593530"/>
                  </a:ext>
                </a:extLst>
              </a:tr>
              <a:tr h="215808">
                <a:tc>
                  <a:txBody>
                    <a:bodyPr/>
                    <a:lstStyle/>
                    <a:p>
                      <a:r>
                        <a:rPr lang="en-GB" sz="1050" dirty="0">
                          <a:latin typeface="Monaco" pitchFamily="2" charset="77"/>
                        </a:rPr>
                        <a:t>slope male</a:t>
                      </a:r>
                    </a:p>
                  </a:txBody>
                  <a:tcPr marL="52650" marR="52650" marT="26325" marB="26325"/>
                </a:tc>
                <a:tc>
                  <a:txBody>
                    <a:bodyPr/>
                    <a:lstStyle/>
                    <a:p>
                      <a:r>
                        <a:rPr lang="en-GB" sz="1050" dirty="0">
                          <a:latin typeface="Monaco" pitchFamily="2" charset="77"/>
                        </a:rPr>
                        <a:t>0.19</a:t>
                      </a:r>
                    </a:p>
                  </a:txBody>
                  <a:tcPr marL="52650" marR="52650" marT="26325" marB="26325"/>
                </a:tc>
                <a:tc>
                  <a:txBody>
                    <a:bodyPr/>
                    <a:lstStyle/>
                    <a:p>
                      <a:r>
                        <a:rPr lang="en-GB" sz="1050" dirty="0">
                          <a:latin typeface="Monaco" pitchFamily="2" charset="77"/>
                        </a:rPr>
                        <a:t>0.02</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1536687266"/>
                  </a:ext>
                </a:extLst>
              </a:tr>
            </a:tbl>
          </a:graphicData>
        </a:graphic>
      </p:graphicFrame>
      <p:sp>
        <p:nvSpPr>
          <p:cNvPr id="8" name="TextBox 7">
            <a:extLst>
              <a:ext uri="{FF2B5EF4-FFF2-40B4-BE49-F238E27FC236}">
                <a16:creationId xmlns:a16="http://schemas.microsoft.com/office/drawing/2014/main" id="{BB2AFFB6-007D-E144-A64D-B275C433C57D}"/>
              </a:ext>
            </a:extLst>
          </p:cNvPr>
          <p:cNvSpPr txBox="1"/>
          <p:nvPr/>
        </p:nvSpPr>
        <p:spPr>
          <a:xfrm>
            <a:off x="7285074" y="1365384"/>
            <a:ext cx="4906926" cy="553998"/>
          </a:xfrm>
          <a:prstGeom prst="rect">
            <a:avLst/>
          </a:prstGeom>
          <a:noFill/>
        </p:spPr>
        <p:txBody>
          <a:bodyPr wrap="square" rtlCol="0">
            <a:spAutoFit/>
          </a:bodyPr>
          <a:lstStyle/>
          <a:p>
            <a:r>
              <a:rPr lang="en-GB" sz="1000" i="1" dirty="0">
                <a:latin typeface="Cambria" panose="02040503050406030204" pitchFamily="18" charset="0"/>
              </a:rPr>
              <a:t>Table 104. Maximum likelihood estimates of the parameters. The multinomial model was fitted to the data given three maturity classes (juvenile, female and male). Outliers were excluded.</a:t>
            </a:r>
          </a:p>
        </p:txBody>
      </p:sp>
      <p:sp>
        <p:nvSpPr>
          <p:cNvPr id="9" name="TextBox 8">
            <a:extLst>
              <a:ext uri="{FF2B5EF4-FFF2-40B4-BE49-F238E27FC236}">
                <a16:creationId xmlns:a16="http://schemas.microsoft.com/office/drawing/2014/main" id="{F9D45943-FB07-1446-BC4B-78ACBD5A3563}"/>
              </a:ext>
            </a:extLst>
          </p:cNvPr>
          <p:cNvSpPr txBox="1"/>
          <p:nvPr/>
        </p:nvSpPr>
        <p:spPr>
          <a:xfrm>
            <a:off x="8485784" y="336579"/>
            <a:ext cx="3456000" cy="400110"/>
          </a:xfrm>
          <a:prstGeom prst="rect">
            <a:avLst/>
          </a:prstGeom>
          <a:noFill/>
        </p:spPr>
        <p:txBody>
          <a:bodyPr wrap="square" rtlCol="0">
            <a:spAutoFit/>
          </a:bodyPr>
          <a:lstStyle/>
          <a:p>
            <a:pPr algn="just"/>
            <a:r>
              <a:rPr lang="en-GB" sz="1000" i="1" dirty="0">
                <a:latin typeface="Cambria" panose="02040503050406030204" pitchFamily="18" charset="0"/>
              </a:rPr>
              <a:t>Table 103. Count of samples for each maturity class. Outliers are excluded.</a:t>
            </a:r>
          </a:p>
        </p:txBody>
      </p:sp>
      <p:pic>
        <p:nvPicPr>
          <p:cNvPr id="11" name="Graphic 10">
            <a:extLst>
              <a:ext uri="{FF2B5EF4-FFF2-40B4-BE49-F238E27FC236}">
                <a16:creationId xmlns:a16="http://schemas.microsoft.com/office/drawing/2014/main" id="{A4172CD2-8CB1-4A48-AF9C-20799C5EDD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70913" y="3480792"/>
            <a:ext cx="3240000" cy="2592000"/>
          </a:xfrm>
          <a:prstGeom prst="rect">
            <a:avLst/>
          </a:prstGeom>
        </p:spPr>
      </p:pic>
      <p:sp>
        <p:nvSpPr>
          <p:cNvPr id="12" name="Rectangle 11">
            <a:extLst>
              <a:ext uri="{FF2B5EF4-FFF2-40B4-BE49-F238E27FC236}">
                <a16:creationId xmlns:a16="http://schemas.microsoft.com/office/drawing/2014/main" id="{A907629D-D5C1-9942-B09C-4C04D84C2732}"/>
              </a:ext>
            </a:extLst>
          </p:cNvPr>
          <p:cNvSpPr/>
          <p:nvPr/>
        </p:nvSpPr>
        <p:spPr>
          <a:xfrm>
            <a:off x="133390" y="3287112"/>
            <a:ext cx="4710753" cy="2446824"/>
          </a:xfrm>
          <a:prstGeom prst="rect">
            <a:avLst/>
          </a:prstGeom>
        </p:spPr>
        <p:txBody>
          <a:bodyPr wrap="square">
            <a:spAutoFit/>
          </a:bodyPr>
          <a:lstStyle/>
          <a:p>
            <a:r>
              <a:rPr lang="en-GB" sz="900" noProof="1">
                <a:latin typeface="Monaco" pitchFamily="2" charset="77"/>
              </a:rPr>
              <a:t>s_mat_sex &lt;- function(data, mean.f, slope.f, mean.m, slope.m) {</a:t>
            </a:r>
          </a:p>
          <a:p>
            <a:r>
              <a:rPr lang="en-GB" sz="900" noProof="1">
                <a:latin typeface="Monaco" pitchFamily="2" charset="77"/>
              </a:rPr>
              <a:t>  </a:t>
            </a:r>
          </a:p>
          <a:p>
            <a:r>
              <a:rPr lang="en-GB" sz="900" noProof="1">
                <a:latin typeface="Monaco" pitchFamily="2" charset="77"/>
              </a:rPr>
              <a:t>  logit_p_f &lt;- (data[, "size_log"] - mean.f)  / slope.f</a:t>
            </a:r>
          </a:p>
          <a:p>
            <a:r>
              <a:rPr lang="en-GB" sz="900" noProof="1">
                <a:latin typeface="Monaco" pitchFamily="2" charset="77"/>
              </a:rPr>
              <a:t>  logit_p_m &lt;- (data[, "size_log"] - mean.m)  / slope.m</a:t>
            </a:r>
          </a:p>
          <a:p>
            <a:r>
              <a:rPr lang="en-GB" sz="900" noProof="1">
                <a:latin typeface="Monaco" pitchFamily="2" charset="77"/>
              </a:rPr>
              <a:t>  </a:t>
            </a:r>
          </a:p>
          <a:p>
            <a:r>
              <a:rPr lang="en-GB" sz="900" noProof="1">
                <a:latin typeface="Monaco" pitchFamily="2" charset="77"/>
              </a:rPr>
              <a:t>  p_f &lt;- 0.5 * exp(logit_p_f) / (exp(logit_p_f)+1)</a:t>
            </a:r>
          </a:p>
          <a:p>
            <a:r>
              <a:rPr lang="en-GB" sz="900" noProof="1">
                <a:latin typeface="Monaco" pitchFamily="2" charset="77"/>
              </a:rPr>
              <a:t>  p_m &lt;- 0.5 * exp(logit_p_m) / (exp(logit_p_m)+1)</a:t>
            </a:r>
          </a:p>
          <a:p>
            <a:r>
              <a:rPr lang="en-GB" sz="900" noProof="1">
                <a:latin typeface="Monaco" pitchFamily="2" charset="77"/>
              </a:rPr>
              <a:t>  p_j &lt;- 1 - p_f - p_m</a:t>
            </a:r>
          </a:p>
          <a:p>
            <a:r>
              <a:rPr lang="en-GB" sz="900" noProof="1">
                <a:latin typeface="Monaco" pitchFamily="2" charset="77"/>
              </a:rPr>
              <a:t>  # p_j &lt;- (1 - p_f) * sr + (1-p_m) * (1 - sr)</a:t>
            </a:r>
          </a:p>
          <a:p>
            <a:r>
              <a:rPr lang="en-GB" sz="900" noProof="1">
                <a:latin typeface="Monaco" pitchFamily="2" charset="77"/>
              </a:rPr>
              <a:t>  </a:t>
            </a:r>
          </a:p>
          <a:p>
            <a:r>
              <a:rPr lang="en-GB" sz="900" noProof="1">
                <a:latin typeface="Monaco" pitchFamily="2" charset="77"/>
              </a:rPr>
              <a:t>  ll &lt;- log(p_j)</a:t>
            </a:r>
          </a:p>
          <a:p>
            <a:r>
              <a:rPr lang="en-GB" sz="900" noProof="1">
                <a:latin typeface="Monaco" pitchFamily="2" charset="77"/>
              </a:rPr>
              <a:t>  ll[data[, "maturity"] == 1] &lt;- log(p_f[data[, "maturity"] == 1])</a:t>
            </a:r>
          </a:p>
          <a:p>
            <a:r>
              <a:rPr lang="en-GB" sz="900" noProof="1">
                <a:latin typeface="Monaco" pitchFamily="2" charset="77"/>
              </a:rPr>
              <a:t>  ll[data[, "maturity"] == 2] &lt;- log(p_m[data[, "maturity"] == 2])</a:t>
            </a:r>
          </a:p>
          <a:p>
            <a:r>
              <a:rPr lang="en-GB" sz="900" noProof="1">
                <a:latin typeface="Monaco" pitchFamily="2" charset="77"/>
              </a:rPr>
              <a:t>  </a:t>
            </a:r>
          </a:p>
          <a:p>
            <a:r>
              <a:rPr lang="en-GB" sz="900" noProof="1">
                <a:latin typeface="Monaco" pitchFamily="2" charset="77"/>
              </a:rPr>
              <a:t>  minusll &lt;- -sum(ll)</a:t>
            </a:r>
          </a:p>
          <a:p>
            <a:r>
              <a:rPr lang="en-GB" sz="900" noProof="1">
                <a:latin typeface="Monaco" pitchFamily="2" charset="77"/>
              </a:rPr>
              <a:t>  return(minusll)</a:t>
            </a:r>
          </a:p>
          <a:p>
            <a:r>
              <a:rPr lang="en-GB" sz="900" noProof="1">
                <a:latin typeface="Monaco" pitchFamily="2" charset="77"/>
              </a:rPr>
              <a:t>}</a:t>
            </a:r>
          </a:p>
        </p:txBody>
      </p:sp>
      <p:sp>
        <p:nvSpPr>
          <p:cNvPr id="14" name="Rectangle 13">
            <a:extLst>
              <a:ext uri="{FF2B5EF4-FFF2-40B4-BE49-F238E27FC236}">
                <a16:creationId xmlns:a16="http://schemas.microsoft.com/office/drawing/2014/main" id="{82E2E52B-EC80-0249-8D43-B5F7761043DE}"/>
              </a:ext>
            </a:extLst>
          </p:cNvPr>
          <p:cNvSpPr/>
          <p:nvPr/>
        </p:nvSpPr>
        <p:spPr>
          <a:xfrm>
            <a:off x="7241530" y="2998422"/>
            <a:ext cx="3482043" cy="253916"/>
          </a:xfrm>
          <a:prstGeom prst="rect">
            <a:avLst/>
          </a:prstGeom>
        </p:spPr>
        <p:txBody>
          <a:bodyPr wrap="none">
            <a:spAutoFit/>
          </a:bodyPr>
          <a:lstStyle/>
          <a:p>
            <a:r>
              <a:rPr lang="en-GB" sz="1050" dirty="0">
                <a:latin typeface="Cambria" panose="02040503050406030204" pitchFamily="18" charset="0"/>
              </a:rPr>
              <a:t>Significance codes:  0 ‘***’ 0.001 ‘**’ 0.01 ‘*’ 0.05 ‘.’ 0.1 ‘ ’ 1</a:t>
            </a:r>
          </a:p>
        </p:txBody>
      </p:sp>
    </p:spTree>
    <p:extLst>
      <p:ext uri="{BB962C8B-B14F-4D97-AF65-F5344CB8AC3E}">
        <p14:creationId xmlns:p14="http://schemas.microsoft.com/office/powerpoint/2010/main" val="747902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EEDAF3-ACEC-9C40-9A12-95203373D3F1}"/>
              </a:ext>
            </a:extLst>
          </p:cNvPr>
          <p:cNvSpPr/>
          <p:nvPr/>
        </p:nvSpPr>
        <p:spPr>
          <a:xfrm>
            <a:off x="81727" y="5328624"/>
            <a:ext cx="5686164" cy="1169551"/>
          </a:xfrm>
          <a:prstGeom prst="rect">
            <a:avLst/>
          </a:prstGeom>
        </p:spPr>
        <p:txBody>
          <a:bodyPr wrap="square">
            <a:spAutoFit/>
          </a:bodyPr>
          <a:lstStyle/>
          <a:p>
            <a:r>
              <a:rPr lang="en-US" sz="1400" b="0" i="0" u="none" strike="noStrike" dirty="0">
                <a:solidFill>
                  <a:srgbClr val="0070C0"/>
                </a:solidFill>
                <a:effectLst/>
                <a:latin typeface="Optima-Regular" panose="02000503060000020004" pitchFamily="2" charset="0"/>
              </a:rPr>
              <a:t>After fitting this model, it could be extended to allow the parameters to vary over tanks (or with space in the clinal data). I did something a bit like this ages ago for ANG, but without separating males and females. It was possible to fit a cline for size at maturity even though we had rather few juveniles in that data set.</a:t>
            </a:r>
          </a:p>
        </p:txBody>
      </p:sp>
      <p:sp>
        <p:nvSpPr>
          <p:cNvPr id="3" name="TextBox 2">
            <a:extLst>
              <a:ext uri="{FF2B5EF4-FFF2-40B4-BE49-F238E27FC236}">
                <a16:creationId xmlns:a16="http://schemas.microsoft.com/office/drawing/2014/main" id="{5DF39014-88AA-4844-A697-04531FF88B60}"/>
              </a:ext>
            </a:extLst>
          </p:cNvPr>
          <p:cNvSpPr txBox="1"/>
          <p:nvPr/>
        </p:nvSpPr>
        <p:spPr>
          <a:xfrm>
            <a:off x="133391" y="794658"/>
            <a:ext cx="10991810" cy="923330"/>
          </a:xfrm>
          <a:prstGeom prst="rect">
            <a:avLst/>
          </a:prstGeom>
          <a:noFill/>
        </p:spPr>
        <p:txBody>
          <a:bodyPr wrap="square" rtlCol="0">
            <a:spAutoFit/>
          </a:bodyPr>
          <a:lstStyle/>
          <a:p>
            <a:pPr algn="just"/>
            <a:r>
              <a:rPr lang="en-GB" dirty="0">
                <a:latin typeface="Cambria" panose="02040503050406030204" pitchFamily="18" charset="0"/>
              </a:rPr>
              <a:t>Between model 1b and model 2, the best fit to the data was obtained with model 1b (Table 105) suggesting that males and females in the experiment did not reach maturity at different sizes. Model 1a was not included here because it was fitted on a different dataset which contained outliers.</a:t>
            </a:r>
          </a:p>
        </p:txBody>
      </p:sp>
      <p:sp>
        <p:nvSpPr>
          <p:cNvPr id="4" name="TextBox 3">
            <a:extLst>
              <a:ext uri="{FF2B5EF4-FFF2-40B4-BE49-F238E27FC236}">
                <a16:creationId xmlns:a16="http://schemas.microsoft.com/office/drawing/2014/main" id="{D1D31DC2-A29B-964A-A1CF-9E62695A0CFB}"/>
              </a:ext>
            </a:extLst>
          </p:cNvPr>
          <p:cNvSpPr txBox="1"/>
          <p:nvPr/>
        </p:nvSpPr>
        <p:spPr>
          <a:xfrm>
            <a:off x="133390" y="279147"/>
            <a:ext cx="3041345" cy="369332"/>
          </a:xfrm>
          <a:prstGeom prst="rect">
            <a:avLst/>
          </a:prstGeom>
          <a:noFill/>
        </p:spPr>
        <p:txBody>
          <a:bodyPr wrap="none" rtlCol="0">
            <a:spAutoFit/>
          </a:bodyPr>
          <a:lstStyle/>
          <a:p>
            <a:r>
              <a:rPr lang="en-GB" b="1" dirty="0">
                <a:latin typeface="Cambria" panose="02040503050406030204" pitchFamily="18" charset="0"/>
              </a:rPr>
              <a:t>Model fit comparison (AIC)</a:t>
            </a:r>
          </a:p>
        </p:txBody>
      </p:sp>
      <p:graphicFrame>
        <p:nvGraphicFramePr>
          <p:cNvPr id="5" name="Table 4">
            <a:extLst>
              <a:ext uri="{FF2B5EF4-FFF2-40B4-BE49-F238E27FC236}">
                <a16:creationId xmlns:a16="http://schemas.microsoft.com/office/drawing/2014/main" id="{AB836009-40A8-6543-88DD-0EF840E2E37E}"/>
              </a:ext>
            </a:extLst>
          </p:cNvPr>
          <p:cNvGraphicFramePr>
            <a:graphicFrameLocks noGrp="1"/>
          </p:cNvGraphicFramePr>
          <p:nvPr>
            <p:extLst>
              <p:ext uri="{D42A27DB-BD31-4B8C-83A1-F6EECF244321}">
                <p14:modId xmlns:p14="http://schemas.microsoft.com/office/powerpoint/2010/main" val="1574494365"/>
              </p:ext>
            </p:extLst>
          </p:nvPr>
        </p:nvGraphicFramePr>
        <p:xfrm>
          <a:off x="329334" y="2266744"/>
          <a:ext cx="1836000" cy="945000"/>
        </p:xfrm>
        <a:graphic>
          <a:graphicData uri="http://schemas.openxmlformats.org/drawingml/2006/table">
            <a:tbl>
              <a:tblPr firstRow="1" bandRow="1">
                <a:tableStyleId>{8799B23B-EC83-4686-B30A-512413B5E67A}</a:tableStyleId>
              </a:tblPr>
              <a:tblGrid>
                <a:gridCol w="857210">
                  <a:extLst>
                    <a:ext uri="{9D8B030D-6E8A-4147-A177-3AD203B41FA5}">
                      <a16:colId xmlns:a16="http://schemas.microsoft.com/office/drawing/2014/main" val="3030182796"/>
                    </a:ext>
                  </a:extLst>
                </a:gridCol>
                <a:gridCol w="978790">
                  <a:extLst>
                    <a:ext uri="{9D8B030D-6E8A-4147-A177-3AD203B41FA5}">
                      <a16:colId xmlns:a16="http://schemas.microsoft.com/office/drawing/2014/main" val="581482379"/>
                    </a:ext>
                  </a:extLst>
                </a:gridCol>
              </a:tblGrid>
              <a:tr h="315000">
                <a:tc>
                  <a:txBody>
                    <a:bodyPr/>
                    <a:lstStyle/>
                    <a:p>
                      <a:r>
                        <a:rPr lang="en-GB" sz="1300" dirty="0">
                          <a:latin typeface="Monaco" pitchFamily="2" charset="77"/>
                        </a:rPr>
                        <a:t>Model</a:t>
                      </a:r>
                    </a:p>
                  </a:txBody>
                  <a:tcPr/>
                </a:tc>
                <a:tc>
                  <a:txBody>
                    <a:bodyPr/>
                    <a:lstStyle/>
                    <a:p>
                      <a:r>
                        <a:rPr lang="en-GB" sz="1300" dirty="0">
                          <a:latin typeface="Monaco" pitchFamily="2" charset="77"/>
                        </a:rPr>
                        <a:t>AIC</a:t>
                      </a:r>
                    </a:p>
                  </a:txBody>
                  <a:tcPr/>
                </a:tc>
                <a:extLst>
                  <a:ext uri="{0D108BD9-81ED-4DB2-BD59-A6C34878D82A}">
                    <a16:rowId xmlns:a16="http://schemas.microsoft.com/office/drawing/2014/main" val="3611884886"/>
                  </a:ext>
                </a:extLst>
              </a:tr>
              <a:tr h="315000">
                <a:tc>
                  <a:txBody>
                    <a:bodyPr/>
                    <a:lstStyle/>
                    <a:p>
                      <a:r>
                        <a:rPr lang="en-GB" sz="1300" dirty="0">
                          <a:latin typeface="Monaco" pitchFamily="2" charset="77"/>
                        </a:rPr>
                        <a:t>1b</a:t>
                      </a:r>
                    </a:p>
                  </a:txBody>
                  <a:tcPr/>
                </a:tc>
                <a:tc>
                  <a:txBody>
                    <a:bodyPr/>
                    <a:lstStyle/>
                    <a:p>
                      <a:r>
                        <a:rPr lang="en-GB" sz="1300" dirty="0">
                          <a:latin typeface="Monaco" pitchFamily="2" charset="77"/>
                        </a:rPr>
                        <a:t>1176.978</a:t>
                      </a:r>
                    </a:p>
                  </a:txBody>
                  <a:tcPr/>
                </a:tc>
                <a:extLst>
                  <a:ext uri="{0D108BD9-81ED-4DB2-BD59-A6C34878D82A}">
                    <a16:rowId xmlns:a16="http://schemas.microsoft.com/office/drawing/2014/main" val="4266551464"/>
                  </a:ext>
                </a:extLst>
              </a:tr>
              <a:tr h="315000">
                <a:tc>
                  <a:txBody>
                    <a:bodyPr/>
                    <a:lstStyle/>
                    <a:p>
                      <a:r>
                        <a:rPr lang="en-GB" sz="1300" dirty="0">
                          <a:latin typeface="Monaco" pitchFamily="2" charset="77"/>
                        </a:rPr>
                        <a:t>2</a:t>
                      </a:r>
                    </a:p>
                  </a:txBody>
                  <a:tcPr/>
                </a:tc>
                <a:tc>
                  <a:txBody>
                    <a:bodyPr/>
                    <a:lstStyle/>
                    <a:p>
                      <a:r>
                        <a:rPr lang="en-GB" sz="1300" dirty="0">
                          <a:latin typeface="Monaco" pitchFamily="2" charset="77"/>
                        </a:rPr>
                        <a:t>2065.903</a:t>
                      </a:r>
                    </a:p>
                  </a:txBody>
                  <a:tcPr/>
                </a:tc>
                <a:extLst>
                  <a:ext uri="{0D108BD9-81ED-4DB2-BD59-A6C34878D82A}">
                    <a16:rowId xmlns:a16="http://schemas.microsoft.com/office/drawing/2014/main" val="1622300072"/>
                  </a:ext>
                </a:extLst>
              </a:tr>
            </a:tbl>
          </a:graphicData>
        </a:graphic>
      </p:graphicFrame>
      <p:sp>
        <p:nvSpPr>
          <p:cNvPr id="6" name="TextBox 5">
            <a:extLst>
              <a:ext uri="{FF2B5EF4-FFF2-40B4-BE49-F238E27FC236}">
                <a16:creationId xmlns:a16="http://schemas.microsoft.com/office/drawing/2014/main" id="{D1D33FBC-840C-874C-A8EB-96D0CE8EB996}"/>
              </a:ext>
            </a:extLst>
          </p:cNvPr>
          <p:cNvSpPr txBox="1"/>
          <p:nvPr/>
        </p:nvSpPr>
        <p:spPr>
          <a:xfrm>
            <a:off x="277671" y="1866130"/>
            <a:ext cx="4906926" cy="400110"/>
          </a:xfrm>
          <a:prstGeom prst="rect">
            <a:avLst/>
          </a:prstGeom>
          <a:noFill/>
        </p:spPr>
        <p:txBody>
          <a:bodyPr wrap="square" rtlCol="0">
            <a:spAutoFit/>
          </a:bodyPr>
          <a:lstStyle/>
          <a:p>
            <a:r>
              <a:rPr lang="en-GB" sz="1000" i="1" dirty="0">
                <a:latin typeface="Cambria" panose="02040503050406030204" pitchFamily="18" charset="0"/>
              </a:rPr>
              <a:t>Table 105. Model fit comparison using AIC. Model 1b was the best fit and it included two parameters and two maturity classes (juvenile and adult).</a:t>
            </a:r>
          </a:p>
        </p:txBody>
      </p:sp>
    </p:spTree>
    <p:extLst>
      <p:ext uri="{BB962C8B-B14F-4D97-AF65-F5344CB8AC3E}">
        <p14:creationId xmlns:p14="http://schemas.microsoft.com/office/powerpoint/2010/main" val="750258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715FB9-E5CF-D147-93F4-1763E5BE0254}"/>
              </a:ext>
            </a:extLst>
          </p:cNvPr>
          <p:cNvSpPr/>
          <p:nvPr/>
        </p:nvSpPr>
        <p:spPr>
          <a:xfrm>
            <a:off x="0" y="-1417747"/>
            <a:ext cx="11861800" cy="1754326"/>
          </a:xfrm>
          <a:prstGeom prst="rect">
            <a:avLst/>
          </a:prstGeom>
        </p:spPr>
        <p:txBody>
          <a:bodyPr wrap="square">
            <a:spAutoFit/>
          </a:bodyPr>
          <a:lstStyle/>
          <a:p>
            <a:r>
              <a:rPr lang="en-US" dirty="0">
                <a:solidFill>
                  <a:srgbClr val="0070C0"/>
                </a:solidFill>
                <a:latin typeface="Optima-Regular" panose="02000503060000020004" pitchFamily="2" charset="0"/>
              </a:rPr>
              <a:t>single slope for the logistic regressions of maturity on size, in order to focus on comparing the size at 50% maturity among tanks. Probably this should be done separately for gen0 and gen1, where there might be biological reasons for slopes to differ, but perhaps that difference, and the difference between sexes, could first be tested on the full data set. Then the slope could be fixed and individual tank/gen combinations analyses separately to find the size at 50% maturity and its standard error to use in the plasticity analyses (or you could fit a model with one slope and means for different tanks).</a:t>
            </a:r>
            <a:endParaRPr lang="en-US" dirty="0">
              <a:solidFill>
                <a:srgbClr val="0070C0"/>
              </a:solidFill>
            </a:endParaRPr>
          </a:p>
        </p:txBody>
      </p:sp>
      <p:sp>
        <p:nvSpPr>
          <p:cNvPr id="7" name="TextBox 6">
            <a:extLst>
              <a:ext uri="{FF2B5EF4-FFF2-40B4-BE49-F238E27FC236}">
                <a16:creationId xmlns:a16="http://schemas.microsoft.com/office/drawing/2014/main" id="{1DA5DA5F-F95E-2444-B3F8-A3CF493F9BFB}"/>
              </a:ext>
            </a:extLst>
          </p:cNvPr>
          <p:cNvSpPr txBox="1"/>
          <p:nvPr/>
        </p:nvSpPr>
        <p:spPr>
          <a:xfrm>
            <a:off x="133390" y="279147"/>
            <a:ext cx="6854056" cy="369332"/>
          </a:xfrm>
          <a:prstGeom prst="rect">
            <a:avLst/>
          </a:prstGeom>
          <a:noFill/>
        </p:spPr>
        <p:txBody>
          <a:bodyPr wrap="none" rtlCol="0">
            <a:spAutoFit/>
          </a:bodyPr>
          <a:lstStyle/>
          <a:p>
            <a:r>
              <a:rPr lang="en-GB" b="1" dirty="0">
                <a:latin typeface="Cambria" panose="02040503050406030204" pitchFamily="18" charset="0"/>
              </a:rPr>
              <a:t>Model 3: four parameters and two generations without outliers</a:t>
            </a:r>
          </a:p>
        </p:txBody>
      </p:sp>
      <p:sp>
        <p:nvSpPr>
          <p:cNvPr id="8" name="Rectangle 7">
            <a:extLst>
              <a:ext uri="{FF2B5EF4-FFF2-40B4-BE49-F238E27FC236}">
                <a16:creationId xmlns:a16="http://schemas.microsoft.com/office/drawing/2014/main" id="{D76C6C92-3FDA-3240-8428-4C9B695756BA}"/>
              </a:ext>
            </a:extLst>
          </p:cNvPr>
          <p:cNvSpPr/>
          <p:nvPr/>
        </p:nvSpPr>
        <p:spPr>
          <a:xfrm>
            <a:off x="133390" y="816055"/>
            <a:ext cx="4710753" cy="2446824"/>
          </a:xfrm>
          <a:prstGeom prst="rect">
            <a:avLst/>
          </a:prstGeom>
        </p:spPr>
        <p:txBody>
          <a:bodyPr wrap="square">
            <a:spAutoFit/>
          </a:bodyPr>
          <a:lstStyle/>
          <a:p>
            <a:r>
              <a:rPr lang="en-GB" sz="900" noProof="1">
                <a:latin typeface="Monaco" pitchFamily="2" charset="77"/>
              </a:rPr>
              <a:t>s_mat_gen &lt;- function(data, mean.p, slope.p, mean.o, slope.o) {</a:t>
            </a:r>
          </a:p>
          <a:p>
            <a:r>
              <a:rPr lang="en-GB" sz="900" noProof="1">
                <a:latin typeface="Monaco" pitchFamily="2" charset="77"/>
              </a:rPr>
              <a:t>  </a:t>
            </a:r>
          </a:p>
          <a:p>
            <a:r>
              <a:rPr lang="en-GB" sz="900" noProof="1">
                <a:latin typeface="Monaco" pitchFamily="2" charset="77"/>
              </a:rPr>
              <a:t>  logit_p_p &lt;- (data[, "size_log"] - mean.p)  / slope.p</a:t>
            </a:r>
          </a:p>
          <a:p>
            <a:r>
              <a:rPr lang="en-GB" sz="900" noProof="1">
                <a:latin typeface="Monaco" pitchFamily="2" charset="77"/>
              </a:rPr>
              <a:t>  logit_p_o &lt;- (data[, "size_log"] - mean.o)  / slope.o</a:t>
            </a:r>
          </a:p>
          <a:p>
            <a:r>
              <a:rPr lang="en-GB" sz="900" noProof="1">
                <a:latin typeface="Monaco" pitchFamily="2" charset="77"/>
              </a:rPr>
              <a:t>  </a:t>
            </a:r>
          </a:p>
          <a:p>
            <a:r>
              <a:rPr lang="en-GB" sz="900" noProof="1">
                <a:latin typeface="Monaco" pitchFamily="2" charset="77"/>
              </a:rPr>
              <a:t>  p_p &lt;- 0.5 * exp(logit_p_p) / (exp(logit_p_p)+1)</a:t>
            </a:r>
          </a:p>
          <a:p>
            <a:r>
              <a:rPr lang="en-GB" sz="900" noProof="1">
                <a:latin typeface="Monaco" pitchFamily="2" charset="77"/>
              </a:rPr>
              <a:t>  p_o &lt;- 0.5 * exp(logit_p_o) / (exp(logit_p_o)+1)</a:t>
            </a:r>
          </a:p>
          <a:p>
            <a:r>
              <a:rPr lang="en-GB" sz="900" noProof="1">
                <a:latin typeface="Monaco" pitchFamily="2" charset="77"/>
              </a:rPr>
              <a:t>  p_j &lt;- 1 - p_p - p_o</a:t>
            </a:r>
          </a:p>
          <a:p>
            <a:r>
              <a:rPr lang="en-GB" sz="900" noProof="1">
                <a:latin typeface="Monaco" pitchFamily="2" charset="77"/>
              </a:rPr>
              <a:t>  # p_j &lt;- (1 - p_f) * sr + (1-p_m) * (1 - sr)</a:t>
            </a:r>
          </a:p>
          <a:p>
            <a:r>
              <a:rPr lang="en-GB" sz="900" noProof="1">
                <a:latin typeface="Monaco" pitchFamily="2" charset="77"/>
              </a:rPr>
              <a:t>  </a:t>
            </a:r>
          </a:p>
          <a:p>
            <a:r>
              <a:rPr lang="en-GB" sz="900" noProof="1">
                <a:latin typeface="Monaco" pitchFamily="2" charset="77"/>
              </a:rPr>
              <a:t>  ll &lt;- log(p_j)</a:t>
            </a:r>
          </a:p>
          <a:p>
            <a:r>
              <a:rPr lang="en-GB" sz="900" noProof="1">
                <a:latin typeface="Monaco" pitchFamily="2" charset="77"/>
              </a:rPr>
              <a:t>  ll[data[, "maturity"] == 1] &lt;- log(p_p[data[, "maturity"] == 1])</a:t>
            </a:r>
          </a:p>
          <a:p>
            <a:r>
              <a:rPr lang="en-GB" sz="900" noProof="1">
                <a:latin typeface="Monaco" pitchFamily="2" charset="77"/>
              </a:rPr>
              <a:t>  ll[data[, "maturity"] == 2] &lt;- log(p_o[data[, "maturity"] == 2])</a:t>
            </a:r>
          </a:p>
          <a:p>
            <a:r>
              <a:rPr lang="en-GB" sz="900" noProof="1">
                <a:latin typeface="Monaco" pitchFamily="2" charset="77"/>
              </a:rPr>
              <a:t>  </a:t>
            </a:r>
          </a:p>
          <a:p>
            <a:r>
              <a:rPr lang="en-GB" sz="900" noProof="1">
                <a:latin typeface="Monaco" pitchFamily="2" charset="77"/>
              </a:rPr>
              <a:t>  minusll &lt;- -sum(ll)</a:t>
            </a:r>
          </a:p>
          <a:p>
            <a:r>
              <a:rPr lang="en-GB" sz="900" noProof="1">
                <a:latin typeface="Monaco" pitchFamily="2" charset="77"/>
              </a:rPr>
              <a:t>  return(minusll)</a:t>
            </a:r>
          </a:p>
          <a:p>
            <a:r>
              <a:rPr lang="en-GB" sz="900" noProof="1">
                <a:latin typeface="Monaco" pitchFamily="2" charset="77"/>
              </a:rPr>
              <a:t>}</a:t>
            </a:r>
          </a:p>
        </p:txBody>
      </p:sp>
      <p:sp>
        <p:nvSpPr>
          <p:cNvPr id="5" name="TextBox 4">
            <a:extLst>
              <a:ext uri="{FF2B5EF4-FFF2-40B4-BE49-F238E27FC236}">
                <a16:creationId xmlns:a16="http://schemas.microsoft.com/office/drawing/2014/main" id="{E0620005-F94D-7D47-92DC-7454DAE26D02}"/>
              </a:ext>
            </a:extLst>
          </p:cNvPr>
          <p:cNvSpPr txBox="1"/>
          <p:nvPr/>
        </p:nvSpPr>
        <p:spPr>
          <a:xfrm>
            <a:off x="6664183" y="6072792"/>
            <a:ext cx="5443871" cy="400110"/>
          </a:xfrm>
          <a:prstGeom prst="rect">
            <a:avLst/>
          </a:prstGeom>
          <a:noFill/>
        </p:spPr>
        <p:txBody>
          <a:bodyPr wrap="square" rtlCol="0">
            <a:spAutoFit/>
          </a:bodyPr>
          <a:lstStyle/>
          <a:p>
            <a:pPr algn="just"/>
            <a:r>
              <a:rPr lang="en-GB" sz="1000" i="1" dirty="0">
                <a:latin typeface="Cambria" panose="02040503050406030204" pitchFamily="18" charset="0"/>
              </a:rPr>
              <a:t>Figure 104. Fitted curves of the probability of being either a mature parent or a mature offspring depending on size. Parent in black and offspring in red.</a:t>
            </a:r>
          </a:p>
        </p:txBody>
      </p:sp>
      <p:graphicFrame>
        <p:nvGraphicFramePr>
          <p:cNvPr id="6" name="Table 5">
            <a:extLst>
              <a:ext uri="{FF2B5EF4-FFF2-40B4-BE49-F238E27FC236}">
                <a16:creationId xmlns:a16="http://schemas.microsoft.com/office/drawing/2014/main" id="{9C2E8880-21E5-3343-A963-734FA6F70680}"/>
              </a:ext>
            </a:extLst>
          </p:cNvPr>
          <p:cNvGraphicFramePr>
            <a:graphicFrameLocks noGrp="1"/>
          </p:cNvGraphicFramePr>
          <p:nvPr>
            <p:extLst>
              <p:ext uri="{D42A27DB-BD31-4B8C-83A1-F6EECF244321}">
                <p14:modId xmlns:p14="http://schemas.microsoft.com/office/powerpoint/2010/main" val="2398374467"/>
              </p:ext>
            </p:extLst>
          </p:nvPr>
        </p:nvGraphicFramePr>
        <p:xfrm>
          <a:off x="8572870" y="736674"/>
          <a:ext cx="3456000" cy="492750"/>
        </p:xfrm>
        <a:graphic>
          <a:graphicData uri="http://schemas.openxmlformats.org/drawingml/2006/table">
            <a:tbl>
              <a:tblPr firstRow="1" bandRow="1">
                <a:tableStyleId>{8799B23B-EC83-4686-B30A-512413B5E67A}</a:tableStyleId>
              </a:tblPr>
              <a:tblGrid>
                <a:gridCol w="1152000">
                  <a:extLst>
                    <a:ext uri="{9D8B030D-6E8A-4147-A177-3AD203B41FA5}">
                      <a16:colId xmlns:a16="http://schemas.microsoft.com/office/drawing/2014/main" val="1142775753"/>
                    </a:ext>
                  </a:extLst>
                </a:gridCol>
                <a:gridCol w="1152000">
                  <a:extLst>
                    <a:ext uri="{9D8B030D-6E8A-4147-A177-3AD203B41FA5}">
                      <a16:colId xmlns:a16="http://schemas.microsoft.com/office/drawing/2014/main" val="1404837774"/>
                    </a:ext>
                  </a:extLst>
                </a:gridCol>
                <a:gridCol w="1152000">
                  <a:extLst>
                    <a:ext uri="{9D8B030D-6E8A-4147-A177-3AD203B41FA5}">
                      <a16:colId xmlns:a16="http://schemas.microsoft.com/office/drawing/2014/main" val="246323040"/>
                    </a:ext>
                  </a:extLst>
                </a:gridCol>
              </a:tblGrid>
              <a:tr h="246375">
                <a:tc>
                  <a:txBody>
                    <a:bodyPr/>
                    <a:lstStyle/>
                    <a:p>
                      <a:r>
                        <a:rPr lang="en-GB" sz="1000" dirty="0">
                          <a:latin typeface="Monaco" pitchFamily="2" charset="77"/>
                        </a:rPr>
                        <a:t>Juvenile (0)</a:t>
                      </a:r>
                    </a:p>
                  </a:txBody>
                  <a:tcPr marL="60750" marR="60750" marT="30375" marB="30375"/>
                </a:tc>
                <a:tc>
                  <a:txBody>
                    <a:bodyPr/>
                    <a:lstStyle/>
                    <a:p>
                      <a:r>
                        <a:rPr lang="en-GB" sz="1000" dirty="0">
                          <a:latin typeface="Monaco" pitchFamily="2" charset="77"/>
                        </a:rPr>
                        <a:t>Parent (1)</a:t>
                      </a:r>
                    </a:p>
                  </a:txBody>
                  <a:tcPr marL="60750" marR="60750" marT="30375" marB="30375"/>
                </a:tc>
                <a:tc>
                  <a:txBody>
                    <a:bodyPr/>
                    <a:lstStyle/>
                    <a:p>
                      <a:r>
                        <a:rPr lang="en-GB" sz="1000" dirty="0">
                          <a:latin typeface="Monaco" pitchFamily="2" charset="77"/>
                        </a:rPr>
                        <a:t>Offspring (2)</a:t>
                      </a:r>
                    </a:p>
                  </a:txBody>
                  <a:tcPr marL="60750" marR="60750" marT="30375" marB="30375"/>
                </a:tc>
                <a:extLst>
                  <a:ext uri="{0D108BD9-81ED-4DB2-BD59-A6C34878D82A}">
                    <a16:rowId xmlns:a16="http://schemas.microsoft.com/office/drawing/2014/main" val="3332999659"/>
                  </a:ext>
                </a:extLst>
              </a:tr>
              <a:tr h="246375">
                <a:tc>
                  <a:txBody>
                    <a:bodyPr/>
                    <a:lstStyle/>
                    <a:p>
                      <a:r>
                        <a:rPr lang="en-GB" sz="1000" dirty="0">
                          <a:latin typeface="Monaco" pitchFamily="2" charset="77"/>
                        </a:rPr>
                        <a:t>771</a:t>
                      </a:r>
                    </a:p>
                  </a:txBody>
                  <a:tcPr marL="60750" marR="60750" marT="30375" marB="30375"/>
                </a:tc>
                <a:tc>
                  <a:txBody>
                    <a:bodyPr/>
                    <a:lstStyle/>
                    <a:p>
                      <a:r>
                        <a:rPr lang="en-GB" sz="1000" dirty="0">
                          <a:latin typeface="Monaco" pitchFamily="2" charset="77"/>
                        </a:rPr>
                        <a:t>274</a:t>
                      </a:r>
                    </a:p>
                  </a:txBody>
                  <a:tcPr marL="60750" marR="60750" marT="30375" marB="30375"/>
                </a:tc>
                <a:tc>
                  <a:txBody>
                    <a:bodyPr/>
                    <a:lstStyle/>
                    <a:p>
                      <a:r>
                        <a:rPr lang="en-GB" sz="1000" dirty="0">
                          <a:latin typeface="Monaco" pitchFamily="2" charset="77"/>
                        </a:rPr>
                        <a:t>369</a:t>
                      </a:r>
                    </a:p>
                  </a:txBody>
                  <a:tcPr marL="60750" marR="60750" marT="30375" marB="30375"/>
                </a:tc>
                <a:extLst>
                  <a:ext uri="{0D108BD9-81ED-4DB2-BD59-A6C34878D82A}">
                    <a16:rowId xmlns:a16="http://schemas.microsoft.com/office/drawing/2014/main" val="1890029390"/>
                  </a:ext>
                </a:extLst>
              </a:tr>
            </a:tbl>
          </a:graphicData>
        </a:graphic>
      </p:graphicFrame>
      <p:graphicFrame>
        <p:nvGraphicFramePr>
          <p:cNvPr id="9" name="Table 8">
            <a:extLst>
              <a:ext uri="{FF2B5EF4-FFF2-40B4-BE49-F238E27FC236}">
                <a16:creationId xmlns:a16="http://schemas.microsoft.com/office/drawing/2014/main" id="{0BD0A169-2337-D14A-B19D-8C496F643DC8}"/>
              </a:ext>
            </a:extLst>
          </p:cNvPr>
          <p:cNvGraphicFramePr>
            <a:graphicFrameLocks noGrp="1"/>
          </p:cNvGraphicFramePr>
          <p:nvPr>
            <p:extLst>
              <p:ext uri="{D42A27DB-BD31-4B8C-83A1-F6EECF244321}">
                <p14:modId xmlns:p14="http://schemas.microsoft.com/office/powerpoint/2010/main" val="2649697923"/>
              </p:ext>
            </p:extLst>
          </p:nvPr>
        </p:nvGraphicFramePr>
        <p:xfrm>
          <a:off x="7285074" y="1919382"/>
          <a:ext cx="3603172" cy="1079040"/>
        </p:xfrm>
        <a:graphic>
          <a:graphicData uri="http://schemas.openxmlformats.org/drawingml/2006/table">
            <a:tbl>
              <a:tblPr firstRow="1" bandRow="1">
                <a:tableStyleId>{8799B23B-EC83-4686-B30A-512413B5E67A}</a:tableStyleId>
              </a:tblPr>
              <a:tblGrid>
                <a:gridCol w="1338943">
                  <a:extLst>
                    <a:ext uri="{9D8B030D-6E8A-4147-A177-3AD203B41FA5}">
                      <a16:colId xmlns:a16="http://schemas.microsoft.com/office/drawing/2014/main" val="3532894976"/>
                    </a:ext>
                  </a:extLst>
                </a:gridCol>
                <a:gridCol w="957943">
                  <a:extLst>
                    <a:ext uri="{9D8B030D-6E8A-4147-A177-3AD203B41FA5}">
                      <a16:colId xmlns:a16="http://schemas.microsoft.com/office/drawing/2014/main" val="2913302385"/>
                    </a:ext>
                  </a:extLst>
                </a:gridCol>
                <a:gridCol w="729343">
                  <a:extLst>
                    <a:ext uri="{9D8B030D-6E8A-4147-A177-3AD203B41FA5}">
                      <a16:colId xmlns:a16="http://schemas.microsoft.com/office/drawing/2014/main" val="1490034768"/>
                    </a:ext>
                  </a:extLst>
                </a:gridCol>
                <a:gridCol w="576943">
                  <a:extLst>
                    <a:ext uri="{9D8B030D-6E8A-4147-A177-3AD203B41FA5}">
                      <a16:colId xmlns:a16="http://schemas.microsoft.com/office/drawing/2014/main" val="3530850397"/>
                    </a:ext>
                  </a:extLst>
                </a:gridCol>
              </a:tblGrid>
              <a:tr h="215808">
                <a:tc>
                  <a:txBody>
                    <a:bodyPr/>
                    <a:lstStyle/>
                    <a:p>
                      <a:r>
                        <a:rPr lang="en-GB" sz="1050" b="1" dirty="0">
                          <a:latin typeface="Monaco" pitchFamily="2" charset="77"/>
                        </a:rPr>
                        <a:t>Parameter</a:t>
                      </a:r>
                    </a:p>
                  </a:txBody>
                  <a:tcPr marL="52650" marR="52650" marT="26325" marB="26325"/>
                </a:tc>
                <a:tc>
                  <a:txBody>
                    <a:bodyPr/>
                    <a:lstStyle/>
                    <a:p>
                      <a:r>
                        <a:rPr lang="en-GB" sz="1050" b="1" dirty="0">
                          <a:latin typeface="Monaco" pitchFamily="2" charset="77"/>
                        </a:rPr>
                        <a:t>Estimate</a:t>
                      </a:r>
                    </a:p>
                  </a:txBody>
                  <a:tcPr marL="52650" marR="52650" marT="26325" marB="26325"/>
                </a:tc>
                <a:tc>
                  <a:txBody>
                    <a:bodyPr/>
                    <a:lstStyle/>
                    <a:p>
                      <a:r>
                        <a:rPr lang="en-GB" sz="1050" b="1" dirty="0">
                          <a:latin typeface="Monaco" pitchFamily="2" charset="77"/>
                        </a:rPr>
                        <a:t>SE</a:t>
                      </a:r>
                    </a:p>
                  </a:txBody>
                  <a:tcPr marL="52650" marR="52650" marT="26325" marB="26325"/>
                </a:tc>
                <a:tc>
                  <a:txBody>
                    <a:bodyPr/>
                    <a:lstStyle/>
                    <a:p>
                      <a:endParaRPr lang="en-GB" sz="1050" b="0" dirty="0">
                        <a:latin typeface="Monaco" pitchFamily="2" charset="77"/>
                      </a:endParaRPr>
                    </a:p>
                  </a:txBody>
                  <a:tcPr marL="52650" marR="52650" marT="26325" marB="26325"/>
                </a:tc>
                <a:extLst>
                  <a:ext uri="{0D108BD9-81ED-4DB2-BD59-A6C34878D82A}">
                    <a16:rowId xmlns:a16="http://schemas.microsoft.com/office/drawing/2014/main" val="1187548107"/>
                  </a:ext>
                </a:extLst>
              </a:tr>
              <a:tr h="215808">
                <a:tc>
                  <a:txBody>
                    <a:bodyPr/>
                    <a:lstStyle/>
                    <a:p>
                      <a:r>
                        <a:rPr lang="en-GB" sz="1050" dirty="0">
                          <a:latin typeface="Monaco" pitchFamily="2" charset="77"/>
                        </a:rPr>
                        <a:t>mean parent</a:t>
                      </a:r>
                    </a:p>
                  </a:txBody>
                  <a:tcPr marL="52650" marR="52650" marT="26325" marB="26325"/>
                </a:tc>
                <a:tc>
                  <a:txBody>
                    <a:bodyPr/>
                    <a:lstStyle/>
                    <a:p>
                      <a:r>
                        <a:rPr lang="en-GB" sz="1050" dirty="0">
                          <a:latin typeface="Monaco" pitchFamily="2" charset="77"/>
                        </a:rPr>
                        <a:t>2.04</a:t>
                      </a:r>
                    </a:p>
                  </a:txBody>
                  <a:tcPr marL="52650" marR="52650" marT="26325" marB="26325"/>
                </a:tc>
                <a:tc>
                  <a:txBody>
                    <a:bodyPr/>
                    <a:lstStyle/>
                    <a:p>
                      <a:r>
                        <a:rPr lang="en-GB" sz="1050" dirty="0">
                          <a:latin typeface="Monaco" pitchFamily="2" charset="77"/>
                        </a:rPr>
                        <a:t>0.02</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2589338519"/>
                  </a:ext>
                </a:extLst>
              </a:tr>
              <a:tr h="215808">
                <a:tc>
                  <a:txBody>
                    <a:bodyPr/>
                    <a:lstStyle/>
                    <a:p>
                      <a:r>
                        <a:rPr lang="en-GB" sz="1050" dirty="0">
                          <a:latin typeface="Monaco" pitchFamily="2" charset="77"/>
                        </a:rPr>
                        <a:t>slope parent</a:t>
                      </a:r>
                    </a:p>
                  </a:txBody>
                  <a:tcPr marL="52650" marR="52650" marT="26325" marB="26325"/>
                </a:tc>
                <a:tc>
                  <a:txBody>
                    <a:bodyPr/>
                    <a:lstStyle/>
                    <a:p>
                      <a:r>
                        <a:rPr lang="en-GB" sz="1050" dirty="0">
                          <a:latin typeface="Monaco" pitchFamily="2" charset="77"/>
                        </a:rPr>
                        <a:t>0.16</a:t>
                      </a:r>
                    </a:p>
                  </a:txBody>
                  <a:tcPr marL="52650" marR="52650" marT="26325" marB="26325"/>
                </a:tc>
                <a:tc>
                  <a:txBody>
                    <a:bodyPr/>
                    <a:lstStyle/>
                    <a:p>
                      <a:r>
                        <a:rPr lang="en-GB" sz="1050" dirty="0">
                          <a:latin typeface="Monaco" pitchFamily="2" charset="77"/>
                        </a:rPr>
                        <a:t>0.01</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76683632"/>
                  </a:ext>
                </a:extLst>
              </a:tr>
              <a:tr h="215808">
                <a:tc>
                  <a:txBody>
                    <a:bodyPr/>
                    <a:lstStyle/>
                    <a:p>
                      <a:r>
                        <a:rPr lang="en-GB" sz="1050" dirty="0">
                          <a:latin typeface="Monaco" pitchFamily="2" charset="77"/>
                        </a:rPr>
                        <a:t>mean offspring</a:t>
                      </a:r>
                    </a:p>
                  </a:txBody>
                  <a:tcPr marL="52650" marR="52650" marT="26325" marB="26325"/>
                </a:tc>
                <a:tc>
                  <a:txBody>
                    <a:bodyPr/>
                    <a:lstStyle/>
                    <a:p>
                      <a:r>
                        <a:rPr lang="en-GB" sz="1050" dirty="0">
                          <a:latin typeface="Monaco" pitchFamily="2" charset="77"/>
                        </a:rPr>
                        <a:t>1.66</a:t>
                      </a:r>
                    </a:p>
                  </a:txBody>
                  <a:tcPr marL="52650" marR="52650" marT="26325" marB="26325"/>
                </a:tc>
                <a:tc>
                  <a:txBody>
                    <a:bodyPr/>
                    <a:lstStyle/>
                    <a:p>
                      <a:r>
                        <a:rPr lang="en-GB" sz="1050" dirty="0">
                          <a:latin typeface="Monaco" pitchFamily="2" charset="77"/>
                        </a:rPr>
                        <a:t>0.02</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1215593530"/>
                  </a:ext>
                </a:extLst>
              </a:tr>
              <a:tr h="215808">
                <a:tc>
                  <a:txBody>
                    <a:bodyPr/>
                    <a:lstStyle/>
                    <a:p>
                      <a:r>
                        <a:rPr lang="en-GB" sz="1050" dirty="0">
                          <a:latin typeface="Monaco" pitchFamily="2" charset="77"/>
                        </a:rPr>
                        <a:t>slope offspring</a:t>
                      </a:r>
                    </a:p>
                  </a:txBody>
                  <a:tcPr marL="52650" marR="52650" marT="26325" marB="26325"/>
                </a:tc>
                <a:tc>
                  <a:txBody>
                    <a:bodyPr/>
                    <a:lstStyle/>
                    <a:p>
                      <a:r>
                        <a:rPr lang="en-GB" sz="1050" dirty="0">
                          <a:latin typeface="Monaco" pitchFamily="2" charset="77"/>
                        </a:rPr>
                        <a:t>0.14</a:t>
                      </a:r>
                    </a:p>
                  </a:txBody>
                  <a:tcPr marL="52650" marR="52650" marT="26325" marB="26325"/>
                </a:tc>
                <a:tc>
                  <a:txBody>
                    <a:bodyPr/>
                    <a:lstStyle/>
                    <a:p>
                      <a:r>
                        <a:rPr lang="en-GB" sz="1050" dirty="0">
                          <a:latin typeface="Monaco" pitchFamily="2" charset="77"/>
                        </a:rPr>
                        <a:t>0.01</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1536687266"/>
                  </a:ext>
                </a:extLst>
              </a:tr>
            </a:tbl>
          </a:graphicData>
        </a:graphic>
      </p:graphicFrame>
      <p:sp>
        <p:nvSpPr>
          <p:cNvPr id="10" name="TextBox 9">
            <a:extLst>
              <a:ext uri="{FF2B5EF4-FFF2-40B4-BE49-F238E27FC236}">
                <a16:creationId xmlns:a16="http://schemas.microsoft.com/office/drawing/2014/main" id="{5209427E-0377-9347-A204-DF43AAA5F2B5}"/>
              </a:ext>
            </a:extLst>
          </p:cNvPr>
          <p:cNvSpPr txBox="1"/>
          <p:nvPr/>
        </p:nvSpPr>
        <p:spPr>
          <a:xfrm>
            <a:off x="7285074" y="1365384"/>
            <a:ext cx="4906926" cy="553998"/>
          </a:xfrm>
          <a:prstGeom prst="rect">
            <a:avLst/>
          </a:prstGeom>
          <a:noFill/>
        </p:spPr>
        <p:txBody>
          <a:bodyPr wrap="square" rtlCol="0">
            <a:spAutoFit/>
          </a:bodyPr>
          <a:lstStyle/>
          <a:p>
            <a:pPr algn="just"/>
            <a:r>
              <a:rPr lang="en-GB" sz="1000" i="1" dirty="0">
                <a:latin typeface="Cambria" panose="02040503050406030204" pitchFamily="18" charset="0"/>
              </a:rPr>
              <a:t>Table 107. Maximum likelihood estimates of the parameters. The multinomial model was fitted to the data given three maturity classes (juvenile, adult parent and adult offspring). Outliers were excluded.</a:t>
            </a:r>
          </a:p>
        </p:txBody>
      </p:sp>
      <p:sp>
        <p:nvSpPr>
          <p:cNvPr id="11" name="TextBox 10">
            <a:extLst>
              <a:ext uri="{FF2B5EF4-FFF2-40B4-BE49-F238E27FC236}">
                <a16:creationId xmlns:a16="http://schemas.microsoft.com/office/drawing/2014/main" id="{9D398668-2DC3-B246-9017-099F8F0528FA}"/>
              </a:ext>
            </a:extLst>
          </p:cNvPr>
          <p:cNvSpPr txBox="1"/>
          <p:nvPr/>
        </p:nvSpPr>
        <p:spPr>
          <a:xfrm>
            <a:off x="8485784" y="336579"/>
            <a:ext cx="3456000" cy="400110"/>
          </a:xfrm>
          <a:prstGeom prst="rect">
            <a:avLst/>
          </a:prstGeom>
          <a:noFill/>
        </p:spPr>
        <p:txBody>
          <a:bodyPr wrap="square" rtlCol="0">
            <a:spAutoFit/>
          </a:bodyPr>
          <a:lstStyle/>
          <a:p>
            <a:pPr algn="just"/>
            <a:r>
              <a:rPr lang="en-GB" sz="1000" i="1" dirty="0">
                <a:latin typeface="Cambria" panose="02040503050406030204" pitchFamily="18" charset="0"/>
              </a:rPr>
              <a:t>Table 106. Count of samples for each maturity class. Outliers are excluded.</a:t>
            </a:r>
          </a:p>
        </p:txBody>
      </p:sp>
      <p:pic>
        <p:nvPicPr>
          <p:cNvPr id="4" name="Graphic 3">
            <a:extLst>
              <a:ext uri="{FF2B5EF4-FFF2-40B4-BE49-F238E27FC236}">
                <a16:creationId xmlns:a16="http://schemas.microsoft.com/office/drawing/2014/main" id="{8BFD4D63-CDC6-F348-A153-1E0FFBCB05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44183" y="3016902"/>
            <a:ext cx="4320000" cy="3456000"/>
          </a:xfrm>
          <a:prstGeom prst="rect">
            <a:avLst/>
          </a:prstGeom>
        </p:spPr>
      </p:pic>
    </p:spTree>
    <p:extLst>
      <p:ext uri="{BB962C8B-B14F-4D97-AF65-F5344CB8AC3E}">
        <p14:creationId xmlns:p14="http://schemas.microsoft.com/office/powerpoint/2010/main" val="3545128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EEDAF3-ACEC-9C40-9A12-95203373D3F1}"/>
              </a:ext>
            </a:extLst>
          </p:cNvPr>
          <p:cNvSpPr/>
          <p:nvPr/>
        </p:nvSpPr>
        <p:spPr>
          <a:xfrm>
            <a:off x="81727" y="5328624"/>
            <a:ext cx="5686164" cy="1169551"/>
          </a:xfrm>
          <a:prstGeom prst="rect">
            <a:avLst/>
          </a:prstGeom>
        </p:spPr>
        <p:txBody>
          <a:bodyPr wrap="square">
            <a:spAutoFit/>
          </a:bodyPr>
          <a:lstStyle/>
          <a:p>
            <a:r>
              <a:rPr lang="en-US" sz="1400" b="0" i="0" u="none" strike="noStrike" dirty="0">
                <a:solidFill>
                  <a:srgbClr val="0070C0"/>
                </a:solidFill>
                <a:effectLst/>
                <a:latin typeface="Optima-Regular" panose="02000503060000020004" pitchFamily="2" charset="0"/>
              </a:rPr>
              <a:t>After fitting this model, it could be extended to allow the parameters to vary over tanks (or with space in the clinal data). I did something a bit like this ages ago for ANG, but without separating males and females. It was possible to fit a cline for size at maturity even though we had rather few juveniles in that data set.</a:t>
            </a:r>
          </a:p>
        </p:txBody>
      </p:sp>
      <p:sp>
        <p:nvSpPr>
          <p:cNvPr id="3" name="TextBox 2">
            <a:extLst>
              <a:ext uri="{FF2B5EF4-FFF2-40B4-BE49-F238E27FC236}">
                <a16:creationId xmlns:a16="http://schemas.microsoft.com/office/drawing/2014/main" id="{5DF39014-88AA-4844-A697-04531FF88B60}"/>
              </a:ext>
            </a:extLst>
          </p:cNvPr>
          <p:cNvSpPr txBox="1"/>
          <p:nvPr/>
        </p:nvSpPr>
        <p:spPr>
          <a:xfrm>
            <a:off x="133391" y="794658"/>
            <a:ext cx="10991810" cy="1200329"/>
          </a:xfrm>
          <a:prstGeom prst="rect">
            <a:avLst/>
          </a:prstGeom>
          <a:noFill/>
        </p:spPr>
        <p:txBody>
          <a:bodyPr wrap="square" rtlCol="0">
            <a:spAutoFit/>
          </a:bodyPr>
          <a:lstStyle/>
          <a:p>
            <a:pPr algn="just"/>
            <a:r>
              <a:rPr lang="en-GB" dirty="0">
                <a:latin typeface="Cambria" panose="02040503050406030204" pitchFamily="18" charset="0"/>
              </a:rPr>
              <a:t>Between model 1b, model 2 and model 3, the best fit to the data was obtained with model 1b (Table 108) suggesting that adding information about sex or generation at maturity does not increase significantly the proportion of variance explained </a:t>
            </a:r>
            <a:r>
              <a:rPr lang="en-GB">
                <a:latin typeface="Cambria" panose="02040503050406030204" pitchFamily="18" charset="0"/>
              </a:rPr>
              <a:t>by the model. </a:t>
            </a:r>
            <a:r>
              <a:rPr lang="en-GB" dirty="0">
                <a:latin typeface="Cambria" panose="02040503050406030204" pitchFamily="18" charset="0"/>
              </a:rPr>
              <a:t>Model 1a was not included here because it was fitted on a different dataset which contained outliers.</a:t>
            </a:r>
          </a:p>
        </p:txBody>
      </p:sp>
      <p:sp>
        <p:nvSpPr>
          <p:cNvPr id="4" name="TextBox 3">
            <a:extLst>
              <a:ext uri="{FF2B5EF4-FFF2-40B4-BE49-F238E27FC236}">
                <a16:creationId xmlns:a16="http://schemas.microsoft.com/office/drawing/2014/main" id="{D1D31DC2-A29B-964A-A1CF-9E62695A0CFB}"/>
              </a:ext>
            </a:extLst>
          </p:cNvPr>
          <p:cNvSpPr txBox="1"/>
          <p:nvPr/>
        </p:nvSpPr>
        <p:spPr>
          <a:xfrm>
            <a:off x="133390" y="279147"/>
            <a:ext cx="3041345" cy="369332"/>
          </a:xfrm>
          <a:prstGeom prst="rect">
            <a:avLst/>
          </a:prstGeom>
          <a:noFill/>
        </p:spPr>
        <p:txBody>
          <a:bodyPr wrap="none" rtlCol="0">
            <a:spAutoFit/>
          </a:bodyPr>
          <a:lstStyle/>
          <a:p>
            <a:r>
              <a:rPr lang="en-GB" b="1" dirty="0">
                <a:latin typeface="Cambria" panose="02040503050406030204" pitchFamily="18" charset="0"/>
              </a:rPr>
              <a:t>Model fit comparison (AIC)</a:t>
            </a:r>
          </a:p>
        </p:txBody>
      </p:sp>
      <p:graphicFrame>
        <p:nvGraphicFramePr>
          <p:cNvPr id="5" name="Table 4">
            <a:extLst>
              <a:ext uri="{FF2B5EF4-FFF2-40B4-BE49-F238E27FC236}">
                <a16:creationId xmlns:a16="http://schemas.microsoft.com/office/drawing/2014/main" id="{AB836009-40A8-6543-88DD-0EF840E2E37E}"/>
              </a:ext>
            </a:extLst>
          </p:cNvPr>
          <p:cNvGraphicFramePr>
            <a:graphicFrameLocks noGrp="1"/>
          </p:cNvGraphicFramePr>
          <p:nvPr>
            <p:extLst>
              <p:ext uri="{D42A27DB-BD31-4B8C-83A1-F6EECF244321}">
                <p14:modId xmlns:p14="http://schemas.microsoft.com/office/powerpoint/2010/main" val="637418216"/>
              </p:ext>
            </p:extLst>
          </p:nvPr>
        </p:nvGraphicFramePr>
        <p:xfrm>
          <a:off x="329334" y="2520744"/>
          <a:ext cx="1836000" cy="1260000"/>
        </p:xfrm>
        <a:graphic>
          <a:graphicData uri="http://schemas.openxmlformats.org/drawingml/2006/table">
            <a:tbl>
              <a:tblPr firstRow="1" bandRow="1">
                <a:tableStyleId>{8799B23B-EC83-4686-B30A-512413B5E67A}</a:tableStyleId>
              </a:tblPr>
              <a:tblGrid>
                <a:gridCol w="857210">
                  <a:extLst>
                    <a:ext uri="{9D8B030D-6E8A-4147-A177-3AD203B41FA5}">
                      <a16:colId xmlns:a16="http://schemas.microsoft.com/office/drawing/2014/main" val="3030182796"/>
                    </a:ext>
                  </a:extLst>
                </a:gridCol>
                <a:gridCol w="978790">
                  <a:extLst>
                    <a:ext uri="{9D8B030D-6E8A-4147-A177-3AD203B41FA5}">
                      <a16:colId xmlns:a16="http://schemas.microsoft.com/office/drawing/2014/main" val="581482379"/>
                    </a:ext>
                  </a:extLst>
                </a:gridCol>
              </a:tblGrid>
              <a:tr h="315000">
                <a:tc>
                  <a:txBody>
                    <a:bodyPr/>
                    <a:lstStyle/>
                    <a:p>
                      <a:r>
                        <a:rPr lang="en-GB" sz="1300" dirty="0">
                          <a:latin typeface="Monaco" pitchFamily="2" charset="77"/>
                        </a:rPr>
                        <a:t>Model</a:t>
                      </a:r>
                    </a:p>
                  </a:txBody>
                  <a:tcPr/>
                </a:tc>
                <a:tc>
                  <a:txBody>
                    <a:bodyPr/>
                    <a:lstStyle/>
                    <a:p>
                      <a:r>
                        <a:rPr lang="en-GB" sz="1300" dirty="0">
                          <a:latin typeface="Monaco" pitchFamily="2" charset="77"/>
                        </a:rPr>
                        <a:t>AIC</a:t>
                      </a:r>
                    </a:p>
                  </a:txBody>
                  <a:tcPr/>
                </a:tc>
                <a:extLst>
                  <a:ext uri="{0D108BD9-81ED-4DB2-BD59-A6C34878D82A}">
                    <a16:rowId xmlns:a16="http://schemas.microsoft.com/office/drawing/2014/main" val="3611884886"/>
                  </a:ext>
                </a:extLst>
              </a:tr>
              <a:tr h="315000">
                <a:tc>
                  <a:txBody>
                    <a:bodyPr/>
                    <a:lstStyle/>
                    <a:p>
                      <a:r>
                        <a:rPr lang="en-GB" sz="1300" dirty="0">
                          <a:latin typeface="Monaco" pitchFamily="2" charset="77"/>
                        </a:rPr>
                        <a:t>1b</a:t>
                      </a:r>
                    </a:p>
                  </a:txBody>
                  <a:tcPr/>
                </a:tc>
                <a:tc>
                  <a:txBody>
                    <a:bodyPr/>
                    <a:lstStyle/>
                    <a:p>
                      <a:r>
                        <a:rPr lang="en-GB" sz="1300" dirty="0">
                          <a:latin typeface="Monaco" pitchFamily="2" charset="77"/>
                        </a:rPr>
                        <a:t>1176.978</a:t>
                      </a:r>
                    </a:p>
                  </a:txBody>
                  <a:tcPr/>
                </a:tc>
                <a:extLst>
                  <a:ext uri="{0D108BD9-81ED-4DB2-BD59-A6C34878D82A}">
                    <a16:rowId xmlns:a16="http://schemas.microsoft.com/office/drawing/2014/main" val="4266551464"/>
                  </a:ext>
                </a:extLst>
              </a:tr>
              <a:tr h="315000">
                <a:tc>
                  <a:txBody>
                    <a:bodyPr/>
                    <a:lstStyle/>
                    <a:p>
                      <a:r>
                        <a:rPr lang="en-GB" sz="1300" dirty="0">
                          <a:latin typeface="Monaco" pitchFamily="2" charset="77"/>
                        </a:rPr>
                        <a:t>3</a:t>
                      </a:r>
                    </a:p>
                  </a:txBody>
                  <a:tcPr/>
                </a:tc>
                <a:tc>
                  <a:txBody>
                    <a:bodyPr/>
                    <a:lstStyle/>
                    <a:p>
                      <a:r>
                        <a:rPr lang="en-GB" sz="1300" dirty="0">
                          <a:latin typeface="Monaco" pitchFamily="2" charset="77"/>
                        </a:rPr>
                        <a:t>1950.473 </a:t>
                      </a:r>
                    </a:p>
                  </a:txBody>
                  <a:tcPr/>
                </a:tc>
                <a:extLst>
                  <a:ext uri="{0D108BD9-81ED-4DB2-BD59-A6C34878D82A}">
                    <a16:rowId xmlns:a16="http://schemas.microsoft.com/office/drawing/2014/main" val="1896602217"/>
                  </a:ext>
                </a:extLst>
              </a:tr>
              <a:tr h="315000">
                <a:tc>
                  <a:txBody>
                    <a:bodyPr/>
                    <a:lstStyle/>
                    <a:p>
                      <a:r>
                        <a:rPr lang="en-GB" sz="1300" dirty="0">
                          <a:latin typeface="Monaco" pitchFamily="2" charset="77"/>
                        </a:rPr>
                        <a:t>2</a:t>
                      </a:r>
                    </a:p>
                  </a:txBody>
                  <a:tcPr/>
                </a:tc>
                <a:tc>
                  <a:txBody>
                    <a:bodyPr/>
                    <a:lstStyle/>
                    <a:p>
                      <a:r>
                        <a:rPr lang="en-GB" sz="1300" dirty="0">
                          <a:latin typeface="Monaco" pitchFamily="2" charset="77"/>
                        </a:rPr>
                        <a:t>2065.903</a:t>
                      </a:r>
                    </a:p>
                  </a:txBody>
                  <a:tcPr/>
                </a:tc>
                <a:extLst>
                  <a:ext uri="{0D108BD9-81ED-4DB2-BD59-A6C34878D82A}">
                    <a16:rowId xmlns:a16="http://schemas.microsoft.com/office/drawing/2014/main" val="1622300072"/>
                  </a:ext>
                </a:extLst>
              </a:tr>
            </a:tbl>
          </a:graphicData>
        </a:graphic>
      </p:graphicFrame>
      <p:sp>
        <p:nvSpPr>
          <p:cNvPr id="6" name="TextBox 5">
            <a:extLst>
              <a:ext uri="{FF2B5EF4-FFF2-40B4-BE49-F238E27FC236}">
                <a16:creationId xmlns:a16="http://schemas.microsoft.com/office/drawing/2014/main" id="{D1D33FBC-840C-874C-A8EB-96D0CE8EB996}"/>
              </a:ext>
            </a:extLst>
          </p:cNvPr>
          <p:cNvSpPr txBox="1"/>
          <p:nvPr/>
        </p:nvSpPr>
        <p:spPr>
          <a:xfrm>
            <a:off x="277671" y="2120130"/>
            <a:ext cx="4906926" cy="400110"/>
          </a:xfrm>
          <a:prstGeom prst="rect">
            <a:avLst/>
          </a:prstGeom>
          <a:noFill/>
        </p:spPr>
        <p:txBody>
          <a:bodyPr wrap="square" rtlCol="0">
            <a:spAutoFit/>
          </a:bodyPr>
          <a:lstStyle/>
          <a:p>
            <a:r>
              <a:rPr lang="en-GB" sz="1000" i="1" dirty="0">
                <a:latin typeface="Cambria" panose="02040503050406030204" pitchFamily="18" charset="0"/>
              </a:rPr>
              <a:t>Table 108. Model fit comparison using AIC. Model 1b was the best fit and it included two parameters and two maturity classes (juvenile and adult).</a:t>
            </a:r>
          </a:p>
        </p:txBody>
      </p:sp>
    </p:spTree>
    <p:extLst>
      <p:ext uri="{BB962C8B-B14F-4D97-AF65-F5344CB8AC3E}">
        <p14:creationId xmlns:p14="http://schemas.microsoft.com/office/powerpoint/2010/main" val="3038110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3626</TotalTime>
  <Words>3622</Words>
  <Application>Microsoft Macintosh PowerPoint</Application>
  <PresentationFormat>Widescreen</PresentationFormat>
  <Paragraphs>296</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Cambria</vt:lpstr>
      <vt:lpstr>Cambria Math</vt:lpstr>
      <vt:lpstr>Monaco</vt:lpstr>
      <vt:lpstr>Optima</vt:lpstr>
      <vt:lpstr>Optima-Regular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Perini</dc:creator>
  <cp:lastModifiedBy>Samuel Perini</cp:lastModifiedBy>
  <cp:revision>130</cp:revision>
  <dcterms:created xsi:type="dcterms:W3CDTF">2020-04-20T06:54:33Z</dcterms:created>
  <dcterms:modified xsi:type="dcterms:W3CDTF">2020-05-01T09:35:53Z</dcterms:modified>
</cp:coreProperties>
</file>