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BAD-A8A0-F747-9A56-694158E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74BB-953C-AA4E-9585-134DAB42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51AA-89BE-7C43-A3BF-95B13ACA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D3F8-4DF7-D645-A218-9AE32B6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5977-6559-F844-A31B-7C3AA37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0D4-59EF-564A-AA45-C0841A5C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9F87-88E4-F340-92B2-F49B2462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D0BA-994C-9D4F-919E-4090587F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E286-58CA-F744-9DD6-75F33EF1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C74F-C65A-E446-9DA2-D3D6036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8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CE2-67E3-7343-8BCD-CC96C6382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0969-9353-CE49-BC71-5220C5CB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B30A-A22B-9B44-B7F4-D303DFC6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81CF-6016-834E-9ED7-BD4A794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CAC4-886D-4645-9FE2-5BCD4421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0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F5DB-91D8-AB44-B925-63609C3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A825-A3E2-6D49-90B6-535D39C4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6C9B-AB01-854E-BF92-9742FFA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9988-73A5-684D-99C9-23FB4BD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8117-3D44-964B-A653-560D51C6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3D5C-5BE2-AE4A-AE08-460779D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61D-2B2F-974A-BCBF-D3A3EBDF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248D-52D6-4C43-9AF7-087E5295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AF27-848D-8D40-9C1A-93FF9EA7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C617-3AAB-6649-881A-33DE296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39ED-1F6D-5748-8571-B8D37FBE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0D53-D263-E843-ABC8-E512B7AE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6E64-1723-0444-80DD-6967C005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1C3F0-D611-9646-A560-443E811E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FCAF1-87CC-DD45-995F-DA458B95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5F4A-C180-824B-8327-24570F9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5B19-F0B9-824B-8567-A960A7C1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915D-B3D2-DE40-A2BD-E6054C7D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01A8-378B-D44A-97D9-BE139136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9B7D5-1732-0E42-A90B-6CB236A5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7EE5-4486-7442-AFD9-D02950C96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52E34-218A-6449-A6E1-DF5C0F01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77881-1B2B-E04C-8AE2-76084A3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97E2E-976B-EA42-A659-603E48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76C-F22C-294C-AD5E-B8357B22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74B3-163F-CA44-8041-7A7D144E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CF837-FB4C-E84B-9E04-2F2D02CF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A5AD3-2515-EF44-BF9D-BF444655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C6E7C-3E62-7241-AE51-C4F7907B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B91A-C47A-AC4D-A0EE-FFF8661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8946-0420-3E4D-A363-895BF5B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5C22-3972-564A-92E1-51B49F00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CB03-44FD-BF47-A000-F2E91B93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41313-0958-C840-A434-B0E9F4E2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CA05-3B92-9C4B-8D77-D49D2ED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71AE-619D-294D-A329-97A1EF22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8D2A1-82AF-2949-AE47-AD40A1E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07CF-77A2-8F44-B8A7-E5C84462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C5BF6-69F4-204C-95E5-66C9688B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63C8-398D-A340-82C2-48C12E90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832D-C2C0-DD4B-B3F2-9EE1D33C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C2C7-58E8-C34B-9CC3-130A47CF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26E-66CC-D74E-9686-C9B7C00C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EB708-04FC-0A43-A639-1D2165E0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EA6E-67A0-F543-8EF9-6A0C2A35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35BD-BE09-C945-A147-73791DF2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55A-97F2-1B47-A7B8-7DB12749D7A6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0ABD-BE78-2442-9C67-9AEEA5EC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3C28-5D3D-4444-B927-39E9CD78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59D01849-913D-7143-8E8D-6D883CE5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3960000" cy="396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7E2BA4A6-E6AE-4742-9218-D38F4AF5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66936" y="0"/>
            <a:ext cx="3960000" cy="396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E4B61AE4-D489-F24B-A52E-8048F8B7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133872" y="0"/>
            <a:ext cx="3960000" cy="396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BF923CB0-C57E-9543-A62D-3BEE758D6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0" y="3960000"/>
            <a:ext cx="3960000" cy="396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94E41-7CB3-004A-97BD-06E275ED4E69}"/>
              </a:ext>
            </a:extLst>
          </p:cNvPr>
          <p:cNvSpPr/>
          <p:nvPr/>
        </p:nvSpPr>
        <p:spPr>
          <a:xfrm>
            <a:off x="4322618" y="43527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1. Scatter plots of the relationship between size and the other phenotypes per population in each generation separately. Phenotypic values have not been scaled.</a:t>
            </a:r>
          </a:p>
        </p:txBody>
      </p:sp>
    </p:spTree>
    <p:extLst>
      <p:ext uri="{BB962C8B-B14F-4D97-AF65-F5344CB8AC3E}">
        <p14:creationId xmlns:p14="http://schemas.microsoft.com/office/powerpoint/2010/main" val="33246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A2426-9040-1848-88C7-44B07FA06239}"/>
              </a:ext>
            </a:extLst>
          </p:cNvPr>
          <p:cNvSpPr/>
          <p:nvPr/>
        </p:nvSpPr>
        <p:spPr>
          <a:xfrm>
            <a:off x="3048000" y="5400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2. Boxplot of the scaled cube root of weight per generation and population. Phenotypic values have been scaled.</a:t>
            </a:r>
            <a:r>
              <a:rPr lang="en-US" dirty="0">
                <a:effectLst/>
              </a:rPr>
              <a:t>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5E770-010C-0B40-A51A-72F2D0C1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0" y="0"/>
            <a:ext cx="67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6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6283C-4C10-1C4C-B46D-58E36E34D64C}"/>
              </a:ext>
            </a:extLst>
          </p:cNvPr>
          <p:cNvSpPr/>
          <p:nvPr/>
        </p:nvSpPr>
        <p:spPr>
          <a:xfrm>
            <a:off x="578253" y="307309"/>
            <a:ext cx="5517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tmp1a. Summary of the linear model in generation 0 parents with scaled cube root of the weight as response variable and scaled size plus population as explanatory variables.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2C07D-8C44-C341-83F5-1C769D479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61319"/>
              </p:ext>
            </p:extLst>
          </p:nvPr>
        </p:nvGraphicFramePr>
        <p:xfrm>
          <a:off x="578253" y="1549039"/>
          <a:ext cx="5517747" cy="4320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5439">
                  <a:extLst>
                    <a:ext uri="{9D8B030D-6E8A-4147-A177-3AD203B41FA5}">
                      <a16:colId xmlns:a16="http://schemas.microsoft.com/office/drawing/2014/main" val="3805093975"/>
                    </a:ext>
                  </a:extLst>
                </a:gridCol>
                <a:gridCol w="1035191">
                  <a:extLst>
                    <a:ext uri="{9D8B030D-6E8A-4147-A177-3AD203B41FA5}">
                      <a16:colId xmlns:a16="http://schemas.microsoft.com/office/drawing/2014/main" val="1912233681"/>
                    </a:ext>
                  </a:extLst>
                </a:gridCol>
                <a:gridCol w="1105512">
                  <a:extLst>
                    <a:ext uri="{9D8B030D-6E8A-4147-A177-3AD203B41FA5}">
                      <a16:colId xmlns:a16="http://schemas.microsoft.com/office/drawing/2014/main" val="3102498344"/>
                    </a:ext>
                  </a:extLst>
                </a:gridCol>
                <a:gridCol w="886372">
                  <a:extLst>
                    <a:ext uri="{9D8B030D-6E8A-4147-A177-3AD203B41FA5}">
                      <a16:colId xmlns:a16="http://schemas.microsoft.com/office/drawing/2014/main" val="3659921457"/>
                    </a:ext>
                  </a:extLst>
                </a:gridCol>
                <a:gridCol w="815233">
                  <a:extLst>
                    <a:ext uri="{9D8B030D-6E8A-4147-A177-3AD203B41FA5}">
                      <a16:colId xmlns:a16="http://schemas.microsoft.com/office/drawing/2014/main" val="36788611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Estimate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Std..Error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t.value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Pr...t..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5623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(Intercept)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0.104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1.975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16482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scaled_size_mm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0.880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40.602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063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popB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-0.047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-0.646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0.518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50431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popC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-0.209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-2.824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5560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-0.055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-0.726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0.469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9954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0.977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335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popF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1.249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0.213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3506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popG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-0.025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9582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popH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-0.009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-0.135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0.893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70068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popI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-0.817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0.415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54623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popJ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-1.356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7681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popK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-0.084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-1.153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0064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popL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-0.112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-1.484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0.139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3289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popM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-1.120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0.263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5799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-0.239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01954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popO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-0.231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-2.845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5811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popP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-2.410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9835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popQ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-0.291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-3.635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934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-0.365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-4.211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0.000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81746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B46DE-8DB6-DC43-A0E8-B6CA0B3589E8}"/>
              </a:ext>
            </a:extLst>
          </p:cNvPr>
          <p:cNvSpPr/>
          <p:nvPr/>
        </p:nvSpPr>
        <p:spPr>
          <a:xfrm>
            <a:off x="6664036" y="309818"/>
            <a:ext cx="5403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tmp1b. Summary of the linear model in generation 1 offspring with scaled cube root of the weight as response variable and scaled size plus population as explanatory variables. Population A did not survive.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93141C-AF47-3949-950C-51F6F00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02130"/>
              </p:ext>
            </p:extLst>
          </p:nvPr>
        </p:nvGraphicFramePr>
        <p:xfrm>
          <a:off x="6664036" y="1549039"/>
          <a:ext cx="5298348" cy="4282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8819">
                  <a:extLst>
                    <a:ext uri="{9D8B030D-6E8A-4147-A177-3AD203B41FA5}">
                      <a16:colId xmlns:a16="http://schemas.microsoft.com/office/drawing/2014/main" val="1239637938"/>
                    </a:ext>
                  </a:extLst>
                </a:gridCol>
                <a:gridCol w="994029">
                  <a:extLst>
                    <a:ext uri="{9D8B030D-6E8A-4147-A177-3AD203B41FA5}">
                      <a16:colId xmlns:a16="http://schemas.microsoft.com/office/drawing/2014/main" val="4262643578"/>
                    </a:ext>
                  </a:extLst>
                </a:gridCol>
                <a:gridCol w="1061554">
                  <a:extLst>
                    <a:ext uri="{9D8B030D-6E8A-4147-A177-3AD203B41FA5}">
                      <a16:colId xmlns:a16="http://schemas.microsoft.com/office/drawing/2014/main" val="2937950862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397390503"/>
                    </a:ext>
                  </a:extLst>
                </a:gridCol>
                <a:gridCol w="782818">
                  <a:extLst>
                    <a:ext uri="{9D8B030D-6E8A-4147-A177-3AD203B41FA5}">
                      <a16:colId xmlns:a16="http://schemas.microsoft.com/office/drawing/2014/main" val="562455493"/>
                    </a:ext>
                  </a:extLst>
                </a:gridCol>
              </a:tblGrid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Estimate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Std..Error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t.value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Pr...t..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652224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(Intercept)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-3.225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46547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 err="1">
                          <a:effectLst/>
                        </a:rPr>
                        <a:t>scaled_size_mm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0.951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90.718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264853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332972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popC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1.220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0.223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6485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popD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0.057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2.875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609717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2.101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0.036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0496279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popF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3.894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602665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popG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-0.027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-1.395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0962249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popH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0.404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0.687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6927004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popI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0.755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0.451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5166814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popJ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1.092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0.275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03659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popK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1.865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719920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964826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popM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0.999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473104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popN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-0.010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-0.466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0.641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651930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popO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-3.130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526390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popP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-0.018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-0.926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0.355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02706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popQ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-0.030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-1.494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0.136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73670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-0.047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-2.360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0.019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68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383</Words>
  <Application>Microsoft Macintosh PowerPoint</Application>
  <PresentationFormat>Widescreen</PresentationFormat>
  <Paragraphs>199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4</cp:revision>
  <dcterms:created xsi:type="dcterms:W3CDTF">2020-04-09T12:28:30Z</dcterms:created>
  <dcterms:modified xsi:type="dcterms:W3CDTF">2020-04-09T14:28:31Z</dcterms:modified>
</cp:coreProperties>
</file>