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57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m\Desktop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800" b="0"/>
            </a:pPr>
            <a:r>
              <a:rPr lang="en-US" sz="2800"/>
              <a:t>Get Descendants by Type Performance (Log Scale)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Sheet1!$L$1</c:f>
              <c:strCache>
                <c:ptCount val="1"/>
                <c:pt idx="0">
                  <c:v>DFilter</c:v>
                </c:pt>
              </c:strCache>
            </c:strRef>
          </c:tx>
          <c:spPr>
            <a:ln w="28800">
              <a:solidFill>
                <a:srgbClr val="004586"/>
              </a:solidFill>
            </a:ln>
          </c:spPr>
          <c:marker>
            <c:symbol val="none"/>
          </c:marker>
          <c:val>
            <c:numRef>
              <c:f>Sheet1!$L$2:$L$100</c:f>
              <c:numCache>
                <c:formatCode>General</c:formatCode>
                <c:ptCount val="99"/>
                <c:pt idx="0">
                  <c:v>8.9145353248202988E-5</c:v>
                </c:pt>
                <c:pt idx="1">
                  <c:v>1.9469553431114754E-4</c:v>
                </c:pt>
                <c:pt idx="2">
                  <c:v>3.1487465516310149E-4</c:v>
                </c:pt>
                <c:pt idx="3">
                  <c:v>4.2742276827062285E-4</c:v>
                </c:pt>
                <c:pt idx="4">
                  <c:v>5.8004055845585901E-4</c:v>
                </c:pt>
                <c:pt idx="5">
                  <c:v>7.7293305568805427E-4</c:v>
                </c:pt>
                <c:pt idx="6">
                  <c:v>1.0561459592454178E-3</c:v>
                </c:pt>
                <c:pt idx="7">
                  <c:v>1.2933727479823942E-3</c:v>
                </c:pt>
                <c:pt idx="8">
                  <c:v>1.5856950320402581E-3</c:v>
                </c:pt>
                <c:pt idx="9">
                  <c:v>1.837103404857077E-3</c:v>
                </c:pt>
                <c:pt idx="10">
                  <c:v>2.2050707185744451E-3</c:v>
                </c:pt>
                <c:pt idx="11">
                  <c:v>2.4055068477171608E-3</c:v>
                </c:pt>
                <c:pt idx="12">
                  <c:v>2.6660298137131193E-3</c:v>
                </c:pt>
                <c:pt idx="13">
                  <c:v>2.9042312179539541E-3</c:v>
                </c:pt>
                <c:pt idx="14">
                  <c:v>3.2669410011722942E-3</c:v>
                </c:pt>
                <c:pt idx="15">
                  <c:v>3.2682395121327312E-3</c:v>
                </c:pt>
                <c:pt idx="16">
                  <c:v>3.7027300914136332E-3</c:v>
                </c:pt>
                <c:pt idx="17">
                  <c:v>3.677510411025198E-3</c:v>
                </c:pt>
                <c:pt idx="18">
                  <c:v>4.2402689628091815E-3</c:v>
                </c:pt>
                <c:pt idx="19">
                  <c:v>4.7320200245832451E-3</c:v>
                </c:pt>
                <c:pt idx="20">
                  <c:v>4.7490361541048061E-3</c:v>
                </c:pt>
                <c:pt idx="21">
                  <c:v>5.0584846905201266E-3</c:v>
                </c:pt>
                <c:pt idx="22">
                  <c:v>5.1411471765747769E-3</c:v>
                </c:pt>
                <c:pt idx="23">
                  <c:v>5.9093611738449282E-3</c:v>
                </c:pt>
                <c:pt idx="24">
                  <c:v>5.6062241704118139E-3</c:v>
                </c:pt>
                <c:pt idx="25">
                  <c:v>6.6385723763634739E-3</c:v>
                </c:pt>
                <c:pt idx="26">
                  <c:v>6.5064929791134596E-3</c:v>
                </c:pt>
                <c:pt idx="27">
                  <c:v>6.9111062879871898E-3</c:v>
                </c:pt>
                <c:pt idx="28">
                  <c:v>7.2099681559755508E-3</c:v>
                </c:pt>
                <c:pt idx="29">
                  <c:v>7.3444931814605754E-3</c:v>
                </c:pt>
                <c:pt idx="30">
                  <c:v>8.1637133907404742E-3</c:v>
                </c:pt>
                <c:pt idx="31">
                  <c:v>8.124177643772745E-3</c:v>
                </c:pt>
                <c:pt idx="32">
                  <c:v>8.0809581363022673E-3</c:v>
                </c:pt>
                <c:pt idx="33">
                  <c:v>8.572208382511293E-3</c:v>
                </c:pt>
                <c:pt idx="34">
                  <c:v>9.062714893072199E-3</c:v>
                </c:pt>
                <c:pt idx="35">
                  <c:v>9.2191657593574099E-3</c:v>
                </c:pt>
                <c:pt idx="36">
                  <c:v>1.0043953043163377E-2</c:v>
                </c:pt>
                <c:pt idx="37">
                  <c:v>1.0839736343902768E-2</c:v>
                </c:pt>
                <c:pt idx="38">
                  <c:v>1.079775712195506E-2</c:v>
                </c:pt>
                <c:pt idx="39">
                  <c:v>1.1474926935140385E-2</c:v>
                </c:pt>
                <c:pt idx="40">
                  <c:v>1.1820022437985736E-2</c:v>
                </c:pt>
                <c:pt idx="41">
                  <c:v>1.1783052979014254E-2</c:v>
                </c:pt>
                <c:pt idx="42">
                  <c:v>1.1943206319336902E-2</c:v>
                </c:pt>
                <c:pt idx="43">
                  <c:v>1.2404112899659214E-2</c:v>
                </c:pt>
                <c:pt idx="44">
                  <c:v>1.2596445270929782E-2</c:v>
                </c:pt>
                <c:pt idx="45">
                  <c:v>1.3285489815977139E-2</c:v>
                </c:pt>
                <c:pt idx="46">
                  <c:v>1.3504419803534772E-2</c:v>
                </c:pt>
                <c:pt idx="47">
                  <c:v>1.2940865290573032E-2</c:v>
                </c:pt>
                <c:pt idx="48">
                  <c:v>1.2443043934002794E-2</c:v>
                </c:pt>
                <c:pt idx="49">
                  <c:v>1.3414380419093317E-2</c:v>
                </c:pt>
                <c:pt idx="50">
                  <c:v>1.4064846104151547E-2</c:v>
                </c:pt>
                <c:pt idx="51">
                  <c:v>1.6746880264409691E-2</c:v>
                </c:pt>
                <c:pt idx="52">
                  <c:v>1.4108222968150961E-2</c:v>
                </c:pt>
                <c:pt idx="53">
                  <c:v>1.5984855203634636E-2</c:v>
                </c:pt>
                <c:pt idx="54">
                  <c:v>1.5017159057921305E-2</c:v>
                </c:pt>
                <c:pt idx="55">
                  <c:v>1.6000741429103283E-2</c:v>
                </c:pt>
                <c:pt idx="56">
                  <c:v>1.6516823242450889E-2</c:v>
                </c:pt>
                <c:pt idx="57">
                  <c:v>1.6446347542103504E-2</c:v>
                </c:pt>
                <c:pt idx="58">
                  <c:v>1.7067516343575076E-2</c:v>
                </c:pt>
                <c:pt idx="59">
                  <c:v>1.7596840746374392E-2</c:v>
                </c:pt>
                <c:pt idx="60">
                  <c:v>1.7744496436169849E-2</c:v>
                </c:pt>
                <c:pt idx="61">
                  <c:v>1.7630311497316389E-2</c:v>
                </c:pt>
                <c:pt idx="62">
                  <c:v>1.926415894424972E-2</c:v>
                </c:pt>
                <c:pt idx="63">
                  <c:v>1.8976874914351072E-2</c:v>
                </c:pt>
                <c:pt idx="64">
                  <c:v>1.8879722719418315E-2</c:v>
                </c:pt>
                <c:pt idx="65">
                  <c:v>1.9973835350249918E-2</c:v>
                </c:pt>
                <c:pt idx="66">
                  <c:v>1.8752990945229954E-2</c:v>
                </c:pt>
                <c:pt idx="67">
                  <c:v>2.0529617494730559E-2</c:v>
                </c:pt>
                <c:pt idx="68">
                  <c:v>2.162784349446931E-2</c:v>
                </c:pt>
                <c:pt idx="69">
                  <c:v>2.1311416552739642E-2</c:v>
                </c:pt>
                <c:pt idx="70">
                  <c:v>2.1691390491733117E-2</c:v>
                </c:pt>
                <c:pt idx="71">
                  <c:v>2.2389413722144612E-2</c:v>
                </c:pt>
                <c:pt idx="72">
                  <c:v>2.2213284804407089E-2</c:v>
                </c:pt>
                <c:pt idx="73">
                  <c:v>2.3643283337313137E-2</c:v>
                </c:pt>
                <c:pt idx="74">
                  <c:v>2.3046473853956976E-2</c:v>
                </c:pt>
                <c:pt idx="75">
                  <c:v>2.3185403798188196E-2</c:v>
                </c:pt>
                <c:pt idx="76">
                  <c:v>2.3691219160281794E-2</c:v>
                </c:pt>
                <c:pt idx="77">
                  <c:v>2.5015248852522879E-2</c:v>
                </c:pt>
                <c:pt idx="78">
                  <c:v>2.4730629333231835E-2</c:v>
                </c:pt>
                <c:pt idx="79">
                  <c:v>2.4165435067450933E-2</c:v>
                </c:pt>
                <c:pt idx="80">
                  <c:v>2.5931069650664412E-2</c:v>
                </c:pt>
                <c:pt idx="81">
                  <c:v>2.5800883070368135E-2</c:v>
                </c:pt>
                <c:pt idx="82">
                  <c:v>2.73045479071773E-2</c:v>
                </c:pt>
                <c:pt idx="83">
                  <c:v>2.6159437790614897E-2</c:v>
                </c:pt>
                <c:pt idx="84">
                  <c:v>2.5469995325957083E-2</c:v>
                </c:pt>
                <c:pt idx="85">
                  <c:v>2.7222656418734493E-2</c:v>
                </c:pt>
                <c:pt idx="86">
                  <c:v>2.7692061052055943E-2</c:v>
                </c:pt>
                <c:pt idx="87">
                  <c:v>2.7391634132547818E-2</c:v>
                </c:pt>
                <c:pt idx="88">
                  <c:v>2.7967557070096967E-2</c:v>
                </c:pt>
                <c:pt idx="89">
                  <c:v>2.843435396202491E-2</c:v>
                </c:pt>
                <c:pt idx="90">
                  <c:v>2.9640057725833942E-2</c:v>
                </c:pt>
                <c:pt idx="91">
                  <c:v>2.8651257335660398E-2</c:v>
                </c:pt>
                <c:pt idx="92">
                  <c:v>3.0219768165024353E-2</c:v>
                </c:pt>
                <c:pt idx="93">
                  <c:v>2.7917874184686397E-2</c:v>
                </c:pt>
                <c:pt idx="94">
                  <c:v>2.8792666875866089E-2</c:v>
                </c:pt>
                <c:pt idx="95">
                  <c:v>3.0770241451287879E-2</c:v>
                </c:pt>
                <c:pt idx="96">
                  <c:v>3.0787489938062993E-2</c:v>
                </c:pt>
                <c:pt idx="97">
                  <c:v>3.0711352381861876E-2</c:v>
                </c:pt>
                <c:pt idx="98">
                  <c:v>3.1479399202374789E-2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Sheet1!$M$1</c:f>
              <c:strCache>
                <c:ptCount val="1"/>
                <c:pt idx="0">
                  <c:v>Naive DFS Traversal</c:v>
                </c:pt>
              </c:strCache>
            </c:strRef>
          </c:tx>
          <c:spPr>
            <a:ln w="28800">
              <a:solidFill>
                <a:srgbClr val="FF420E"/>
              </a:solidFill>
            </a:ln>
          </c:spPr>
          <c:marker>
            <c:symbol val="none"/>
          </c:marker>
          <c:val>
            <c:numRef>
              <c:f>Sheet1!$M$2:$M$100</c:f>
              <c:numCache>
                <c:formatCode>General</c:formatCode>
                <c:ptCount val="99"/>
                <c:pt idx="0">
                  <c:v>4.0706973880321696E-3</c:v>
                </c:pt>
                <c:pt idx="1">
                  <c:v>2.2837423880601851E-2</c:v>
                </c:pt>
                <c:pt idx="2">
                  <c:v>5.2354753029960573E-2</c:v>
                </c:pt>
                <c:pt idx="3">
                  <c:v>7.5704563324495655E-2</c:v>
                </c:pt>
                <c:pt idx="4">
                  <c:v>0.11679385925821244</c:v>
                </c:pt>
                <c:pt idx="5">
                  <c:v>0.12423345399065672</c:v>
                </c:pt>
                <c:pt idx="6">
                  <c:v>0.15015088792568854</c:v>
                </c:pt>
                <c:pt idx="7">
                  <c:v>0.17784946891659478</c:v>
                </c:pt>
                <c:pt idx="8">
                  <c:v>0.20032003745283408</c:v>
                </c:pt>
                <c:pt idx="9">
                  <c:v>0.25804751578442453</c:v>
                </c:pt>
                <c:pt idx="10">
                  <c:v>0.26949259172335893</c:v>
                </c:pt>
                <c:pt idx="11">
                  <c:v>0.28662009775580832</c:v>
                </c:pt>
                <c:pt idx="12">
                  <c:v>0.32205203799029308</c:v>
                </c:pt>
                <c:pt idx="13">
                  <c:v>0.32577827293136502</c:v>
                </c:pt>
                <c:pt idx="14">
                  <c:v>0.33393592034129821</c:v>
                </c:pt>
                <c:pt idx="15">
                  <c:v>0.33577561848075527</c:v>
                </c:pt>
                <c:pt idx="16">
                  <c:v>0.34490201919493679</c:v>
                </c:pt>
                <c:pt idx="17">
                  <c:v>0.35951922242872508</c:v>
                </c:pt>
                <c:pt idx="18">
                  <c:v>0.37170724887420048</c:v>
                </c:pt>
                <c:pt idx="19">
                  <c:v>0.38626177784157639</c:v>
                </c:pt>
                <c:pt idx="20">
                  <c:v>0.38327068635437134</c:v>
                </c:pt>
                <c:pt idx="21">
                  <c:v>0.39020959296857177</c:v>
                </c:pt>
                <c:pt idx="22">
                  <c:v>0.41504734758730671</c:v>
                </c:pt>
                <c:pt idx="23">
                  <c:v>0.41792929913177856</c:v>
                </c:pt>
                <c:pt idx="24">
                  <c:v>0.42768010106936405</c:v>
                </c:pt>
                <c:pt idx="25">
                  <c:v>0.41974624491359186</c:v>
                </c:pt>
                <c:pt idx="26">
                  <c:v>0.43713518367534326</c:v>
                </c:pt>
                <c:pt idx="27">
                  <c:v>0.44039408685167492</c:v>
                </c:pt>
                <c:pt idx="28">
                  <c:v>0.45139250535572967</c:v>
                </c:pt>
                <c:pt idx="29">
                  <c:v>0.45650736993075847</c:v>
                </c:pt>
                <c:pt idx="30">
                  <c:v>0.45298195306232836</c:v>
                </c:pt>
                <c:pt idx="31">
                  <c:v>0.4557738703438694</c:v>
                </c:pt>
                <c:pt idx="32">
                  <c:v>0.46790055797367774</c:v>
                </c:pt>
                <c:pt idx="33">
                  <c:v>0.46913950052836534</c:v>
                </c:pt>
                <c:pt idx="34">
                  <c:v>0.46780664745538686</c:v>
                </c:pt>
                <c:pt idx="35">
                  <c:v>0.48074356212992597</c:v>
                </c:pt>
                <c:pt idx="36">
                  <c:v>0.48745061597195316</c:v>
                </c:pt>
                <c:pt idx="37">
                  <c:v>0.48371416474097356</c:v>
                </c:pt>
                <c:pt idx="38">
                  <c:v>0.49199635281862758</c:v>
                </c:pt>
                <c:pt idx="39">
                  <c:v>0.50445839545137794</c:v>
                </c:pt>
                <c:pt idx="40">
                  <c:v>0.4929014538026566</c:v>
                </c:pt>
                <c:pt idx="41">
                  <c:v>0.50145059809464898</c:v>
                </c:pt>
                <c:pt idx="42">
                  <c:v>0.50778250032284733</c:v>
                </c:pt>
                <c:pt idx="43">
                  <c:v>0.50215356091939967</c:v>
                </c:pt>
                <c:pt idx="44">
                  <c:v>0.5050954070240411</c:v>
                </c:pt>
                <c:pt idx="45">
                  <c:v>0.51967968545241394</c:v>
                </c:pt>
                <c:pt idx="46">
                  <c:v>0.51517646424933128</c:v>
                </c:pt>
                <c:pt idx="47">
                  <c:v>0.51988825071234601</c:v>
                </c:pt>
                <c:pt idx="48">
                  <c:v>0.52275524020177788</c:v>
                </c:pt>
                <c:pt idx="49">
                  <c:v>0.52488109607931654</c:v>
                </c:pt>
                <c:pt idx="50">
                  <c:v>0.53009719888590989</c:v>
                </c:pt>
                <c:pt idx="51">
                  <c:v>0.52960445081814744</c:v>
                </c:pt>
                <c:pt idx="52">
                  <c:v>0.53275417866804198</c:v>
                </c:pt>
                <c:pt idx="53">
                  <c:v>0.5376158586631572</c:v>
                </c:pt>
                <c:pt idx="54">
                  <c:v>0.53640071553329993</c:v>
                </c:pt>
                <c:pt idx="55">
                  <c:v>0.53820358004485569</c:v>
                </c:pt>
                <c:pt idx="56">
                  <c:v>0.54140030966102692</c:v>
                </c:pt>
                <c:pt idx="57">
                  <c:v>0.54121424328123247</c:v>
                </c:pt>
                <c:pt idx="58">
                  <c:v>0.5449836249187523</c:v>
                </c:pt>
                <c:pt idx="59">
                  <c:v>0.54501762522353581</c:v>
                </c:pt>
                <c:pt idx="60">
                  <c:v>0.54647766693524891</c:v>
                </c:pt>
                <c:pt idx="61">
                  <c:v>0.55214323922704267</c:v>
                </c:pt>
                <c:pt idx="62">
                  <c:v>0.55267575300443073</c:v>
                </c:pt>
                <c:pt idx="63">
                  <c:v>0.54990304355424002</c:v>
                </c:pt>
                <c:pt idx="64">
                  <c:v>0.55494019354054491</c:v>
                </c:pt>
                <c:pt idx="65">
                  <c:v>0.55573981264450556</c:v>
                </c:pt>
                <c:pt idx="66">
                  <c:v>0.55778293404882184</c:v>
                </c:pt>
                <c:pt idx="67">
                  <c:v>0.55792321817103341</c:v>
                </c:pt>
                <c:pt idx="68">
                  <c:v>0.56357855548049118</c:v>
                </c:pt>
                <c:pt idx="69">
                  <c:v>0.566393732590876</c:v>
                </c:pt>
                <c:pt idx="70">
                  <c:v>0.56206863409138386</c:v>
                </c:pt>
                <c:pt idx="71">
                  <c:v>0.5703426759145771</c:v>
                </c:pt>
                <c:pt idx="72">
                  <c:v>0.57067533490268918</c:v>
                </c:pt>
                <c:pt idx="73">
                  <c:v>0.57136311268954731</c:v>
                </c:pt>
                <c:pt idx="74">
                  <c:v>0.56852285850429485</c:v>
                </c:pt>
                <c:pt idx="75">
                  <c:v>0.57307156132677006</c:v>
                </c:pt>
                <c:pt idx="76">
                  <c:v>0.57749204113544483</c:v>
                </c:pt>
                <c:pt idx="77">
                  <c:v>0.57736246560794002</c:v>
                </c:pt>
                <c:pt idx="78">
                  <c:v>0.5764862813390752</c:v>
                </c:pt>
                <c:pt idx="79">
                  <c:v>0.57674302764917051</c:v>
                </c:pt>
                <c:pt idx="80">
                  <c:v>0.57848084704508884</c:v>
                </c:pt>
                <c:pt idx="81">
                  <c:v>0.58139322837002116</c:v>
                </c:pt>
                <c:pt idx="82">
                  <c:v>0.58357917102674572</c:v>
                </c:pt>
                <c:pt idx="83">
                  <c:v>0.58416717470367663</c:v>
                </c:pt>
                <c:pt idx="84">
                  <c:v>0.58515056034893653</c:v>
                </c:pt>
                <c:pt idx="85">
                  <c:v>0.58412977606538485</c:v>
                </c:pt>
                <c:pt idx="86">
                  <c:v>0.58164603809433923</c:v>
                </c:pt>
                <c:pt idx="87">
                  <c:v>0.5848662432697106</c:v>
                </c:pt>
                <c:pt idx="88">
                  <c:v>0.58861714725146497</c:v>
                </c:pt>
                <c:pt idx="89">
                  <c:v>0.59168382633045791</c:v>
                </c:pt>
                <c:pt idx="90">
                  <c:v>0.59352251387496602</c:v>
                </c:pt>
                <c:pt idx="91">
                  <c:v>0.59538400247812628</c:v>
                </c:pt>
                <c:pt idx="92">
                  <c:v>0.59727016459291837</c:v>
                </c:pt>
                <c:pt idx="93">
                  <c:v>0.60737314156903754</c:v>
                </c:pt>
                <c:pt idx="94">
                  <c:v>0.59828229196760863</c:v>
                </c:pt>
                <c:pt idx="95">
                  <c:v>0.60113485770483432</c:v>
                </c:pt>
                <c:pt idx="96">
                  <c:v>0.59835843620257745</c:v>
                </c:pt>
                <c:pt idx="97">
                  <c:v>0.60068458310164463</c:v>
                </c:pt>
                <c:pt idx="98">
                  <c:v>0.59978025262000922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1132992"/>
        <c:axId val="291125376"/>
      </c:lineChart>
      <c:valAx>
        <c:axId val="29112537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1400" b="0"/>
                </a:pPr>
                <a:r>
                  <a:rPr lang="en-US" sz="1400"/>
                  <a:t>Query Time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400" b="0">
                <a:latin typeface="Calibri" panose="020F0502020204030204" pitchFamily="34" charset="0"/>
                <a:cs typeface="Courier New" panose="02070309020205020404" pitchFamily="49" charset="0"/>
              </a:defRPr>
            </a:pPr>
            <a:endParaRPr lang="en-US"/>
          </a:p>
        </c:txPr>
        <c:crossAx val="291132992"/>
        <c:crossesAt val="0"/>
        <c:crossBetween val="between"/>
      </c:valAx>
      <c:catAx>
        <c:axId val="291132992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1600" b="0"/>
                </a:pPr>
                <a:r>
                  <a:rPr lang="en-US" sz="1600"/>
                  <a:t>Tree Size</a:t>
                </a:r>
              </a:p>
            </c:rich>
          </c:tx>
          <c:overlay val="0"/>
        </c:title>
        <c:majorTickMark val="none"/>
        <c:minorTickMark val="none"/>
        <c:tickLblPos val="nextTo"/>
        <c:crossAx val="291125376"/>
        <c:crossesAt val="0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legend>
      <c:legendPos val="t"/>
      <c:overlay val="0"/>
      <c:spPr>
        <a:noFill/>
        <a:ln>
          <a:noFill/>
        </a:ln>
      </c:spPr>
      <c:txPr>
        <a:bodyPr/>
        <a:lstStyle/>
        <a:p>
          <a:pPr>
            <a:defRPr sz="1600" b="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Fast Type-based Querying &amp; Indexing of Dynamic Hierarchical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Sam Kelly, </a:t>
            </a:r>
            <a:r>
              <a:rPr lang="en-US" sz="2400" dirty="0" err="1" smtClean="0"/>
              <a:t>S.c.M</a:t>
            </a:r>
            <a:r>
              <a:rPr lang="en-US" sz="2400" dirty="0" smtClean="0"/>
              <a:t> Brown University ‘17</a:t>
            </a:r>
          </a:p>
        </p:txBody>
      </p:sp>
    </p:spTree>
    <p:extLst>
      <p:ext uri="{BB962C8B-B14F-4D97-AF65-F5344CB8AC3E}">
        <p14:creationId xmlns:p14="http://schemas.microsoft.com/office/powerpoint/2010/main" val="1396425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3774328"/>
              </p:ext>
            </p:extLst>
          </p:nvPr>
        </p:nvGraphicFramePr>
        <p:xfrm>
          <a:off x="1310114" y="431146"/>
          <a:ext cx="10409660" cy="5995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34862" y="6057226"/>
            <a:ext cx="203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 nodes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52080" y="6057226"/>
            <a:ext cx="203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100,000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024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variant B</a:t>
            </a:r>
          </a:p>
          <a:p>
            <a:r>
              <a:rPr lang="en-US" dirty="0" smtClean="0"/>
              <a:t>Research efficacy of multi-threaded implementation</a:t>
            </a:r>
          </a:p>
          <a:p>
            <a:r>
              <a:rPr lang="en-US" dirty="0" smtClean="0"/>
              <a:t>Support for multi-type queries</a:t>
            </a:r>
          </a:p>
        </p:txBody>
      </p:sp>
    </p:spTree>
    <p:extLst>
      <p:ext uri="{BB962C8B-B14F-4D97-AF65-F5344CB8AC3E}">
        <p14:creationId xmlns:p14="http://schemas.microsoft.com/office/powerpoint/2010/main" val="1489088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15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63832"/>
            <a:ext cx="10018713" cy="6922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62130"/>
            <a:ext cx="10018713" cy="50227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In-memory type-based hierarchical data is becoming ubiquitous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XML (sometimes)</a:t>
            </a:r>
          </a:p>
          <a:p>
            <a:pPr lvl="1"/>
            <a:r>
              <a:rPr lang="en-US" dirty="0" smtClean="0"/>
              <a:t>HTML / Document Object Model (DOM)</a:t>
            </a:r>
          </a:p>
          <a:p>
            <a:pPr lvl="1"/>
            <a:r>
              <a:rPr lang="en-US" dirty="0" smtClean="0"/>
              <a:t>Abstract syntax trees (ASTs) – compilers / programming languages / grammars</a:t>
            </a:r>
          </a:p>
          <a:p>
            <a:r>
              <a:rPr lang="en-US" dirty="0" smtClean="0"/>
              <a:t>Key Applications</a:t>
            </a:r>
          </a:p>
          <a:p>
            <a:pPr lvl="1"/>
            <a:r>
              <a:rPr lang="en-US" dirty="0" smtClean="0"/>
              <a:t>JQuery DOM selectors (get descendants by type)</a:t>
            </a:r>
          </a:p>
          <a:p>
            <a:pPr lvl="1"/>
            <a:r>
              <a:rPr lang="en-US" dirty="0" smtClean="0"/>
              <a:t>AST traversals performed in static analysis / flaw detection (get descendants by type)</a:t>
            </a:r>
            <a:endParaRPr lang="en-US" dirty="0"/>
          </a:p>
          <a:p>
            <a:r>
              <a:rPr lang="en-US" dirty="0"/>
              <a:t>Type-based queries over these data are common but seldom optimized</a:t>
            </a:r>
          </a:p>
          <a:p>
            <a:r>
              <a:rPr lang="en-US" dirty="0"/>
              <a:t>Existing indexing techniques either not dynamic or not suited for </a:t>
            </a:r>
            <a:r>
              <a:rPr lang="en-US" dirty="0" smtClean="0"/>
              <a:t>in-memory applications (XDBMS designed for massive on-disk data)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176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6102"/>
            <a:ext cx="10018713" cy="1752599"/>
          </a:xfrm>
        </p:spPr>
        <p:txBody>
          <a:bodyPr/>
          <a:lstStyle/>
          <a:p>
            <a:r>
              <a:rPr lang="en-US" dirty="0" smtClean="0"/>
              <a:t>Case Study: ROSE Compiler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58345"/>
            <a:ext cx="10018713" cy="42328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Compiler framework and analysis/translation engine that works with ASTs for C/C++ and a number of other languages</a:t>
            </a:r>
          </a:p>
          <a:p>
            <a:r>
              <a:rPr lang="en-US" dirty="0" smtClean="0"/>
              <a:t>Developed at Lawrence Livermore National Laboratory</a:t>
            </a:r>
          </a:p>
          <a:p>
            <a:r>
              <a:rPr lang="en-US" dirty="0" smtClean="0"/>
              <a:t>Has a static analysis framework called Compass</a:t>
            </a:r>
          </a:p>
          <a:p>
            <a:r>
              <a:rPr lang="en-US" dirty="0" smtClean="0"/>
              <a:t>Compass uses naïve depth-first traversals to analyze ASTs (slow)</a:t>
            </a:r>
          </a:p>
          <a:p>
            <a:r>
              <a:rPr lang="en-US" dirty="0" smtClean="0"/>
              <a:t>Get descendants by type queries very common</a:t>
            </a:r>
          </a:p>
          <a:p>
            <a:r>
              <a:rPr lang="en-US" dirty="0" smtClean="0"/>
              <a:t>No existing (pre-2014) static analysis publications address this issue</a:t>
            </a:r>
          </a:p>
          <a:p>
            <a:r>
              <a:rPr lang="en-US" dirty="0" smtClean="0"/>
              <a:t>Previous work (Kelly, 2014) addresses this with a powerful indexing scheme that only works on </a:t>
            </a:r>
            <a:r>
              <a:rPr lang="en-US" i="1" dirty="0" smtClean="0"/>
              <a:t>static </a:t>
            </a:r>
            <a:r>
              <a:rPr lang="en-US" dirty="0" smtClean="0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332641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6099"/>
            <a:ext cx="10018713" cy="1752599"/>
          </a:xfrm>
        </p:spPr>
        <p:txBody>
          <a:bodyPr/>
          <a:lstStyle/>
          <a:p>
            <a:r>
              <a:rPr lang="en-US" dirty="0" smtClean="0"/>
              <a:t>Hierarch Development Goals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004551"/>
                <a:ext cx="10018713" cy="478664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Develop an indexing scheme for get descendants by type queries</a:t>
                </a:r>
              </a:p>
              <a:p>
                <a:r>
                  <a:rPr lang="en-US" dirty="0" smtClean="0"/>
                  <a:t>Must be performant (queries should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or better)</a:t>
                </a:r>
              </a:p>
              <a:p>
                <a:r>
                  <a:rPr lang="en-US" dirty="0" smtClean="0"/>
                  <a:t>Needs to be entirely in-memory (unlike VT-XML, etc.)</a:t>
                </a:r>
              </a:p>
              <a:p>
                <a:r>
                  <a:rPr lang="en-US" dirty="0" smtClean="0"/>
                  <a:t>Must support arbitrary insertion/deletion of nodes (dynamic)</a:t>
                </a:r>
              </a:p>
              <a:p>
                <a:r>
                  <a:rPr lang="en-US" i="1" dirty="0" smtClean="0"/>
                  <a:t>But without</a:t>
                </a:r>
                <a:r>
                  <a:rPr lang="en-US" dirty="0" smtClean="0"/>
                  <a:t> the need for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re-indexing operation on every insertion/deletion*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004551"/>
                <a:ext cx="10018713" cy="4786649"/>
              </a:xfrm>
              <a:blipFill rotWithShape="0"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82781" y="5916769"/>
                <a:ext cx="872487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*(Kelly, 2014) answered queries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but </a:t>
                </a:r>
                <a:r>
                  <a:rPr lang="en-US" dirty="0" smtClean="0"/>
                  <a:t>had an insertion/deletion cost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which was impractical for dynamic trees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781" y="5916769"/>
                <a:ext cx="872487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62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12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221"/>
            <a:ext cx="10018713" cy="1143000"/>
          </a:xfrm>
        </p:spPr>
        <p:txBody>
          <a:bodyPr/>
          <a:lstStyle/>
          <a:p>
            <a:r>
              <a:rPr lang="en-US" dirty="0" smtClean="0"/>
              <a:t>Insight: Depth First Indices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863" y="1146220"/>
            <a:ext cx="6697015" cy="538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221"/>
            <a:ext cx="10018713" cy="1143000"/>
          </a:xfrm>
        </p:spPr>
        <p:txBody>
          <a:bodyPr/>
          <a:lstStyle/>
          <a:p>
            <a:r>
              <a:rPr lang="en-US" dirty="0" smtClean="0"/>
              <a:t>AVL 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059" y="1248381"/>
            <a:ext cx="9713533" cy="360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344513"/>
            <a:ext cx="10018713" cy="1374819"/>
          </a:xfrm>
        </p:spPr>
        <p:txBody>
          <a:bodyPr/>
          <a:lstStyle/>
          <a:p>
            <a:r>
              <a:rPr lang="en-US" dirty="0" smtClean="0"/>
              <a:t>“Successor” Tracking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07" y="793785"/>
            <a:ext cx="6525708" cy="592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4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221"/>
            <a:ext cx="10018713" cy="1143000"/>
          </a:xfrm>
        </p:spPr>
        <p:txBody>
          <a:bodyPr/>
          <a:lstStyle/>
          <a:p>
            <a:r>
              <a:rPr lang="en-US" dirty="0" smtClean="0"/>
              <a:t>Type AVL Tree (type=2)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695" y="1312775"/>
            <a:ext cx="4196136" cy="360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3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305877"/>
            <a:ext cx="10018713" cy="1752599"/>
          </a:xfrm>
        </p:spPr>
        <p:txBody>
          <a:bodyPr/>
          <a:lstStyle/>
          <a:p>
            <a:r>
              <a:rPr lang="en-US" dirty="0" smtClean="0"/>
              <a:t>Two Variants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094704"/>
                <a:ext cx="10018713" cy="524170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Variant A – implemented in Hierarch as “</a:t>
                </a:r>
                <a:r>
                  <a:rPr lang="en-US" dirty="0" err="1" smtClean="0"/>
                  <a:t>DFilter</a:t>
                </a:r>
                <a:r>
                  <a:rPr lang="en-US" dirty="0" smtClean="0"/>
                  <a:t>”</a:t>
                </a:r>
              </a:p>
              <a:p>
                <a:pPr lvl="1"/>
                <a:r>
                  <a:rPr lang="en-US" dirty="0" smtClean="0"/>
                  <a:t>Global tree with parent links, “successor” links, </a:t>
                </a:r>
                <a:r>
                  <a:rPr lang="en-US" dirty="0" err="1" smtClean="0"/>
                  <a:t>avl</a:t>
                </a:r>
                <a:r>
                  <a:rPr lang="en-US" dirty="0" smtClean="0"/>
                  <a:t> tree links, cached depth first index, cached parent depth first index, cached type-specific depth first index, cached parent type-specific depth first index, and modification counters for both DFIs</a:t>
                </a:r>
              </a:p>
              <a:p>
                <a:pPr lvl="1"/>
                <a:r>
                  <a:rPr lang="en-US" dirty="0" smtClean="0"/>
                  <a:t>Global AVL tree with two-way links to main tree node, key = depth first index</a:t>
                </a:r>
              </a:p>
              <a:p>
                <a:pPr lvl="1"/>
                <a:r>
                  <a:rPr lang="en-US" dirty="0" smtClean="0"/>
                  <a:t>Type-specific AVL trees with two-way links to main tree nodes, key = global depth first index, but each node also stores the type-specific depth first index</a:t>
                </a:r>
              </a:p>
              <a:p>
                <a:pPr lvl="1"/>
                <a:r>
                  <a:rPr lang="en-US" dirty="0" smtClean="0"/>
                  <a:t>When a node is added or removed: propagate change up to the root of the main tree</a:t>
                </a:r>
              </a:p>
              <a:p>
                <a:pPr lvl="1"/>
                <a:r>
                  <a:rPr lang="en-US" dirty="0" smtClean="0"/>
                  <a:t>Get descendants by type (w/counts) costs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*, insertion costs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IsParent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nodeA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nodeB</a:t>
                </a:r>
                <a:r>
                  <a:rPr lang="en-US" dirty="0" smtClean="0"/>
                  <a:t>) queries can also be done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(bonus!)</a:t>
                </a:r>
              </a:p>
              <a:p>
                <a:r>
                  <a:rPr lang="en-US" dirty="0" smtClean="0"/>
                  <a:t>Variant B (not implemented but planned for future work)</a:t>
                </a:r>
              </a:p>
              <a:p>
                <a:pPr lvl="1"/>
                <a:r>
                  <a:rPr lang="en-US" dirty="0" smtClean="0"/>
                  <a:t>When a node is added or removed: propagate change </a:t>
                </a:r>
                <a:r>
                  <a:rPr lang="en-US" b="1" dirty="0" smtClean="0"/>
                  <a:t>up to the root of the AVL tree</a:t>
                </a:r>
              </a:p>
              <a:p>
                <a:pPr lvl="1"/>
                <a:r>
                  <a:rPr lang="en-US" dirty="0" smtClean="0"/>
                  <a:t>Tree modifications now only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but much harder to implement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094704"/>
                <a:ext cx="10018713" cy="5241702"/>
              </a:xfrm>
              <a:blipFill rotWithShape="0">
                <a:blip r:embed="rId2"/>
                <a:stretch>
                  <a:fillRect l="-1338" t="-2561" b="-2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22434" y="6413680"/>
                <a:ext cx="6928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*where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i="1" dirty="0" smtClean="0"/>
                  <a:t> is the number of nodes of type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i="1" dirty="0" smtClean="0"/>
                  <a:t> in the tree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 smtClean="0"/>
                  <a:t>)</a:t>
                </a:r>
                <a:endParaRPr lang="en-US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434" y="6413680"/>
                <a:ext cx="692883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9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423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217</TotalTime>
  <Words>445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Corbel</vt:lpstr>
      <vt:lpstr>Parallax</vt:lpstr>
      <vt:lpstr>Fast Type-based Querying &amp; Indexing of Dynamic Hierarchical Data</vt:lpstr>
      <vt:lpstr>Motivations</vt:lpstr>
      <vt:lpstr>Case Study: ROSE Compiler Framework</vt:lpstr>
      <vt:lpstr>Hierarch Development Goals</vt:lpstr>
      <vt:lpstr>Insight: Depth First Indices</vt:lpstr>
      <vt:lpstr>AVL Tree</vt:lpstr>
      <vt:lpstr>“Successor” Tracking</vt:lpstr>
      <vt:lpstr>Type AVL Tree (type=2)</vt:lpstr>
      <vt:lpstr>Two Variants</vt:lpstr>
      <vt:lpstr>PowerPoint Presentation</vt:lpstr>
      <vt:lpstr>Future Work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Type-based Queryin</dc:title>
  <dc:creator>sam</dc:creator>
  <cp:lastModifiedBy>sam</cp:lastModifiedBy>
  <cp:revision>16</cp:revision>
  <dcterms:created xsi:type="dcterms:W3CDTF">2015-12-16T18:14:14Z</dcterms:created>
  <dcterms:modified xsi:type="dcterms:W3CDTF">2015-12-21T17:48:53Z</dcterms:modified>
</cp:coreProperties>
</file>