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701B-6303-B23C-025C-FE8C251A4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4480E0-1D64-537B-24FC-C33D6D612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08D3B0-3B57-E811-8ED8-80D684BD28D8}"/>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5" name="Footer Placeholder 4">
            <a:extLst>
              <a:ext uri="{FF2B5EF4-FFF2-40B4-BE49-F238E27FC236}">
                <a16:creationId xmlns:a16="http://schemas.microsoft.com/office/drawing/2014/main" id="{21D85521-3FC0-A705-1F01-08D51249A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037B1-E9B6-1E52-F0EC-8E7786CDCFD0}"/>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248035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EE40-52AB-5FA5-9C97-3030F1F1B8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07319-FAFF-3C41-E3BD-9196D7153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8C2F6-B82C-9A0A-B367-451DE94DA79D}"/>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5" name="Footer Placeholder 4">
            <a:extLst>
              <a:ext uri="{FF2B5EF4-FFF2-40B4-BE49-F238E27FC236}">
                <a16:creationId xmlns:a16="http://schemas.microsoft.com/office/drawing/2014/main" id="{BC57EAC0-9A01-386F-3E28-B75D62663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4FAD2-EAD5-7A51-FAD7-DB3F7B95F4E7}"/>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228639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7D64C-0198-51FB-9355-6EF93E336C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D19FE-4B9C-0EDB-2A66-719D22978D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21ABD-E221-16E7-F4B6-A7EF8912083D}"/>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5" name="Footer Placeholder 4">
            <a:extLst>
              <a:ext uri="{FF2B5EF4-FFF2-40B4-BE49-F238E27FC236}">
                <a16:creationId xmlns:a16="http://schemas.microsoft.com/office/drawing/2014/main" id="{9319DEC3-3091-21F8-20D2-8A271061E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0AC15-3C03-4F5F-B959-D3A6B5ADC08F}"/>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50029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DE76-DC7C-95B7-60FC-16C328DFCE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42B6F-F584-FF3E-196E-D93EB8669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3113A-71A4-AED8-C110-B64CE472E3BD}"/>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5" name="Footer Placeholder 4">
            <a:extLst>
              <a:ext uri="{FF2B5EF4-FFF2-40B4-BE49-F238E27FC236}">
                <a16:creationId xmlns:a16="http://schemas.microsoft.com/office/drawing/2014/main" id="{A896F397-01C6-B650-0478-70DB34CCC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BD3A4-121E-1670-7BC9-23400643357D}"/>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99923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1DD5-7B9A-493B-D898-5EA63B8837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87DDBD-E209-8C89-662C-0AC5709D5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7FD32-4C67-5255-B6AD-4AC8BF49A882}"/>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5" name="Footer Placeholder 4">
            <a:extLst>
              <a:ext uri="{FF2B5EF4-FFF2-40B4-BE49-F238E27FC236}">
                <a16:creationId xmlns:a16="http://schemas.microsoft.com/office/drawing/2014/main" id="{15B51E28-BE40-82F1-A2BC-21B9E123F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3C70F-7A81-D735-352C-7D46877FD15F}"/>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296716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0843-C948-C2E0-B0AC-4BEDB54D6B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A02007-999F-3D98-5C07-3E70CE556F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4BDEC5-5F3D-AE3E-D2F0-1B2E8DDC01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49C6A-F0F5-E726-5991-FE0D2C65B9D8}"/>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6" name="Footer Placeholder 5">
            <a:extLst>
              <a:ext uri="{FF2B5EF4-FFF2-40B4-BE49-F238E27FC236}">
                <a16:creationId xmlns:a16="http://schemas.microsoft.com/office/drawing/2014/main" id="{14911644-BCCD-2FEB-D82E-2668F6163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209906-306D-AC6C-1BDB-A53ED21FD794}"/>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262332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EFD4-7EA0-65B9-48FA-BA601A6A49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0479B-98EC-07D4-A884-3FB406000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5EC9A-3C12-F6A0-4831-0A5083086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AF39E1-3F8F-5436-0E72-4977485D9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BF331-EAFF-195D-5D0C-572CD1C14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B2AD07-28C5-647D-70C8-7BE03C9BD7D6}"/>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8" name="Footer Placeholder 7">
            <a:extLst>
              <a:ext uri="{FF2B5EF4-FFF2-40B4-BE49-F238E27FC236}">
                <a16:creationId xmlns:a16="http://schemas.microsoft.com/office/drawing/2014/main" id="{05ADC4BA-2CC2-9AC9-19FB-9C5EC4B2D0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EEC85F-0397-CD58-6A53-0108E639D5E2}"/>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350820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10DB-164B-5A9A-475E-60FC726696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F4A770-B80B-1CBF-1956-CBFC0D7CAA9D}"/>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4" name="Footer Placeholder 3">
            <a:extLst>
              <a:ext uri="{FF2B5EF4-FFF2-40B4-BE49-F238E27FC236}">
                <a16:creationId xmlns:a16="http://schemas.microsoft.com/office/drawing/2014/main" id="{47A0AA03-A3B5-469F-6CC7-550470D5C4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16ADBA-506C-588B-3DE8-DA1D9FD749BA}"/>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353502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2E268-D9AB-0EFC-1E42-2309E2D0E07B}"/>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3" name="Footer Placeholder 2">
            <a:extLst>
              <a:ext uri="{FF2B5EF4-FFF2-40B4-BE49-F238E27FC236}">
                <a16:creationId xmlns:a16="http://schemas.microsoft.com/office/drawing/2014/main" id="{3C9671C0-3C62-5760-04E2-8BA54D12F0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C19992-E1DF-BD54-F7FA-35ED1A05E44C}"/>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334451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6368-5A17-A8D9-515D-65037CEEE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EF0442-D01B-F227-EAC4-BE4164D0F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50450F-F3E6-3F6D-6FB6-4DB80BFC3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E04F2-0212-1931-FE73-B0140645516A}"/>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6" name="Footer Placeholder 5">
            <a:extLst>
              <a:ext uri="{FF2B5EF4-FFF2-40B4-BE49-F238E27FC236}">
                <a16:creationId xmlns:a16="http://schemas.microsoft.com/office/drawing/2014/main" id="{BE4607D4-293F-5D42-5924-CB2E5D280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8DD09F-D4FE-93BC-851C-55EB56EB0C1B}"/>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404689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A2AC-0D87-09CB-3D97-CF0A016D2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752905-184C-D470-76D4-58880F819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6A8366-95F9-8D56-6382-1402B5B76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20D8C-5982-C36B-7899-8FA3C99266B3}"/>
              </a:ext>
            </a:extLst>
          </p:cNvPr>
          <p:cNvSpPr>
            <a:spLocks noGrp="1"/>
          </p:cNvSpPr>
          <p:nvPr>
            <p:ph type="dt" sz="half" idx="10"/>
          </p:nvPr>
        </p:nvSpPr>
        <p:spPr/>
        <p:txBody>
          <a:bodyPr/>
          <a:lstStyle/>
          <a:p>
            <a:fld id="{3170E7C2-8024-424E-A78E-C9BE54E27A61}" type="datetimeFigureOut">
              <a:rPr lang="en-IN" smtClean="0"/>
              <a:t>20-09-2023</a:t>
            </a:fld>
            <a:endParaRPr lang="en-IN"/>
          </a:p>
        </p:txBody>
      </p:sp>
      <p:sp>
        <p:nvSpPr>
          <p:cNvPr id="6" name="Footer Placeholder 5">
            <a:extLst>
              <a:ext uri="{FF2B5EF4-FFF2-40B4-BE49-F238E27FC236}">
                <a16:creationId xmlns:a16="http://schemas.microsoft.com/office/drawing/2014/main" id="{7491BC18-BA3E-3ABA-FACC-F1B660EFC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AA5CB-1856-8439-21D2-6CE02867997F}"/>
              </a:ext>
            </a:extLst>
          </p:cNvPr>
          <p:cNvSpPr>
            <a:spLocks noGrp="1"/>
          </p:cNvSpPr>
          <p:nvPr>
            <p:ph type="sldNum" sz="quarter" idx="12"/>
          </p:nvPr>
        </p:nvSpPr>
        <p:spPr/>
        <p:txBody>
          <a:bodyPr/>
          <a:lstStyle/>
          <a:p>
            <a:fld id="{7351B05F-67D9-4235-AD05-77831EFE3FA7}" type="slidenum">
              <a:rPr lang="en-IN" smtClean="0"/>
              <a:t>‹#›</a:t>
            </a:fld>
            <a:endParaRPr lang="en-IN"/>
          </a:p>
        </p:txBody>
      </p:sp>
    </p:spTree>
    <p:extLst>
      <p:ext uri="{BB962C8B-B14F-4D97-AF65-F5344CB8AC3E}">
        <p14:creationId xmlns:p14="http://schemas.microsoft.com/office/powerpoint/2010/main" val="228199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4BDEA-3BA9-8DD7-7281-E36722F76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ACA4F3-A589-F177-FA9E-0D64D1247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FCBE0-9E25-AF63-87D4-016032CED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0E7C2-8024-424E-A78E-C9BE54E27A61}" type="datetimeFigureOut">
              <a:rPr lang="en-IN" smtClean="0"/>
              <a:t>20-09-2023</a:t>
            </a:fld>
            <a:endParaRPr lang="en-IN"/>
          </a:p>
        </p:txBody>
      </p:sp>
      <p:sp>
        <p:nvSpPr>
          <p:cNvPr id="5" name="Footer Placeholder 4">
            <a:extLst>
              <a:ext uri="{FF2B5EF4-FFF2-40B4-BE49-F238E27FC236}">
                <a16:creationId xmlns:a16="http://schemas.microsoft.com/office/drawing/2014/main" id="{0A9CE2C3-EACC-BE94-378B-B804F6BF7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285E08-FED2-8B00-0377-CB2BDF391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1B05F-67D9-4235-AD05-77831EFE3FA7}" type="slidenum">
              <a:rPr lang="en-IN" smtClean="0"/>
              <a:t>‹#›</a:t>
            </a:fld>
            <a:endParaRPr lang="en-IN"/>
          </a:p>
        </p:txBody>
      </p:sp>
    </p:spTree>
    <p:extLst>
      <p:ext uri="{BB962C8B-B14F-4D97-AF65-F5344CB8AC3E}">
        <p14:creationId xmlns:p14="http://schemas.microsoft.com/office/powerpoint/2010/main" val="232223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st.githubusercontent.com/BushidoUK/20b81335c6729dc8e0b5997ca83fa35f/raw/a0697117e905f5094e7a5feae928806b2ba65b20/gistfile1.tx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CDFA-79D4-13A3-D3BE-F9D80A887DA2}"/>
              </a:ext>
            </a:extLst>
          </p:cNvPr>
          <p:cNvSpPr>
            <a:spLocks noGrp="1"/>
          </p:cNvSpPr>
          <p:nvPr>
            <p:ph type="ctrTitle"/>
          </p:nvPr>
        </p:nvSpPr>
        <p:spPr/>
        <p:txBody>
          <a:bodyPr>
            <a:normAutofit/>
          </a:bodyPr>
          <a:lstStyle/>
          <a:p>
            <a:pPr>
              <a:lnSpc>
                <a:spcPct val="100000"/>
              </a:lnSpc>
            </a:pPr>
            <a:r>
              <a:rPr lang="en-IN" b="0" i="0" dirty="0">
                <a:solidFill>
                  <a:srgbClr val="131313"/>
                </a:solidFill>
                <a:effectLst/>
                <a:latin typeface="Roboto" panose="020B0604020202020204" pitchFamily="2" charset="0"/>
              </a:rPr>
              <a:t>MGM Resorts International : Breach</a:t>
            </a:r>
            <a:endParaRPr lang="en-IN" dirty="0"/>
          </a:p>
        </p:txBody>
      </p:sp>
      <p:sp>
        <p:nvSpPr>
          <p:cNvPr id="5" name="Subtitle 4">
            <a:extLst>
              <a:ext uri="{FF2B5EF4-FFF2-40B4-BE49-F238E27FC236}">
                <a16:creationId xmlns:a16="http://schemas.microsoft.com/office/drawing/2014/main" id="{6570AC2A-3BB7-294A-F5A2-FF14CC43CA45}"/>
              </a:ext>
            </a:extLst>
          </p:cNvPr>
          <p:cNvSpPr>
            <a:spLocks noGrp="1"/>
          </p:cNvSpPr>
          <p:nvPr>
            <p:ph type="subTitle" idx="1"/>
          </p:nvPr>
        </p:nvSpPr>
        <p:spPr/>
        <p:txBody>
          <a:bodyPr/>
          <a:lstStyle/>
          <a:p>
            <a:pPr algn="just"/>
            <a:r>
              <a:rPr lang="en-IN" dirty="0"/>
              <a:t>MGM Resorts International is an American global hospitality and entertainment company operating destination resorts in Las Vegas, Massachusetts, Michigan, Mississippi, Maryland, Ohio, and New Jersey, including Bellagio, Mandalay Bay, MGM Grand, and Park MGM</a:t>
            </a:r>
          </a:p>
        </p:txBody>
      </p:sp>
    </p:spTree>
    <p:extLst>
      <p:ext uri="{BB962C8B-B14F-4D97-AF65-F5344CB8AC3E}">
        <p14:creationId xmlns:p14="http://schemas.microsoft.com/office/powerpoint/2010/main" val="68403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69DCB-7855-5A16-D0A0-A31409BEFF52}"/>
              </a:ext>
            </a:extLst>
          </p:cNvPr>
          <p:cNvSpPr txBox="1"/>
          <p:nvPr/>
        </p:nvSpPr>
        <p:spPr>
          <a:xfrm>
            <a:off x="585787" y="1794986"/>
            <a:ext cx="11020425" cy="1477328"/>
          </a:xfrm>
          <a:prstGeom prst="rect">
            <a:avLst/>
          </a:prstGeom>
          <a:noFill/>
        </p:spPr>
        <p:txBody>
          <a:bodyPr wrap="square">
            <a:spAutoFit/>
          </a:bodyPr>
          <a:lstStyle/>
          <a:p>
            <a:pPr algn="just"/>
            <a:r>
              <a:rPr lang="en-US" dirty="0"/>
              <a:t>The online attack that disrupted MGM Resorts International resorts and casinos across the country began with a social engineering breach of the company's information technology help desk, according to a cybersecurity executive familiar with the investigation. ALPHV (aka </a:t>
            </a:r>
            <a:r>
              <a:rPr lang="en-US" dirty="0" err="1"/>
              <a:t>BlackCat</a:t>
            </a:r>
            <a:r>
              <a:rPr lang="en-US" dirty="0"/>
              <a:t>) is the name of the ransomware as a service (RaaS) operator who provided the threat group Scattered Spider with the malware and support services to pull off the casino cyberattacks.</a:t>
            </a:r>
            <a:endParaRPr lang="en-IN" dirty="0"/>
          </a:p>
        </p:txBody>
      </p:sp>
      <p:sp>
        <p:nvSpPr>
          <p:cNvPr id="9" name="TextBox 8">
            <a:extLst>
              <a:ext uri="{FF2B5EF4-FFF2-40B4-BE49-F238E27FC236}">
                <a16:creationId xmlns:a16="http://schemas.microsoft.com/office/drawing/2014/main" id="{ADF50F78-3E64-A064-C7DE-9A0C39CB5D7A}"/>
              </a:ext>
            </a:extLst>
          </p:cNvPr>
          <p:cNvSpPr txBox="1"/>
          <p:nvPr/>
        </p:nvSpPr>
        <p:spPr>
          <a:xfrm>
            <a:off x="585786" y="5063014"/>
            <a:ext cx="11234739" cy="923330"/>
          </a:xfrm>
          <a:prstGeom prst="rect">
            <a:avLst/>
          </a:prstGeom>
          <a:noFill/>
        </p:spPr>
        <p:txBody>
          <a:bodyPr wrap="square">
            <a:spAutoFit/>
          </a:bodyPr>
          <a:lstStyle/>
          <a:p>
            <a:pPr algn="just"/>
            <a:r>
              <a:rPr lang="en-US" dirty="0"/>
              <a:t>MGM shut down each and every one of their Okta Sync servers after learning that the threat actors had been lurking in their Okta Agent servers sniffing passwords of people whose passwords couldn't be cracked from their domain controller hash dumps.</a:t>
            </a:r>
            <a:endParaRPr lang="en-IN" dirty="0"/>
          </a:p>
        </p:txBody>
      </p:sp>
      <p:sp>
        <p:nvSpPr>
          <p:cNvPr id="11" name="TextBox 10">
            <a:extLst>
              <a:ext uri="{FF2B5EF4-FFF2-40B4-BE49-F238E27FC236}">
                <a16:creationId xmlns:a16="http://schemas.microsoft.com/office/drawing/2014/main" id="{585E584B-3E10-6361-DE06-10E315EE8386}"/>
              </a:ext>
            </a:extLst>
          </p:cNvPr>
          <p:cNvSpPr txBox="1"/>
          <p:nvPr/>
        </p:nvSpPr>
        <p:spPr>
          <a:xfrm>
            <a:off x="585786" y="3429000"/>
            <a:ext cx="11234739" cy="1477328"/>
          </a:xfrm>
          <a:prstGeom prst="rect">
            <a:avLst/>
          </a:prstGeom>
          <a:noFill/>
        </p:spPr>
        <p:txBody>
          <a:bodyPr wrap="square">
            <a:spAutoFit/>
          </a:bodyPr>
          <a:lstStyle/>
          <a:p>
            <a:pPr algn="just"/>
            <a:r>
              <a:rPr lang="en-US" dirty="0"/>
              <a:t>In recent weeks, multiple US-based Okta customers have reported a consistent pattern of social engineering attacks against their IT service desk personnel, in which the caller's strategy was to convince service desk personnel to reset all multi-factor authentication (MFA) factors enrolled by highly privileged users. The attackers then leveraged their compromise of highly privileged Okta Super Administrator accounts to abuse legitimate identity federation features that enabled them to impersonate users within the compromised organization.</a:t>
            </a:r>
            <a:endParaRPr lang="en-IN" dirty="0"/>
          </a:p>
        </p:txBody>
      </p:sp>
      <p:sp>
        <p:nvSpPr>
          <p:cNvPr id="13" name="TextBox 12">
            <a:extLst>
              <a:ext uri="{FF2B5EF4-FFF2-40B4-BE49-F238E27FC236}">
                <a16:creationId xmlns:a16="http://schemas.microsoft.com/office/drawing/2014/main" id="{4F66F79F-FDE0-899A-B889-700E5839D296}"/>
              </a:ext>
            </a:extLst>
          </p:cNvPr>
          <p:cNvSpPr txBox="1"/>
          <p:nvPr/>
        </p:nvSpPr>
        <p:spPr>
          <a:xfrm>
            <a:off x="585786" y="990510"/>
            <a:ext cx="11020425" cy="646331"/>
          </a:xfrm>
          <a:prstGeom prst="rect">
            <a:avLst/>
          </a:prstGeom>
          <a:noFill/>
        </p:spPr>
        <p:txBody>
          <a:bodyPr wrap="square">
            <a:spAutoFit/>
          </a:bodyPr>
          <a:lstStyle/>
          <a:p>
            <a:pPr algn="just"/>
            <a:r>
              <a:rPr lang="en-US" dirty="0"/>
              <a:t>On 11th September, 2023, news began to surface that MGM Resorts had been affected by a cybersecurity issue and its online systems were behaving erratically, causing a range of inconveniences to customers. </a:t>
            </a:r>
          </a:p>
        </p:txBody>
      </p:sp>
      <p:sp>
        <p:nvSpPr>
          <p:cNvPr id="14" name="Title 13">
            <a:extLst>
              <a:ext uri="{FF2B5EF4-FFF2-40B4-BE49-F238E27FC236}">
                <a16:creationId xmlns:a16="http://schemas.microsoft.com/office/drawing/2014/main" id="{0E1E345A-4BAC-FA22-F62F-34641539A8DF}"/>
              </a:ext>
            </a:extLst>
          </p:cNvPr>
          <p:cNvSpPr>
            <a:spLocks noGrp="1"/>
          </p:cNvSpPr>
          <p:nvPr>
            <p:ph type="title"/>
          </p:nvPr>
        </p:nvSpPr>
        <p:spPr>
          <a:xfrm>
            <a:off x="585786" y="349855"/>
            <a:ext cx="10515600" cy="482510"/>
          </a:xfrm>
        </p:spPr>
        <p:txBody>
          <a:bodyPr>
            <a:normAutofit fontScale="90000"/>
          </a:bodyPr>
          <a:lstStyle/>
          <a:p>
            <a:r>
              <a:rPr lang="en-IN" dirty="0"/>
              <a:t>MGM Resorts International : Breach</a:t>
            </a:r>
          </a:p>
        </p:txBody>
      </p:sp>
    </p:spTree>
    <p:extLst>
      <p:ext uri="{BB962C8B-B14F-4D97-AF65-F5344CB8AC3E}">
        <p14:creationId xmlns:p14="http://schemas.microsoft.com/office/powerpoint/2010/main" val="296779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DB280E-F77B-E30C-EE2A-0279A8031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74" y="1044618"/>
            <a:ext cx="5113701" cy="47274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62B466B-90B7-AE83-514B-B65C24E7C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2331" y="1181099"/>
            <a:ext cx="2380847" cy="46309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E67969-FB74-A774-990B-1EBC5DE8F309}"/>
              </a:ext>
            </a:extLst>
          </p:cNvPr>
          <p:cNvSpPr txBox="1"/>
          <p:nvPr/>
        </p:nvSpPr>
        <p:spPr>
          <a:xfrm>
            <a:off x="1458268" y="406504"/>
            <a:ext cx="8761776" cy="369332"/>
          </a:xfrm>
          <a:prstGeom prst="rect">
            <a:avLst/>
          </a:prstGeom>
          <a:noFill/>
        </p:spPr>
        <p:txBody>
          <a:bodyPr wrap="square">
            <a:spAutoFit/>
          </a:bodyPr>
          <a:lstStyle/>
          <a:p>
            <a:pPr algn="just"/>
            <a:r>
              <a:rPr lang="en-US" u="sng" dirty="0"/>
              <a:t>Incident</a:t>
            </a:r>
            <a:r>
              <a:rPr lang="en-US" dirty="0"/>
              <a:t> : MGM shutdown computers inside their network as a response to the cyber attack. </a:t>
            </a:r>
          </a:p>
        </p:txBody>
      </p:sp>
      <p:sp>
        <p:nvSpPr>
          <p:cNvPr id="8" name="TextBox 7">
            <a:extLst>
              <a:ext uri="{FF2B5EF4-FFF2-40B4-BE49-F238E27FC236}">
                <a16:creationId xmlns:a16="http://schemas.microsoft.com/office/drawing/2014/main" id="{6BFA2913-6D43-3AA4-C033-A0CD9AF1FAE5}"/>
              </a:ext>
            </a:extLst>
          </p:cNvPr>
          <p:cNvSpPr txBox="1"/>
          <p:nvPr/>
        </p:nvSpPr>
        <p:spPr>
          <a:xfrm>
            <a:off x="7585463" y="5898635"/>
            <a:ext cx="2634581" cy="369332"/>
          </a:xfrm>
          <a:prstGeom prst="rect">
            <a:avLst/>
          </a:prstGeom>
          <a:noFill/>
        </p:spPr>
        <p:txBody>
          <a:bodyPr wrap="square">
            <a:spAutoFit/>
          </a:bodyPr>
          <a:lstStyle/>
          <a:p>
            <a:r>
              <a:rPr lang="en-IN" dirty="0"/>
              <a:t>MGM Rewards app offline</a:t>
            </a:r>
          </a:p>
        </p:txBody>
      </p:sp>
      <p:sp>
        <p:nvSpPr>
          <p:cNvPr id="10" name="TextBox 9">
            <a:extLst>
              <a:ext uri="{FF2B5EF4-FFF2-40B4-BE49-F238E27FC236}">
                <a16:creationId xmlns:a16="http://schemas.microsoft.com/office/drawing/2014/main" id="{157322AC-FB07-CB6F-D93A-4541CBF74898}"/>
              </a:ext>
            </a:extLst>
          </p:cNvPr>
          <p:cNvSpPr txBox="1"/>
          <p:nvPr/>
        </p:nvSpPr>
        <p:spPr>
          <a:xfrm>
            <a:off x="1509713" y="5898635"/>
            <a:ext cx="3967162" cy="369332"/>
          </a:xfrm>
          <a:prstGeom prst="rect">
            <a:avLst/>
          </a:prstGeom>
          <a:noFill/>
        </p:spPr>
        <p:txBody>
          <a:bodyPr wrap="square">
            <a:spAutoFit/>
          </a:bodyPr>
          <a:lstStyle/>
          <a:p>
            <a:r>
              <a:rPr lang="en-US" dirty="0"/>
              <a:t>MGM Resorts takes main website offline</a:t>
            </a:r>
          </a:p>
        </p:txBody>
      </p:sp>
    </p:spTree>
    <p:extLst>
      <p:ext uri="{BB962C8B-B14F-4D97-AF65-F5344CB8AC3E}">
        <p14:creationId xmlns:p14="http://schemas.microsoft.com/office/powerpoint/2010/main" val="48446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FB8D7971-0B39-FB51-8402-13CD11B3B3B7}"/>
              </a:ext>
            </a:extLst>
          </p:cNvPr>
          <p:cNvSpPr>
            <a:spLocks noChangeArrowheads="1"/>
          </p:cNvSpPr>
          <p:nvPr/>
        </p:nvSpPr>
        <p:spPr bwMode="auto">
          <a:xfrm>
            <a:off x="1293813" y="6163012"/>
            <a:ext cx="96043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Unicode MS"/>
              </a:rPr>
              <a:t>Statement on MGM Resorts International by ALPHV ransomware group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000000"/>
                </a:solidFill>
                <a:latin typeface="Arial Unicode MS"/>
              </a:rPr>
              <a:t>Details : </a:t>
            </a:r>
            <a:r>
              <a:rPr lang="en-US" altLang="en-US" sz="1000" b="1" dirty="0">
                <a:solidFill>
                  <a:srgbClr val="000000"/>
                </a:solidFill>
                <a:latin typeface="Arial Unicode MS"/>
                <a:hlinkClick r:id="rId2"/>
              </a:rPr>
              <a:t>https://gist.githubusercontent.com/BushidoUK/20b81335c6729dc8e0b5997ca83fa35f/raw/a0697117e905f5094e7a5feae928806b2ba65b20/gistfile1.txt</a:t>
            </a:r>
            <a:r>
              <a:rPr lang="en-US" altLang="en-US" sz="1000" b="1" dirty="0">
                <a:solidFill>
                  <a:srgbClr val="000000"/>
                </a:solidFill>
                <a:latin typeface="Arial Unicode MS"/>
              </a:rPr>
              <a:t> </a:t>
            </a:r>
            <a:r>
              <a:rPr kumimoji="0" lang="en-US" altLang="en-US" sz="1000" b="1" i="0" u="none" strike="noStrike" cap="none" normalizeH="0" baseline="0" dirty="0">
                <a:ln>
                  <a:noFill/>
                </a:ln>
                <a:solidFill>
                  <a:srgbClr val="000000"/>
                </a:solidFill>
                <a:effectLst/>
                <a:latin typeface="Arial Unicode MS"/>
              </a:rPr>
              <a:t> </a:t>
            </a:r>
            <a:r>
              <a:rPr kumimoji="0" lang="en-US" altLang="en-US" sz="800"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2EF17C8B-8BFA-4529-2635-CBC0A1C19656}"/>
              </a:ext>
            </a:extLst>
          </p:cNvPr>
          <p:cNvPicPr>
            <a:picLocks noChangeAspect="1"/>
          </p:cNvPicPr>
          <p:nvPr/>
        </p:nvPicPr>
        <p:blipFill>
          <a:blip r:embed="rId3"/>
          <a:stretch>
            <a:fillRect/>
          </a:stretch>
        </p:blipFill>
        <p:spPr>
          <a:xfrm>
            <a:off x="1179150" y="264101"/>
            <a:ext cx="9833700" cy="5809992"/>
          </a:xfrm>
          <a:prstGeom prst="rect">
            <a:avLst/>
          </a:prstGeom>
        </p:spPr>
      </p:pic>
    </p:spTree>
    <p:extLst>
      <p:ext uri="{BB962C8B-B14F-4D97-AF65-F5344CB8AC3E}">
        <p14:creationId xmlns:p14="http://schemas.microsoft.com/office/powerpoint/2010/main" val="228500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344</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Unicode MS</vt:lpstr>
      <vt:lpstr>Calibri</vt:lpstr>
      <vt:lpstr>Calibri Light</vt:lpstr>
      <vt:lpstr>Roboto</vt:lpstr>
      <vt:lpstr>Office Theme</vt:lpstr>
      <vt:lpstr>MGM Resorts International : Breach</vt:lpstr>
      <vt:lpstr>MGM Resorts International : Breach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 Resorts International : Breach</dc:title>
  <dc:creator>Rabin-PC</dc:creator>
  <cp:lastModifiedBy>Rabin-PC</cp:lastModifiedBy>
  <cp:revision>1</cp:revision>
  <dcterms:created xsi:type="dcterms:W3CDTF">2023-09-20T07:12:05Z</dcterms:created>
  <dcterms:modified xsi:type="dcterms:W3CDTF">2023-09-20T07:31:35Z</dcterms:modified>
</cp:coreProperties>
</file>