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6"/>
    <p:restoredTop sz="86407"/>
  </p:normalViewPr>
  <p:slideViewPr>
    <p:cSldViewPr snapToGrid="0">
      <p:cViewPr varScale="1">
        <p:scale>
          <a:sx n="191" d="100"/>
          <a:sy n="191" d="100"/>
        </p:scale>
        <p:origin x="36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26E5E-72DF-6B46-A343-15F09F0E4DF2}" type="datetimeFigureOut">
              <a:rPr lang="en-US" smtClean="0"/>
              <a:t>11/9/22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0CE2D-502C-EA4A-BEBB-BD9DBE4098DA}" type="slidenum">
              <a:rPr lang="en-US" smtClean="0"/>
              <a:t>‹#›</a:t>
            </a:fld>
            <a:endParaRPr lang="en-US" dirty="0"/>
          </a:p>
        </p:txBody>
      </p:sp>
    </p:spTree>
    <p:extLst>
      <p:ext uri="{BB962C8B-B14F-4D97-AF65-F5344CB8AC3E}">
        <p14:creationId xmlns:p14="http://schemas.microsoft.com/office/powerpoint/2010/main" val="199419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30CE2D-502C-EA4A-BEBB-BD9DBE4098DA}" type="slidenum">
              <a:rPr lang="en-US" smtClean="0"/>
              <a:t>4</a:t>
            </a:fld>
            <a:endParaRPr lang="en-US" dirty="0"/>
          </a:p>
        </p:txBody>
      </p:sp>
    </p:spTree>
    <p:extLst>
      <p:ext uri="{BB962C8B-B14F-4D97-AF65-F5344CB8AC3E}">
        <p14:creationId xmlns:p14="http://schemas.microsoft.com/office/powerpoint/2010/main" val="388477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F92E-ABA4-4A70-0325-BF01BEF2DB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2A26034-E984-6627-A80D-F546DA320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D2AB627-1B6B-4034-2674-48FBF04ACB22}"/>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5" name="Footer Placeholder 4">
            <a:extLst>
              <a:ext uri="{FF2B5EF4-FFF2-40B4-BE49-F238E27FC236}">
                <a16:creationId xmlns:a16="http://schemas.microsoft.com/office/drawing/2014/main" id="{B3B4C305-6E5F-8169-712F-97D38F14B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B7B24E-32EA-D419-F780-4458B139455B}"/>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25525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A145-F53A-BD13-D7D8-D54232C6B35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0BD32E-9E83-AF9A-6C08-2CF65F6677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E8B82C-DF10-2E23-6823-1568725DDD55}"/>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5" name="Footer Placeholder 4">
            <a:extLst>
              <a:ext uri="{FF2B5EF4-FFF2-40B4-BE49-F238E27FC236}">
                <a16:creationId xmlns:a16="http://schemas.microsoft.com/office/drawing/2014/main" id="{44DE1400-E189-4D56-1284-2BE790DE4A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B30E9C-5C2F-959E-8800-C6AAF361F135}"/>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330481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7AD7C-4A53-7175-8C0E-5B3DCEDFF0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FE632A-97DF-BC29-19DF-4A572B24EF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005307-0C29-0421-1241-2C9578F4C373}"/>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5" name="Footer Placeholder 4">
            <a:extLst>
              <a:ext uri="{FF2B5EF4-FFF2-40B4-BE49-F238E27FC236}">
                <a16:creationId xmlns:a16="http://schemas.microsoft.com/office/drawing/2014/main" id="{7291F534-BB79-46AB-4217-517BEDEFDA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3A3558-D60A-F2DC-F423-3E5970806BC5}"/>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191286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BBD4-DBBE-D624-43A7-93FF7269AC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F03076-D0A2-5FA8-5ECF-404D3D55B2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CE8309-FA40-E74F-5414-F4646D34EDB4}"/>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5" name="Footer Placeholder 4">
            <a:extLst>
              <a:ext uri="{FF2B5EF4-FFF2-40B4-BE49-F238E27FC236}">
                <a16:creationId xmlns:a16="http://schemas.microsoft.com/office/drawing/2014/main" id="{26B2E5BF-20C2-1D3B-A1BE-B846957631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7C043-71B5-0DA3-ECE2-420352FDFEA6}"/>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121794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A5F4-D22F-A367-CC4E-976427C054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88A260-6F7D-C8DA-C5A4-E2F8BAC79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82AAE7-C1B4-5505-2E2C-E19662F8983C}"/>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5" name="Footer Placeholder 4">
            <a:extLst>
              <a:ext uri="{FF2B5EF4-FFF2-40B4-BE49-F238E27FC236}">
                <a16:creationId xmlns:a16="http://schemas.microsoft.com/office/drawing/2014/main" id="{7F2DAF11-5233-314B-C352-2DB13DAA78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12A2D6-9AC8-2C1D-0D1F-CAAD2511C6DD}"/>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151968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2F7E-8345-16BA-7ABF-9E6812A628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452E428-42D0-50A9-76C5-5E6546E74B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AF07FC-D371-3071-D9F9-8052A7346F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F7648B-B1FC-2F2B-02B7-8AECCDB8F0B6}"/>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6" name="Footer Placeholder 5">
            <a:extLst>
              <a:ext uri="{FF2B5EF4-FFF2-40B4-BE49-F238E27FC236}">
                <a16:creationId xmlns:a16="http://schemas.microsoft.com/office/drawing/2014/main" id="{55A6232A-E894-371B-8F20-607EA94FF1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46622E-F13B-5698-5F9A-76A02B149650}"/>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102788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A3D4-B747-2CCB-57D0-CB87DD56DBB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649EA5-5A16-9A2D-4D56-82D8D376F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2CEB34B-5F24-0514-EB8A-846A5FA493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6A05D92-A2F9-9149-AE56-2894B18A3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BAB1BB-708F-7A0B-D799-A137E11A4A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CA015E-F13B-B54D-5D38-E23D2581EA09}"/>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8" name="Footer Placeholder 7">
            <a:extLst>
              <a:ext uri="{FF2B5EF4-FFF2-40B4-BE49-F238E27FC236}">
                <a16:creationId xmlns:a16="http://schemas.microsoft.com/office/drawing/2014/main" id="{70B0B3A0-F95F-3059-AE6E-C2CD10CBE2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A0A3C0-4BAA-6F2B-3E74-74313563DAE0}"/>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40555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3E8B-78B5-7AD0-1576-C601F78602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F4C6F3-B5AE-A26C-19A7-4567B10A0E14}"/>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4" name="Footer Placeholder 3">
            <a:extLst>
              <a:ext uri="{FF2B5EF4-FFF2-40B4-BE49-F238E27FC236}">
                <a16:creationId xmlns:a16="http://schemas.microsoft.com/office/drawing/2014/main" id="{9C6DA665-CFD0-650F-902F-4086F374A5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E5F075C-F1B3-BD05-2A31-5A546327FE10}"/>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28399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55C08-E1DE-82C2-1F9C-3D7B0D74D803}"/>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3" name="Footer Placeholder 2">
            <a:extLst>
              <a:ext uri="{FF2B5EF4-FFF2-40B4-BE49-F238E27FC236}">
                <a16:creationId xmlns:a16="http://schemas.microsoft.com/office/drawing/2014/main" id="{DA582553-D44F-0608-44D4-6DA82F8FDE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1392F1-0195-A9C3-C460-0B5E78A4A213}"/>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42160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7945-82B8-30FD-5F70-2C58134D9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ED4A48-CA11-F8F6-69F7-584770361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F513021-F6E6-DC02-B399-DFEC8CA31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423DA2-75E4-7DEB-56D1-B07316542AD2}"/>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6" name="Footer Placeholder 5">
            <a:extLst>
              <a:ext uri="{FF2B5EF4-FFF2-40B4-BE49-F238E27FC236}">
                <a16:creationId xmlns:a16="http://schemas.microsoft.com/office/drawing/2014/main" id="{BA777FB3-407D-CAA8-3CB7-F0D98FF8F9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9E4EAD-C71F-75A7-1641-46527BD49A6F}"/>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199893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F7E6-207E-B4D9-EBDC-8AF0C78DCD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7685BDC-9BB1-62CD-EBED-CFDA6E144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2E5853E-06A5-EF1B-E8F4-C8929F2C8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1B93A2-ABF1-945F-2FFE-C48277752EDD}"/>
              </a:ext>
            </a:extLst>
          </p:cNvPr>
          <p:cNvSpPr>
            <a:spLocks noGrp="1"/>
          </p:cNvSpPr>
          <p:nvPr>
            <p:ph type="dt" sz="half" idx="10"/>
          </p:nvPr>
        </p:nvSpPr>
        <p:spPr/>
        <p:txBody>
          <a:bodyPr/>
          <a:lstStyle/>
          <a:p>
            <a:fld id="{42BFF875-56A3-BB45-B3DC-F0D70F141BDF}" type="datetimeFigureOut">
              <a:rPr lang="en-US" smtClean="0"/>
              <a:t>11/9/22</a:t>
            </a:fld>
            <a:endParaRPr lang="en-US" dirty="0"/>
          </a:p>
        </p:txBody>
      </p:sp>
      <p:sp>
        <p:nvSpPr>
          <p:cNvPr id="6" name="Footer Placeholder 5">
            <a:extLst>
              <a:ext uri="{FF2B5EF4-FFF2-40B4-BE49-F238E27FC236}">
                <a16:creationId xmlns:a16="http://schemas.microsoft.com/office/drawing/2014/main" id="{8FF915EA-35C3-E8D5-F66C-A2CC7E9A50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CE5A80-3E74-F9E1-D377-D1C36AD9CAB4}"/>
              </a:ext>
            </a:extLst>
          </p:cNvPr>
          <p:cNvSpPr>
            <a:spLocks noGrp="1"/>
          </p:cNvSpPr>
          <p:nvPr>
            <p:ph type="sldNum" sz="quarter" idx="12"/>
          </p:nvPr>
        </p:nvSpPr>
        <p:spPr/>
        <p:txBody>
          <a:bodyPr/>
          <a:lstStyle/>
          <a:p>
            <a:fld id="{ECFBA3DD-5B04-B54C-BB8A-5EBAF366F8C2}" type="slidenum">
              <a:rPr lang="en-US" smtClean="0"/>
              <a:t>‹#›</a:t>
            </a:fld>
            <a:endParaRPr lang="en-US" dirty="0"/>
          </a:p>
        </p:txBody>
      </p:sp>
    </p:spTree>
    <p:extLst>
      <p:ext uri="{BB962C8B-B14F-4D97-AF65-F5344CB8AC3E}">
        <p14:creationId xmlns:p14="http://schemas.microsoft.com/office/powerpoint/2010/main" val="409267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082AB4-B99F-B603-8634-6780304A5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FD898B-5005-1B3C-E2D3-4A88766D2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146A31-F76A-CE32-BFCC-FD6B75681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FF875-56A3-BB45-B3DC-F0D70F141BDF}" type="datetimeFigureOut">
              <a:rPr lang="en-US" smtClean="0"/>
              <a:t>11/9/22</a:t>
            </a:fld>
            <a:endParaRPr lang="en-US" dirty="0"/>
          </a:p>
        </p:txBody>
      </p:sp>
      <p:sp>
        <p:nvSpPr>
          <p:cNvPr id="5" name="Footer Placeholder 4">
            <a:extLst>
              <a:ext uri="{FF2B5EF4-FFF2-40B4-BE49-F238E27FC236}">
                <a16:creationId xmlns:a16="http://schemas.microsoft.com/office/drawing/2014/main" id="{816EE3C2-0E93-4982-0FD5-BFE05A19A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17DF4F2-B0B0-A12F-43A2-BE9050C21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BA3DD-5B04-B54C-BB8A-5EBAF366F8C2}" type="slidenum">
              <a:rPr lang="en-US" smtClean="0"/>
              <a:t>‹#›</a:t>
            </a:fld>
            <a:endParaRPr lang="en-US" dirty="0"/>
          </a:p>
        </p:txBody>
      </p:sp>
    </p:spTree>
    <p:extLst>
      <p:ext uri="{BB962C8B-B14F-4D97-AF65-F5344CB8AC3E}">
        <p14:creationId xmlns:p14="http://schemas.microsoft.com/office/powerpoint/2010/main" val="104667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FD4A2AD-E2FD-4CAD-8DEF-75993D7E4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E65E5-31AD-4B0E-8D4C-6526CAAE2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B65B678-A993-4BFF-AE12-E1A2FC66BB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21" y="0"/>
            <a:ext cx="5646974" cy="6483075"/>
            <a:chOff x="-19221" y="0"/>
            <a:chExt cx="5646974" cy="6483075"/>
          </a:xfrm>
        </p:grpSpPr>
        <p:sp>
          <p:nvSpPr>
            <p:cNvPr id="26" name="Freeform: Shape 25">
              <a:extLst>
                <a:ext uri="{FF2B5EF4-FFF2-40B4-BE49-F238E27FC236}">
                  <a16:creationId xmlns:a16="http://schemas.microsoft.com/office/drawing/2014/main" id="{265A95B7-D327-4B86-92B5-EC4B891D5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1E75360-B005-450D-92A5-52D302149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B0436CEA-83DB-4E89-8B52-8D9168AD5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00AFA37-9373-4E36-8BDE-B16B248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C39F93B-F0E3-E9C4-74DE-79E65D7E6B19}"/>
              </a:ext>
            </a:extLst>
          </p:cNvPr>
          <p:cNvSpPr>
            <a:spLocks noGrp="1"/>
          </p:cNvSpPr>
          <p:nvPr>
            <p:ph type="ctrTitle"/>
          </p:nvPr>
        </p:nvSpPr>
        <p:spPr>
          <a:xfrm>
            <a:off x="804672" y="3121701"/>
            <a:ext cx="3658053" cy="2160162"/>
          </a:xfrm>
        </p:spPr>
        <p:txBody>
          <a:bodyPr anchor="t">
            <a:normAutofit/>
          </a:bodyPr>
          <a:lstStyle/>
          <a:p>
            <a:pPr algn="l"/>
            <a:r>
              <a:rPr lang="en-US" sz="4000">
                <a:solidFill>
                  <a:schemeClr val="tx2"/>
                </a:solidFill>
              </a:rPr>
              <a:t>Meat Ledger</a:t>
            </a:r>
          </a:p>
        </p:txBody>
      </p:sp>
      <p:pic>
        <p:nvPicPr>
          <p:cNvPr id="6" name="Graphic 5" descr="Fork and knife">
            <a:extLst>
              <a:ext uri="{FF2B5EF4-FFF2-40B4-BE49-F238E27FC236}">
                <a16:creationId xmlns:a16="http://schemas.microsoft.com/office/drawing/2014/main" id="{624CCDFA-DDF4-D014-8CF2-071EE6836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0721" y="908504"/>
            <a:ext cx="5031847" cy="5031847"/>
          </a:xfrm>
          <a:prstGeom prst="rect">
            <a:avLst/>
          </a:prstGeom>
        </p:spPr>
      </p:pic>
    </p:spTree>
    <p:extLst>
      <p:ext uri="{BB962C8B-B14F-4D97-AF65-F5344CB8AC3E}">
        <p14:creationId xmlns:p14="http://schemas.microsoft.com/office/powerpoint/2010/main" val="39685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0D67FDC-2943-EB85-A8EB-4064824489B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Problem statement</a:t>
            </a:r>
          </a:p>
        </p:txBody>
      </p:sp>
      <p:sp>
        <p:nvSpPr>
          <p:cNvPr id="3" name="Content Placeholder 2">
            <a:extLst>
              <a:ext uri="{FF2B5EF4-FFF2-40B4-BE49-F238E27FC236}">
                <a16:creationId xmlns:a16="http://schemas.microsoft.com/office/drawing/2014/main" id="{4BE485C3-A603-F863-8AE9-FDFC51DB9873}"/>
              </a:ext>
            </a:extLst>
          </p:cNvPr>
          <p:cNvSpPr>
            <a:spLocks noGrp="1"/>
          </p:cNvSpPr>
          <p:nvPr>
            <p:ph idx="1"/>
          </p:nvPr>
        </p:nvSpPr>
        <p:spPr>
          <a:xfrm>
            <a:off x="6172200" y="804672"/>
            <a:ext cx="5221224" cy="5230368"/>
          </a:xfrm>
        </p:spPr>
        <p:txBody>
          <a:bodyPr anchor="ctr">
            <a:normAutofit/>
          </a:bodyPr>
          <a:lstStyle/>
          <a:p>
            <a:pPr>
              <a:buFont typeface="Wingdings" pitchFamily="2" charset="2"/>
              <a:buChar char="§"/>
            </a:pPr>
            <a:r>
              <a:rPr lang="en-US" sz="1700">
                <a:solidFill>
                  <a:schemeClr val="tx2"/>
                </a:solidFill>
              </a:rPr>
              <a:t>Application of BC in food traceability (meat) in the Supply chain.</a:t>
            </a:r>
          </a:p>
          <a:p>
            <a:pPr>
              <a:buFont typeface="Wingdings" pitchFamily="2" charset="2"/>
              <a:buChar char="§"/>
            </a:pPr>
            <a:r>
              <a:rPr lang="en-US" sz="1700">
                <a:solidFill>
                  <a:schemeClr val="tx2"/>
                </a:solidFill>
              </a:rPr>
              <a:t>Consumers directly purchase $B worth of food from retail stores annually and want better assurance that the foods they buy are fresh, safe &amp; authentic.</a:t>
            </a:r>
          </a:p>
          <a:p>
            <a:pPr>
              <a:buFont typeface="Wingdings" pitchFamily="2" charset="2"/>
              <a:buChar char="§"/>
            </a:pPr>
            <a:r>
              <a:rPr lang="en-US" sz="1700">
                <a:solidFill>
                  <a:schemeClr val="tx2"/>
                </a:solidFill>
              </a:rPr>
              <a:t>Address justification for concern as millions of people gets sick from food-borne diseases as per USDA (US Department of Agriculture (USDA) &amp; FSIS (Food Safety Inspection Service).</a:t>
            </a:r>
          </a:p>
          <a:p>
            <a:pPr>
              <a:buFont typeface="Wingdings" pitchFamily="2" charset="2"/>
              <a:buChar char="§"/>
            </a:pPr>
            <a:r>
              <a:rPr lang="en-US" sz="1700">
                <a:solidFill>
                  <a:schemeClr val="tx2"/>
                </a:solidFill>
              </a:rPr>
              <a:t>Reduce supply recalls by vendors, suppliers, and retail to avoid cost &amp; wastage.</a:t>
            </a:r>
          </a:p>
          <a:p>
            <a:pPr>
              <a:buFont typeface="Wingdings" pitchFamily="2" charset="2"/>
              <a:buChar char="§"/>
            </a:pPr>
            <a:r>
              <a:rPr lang="en-US" sz="1700">
                <a:solidFill>
                  <a:schemeClr val="tx2"/>
                </a:solidFill>
              </a:rPr>
              <a:t>It is crucial to understand the potential benefits for companies and consumers that may arise from adopting Blockchains as a viable option for improving food distribution systems.</a:t>
            </a:r>
          </a:p>
          <a:p>
            <a:pPr>
              <a:buFont typeface="Wingdings" pitchFamily="2" charset="2"/>
              <a:buChar char="§"/>
            </a:pPr>
            <a:r>
              <a:rPr lang="en-US" sz="1700">
                <a:solidFill>
                  <a:schemeClr val="tx2"/>
                </a:solidFill>
              </a:rPr>
              <a:t>Given the impetus for a traceability system that can track food, specifically meat products, from the producer through the supply chain to retail stores and consumers with greater automation and transparency.</a:t>
            </a:r>
            <a:endParaRPr lang="en-SG" sz="1700">
              <a:solidFill>
                <a:schemeClr val="tx2"/>
              </a:solidFill>
            </a:endParaRPr>
          </a:p>
        </p:txBody>
      </p:sp>
    </p:spTree>
    <p:extLst>
      <p:ext uri="{BB962C8B-B14F-4D97-AF65-F5344CB8AC3E}">
        <p14:creationId xmlns:p14="http://schemas.microsoft.com/office/powerpoint/2010/main" val="4506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96E95CC-992F-A479-78B1-9F38D5EF5C56}"/>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Requirement</a:t>
            </a:r>
          </a:p>
        </p:txBody>
      </p:sp>
      <p:sp>
        <p:nvSpPr>
          <p:cNvPr id="3" name="Content Placeholder 2">
            <a:extLst>
              <a:ext uri="{FF2B5EF4-FFF2-40B4-BE49-F238E27FC236}">
                <a16:creationId xmlns:a16="http://schemas.microsoft.com/office/drawing/2014/main" id="{B806B5E5-E998-14CC-DA0C-D2788F74D52E}"/>
              </a:ext>
            </a:extLst>
          </p:cNvPr>
          <p:cNvSpPr>
            <a:spLocks noGrp="1"/>
          </p:cNvSpPr>
          <p:nvPr>
            <p:ph idx="1"/>
          </p:nvPr>
        </p:nvSpPr>
        <p:spPr>
          <a:xfrm>
            <a:off x="6090574" y="801866"/>
            <a:ext cx="5306084" cy="5230634"/>
          </a:xfrm>
          <a:noFill/>
          <a:ln>
            <a:noFill/>
          </a:ln>
        </p:spPr>
        <p:txBody>
          <a:bodyPr anchor="ctr">
            <a:normAutofit/>
          </a:bodyPr>
          <a:lstStyle/>
          <a:p>
            <a:pPr>
              <a:buFont typeface="Wingdings" pitchFamily="2" charset="2"/>
              <a:buChar char="§"/>
            </a:pPr>
            <a:r>
              <a:rPr lang="en-SG" sz="1800">
                <a:solidFill>
                  <a:schemeClr val="tx2"/>
                </a:solidFill>
              </a:rPr>
              <a:t>Provide internal, business-to-business (B2B), and business-to-consumer (B2C) efficiencies that save time and money.</a:t>
            </a:r>
          </a:p>
          <a:p>
            <a:pPr>
              <a:buFont typeface="Wingdings" pitchFamily="2" charset="2"/>
              <a:buChar char="§"/>
            </a:pPr>
            <a:r>
              <a:rPr lang="en-SG" sz="1800">
                <a:solidFill>
                  <a:schemeClr val="tx2"/>
                </a:solidFill>
              </a:rPr>
              <a:t>Efficient usage of agricultural and food applications, including farm data tracking and digital agriculture.</a:t>
            </a:r>
          </a:p>
          <a:p>
            <a:pPr>
              <a:buFont typeface="Wingdings" pitchFamily="2" charset="2"/>
              <a:buChar char="§"/>
            </a:pPr>
            <a:r>
              <a:rPr lang="en-SG" sz="1800">
                <a:solidFill>
                  <a:schemeClr val="tx2"/>
                </a:solidFill>
              </a:rPr>
              <a:t>Build a more comprehensive Digital traceability system using Blockchain that caters</a:t>
            </a:r>
          </a:p>
          <a:p>
            <a:pPr>
              <a:buFont typeface="Wingdings" pitchFamily="2" charset="2"/>
              <a:buChar char="§"/>
            </a:pPr>
            <a:r>
              <a:rPr lang="en-SG" sz="1800">
                <a:solidFill>
                  <a:schemeClr val="tx2"/>
                </a:solidFill>
              </a:rPr>
              <a:t>International traceability with place-of-origin information for food distribution solutions with particular emphasis on information tracking and certification of meat.</a:t>
            </a:r>
          </a:p>
          <a:p>
            <a:pPr>
              <a:buFont typeface="Wingdings" pitchFamily="2" charset="2"/>
              <a:buChar char="§"/>
            </a:pPr>
            <a:r>
              <a:rPr lang="en-SG" sz="1800">
                <a:solidFill>
                  <a:schemeClr val="tx2"/>
                </a:solidFill>
              </a:rPr>
              <a:t>Primarily out of concern for animal disease, human health issues, and potential import–export challenges for livestock producers.</a:t>
            </a:r>
          </a:p>
          <a:p>
            <a:pPr>
              <a:buFont typeface="Wingdings" pitchFamily="2" charset="2"/>
              <a:buChar char="§"/>
            </a:pPr>
            <a:r>
              <a:rPr lang="en-SG" sz="1800">
                <a:solidFill>
                  <a:schemeClr val="tx2"/>
                </a:solidFill>
              </a:rPr>
              <a:t>Maintenance of safety guidelines for traceability and spot inspections of farms, slaughter facilities, and food processors and validates consumer-facing information.</a:t>
            </a:r>
            <a:endParaRPr lang="en-US" sz="1800">
              <a:solidFill>
                <a:schemeClr val="tx2"/>
              </a:solidFill>
            </a:endParaRPr>
          </a:p>
        </p:txBody>
      </p:sp>
    </p:spTree>
    <p:extLst>
      <p:ext uri="{BB962C8B-B14F-4D97-AF65-F5344CB8AC3E}">
        <p14:creationId xmlns:p14="http://schemas.microsoft.com/office/powerpoint/2010/main" val="278722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A4E4B79-DD97-B0A7-8D50-978138A41567}"/>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Next steps</a:t>
            </a:r>
          </a:p>
        </p:txBody>
      </p:sp>
      <p:sp>
        <p:nvSpPr>
          <p:cNvPr id="3" name="Content Placeholder 2">
            <a:extLst>
              <a:ext uri="{FF2B5EF4-FFF2-40B4-BE49-F238E27FC236}">
                <a16:creationId xmlns:a16="http://schemas.microsoft.com/office/drawing/2014/main" id="{BE76893D-B3B3-0955-D7BA-18095C321E90}"/>
              </a:ext>
            </a:extLst>
          </p:cNvPr>
          <p:cNvSpPr>
            <a:spLocks noGrp="1"/>
          </p:cNvSpPr>
          <p:nvPr>
            <p:ph idx="1"/>
          </p:nvPr>
        </p:nvSpPr>
        <p:spPr>
          <a:xfrm>
            <a:off x="6172200" y="804672"/>
            <a:ext cx="5221224" cy="5230368"/>
          </a:xfrm>
        </p:spPr>
        <p:txBody>
          <a:bodyPr anchor="ctr">
            <a:normAutofit/>
          </a:bodyPr>
          <a:lstStyle/>
          <a:p>
            <a:pPr>
              <a:buFont typeface="Wingdings" pitchFamily="2" charset="2"/>
              <a:buChar char="§"/>
            </a:pPr>
            <a:r>
              <a:rPr lang="en-SG" sz="1800">
                <a:solidFill>
                  <a:schemeClr val="tx2"/>
                </a:solidFill>
                <a:effectLst/>
              </a:rPr>
              <a:t>Think from various stakeholders’ perspectives in the food supply chain industry to identify the problems and opportunities therein.</a:t>
            </a:r>
          </a:p>
          <a:p>
            <a:pPr>
              <a:buFont typeface="Wingdings" pitchFamily="2" charset="2"/>
              <a:buChar char="§"/>
            </a:pPr>
            <a:endParaRPr lang="en-SG" sz="1800">
              <a:solidFill>
                <a:schemeClr val="tx2"/>
              </a:solidFill>
              <a:effectLst/>
            </a:endParaRPr>
          </a:p>
          <a:p>
            <a:pPr>
              <a:buFont typeface="Wingdings" pitchFamily="2" charset="2"/>
              <a:buChar char="§"/>
            </a:pPr>
            <a:r>
              <a:rPr lang="en-SG" sz="1800">
                <a:solidFill>
                  <a:schemeClr val="tx2"/>
                </a:solidFill>
                <a:effectLst/>
              </a:rPr>
              <a:t>Identify potential use cases of blockchain to the meat industry, making sure on most practical and achievable uses and means of blockchain integration vary widely based on the stage of development and regulatory environment of different countries’ meat industries.</a:t>
            </a:r>
          </a:p>
          <a:p>
            <a:pPr>
              <a:buFont typeface="Wingdings" pitchFamily="2" charset="2"/>
              <a:buChar char="§"/>
            </a:pPr>
            <a:endParaRPr lang="en-SG" sz="1800">
              <a:solidFill>
                <a:schemeClr val="tx2"/>
              </a:solidFill>
              <a:effectLst/>
            </a:endParaRPr>
          </a:p>
          <a:p>
            <a:pPr>
              <a:buFont typeface="Wingdings" pitchFamily="2" charset="2"/>
              <a:buChar char="§"/>
            </a:pPr>
            <a:r>
              <a:rPr lang="en-SG" sz="1800">
                <a:solidFill>
                  <a:schemeClr val="tx2"/>
                </a:solidFill>
                <a:effectLst/>
              </a:rPr>
              <a:t>Explore different plausible solutions of blockchain technology in the meat industry.</a:t>
            </a:r>
            <a:endParaRPr lang="en-US" sz="1800">
              <a:solidFill>
                <a:schemeClr val="tx2"/>
              </a:solidFill>
            </a:endParaRPr>
          </a:p>
        </p:txBody>
      </p:sp>
    </p:spTree>
    <p:extLst>
      <p:ext uri="{BB962C8B-B14F-4D97-AF65-F5344CB8AC3E}">
        <p14:creationId xmlns:p14="http://schemas.microsoft.com/office/powerpoint/2010/main" val="109832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43DE1F1-6F23-6D55-FCFF-AD918E721D9A}"/>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Solution hints/highlights</a:t>
            </a:r>
          </a:p>
        </p:txBody>
      </p:sp>
      <p:sp>
        <p:nvSpPr>
          <p:cNvPr id="3" name="Content Placeholder 2">
            <a:extLst>
              <a:ext uri="{FF2B5EF4-FFF2-40B4-BE49-F238E27FC236}">
                <a16:creationId xmlns:a16="http://schemas.microsoft.com/office/drawing/2014/main" id="{80593859-503A-B3E7-3EAD-F99AB7A2CA3E}"/>
              </a:ext>
            </a:extLst>
          </p:cNvPr>
          <p:cNvSpPr>
            <a:spLocks noGrp="1"/>
          </p:cNvSpPr>
          <p:nvPr>
            <p:ph idx="1"/>
          </p:nvPr>
        </p:nvSpPr>
        <p:spPr>
          <a:xfrm>
            <a:off x="6172200" y="804672"/>
            <a:ext cx="5221224" cy="5230368"/>
          </a:xfrm>
        </p:spPr>
        <p:txBody>
          <a:bodyPr anchor="ctr">
            <a:normAutofit/>
          </a:bodyPr>
          <a:lstStyle/>
          <a:p>
            <a:pPr marL="342900" lvl="0" indent="-342900">
              <a:buFont typeface="Wingdings" pitchFamily="2" charset="2"/>
              <a:buChar char=""/>
            </a:pPr>
            <a:r>
              <a:rPr lang="en-IN" sz="17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One of Blockchain's primary benefits is storing the record of every entity in the supply chain with a unique ID.</a:t>
            </a:r>
          </a:p>
          <a:p>
            <a:pPr marL="342900" lvl="0" indent="-342900">
              <a:buFont typeface="Wingdings" pitchFamily="2" charset="2"/>
              <a:buChar char=""/>
            </a:pPr>
            <a:r>
              <a:rPr lang="en-IN" sz="17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Blockchain comprises a chronological string of blocks integrating different flows with the distinct entity with an easily identifiable unique ID.</a:t>
            </a:r>
          </a:p>
          <a:p>
            <a:pPr marL="342900" lvl="0" indent="-342900">
              <a:buFont typeface="Wingdings" pitchFamily="2" charset="2"/>
              <a:buChar char=""/>
            </a:pPr>
            <a:r>
              <a:rPr lang="en-IN" sz="17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Blockchain provides a complete, trustworthy, and tamper-proof audit trail of all activities.</a:t>
            </a:r>
          </a:p>
          <a:p>
            <a:pPr marL="342900" lvl="0" indent="-342900">
              <a:buFont typeface="Wingdings" pitchFamily="2" charset="2"/>
              <a:buChar char=""/>
            </a:pPr>
            <a:r>
              <a:rPr lang="en-IN" sz="17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Blockchain significantly reduces execution, traceability, and coordination problems.</a:t>
            </a:r>
          </a:p>
          <a:p>
            <a:pPr marL="342900" lvl="0" indent="-342900">
              <a:buFont typeface="Wingdings" pitchFamily="2" charset="2"/>
              <a:buChar char=""/>
            </a:pPr>
            <a:r>
              <a:rPr lang="en-IN" sz="17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All participants have copies of the Blockchain that enables reviewing transactions, identifying errors, and holding counter parties responsible. </a:t>
            </a:r>
          </a:p>
          <a:p>
            <a:pPr marL="342900" lvl="0" indent="-342900">
              <a:buFont typeface="Wingdings" pitchFamily="2" charset="2"/>
              <a:buChar char=""/>
            </a:pPr>
            <a:r>
              <a:rPr lang="en-IN" sz="17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Once pushed, the data are immutable in the Blockchain.</a:t>
            </a:r>
          </a:p>
          <a:p>
            <a:pPr marL="342900" lvl="0" indent="-342900">
              <a:buFont typeface="Wingdings" pitchFamily="2" charset="2"/>
              <a:buChar char=""/>
            </a:pPr>
            <a:r>
              <a:rPr lang="en-IN" sz="17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Smart-contract to automate functions that require manual intervention based on the data from the Blockchain. </a:t>
            </a:r>
            <a:endParaRPr lang="en-US" sz="1700">
              <a:solidFill>
                <a:schemeClr val="tx2"/>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178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465</Words>
  <Application>Microsoft Macintosh PowerPoint</Application>
  <PresentationFormat>Widescreen</PresentationFormat>
  <Paragraphs>30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Meat Ledger</vt:lpstr>
      <vt:lpstr>Problem statement</vt:lpstr>
      <vt:lpstr>Requirement</vt:lpstr>
      <vt:lpstr>Next steps</vt:lpstr>
      <vt:lpstr>Solution hints/highlights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Meat Ledger</dc:title>
  <dc:creator>Sudagar Rathnasabapathi</dc:creator>
  <cp:lastModifiedBy>Sudagar Rathnasabapathi</cp:lastModifiedBy>
  <cp:revision>3</cp:revision>
  <dcterms:created xsi:type="dcterms:W3CDTF">2022-11-09T10:02:37Z</dcterms:created>
  <dcterms:modified xsi:type="dcterms:W3CDTF">2022-11-09T13:34:05Z</dcterms:modified>
</cp:coreProperties>
</file>