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5" r:id="rId1"/>
  </p:sldMasterIdLst>
  <p:notesMasterIdLst>
    <p:notesMasterId r:id="rId16"/>
  </p:notesMasterIdLst>
  <p:sldIdLst>
    <p:sldId id="256" r:id="rId2"/>
    <p:sldId id="257" r:id="rId3"/>
    <p:sldId id="259" r:id="rId4"/>
    <p:sldId id="266" r:id="rId5"/>
    <p:sldId id="267" r:id="rId6"/>
    <p:sldId id="260" r:id="rId7"/>
    <p:sldId id="258" r:id="rId8"/>
    <p:sldId id="261" r:id="rId9"/>
    <p:sldId id="262" r:id="rId10"/>
    <p:sldId id="263" r:id="rId11"/>
    <p:sldId id="264" r:id="rId12"/>
    <p:sldId id="265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5"/>
  </p:normalViewPr>
  <p:slideViewPr>
    <p:cSldViewPr snapToGrid="0" snapToObjects="1">
      <p:cViewPr>
        <p:scale>
          <a:sx n="110" d="100"/>
          <a:sy n="110" d="100"/>
        </p:scale>
        <p:origin x="480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B099C-5618-6347-B0A0-0CEC3215BF02}" type="datetimeFigureOut">
              <a:rPr lang="en-US" smtClean="0"/>
              <a:t>9/1/15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75399-7390-1E48-B472-233E3EB05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09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75399-7390-1E48-B472-233E3EB050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81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CED3E41-E2DE-48B7-AD25-2C05D8372D60}" type="datetime4">
              <a:rPr lang="en-US" smtClean="0"/>
              <a:pPr/>
              <a:t>September 1, 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F8D7-53A7-C046-B625-CDC15C8ECA23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1DB4-72B3-6C41-AC9B-8B51F8C6B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9E5F8D7-53A7-C046-B625-CDC15C8ECA23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DAA1DB4-72B3-6C41-AC9B-8B51F8C6BB9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F8D7-53A7-C046-B625-CDC15C8ECA23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AA1DB4-72B3-6C41-AC9B-8B51F8C6BB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8D1B-BB73-41B2-8202-C6678B761557}" type="datetime4">
              <a:rPr lang="en-US" smtClean="0"/>
              <a:pPr/>
              <a:t>September 1, 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9E5F8D7-53A7-C046-B625-CDC15C8ECA23}" type="datetimeFigureOut">
              <a:rPr lang="en-US" smtClean="0"/>
              <a:t>9/1/15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DAA1DB4-72B3-6C41-AC9B-8B51F8C6BB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9E5F8D7-53A7-C046-B625-CDC15C8ECA23}" type="datetimeFigureOut">
              <a:rPr lang="en-US" smtClean="0"/>
              <a:t>9/1/15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DAA1DB4-72B3-6C41-AC9B-8B51F8C6BB9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F8D7-53A7-C046-B625-CDC15C8ECA23}" type="datetimeFigureOut">
              <a:rPr lang="en-US" smtClean="0"/>
              <a:t>9/1/15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AA1DB4-72B3-6C41-AC9B-8B51F8C6B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F8D7-53A7-C046-B625-CDC15C8ECA23}" type="datetimeFigureOut">
              <a:rPr lang="en-US" smtClean="0"/>
              <a:t>9/1/15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AA1DB4-72B3-6C41-AC9B-8B51F8C6B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F8D7-53A7-C046-B625-CDC15C8ECA23}" type="datetimeFigureOut">
              <a:rPr lang="en-US" smtClean="0"/>
              <a:t>9/1/15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AA1DB4-72B3-6C41-AC9B-8B51F8C6BB9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9E5F8D7-53A7-C046-B625-CDC15C8ECA23}" type="datetimeFigureOut">
              <a:rPr lang="en-US" smtClean="0"/>
              <a:t>9/1/15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DAA1DB4-72B3-6C41-AC9B-8B51F8C6BB9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E5F8D7-53A7-C046-B625-CDC15C8ECA23}" type="datetimeFigureOut">
              <a:rPr lang="en-US" smtClean="0"/>
              <a:t>9/1/15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DAA1DB4-72B3-6C41-AC9B-8B51F8C6BB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3702933"/>
            <a:ext cx="64770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 6600: Term project</a:t>
            </a:r>
            <a:br>
              <a:rPr lang="en-US" dirty="0" smtClean="0"/>
            </a:br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Samir </a:t>
            </a:r>
            <a:r>
              <a:rPr lang="en-US" dirty="0" smtClean="0"/>
              <a:t>Hasan, szh0064@auburn.edu</a:t>
            </a:r>
            <a:endParaRPr lang="en-US" dirty="0" smtClean="0"/>
          </a:p>
          <a:p>
            <a:r>
              <a:rPr lang="en-US" dirty="0" smtClean="0"/>
              <a:t>Steffi </a:t>
            </a:r>
            <a:r>
              <a:rPr lang="en-US" dirty="0" err="1" smtClean="0"/>
              <a:t>Mariya</a:t>
            </a:r>
            <a:r>
              <a:rPr lang="en-US" dirty="0" smtClean="0"/>
              <a:t> </a:t>
            </a:r>
            <a:r>
              <a:rPr lang="en-US" dirty="0" err="1" smtClean="0"/>
              <a:t>Gnanaprakasa</a:t>
            </a:r>
            <a:r>
              <a:rPr lang="en-US" dirty="0"/>
              <a:t>, </a:t>
            </a:r>
            <a:r>
              <a:rPr lang="en-US" dirty="0" smtClean="0"/>
              <a:t>smg0033@auburn.edu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2806" y="5544274"/>
            <a:ext cx="608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 Science and </a:t>
            </a:r>
            <a:r>
              <a:rPr lang="en-US" smtClean="0"/>
              <a:t>Software Engineering, </a:t>
            </a:r>
            <a:r>
              <a:rPr lang="en-US" dirty="0" smtClean="0"/>
              <a:t>Auburn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16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OR Algorithm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function </a:t>
            </a:r>
            <a:r>
              <a:rPr lang="en-US" sz="1600" b="1" dirty="0" err="1">
                <a:solidFill>
                  <a:srgbClr val="000090"/>
                </a:solidFill>
                <a:latin typeface="Courier New"/>
                <a:cs typeface="Courier New"/>
              </a:rPr>
              <a:t>andSearch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(states, path, player, </a:t>
            </a:r>
            <a:r>
              <a:rPr lang="en-US" sz="1600" b="1" dirty="0" err="1">
                <a:solidFill>
                  <a:srgbClr val="000090"/>
                </a:solidFill>
                <a:latin typeface="Courier New"/>
                <a:cs typeface="Courier New"/>
              </a:rPr>
              <a:t>curPly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       for </a:t>
            </a:r>
            <a:r>
              <a:rPr lang="en-US" sz="1600" b="1" dirty="0" err="1">
                <a:solidFill>
                  <a:srgbClr val="000090"/>
                </a:solidFill>
                <a:latin typeface="Courier New"/>
                <a:cs typeface="Courier New"/>
              </a:rPr>
              <a:t>i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= 0 to </a:t>
            </a:r>
            <a:r>
              <a:rPr lang="en-US" sz="1600" b="1" dirty="0" err="1">
                <a:solidFill>
                  <a:srgbClr val="000090"/>
                </a:solidFill>
                <a:latin typeface="Courier New"/>
                <a:cs typeface="Courier New"/>
              </a:rPr>
              <a:t>states.size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   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           plans[</a:t>
            </a:r>
            <a:r>
              <a:rPr lang="en-US" sz="1600" b="1" dirty="0" err="1">
                <a:solidFill>
                  <a:srgbClr val="000090"/>
                </a:solidFill>
                <a:latin typeface="Courier New"/>
                <a:cs typeface="Courier New"/>
              </a:rPr>
              <a:t>i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]=</a:t>
            </a:r>
            <a:r>
              <a:rPr lang="en-US" sz="1600" b="1" dirty="0" err="1">
                <a:solidFill>
                  <a:srgbClr val="000090"/>
                </a:solidFill>
                <a:latin typeface="Courier New"/>
                <a:cs typeface="Courier New"/>
              </a:rPr>
              <a:t>orSearch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(states[</a:t>
            </a:r>
            <a:r>
              <a:rPr lang="en-US" sz="1600" b="1" dirty="0" err="1">
                <a:solidFill>
                  <a:srgbClr val="000090"/>
                </a:solidFill>
                <a:latin typeface="Courier New"/>
                <a:cs typeface="Courier New"/>
              </a:rPr>
              <a:t>i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], path, player,curPly+1);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           if (plans[</a:t>
            </a:r>
            <a:r>
              <a:rPr lang="en-US" sz="1600" b="1" dirty="0" err="1">
                <a:solidFill>
                  <a:srgbClr val="000090"/>
                </a:solidFill>
                <a:latin typeface="Courier New"/>
                <a:cs typeface="Courier New"/>
              </a:rPr>
              <a:t>i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] == null)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                   return null;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       return </a:t>
            </a:r>
            <a:r>
              <a:rPr lang="en-US" sz="1600" b="1" dirty="0" err="1">
                <a:solidFill>
                  <a:srgbClr val="000090"/>
                </a:solidFill>
                <a:latin typeface="Courier New"/>
                <a:cs typeface="Courier New"/>
              </a:rPr>
              <a:t>constructPlan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>
                <a:solidFill>
                  <a:srgbClr val="000090"/>
                </a:solidFill>
                <a:latin typeface="Courier New"/>
                <a:cs typeface="Courier New"/>
              </a:rPr>
              <a:t>states,plan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) </a:t>
            </a:r>
          </a:p>
          <a:p>
            <a:pPr marL="0" indent="0">
              <a:buNone/>
            </a:pPr>
            <a:endParaRPr lang="en-US" sz="1600" b="1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71985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Command-line game</a:t>
            </a:r>
          </a:p>
          <a:p>
            <a:pPr lvl="1"/>
            <a:r>
              <a:rPr lang="en-US" dirty="0" smtClean="0"/>
              <a:t>Human Player : based on the user input</a:t>
            </a:r>
          </a:p>
          <a:p>
            <a:pPr lvl="1"/>
            <a:r>
              <a:rPr lang="en-US" dirty="0" smtClean="0"/>
              <a:t>And-Or strategy</a:t>
            </a:r>
          </a:p>
          <a:p>
            <a:pPr lvl="1"/>
            <a:r>
              <a:rPr lang="en-US" dirty="0" err="1" smtClean="0"/>
              <a:t>MiniMax</a:t>
            </a:r>
            <a:r>
              <a:rPr lang="en-US" dirty="0" smtClean="0"/>
              <a:t> strategy</a:t>
            </a:r>
          </a:p>
          <a:p>
            <a:pPr lvl="1"/>
            <a:r>
              <a:rPr lang="en-US" dirty="0" smtClean="0"/>
              <a:t>Random strategy  </a:t>
            </a:r>
          </a:p>
          <a:p>
            <a:pPr marL="365760" lvl="1" indent="0">
              <a:buNone/>
            </a:pPr>
            <a:endParaRPr lang="en-US" sz="600" dirty="0"/>
          </a:p>
          <a:p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Console based Java application</a:t>
            </a:r>
          </a:p>
          <a:p>
            <a:pPr lvl="1"/>
            <a:r>
              <a:rPr lang="en-US" dirty="0" smtClean="0"/>
              <a:t>The board state is written out to “</a:t>
            </a:r>
            <a:r>
              <a:rPr lang="en-US" dirty="0" err="1" smtClean="0"/>
              <a:t>board.txt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The history of moves is written out to “</a:t>
            </a:r>
            <a:r>
              <a:rPr lang="en-US" dirty="0" err="1" smtClean="0"/>
              <a:t>moves.txt</a:t>
            </a:r>
            <a:r>
              <a:rPr lang="en-US" dirty="0" smtClean="0"/>
              <a:t>”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895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Tournaments 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t="-4826" b="-11156"/>
          <a:stretch/>
        </p:blipFill>
        <p:spPr>
          <a:xfrm>
            <a:off x="167477" y="2427069"/>
            <a:ext cx="8879960" cy="1833165"/>
          </a:xfrm>
        </p:spPr>
      </p:pic>
      <p:sp>
        <p:nvSpPr>
          <p:cNvPr id="11" name="TextBox 10"/>
          <p:cNvSpPr txBox="1"/>
          <p:nvPr/>
        </p:nvSpPr>
        <p:spPr>
          <a:xfrm>
            <a:off x="2228810" y="1614717"/>
            <a:ext cx="2202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Player 1: And-Or</a:t>
            </a:r>
          </a:p>
          <a:p>
            <a:r>
              <a:rPr lang="en-US" dirty="0" smtClean="0"/>
              <a:t>Player 2: </a:t>
            </a:r>
            <a:r>
              <a:rPr lang="en-US" dirty="0" err="1" smtClean="0"/>
              <a:t>aB-MiniMax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92727" y="49183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8727" y="4248754"/>
            <a:ext cx="86087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000" dirty="0" smtClean="0"/>
              <a:t>ab-MiniMax-H1 wins only for Ply of 4 and 5. The game state space is small, so And-Or performs superior</a:t>
            </a:r>
          </a:p>
          <a:p>
            <a:pPr marL="285750" indent="-285750">
              <a:buFontTx/>
              <a:buChar char="•"/>
            </a:pPr>
            <a:r>
              <a:rPr lang="en-US" sz="2000" dirty="0"/>
              <a:t>ab-</a:t>
            </a:r>
            <a:r>
              <a:rPr lang="en-US" sz="2000" dirty="0" smtClean="0"/>
              <a:t>MiniMax</a:t>
            </a:r>
            <a:r>
              <a:rPr lang="en-US" sz="2000" dirty="0"/>
              <a:t>-</a:t>
            </a:r>
            <a:r>
              <a:rPr lang="en-US" sz="2000" dirty="0" smtClean="0"/>
              <a:t>H2 is worse than ab-MiniMax-H1</a:t>
            </a:r>
          </a:p>
          <a:p>
            <a:pPr algn="ctr"/>
            <a:endParaRPr lang="en-US" sz="2000" i="1" dirty="0">
              <a:solidFill>
                <a:srgbClr val="800000"/>
              </a:solidFill>
            </a:endParaRPr>
          </a:p>
          <a:p>
            <a:pPr algn="ctr"/>
            <a:r>
              <a:rPr lang="en-US" sz="2000" i="1" dirty="0" smtClean="0">
                <a:solidFill>
                  <a:srgbClr val="800000"/>
                </a:solidFill>
              </a:rPr>
              <a:t>When state space small, And-Or is superior.</a:t>
            </a:r>
            <a:endParaRPr lang="en-US" sz="2000" i="1" dirty="0">
              <a:solidFill>
                <a:srgbClr val="800000"/>
              </a:solidFill>
            </a:endParaRPr>
          </a:p>
        </p:txBody>
      </p:sp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7809239"/>
              </p:ext>
            </p:extLst>
          </p:nvPr>
        </p:nvGraphicFramePr>
        <p:xfrm>
          <a:off x="4572754" y="1585609"/>
          <a:ext cx="1188428" cy="731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94214"/>
                <a:gridCol w="594214"/>
              </a:tblGrid>
              <a:tr h="3311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1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5260939" y="1669523"/>
            <a:ext cx="122966" cy="117668"/>
          </a:xfrm>
          <a:prstGeom prst="ellipse">
            <a:avLst/>
          </a:prstGeom>
          <a:solidFill>
            <a:srgbClr val="59474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455890" y="1771883"/>
            <a:ext cx="122966" cy="117668"/>
          </a:xfrm>
          <a:prstGeom prst="ellipse">
            <a:avLst/>
          </a:prstGeom>
          <a:solidFill>
            <a:srgbClr val="59474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76206" y="2037588"/>
            <a:ext cx="122966" cy="117668"/>
          </a:xfrm>
          <a:prstGeom prst="ellipse">
            <a:avLst/>
          </a:prstGeom>
          <a:solidFill>
            <a:srgbClr val="59474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71157" y="2139948"/>
            <a:ext cx="122966" cy="117668"/>
          </a:xfrm>
          <a:prstGeom prst="ellipse">
            <a:avLst/>
          </a:prstGeom>
          <a:solidFill>
            <a:srgbClr val="59474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263396" y="2056957"/>
            <a:ext cx="122966" cy="117668"/>
          </a:xfrm>
          <a:prstGeom prst="ellipse">
            <a:avLst/>
          </a:prstGeom>
          <a:solidFill>
            <a:srgbClr val="59474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58347" y="2159317"/>
            <a:ext cx="122966" cy="117668"/>
          </a:xfrm>
          <a:prstGeom prst="ellipse">
            <a:avLst/>
          </a:prstGeom>
          <a:solidFill>
            <a:srgbClr val="59474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76206" y="1684828"/>
            <a:ext cx="122966" cy="117668"/>
          </a:xfrm>
          <a:prstGeom prst="ellipse">
            <a:avLst/>
          </a:prstGeom>
          <a:solidFill>
            <a:srgbClr val="59474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882702" y="1787188"/>
            <a:ext cx="122966" cy="117668"/>
          </a:xfrm>
          <a:prstGeom prst="ellipse">
            <a:avLst/>
          </a:prstGeom>
          <a:solidFill>
            <a:srgbClr val="59474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0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Tournaments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35523" y="1584465"/>
            <a:ext cx="2202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Player 1: And-Or</a:t>
            </a:r>
          </a:p>
          <a:p>
            <a:r>
              <a:rPr lang="en-US" dirty="0" smtClean="0"/>
              <a:t>Player 2: </a:t>
            </a:r>
            <a:r>
              <a:rPr lang="en-US" dirty="0" err="1" smtClean="0"/>
              <a:t>aB-MiniMax</a:t>
            </a:r>
            <a:endParaRPr lang="en-US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-1000" t="-2574" r="-1379" b="-3685"/>
          <a:stretch/>
        </p:blipFill>
        <p:spPr>
          <a:xfrm>
            <a:off x="150093" y="2319721"/>
            <a:ext cx="8913091" cy="1651942"/>
          </a:xfrm>
        </p:spPr>
      </p:pic>
      <p:sp>
        <p:nvSpPr>
          <p:cNvPr id="7" name="TextBox 6"/>
          <p:cNvSpPr txBox="1"/>
          <p:nvPr/>
        </p:nvSpPr>
        <p:spPr>
          <a:xfrm>
            <a:off x="311732" y="3948584"/>
            <a:ext cx="86087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ab-MiniMax-H1 performs better than And-Or for smaller </a:t>
            </a:r>
            <a:r>
              <a:rPr lang="en-US" dirty="0" err="1" smtClean="0"/>
              <a:t>plys</a:t>
            </a:r>
            <a:r>
              <a:rPr lang="en-US" dirty="0" smtClean="0"/>
              <a:t>. However, for larger Ply, And-Or looks ahead enough “safe” states to guarantee its victory.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For larger </a:t>
            </a:r>
            <a:r>
              <a:rPr lang="en-US" dirty="0" err="1" smtClean="0"/>
              <a:t>Plys</a:t>
            </a:r>
            <a:r>
              <a:rPr lang="en-US" dirty="0" smtClean="0"/>
              <a:t>, And-Or wins with lesser number of turns, although each single turn takes longer than previous runs. The game ends before even seeing any repeated state.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ab</a:t>
            </a:r>
            <a:r>
              <a:rPr lang="en-US" dirty="0"/>
              <a:t>-</a:t>
            </a:r>
            <a:r>
              <a:rPr lang="en-US" dirty="0" smtClean="0"/>
              <a:t>MiniMax</a:t>
            </a:r>
            <a:r>
              <a:rPr lang="en-US" dirty="0"/>
              <a:t>-</a:t>
            </a:r>
            <a:r>
              <a:rPr lang="en-US" dirty="0" smtClean="0"/>
              <a:t>H2 is still worse than ab-MiniMax-H1 or And-Or</a:t>
            </a:r>
          </a:p>
          <a:p>
            <a:pPr marL="285750" indent="-285750">
              <a:buFontTx/>
              <a:buChar char="•"/>
            </a:pPr>
            <a:endParaRPr lang="en-US" dirty="0" smtClean="0"/>
          </a:p>
          <a:p>
            <a:pPr algn="ctr"/>
            <a:r>
              <a:rPr lang="en-US" sz="2000" i="1" dirty="0" err="1" smtClean="0">
                <a:solidFill>
                  <a:srgbClr val="800000"/>
                </a:solidFill>
              </a:rPr>
              <a:t>aB-MiniMax</a:t>
            </a:r>
            <a:r>
              <a:rPr lang="en-US" sz="2000" i="1" dirty="0" smtClean="0">
                <a:solidFill>
                  <a:srgbClr val="800000"/>
                </a:solidFill>
              </a:rPr>
              <a:t> is superior for smaller Ply, while And-Or is better at larger </a:t>
            </a:r>
            <a:r>
              <a:rPr lang="en-US" sz="2000" i="1" dirty="0" err="1" smtClean="0">
                <a:solidFill>
                  <a:srgbClr val="800000"/>
                </a:solidFill>
              </a:rPr>
              <a:t>Plys</a:t>
            </a:r>
            <a:r>
              <a:rPr lang="en-US" sz="2000" i="1" dirty="0" smtClean="0">
                <a:solidFill>
                  <a:srgbClr val="800000"/>
                </a:solidFill>
              </a:rPr>
              <a:t>. Since state space may grow very large, Ply can not be too high. Therefore, </a:t>
            </a:r>
            <a:r>
              <a:rPr lang="en-US" sz="2000" i="1" dirty="0" err="1" smtClean="0">
                <a:solidFill>
                  <a:srgbClr val="800000"/>
                </a:solidFill>
              </a:rPr>
              <a:t>aB-MiniMax</a:t>
            </a:r>
            <a:r>
              <a:rPr lang="en-US" sz="2000" i="1" dirty="0" smtClean="0">
                <a:solidFill>
                  <a:srgbClr val="800000"/>
                </a:solidFill>
              </a:rPr>
              <a:t> is a more practical strategy for the game.</a:t>
            </a:r>
            <a:endParaRPr lang="en-US" sz="2000" i="1" dirty="0">
              <a:solidFill>
                <a:srgbClr val="800000"/>
              </a:solidFill>
            </a:endParaRP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687292"/>
              </p:ext>
            </p:extLst>
          </p:nvPr>
        </p:nvGraphicFramePr>
        <p:xfrm>
          <a:off x="4074968" y="1553566"/>
          <a:ext cx="1894032" cy="731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73508"/>
                <a:gridCol w="473508"/>
                <a:gridCol w="473508"/>
                <a:gridCol w="473508"/>
              </a:tblGrid>
              <a:tr h="3311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1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156681" y="1661738"/>
            <a:ext cx="329462" cy="572788"/>
            <a:chOff x="4676206" y="1684828"/>
            <a:chExt cx="329462" cy="572788"/>
          </a:xfrm>
        </p:grpSpPr>
        <p:sp>
          <p:nvSpPr>
            <p:cNvPr id="14" name="Oval 13"/>
            <p:cNvSpPr/>
            <p:nvPr/>
          </p:nvSpPr>
          <p:spPr>
            <a:xfrm>
              <a:off x="4676206" y="2037588"/>
              <a:ext cx="122966" cy="117668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871157" y="2139948"/>
              <a:ext cx="122966" cy="117668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676206" y="1684828"/>
              <a:ext cx="122966" cy="117668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882702" y="1787188"/>
              <a:ext cx="122966" cy="117668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643886" y="1664053"/>
            <a:ext cx="329462" cy="572788"/>
            <a:chOff x="4676206" y="1684828"/>
            <a:chExt cx="329462" cy="572788"/>
          </a:xfrm>
        </p:grpSpPr>
        <p:sp>
          <p:nvSpPr>
            <p:cNvPr id="29" name="Oval 28"/>
            <p:cNvSpPr/>
            <p:nvPr/>
          </p:nvSpPr>
          <p:spPr>
            <a:xfrm>
              <a:off x="4676206" y="2037588"/>
              <a:ext cx="122966" cy="117668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871157" y="2139948"/>
              <a:ext cx="122966" cy="117668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676206" y="1684828"/>
              <a:ext cx="122966" cy="117668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882702" y="1787188"/>
              <a:ext cx="122966" cy="117668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05686" y="1675598"/>
            <a:ext cx="329462" cy="572788"/>
            <a:chOff x="4676206" y="1684828"/>
            <a:chExt cx="329462" cy="572788"/>
          </a:xfrm>
        </p:grpSpPr>
        <p:sp>
          <p:nvSpPr>
            <p:cNvPr id="34" name="Oval 33"/>
            <p:cNvSpPr/>
            <p:nvPr/>
          </p:nvSpPr>
          <p:spPr>
            <a:xfrm>
              <a:off x="4676206" y="2037588"/>
              <a:ext cx="122966" cy="117668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871157" y="2139948"/>
              <a:ext cx="122966" cy="117668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676206" y="1684828"/>
              <a:ext cx="122966" cy="117668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882702" y="1787188"/>
              <a:ext cx="122966" cy="117668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581346" y="1677913"/>
            <a:ext cx="329462" cy="572788"/>
            <a:chOff x="4676206" y="1684828"/>
            <a:chExt cx="329462" cy="572788"/>
          </a:xfrm>
        </p:grpSpPr>
        <p:sp>
          <p:nvSpPr>
            <p:cNvPr id="39" name="Oval 38"/>
            <p:cNvSpPr/>
            <p:nvPr/>
          </p:nvSpPr>
          <p:spPr>
            <a:xfrm>
              <a:off x="4676206" y="2037588"/>
              <a:ext cx="122966" cy="117668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871157" y="2139948"/>
              <a:ext cx="122966" cy="117668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76206" y="1684828"/>
              <a:ext cx="122966" cy="117668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882702" y="1787188"/>
              <a:ext cx="122966" cy="117668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4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strategies win against the </a:t>
            </a:r>
            <a:r>
              <a:rPr lang="en-US" dirty="0" err="1" smtClean="0"/>
              <a:t>RandomStrategy</a:t>
            </a:r>
            <a:endParaRPr lang="en-US" dirty="0" smtClean="0"/>
          </a:p>
          <a:p>
            <a:pPr lvl="1"/>
            <a:r>
              <a:rPr lang="en-US" dirty="0" smtClean="0"/>
              <a:t>The strategies work!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game results do actually change</a:t>
            </a:r>
          </a:p>
          <a:p>
            <a:pPr lvl="1"/>
            <a:r>
              <a:rPr lang="en-US" dirty="0" smtClean="0"/>
              <a:t>Randomness introduced for removing repeated states </a:t>
            </a:r>
          </a:p>
          <a:p>
            <a:pPr lvl="1"/>
            <a:r>
              <a:rPr lang="en-US" dirty="0" smtClean="0"/>
              <a:t>Some results are different if played the next hour</a:t>
            </a:r>
          </a:p>
          <a:p>
            <a:pPr lvl="1"/>
            <a:endParaRPr lang="en-US" dirty="0"/>
          </a:p>
          <a:p>
            <a:r>
              <a:rPr lang="en-US" dirty="0" smtClean="0"/>
              <a:t>However, at any given time, </a:t>
            </a:r>
          </a:p>
          <a:p>
            <a:pPr lvl="1"/>
            <a:r>
              <a:rPr lang="en-US" dirty="0" smtClean="0"/>
              <a:t>And-Or always performs better than </a:t>
            </a:r>
            <a:r>
              <a:rPr lang="en-US" dirty="0" err="1" smtClean="0"/>
              <a:t>MiniMax</a:t>
            </a:r>
            <a:r>
              <a:rPr lang="en-US" dirty="0" smtClean="0"/>
              <a:t> for larger </a:t>
            </a:r>
            <a:r>
              <a:rPr lang="en-US" dirty="0" err="1" smtClean="0"/>
              <a:t>Plys</a:t>
            </a:r>
            <a:endParaRPr lang="en-US" dirty="0" smtClean="0"/>
          </a:p>
          <a:p>
            <a:pPr lvl="1"/>
            <a:r>
              <a:rPr lang="en-US" dirty="0" err="1" smtClean="0"/>
              <a:t>aB-MiniMax</a:t>
            </a:r>
            <a:r>
              <a:rPr lang="en-US" dirty="0" smtClean="0"/>
              <a:t> is the quickest between the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Definition: Game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Player Board Game</a:t>
            </a:r>
          </a:p>
          <a:p>
            <a:r>
              <a:rPr lang="en-US" dirty="0" smtClean="0"/>
              <a:t>Each player has a row of squares with the same number of pebbles in each square</a:t>
            </a:r>
          </a:p>
          <a:p>
            <a:r>
              <a:rPr lang="en-US" dirty="0" smtClean="0"/>
              <a:t>A </a:t>
            </a:r>
            <a:r>
              <a:rPr lang="en-US" dirty="0"/>
              <a:t>move </a:t>
            </a:r>
            <a:r>
              <a:rPr lang="en-US" dirty="0" smtClean="0"/>
              <a:t>is taking pebbles from a square </a:t>
            </a:r>
            <a:r>
              <a:rPr lang="en-US" dirty="0"/>
              <a:t>and distributing them clockwise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player has to make a move if they have at least one non-empty square</a:t>
            </a:r>
            <a:r>
              <a:rPr lang="en-US" dirty="0" smtClean="0"/>
              <a:t>.</a:t>
            </a:r>
          </a:p>
          <a:p>
            <a:r>
              <a:rPr lang="en-US" dirty="0"/>
              <a:t>If all the squares of a player are </a:t>
            </a:r>
            <a:r>
              <a:rPr lang="en-US" dirty="0" smtClean="0"/>
              <a:t>empty, the player loses </a:t>
            </a:r>
            <a:r>
              <a:rPr lang="en-US" dirty="0"/>
              <a:t>the game.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37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Board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32037762"/>
              </p:ext>
            </p:extLst>
          </p:nvPr>
        </p:nvGraphicFramePr>
        <p:xfrm>
          <a:off x="2175023" y="1818126"/>
          <a:ext cx="3868630" cy="1145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73726"/>
                <a:gridCol w="773726"/>
                <a:gridCol w="773726"/>
                <a:gridCol w="773726"/>
                <a:gridCol w="773726"/>
              </a:tblGrid>
              <a:tr h="572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321127" y="1936735"/>
            <a:ext cx="3531018" cy="930423"/>
            <a:chOff x="2321127" y="1936735"/>
            <a:chExt cx="3531018" cy="930423"/>
          </a:xfrm>
        </p:grpSpPr>
        <p:sp>
          <p:nvSpPr>
            <p:cNvPr id="5" name="Oval 4"/>
            <p:cNvSpPr/>
            <p:nvPr/>
          </p:nvSpPr>
          <p:spPr>
            <a:xfrm>
              <a:off x="3915549" y="2510729"/>
              <a:ext cx="160581" cy="175191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170135" y="2663129"/>
              <a:ext cx="160581" cy="175191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145035" y="1962730"/>
              <a:ext cx="160581" cy="175191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399621" y="2115130"/>
              <a:ext cx="160581" cy="175191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915549" y="1951334"/>
              <a:ext cx="160581" cy="175191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170135" y="2103734"/>
              <a:ext cx="160581" cy="175191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648670" y="1936735"/>
              <a:ext cx="160581" cy="175191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903256" y="2089135"/>
              <a:ext cx="160581" cy="175191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436978" y="1936735"/>
              <a:ext cx="160581" cy="175191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691564" y="2089135"/>
              <a:ext cx="160581" cy="175191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321127" y="2510729"/>
              <a:ext cx="160581" cy="175191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75713" y="2663129"/>
              <a:ext cx="160581" cy="175191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148243" y="2539567"/>
              <a:ext cx="160581" cy="175191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402829" y="2691967"/>
              <a:ext cx="160581" cy="175191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648670" y="2526391"/>
              <a:ext cx="160581" cy="175191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03256" y="2678791"/>
              <a:ext cx="160581" cy="175191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321127" y="1985518"/>
              <a:ext cx="160581" cy="175191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575713" y="2137918"/>
              <a:ext cx="160581" cy="175191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436978" y="2505744"/>
              <a:ext cx="160581" cy="175191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91564" y="2658144"/>
              <a:ext cx="160581" cy="175191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166866"/>
              </p:ext>
            </p:extLst>
          </p:nvPr>
        </p:nvGraphicFramePr>
        <p:xfrm>
          <a:off x="2175023" y="3941425"/>
          <a:ext cx="3868630" cy="1145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73726"/>
                <a:gridCol w="773726"/>
                <a:gridCol w="773726"/>
                <a:gridCol w="773726"/>
                <a:gridCol w="773726"/>
              </a:tblGrid>
              <a:tr h="572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832092" y="1892938"/>
            <a:ext cx="103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</a:t>
            </a:r>
            <a:r>
              <a:rPr lang="en-US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32092" y="2513234"/>
            <a:ext cx="103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38512" y="3985222"/>
            <a:ext cx="103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38512" y="4605518"/>
            <a:ext cx="103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2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353531" y="4026963"/>
            <a:ext cx="160581" cy="175191"/>
          </a:xfrm>
          <a:prstGeom prst="ellipse">
            <a:avLst/>
          </a:prstGeom>
          <a:solidFill>
            <a:srgbClr val="59474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51911" y="4266957"/>
            <a:ext cx="160581" cy="175191"/>
          </a:xfrm>
          <a:prstGeom prst="ellipse">
            <a:avLst/>
          </a:prstGeom>
          <a:solidFill>
            <a:srgbClr val="59474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651911" y="4018774"/>
            <a:ext cx="160581" cy="175191"/>
          </a:xfrm>
          <a:prstGeom prst="ellipse">
            <a:avLst/>
          </a:prstGeom>
          <a:solidFill>
            <a:srgbClr val="59474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359951" y="4266957"/>
            <a:ext cx="160581" cy="175191"/>
          </a:xfrm>
          <a:prstGeom prst="ellipse">
            <a:avLst/>
          </a:prstGeom>
          <a:solidFill>
            <a:srgbClr val="59474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089851" y="4018774"/>
            <a:ext cx="160581" cy="175191"/>
          </a:xfrm>
          <a:prstGeom prst="ellipse">
            <a:avLst/>
          </a:prstGeom>
          <a:solidFill>
            <a:srgbClr val="59474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8231" y="4258768"/>
            <a:ext cx="160581" cy="175191"/>
          </a:xfrm>
          <a:prstGeom prst="ellipse">
            <a:avLst/>
          </a:prstGeom>
          <a:solidFill>
            <a:srgbClr val="59474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388231" y="4010585"/>
            <a:ext cx="160581" cy="175191"/>
          </a:xfrm>
          <a:prstGeom prst="ellipse">
            <a:avLst/>
          </a:prstGeom>
          <a:solidFill>
            <a:srgbClr val="59474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096271" y="4258768"/>
            <a:ext cx="160581" cy="175191"/>
          </a:xfrm>
          <a:prstGeom prst="ellipse">
            <a:avLst/>
          </a:prstGeom>
          <a:solidFill>
            <a:srgbClr val="59474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5436978" y="3997765"/>
            <a:ext cx="458961" cy="423374"/>
            <a:chOff x="2505931" y="4171174"/>
            <a:chExt cx="458961" cy="423374"/>
          </a:xfrm>
        </p:grpSpPr>
        <p:sp>
          <p:nvSpPr>
            <p:cNvPr id="69" name="Oval 68"/>
            <p:cNvSpPr/>
            <p:nvPr/>
          </p:nvSpPr>
          <p:spPr>
            <a:xfrm>
              <a:off x="2505931" y="4179363"/>
              <a:ext cx="160581" cy="175191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804311" y="4419357"/>
              <a:ext cx="160581" cy="175191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804311" y="4171174"/>
              <a:ext cx="160581" cy="175191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2512351" y="4419357"/>
              <a:ext cx="160581" cy="175191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648670" y="4031830"/>
            <a:ext cx="458961" cy="423374"/>
            <a:chOff x="2505931" y="4171174"/>
            <a:chExt cx="458961" cy="423374"/>
          </a:xfrm>
        </p:grpSpPr>
        <p:sp>
          <p:nvSpPr>
            <p:cNvPr id="75" name="Oval 74"/>
            <p:cNvSpPr/>
            <p:nvPr/>
          </p:nvSpPr>
          <p:spPr>
            <a:xfrm>
              <a:off x="2505931" y="4179363"/>
              <a:ext cx="160581" cy="175191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804311" y="4419357"/>
              <a:ext cx="160581" cy="175191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804311" y="4171174"/>
              <a:ext cx="160581" cy="175191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2512351" y="4419357"/>
              <a:ext cx="160581" cy="175191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871755" y="4031830"/>
            <a:ext cx="458961" cy="423374"/>
            <a:chOff x="2505931" y="4171174"/>
            <a:chExt cx="458961" cy="423374"/>
          </a:xfrm>
        </p:grpSpPr>
        <p:sp>
          <p:nvSpPr>
            <p:cNvPr id="80" name="Oval 79"/>
            <p:cNvSpPr/>
            <p:nvPr/>
          </p:nvSpPr>
          <p:spPr>
            <a:xfrm>
              <a:off x="2505931" y="4179363"/>
              <a:ext cx="160581" cy="175191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2804311" y="4419357"/>
              <a:ext cx="160581" cy="175191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2804311" y="4171174"/>
              <a:ext cx="160581" cy="175191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2512351" y="4419357"/>
              <a:ext cx="160581" cy="175191"/>
            </a:xfrm>
            <a:prstGeom prst="ellipse">
              <a:avLst/>
            </a:prstGeom>
            <a:solidFill>
              <a:srgbClr val="594740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686014" y="4040019"/>
            <a:ext cx="162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1 WINS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And-Or</a:t>
            </a:r>
          </a:p>
          <a:p>
            <a:pPr lvl="1"/>
            <a:r>
              <a:rPr lang="en-US" dirty="0" smtClean="0"/>
              <a:t>Applied a heuristic when a given ply (depth) is reached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MiniMax</a:t>
            </a:r>
            <a:r>
              <a:rPr lang="en-US" dirty="0" smtClean="0"/>
              <a:t> with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prunning</a:t>
            </a:r>
            <a:endParaRPr lang="en-US" dirty="0" smtClean="0"/>
          </a:p>
          <a:p>
            <a:pPr lvl="1"/>
            <a:r>
              <a:rPr lang="en-US" dirty="0" smtClean="0"/>
              <a:t>Implemented two different heuristics </a:t>
            </a:r>
          </a:p>
        </p:txBody>
      </p:sp>
    </p:spTree>
    <p:extLst>
      <p:ext uri="{BB962C8B-B14F-4D97-AF65-F5344CB8AC3E}">
        <p14:creationId xmlns:p14="http://schemas.microsoft.com/office/powerpoint/2010/main" val="202672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MiniMax</a:t>
            </a:r>
            <a:r>
              <a:rPr lang="en-US" dirty="0" smtClean="0"/>
              <a:t> Heuristic –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total number of pebbles the agent has in the given the board configuration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FF6600"/>
                </a:solidFill>
                <a:latin typeface="Consolas"/>
                <a:cs typeface="Consolas"/>
              </a:rPr>
              <a:t>  </a:t>
            </a:r>
            <a:r>
              <a:rPr lang="en-US" sz="1700" b="1" dirty="0" smtClean="0">
                <a:solidFill>
                  <a:srgbClr val="000090"/>
                </a:solidFill>
                <a:latin typeface="Consolas"/>
                <a:cs typeface="Consolas"/>
              </a:rPr>
              <a:t>function </a:t>
            </a:r>
            <a:r>
              <a:rPr lang="en-US" sz="1700" b="1" dirty="0">
                <a:solidFill>
                  <a:srgbClr val="000090"/>
                </a:solidFill>
                <a:latin typeface="Consolas"/>
                <a:cs typeface="Consolas"/>
              </a:rPr>
              <a:t>H1(board) </a:t>
            </a:r>
            <a:endParaRPr lang="en-US" sz="1700" b="1" dirty="0" smtClean="0">
              <a:solidFill>
                <a:srgbClr val="00009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b="1" dirty="0" smtClean="0">
                <a:solidFill>
                  <a:srgbClr val="000090"/>
                </a:solidFill>
                <a:latin typeface="Consolas"/>
                <a:cs typeface="Consolas"/>
              </a:rPr>
              <a:t>	</a:t>
            </a:r>
            <a:r>
              <a:rPr lang="en-US" sz="1700" dirty="0" smtClean="0">
                <a:solidFill>
                  <a:srgbClr val="000090"/>
                </a:solidFill>
                <a:latin typeface="Consolas"/>
                <a:cs typeface="Consolas"/>
              </a:rPr>
              <a:t>//</a:t>
            </a:r>
            <a:r>
              <a:rPr lang="en-US" sz="1700" dirty="0" err="1" smtClean="0">
                <a:solidFill>
                  <a:srgbClr val="000090"/>
                </a:solidFill>
                <a:latin typeface="Consolas"/>
                <a:cs typeface="Consolas"/>
              </a:rPr>
              <a:t>total:count</a:t>
            </a:r>
            <a:r>
              <a:rPr lang="en-US" sz="1700" dirty="0" smtClean="0">
                <a:solidFill>
                  <a:srgbClr val="000090"/>
                </a:solidFill>
                <a:latin typeface="Consolas"/>
                <a:cs typeface="Consolas"/>
              </a:rPr>
              <a:t> 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of total pebbles computer has</a:t>
            </a:r>
          </a:p>
          <a:p>
            <a:pPr marL="0" indent="0">
              <a:buNone/>
            </a:pPr>
            <a:r>
              <a:rPr lang="en-US" sz="1700" b="1" dirty="0" smtClean="0">
                <a:solidFill>
                  <a:srgbClr val="000090"/>
                </a:solidFill>
                <a:latin typeface="Consolas"/>
                <a:cs typeface="Consolas"/>
              </a:rPr>
              <a:t>	total = 0</a:t>
            </a:r>
          </a:p>
          <a:p>
            <a:pPr marL="0" indent="0">
              <a:buNone/>
            </a:pPr>
            <a:r>
              <a:rPr lang="en-US" sz="1700" b="1" dirty="0" smtClean="0">
                <a:solidFill>
                  <a:srgbClr val="000090"/>
                </a:solidFill>
                <a:latin typeface="Consolas"/>
                <a:cs typeface="Consolas"/>
              </a:rPr>
              <a:t>	for all columns c in agent’s row r in board</a:t>
            </a:r>
            <a:endParaRPr lang="en-US" sz="1700" b="1" dirty="0">
              <a:solidFill>
                <a:srgbClr val="00009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b="1" dirty="0" smtClean="0">
                <a:solidFill>
                  <a:srgbClr val="000090"/>
                </a:solidFill>
                <a:latin typeface="Consolas"/>
                <a:cs typeface="Consolas"/>
              </a:rPr>
              <a:t>	</a:t>
            </a:r>
            <a:r>
              <a:rPr lang="en-US" sz="1700" b="1" dirty="0">
                <a:solidFill>
                  <a:srgbClr val="000090"/>
                </a:solidFill>
                <a:latin typeface="Consolas"/>
                <a:cs typeface="Consolas"/>
              </a:rPr>
              <a:t>	total += board</a:t>
            </a:r>
            <a:r>
              <a:rPr lang="en-US" sz="1700" b="1" dirty="0" smtClean="0">
                <a:solidFill>
                  <a:srgbClr val="000090"/>
                </a:solidFill>
                <a:latin typeface="Consolas"/>
                <a:cs typeface="Consolas"/>
              </a:rPr>
              <a:t>[r]</a:t>
            </a:r>
            <a:r>
              <a:rPr lang="en-US" sz="1700" b="1" dirty="0">
                <a:solidFill>
                  <a:srgbClr val="000090"/>
                </a:solidFill>
                <a:latin typeface="Consolas"/>
                <a:cs typeface="Consolas"/>
              </a:rPr>
              <a:t>[c</a:t>
            </a:r>
            <a:r>
              <a:rPr lang="en-US" sz="1700" b="1" dirty="0" smtClean="0">
                <a:solidFill>
                  <a:srgbClr val="000090"/>
                </a:solidFill>
                <a:latin typeface="Consolas"/>
                <a:cs typeface="Consolas"/>
              </a:rPr>
              <a:t>]</a:t>
            </a:r>
          </a:p>
          <a:p>
            <a:pPr marL="0" indent="0">
              <a:buNone/>
            </a:pPr>
            <a:r>
              <a:rPr lang="en-US" sz="1700" b="1" dirty="0" smtClean="0">
                <a:solidFill>
                  <a:srgbClr val="000090"/>
                </a:solidFill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0090"/>
                </a:solidFill>
                <a:latin typeface="Consolas"/>
                <a:cs typeface="Consolas"/>
              </a:rPr>
              <a:t> </a:t>
            </a:r>
            <a:r>
              <a:rPr lang="en-US" sz="1700" b="1" dirty="0" smtClean="0">
                <a:solidFill>
                  <a:srgbClr val="000090"/>
                </a:solidFill>
                <a:latin typeface="Consolas"/>
                <a:cs typeface="Consolas"/>
              </a:rPr>
              <a:t>	return </a:t>
            </a:r>
            <a:r>
              <a:rPr lang="en-US" sz="1700" b="1" dirty="0">
                <a:solidFill>
                  <a:srgbClr val="000090"/>
                </a:solidFill>
                <a:latin typeface="Consolas"/>
                <a:cs typeface="Consolas"/>
              </a:rPr>
              <a:t>total</a:t>
            </a: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4726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MiniMax</a:t>
            </a:r>
            <a:r>
              <a:rPr lang="en-US" dirty="0" smtClean="0"/>
              <a:t> Heuristic –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Counting the number of ways the agent can make a move to maximize its chances of winning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90"/>
                </a:solidFill>
                <a:latin typeface="Consolas"/>
                <a:cs typeface="Consolas"/>
              </a:rPr>
              <a:t> </a:t>
            </a:r>
            <a:r>
              <a:rPr lang="en-US" sz="1700" b="1" dirty="0" smtClean="0">
                <a:solidFill>
                  <a:srgbClr val="000090"/>
                </a:solidFill>
                <a:latin typeface="Consolas"/>
                <a:cs typeface="Consolas"/>
              </a:rPr>
              <a:t> function </a:t>
            </a:r>
            <a:r>
              <a:rPr lang="en-US" sz="1700" b="1" dirty="0">
                <a:solidFill>
                  <a:srgbClr val="000090"/>
                </a:solidFill>
                <a:latin typeface="Consolas"/>
                <a:cs typeface="Consolas"/>
              </a:rPr>
              <a:t>H2(board</a:t>
            </a:r>
            <a:r>
              <a:rPr lang="en-US" sz="1700" b="1" dirty="0" smtClean="0">
                <a:solidFill>
                  <a:srgbClr val="000090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700" b="1" dirty="0" smtClean="0">
                <a:solidFill>
                  <a:srgbClr val="000090"/>
                </a:solidFill>
                <a:latin typeface="Consolas"/>
                <a:cs typeface="Consolas"/>
              </a:rPr>
              <a:t>  	</a:t>
            </a:r>
            <a:r>
              <a:rPr lang="en-US" sz="1700" dirty="0" smtClean="0">
                <a:solidFill>
                  <a:srgbClr val="000090"/>
                </a:solidFill>
                <a:latin typeface="Consolas"/>
                <a:cs typeface="Consolas"/>
              </a:rPr>
              <a:t>//</a:t>
            </a:r>
            <a:r>
              <a:rPr lang="en-US" sz="1700" dirty="0" err="1" smtClean="0">
                <a:solidFill>
                  <a:srgbClr val="000090"/>
                </a:solidFill>
                <a:latin typeface="Consolas"/>
                <a:cs typeface="Consolas"/>
              </a:rPr>
              <a:t>totalOptions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: count of non-zero cells </a:t>
            </a:r>
            <a:r>
              <a:rPr lang="en-US" sz="1700" b="1" dirty="0">
                <a:solidFill>
                  <a:srgbClr val="000090"/>
                </a:solidFill>
                <a:latin typeface="Consolas"/>
                <a:cs typeface="Consolas"/>
              </a:rPr>
              <a:t>	</a:t>
            </a:r>
            <a:endParaRPr lang="en-US" sz="1700" b="1" dirty="0" smtClean="0">
              <a:solidFill>
                <a:srgbClr val="00009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000090"/>
                </a:solidFill>
                <a:latin typeface="Consolas"/>
                <a:cs typeface="Consolas"/>
              </a:rPr>
              <a:t>	</a:t>
            </a:r>
            <a:r>
              <a:rPr lang="en-US" sz="1700" b="1" dirty="0" err="1" smtClean="0">
                <a:solidFill>
                  <a:srgbClr val="000090"/>
                </a:solidFill>
                <a:latin typeface="Consolas"/>
                <a:cs typeface="Consolas"/>
              </a:rPr>
              <a:t>totalOptions</a:t>
            </a:r>
            <a:r>
              <a:rPr lang="en-US" sz="1700" b="1" dirty="0" smtClean="0">
                <a:solidFill>
                  <a:srgbClr val="000090"/>
                </a:solidFill>
                <a:latin typeface="Consolas"/>
                <a:cs typeface="Consolas"/>
              </a:rPr>
              <a:t> </a:t>
            </a:r>
            <a:r>
              <a:rPr lang="en-US" sz="1700" b="1" dirty="0">
                <a:solidFill>
                  <a:srgbClr val="000090"/>
                </a:solidFill>
                <a:latin typeface="Consolas"/>
                <a:cs typeface="Consolas"/>
              </a:rPr>
              <a:t>= 0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0090"/>
                </a:solidFill>
                <a:latin typeface="Consolas"/>
                <a:cs typeface="Consolas"/>
              </a:rPr>
              <a:t>	</a:t>
            </a:r>
            <a:r>
              <a:rPr lang="en-US" sz="1700" b="1" dirty="0" smtClean="0">
                <a:solidFill>
                  <a:srgbClr val="000090"/>
                </a:solidFill>
                <a:latin typeface="Consolas"/>
                <a:cs typeface="Consolas"/>
              </a:rPr>
              <a:t>for all column c in agent’s row r in board</a:t>
            </a:r>
            <a:endParaRPr lang="en-US" sz="1700" b="1" dirty="0">
              <a:solidFill>
                <a:srgbClr val="00009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000090"/>
                </a:solidFill>
                <a:latin typeface="Consolas"/>
                <a:cs typeface="Consolas"/>
              </a:rPr>
              <a:t>		if board</a:t>
            </a:r>
            <a:r>
              <a:rPr lang="en-US" sz="1700" b="1" dirty="0" smtClean="0">
                <a:solidFill>
                  <a:srgbClr val="000090"/>
                </a:solidFill>
                <a:latin typeface="Consolas"/>
                <a:cs typeface="Consolas"/>
              </a:rPr>
              <a:t>[r]</a:t>
            </a:r>
            <a:r>
              <a:rPr lang="en-US" sz="1700" b="1" dirty="0">
                <a:solidFill>
                  <a:srgbClr val="000090"/>
                </a:solidFill>
                <a:latin typeface="Consolas"/>
                <a:cs typeface="Consolas"/>
              </a:rPr>
              <a:t>[c] &gt; 0  then </a:t>
            </a:r>
            <a:r>
              <a:rPr lang="en-US" sz="1700" b="1" dirty="0" err="1">
                <a:solidFill>
                  <a:srgbClr val="000090"/>
                </a:solidFill>
                <a:latin typeface="Consolas"/>
                <a:cs typeface="Consolas"/>
              </a:rPr>
              <a:t>totalOptions</a:t>
            </a:r>
            <a:r>
              <a:rPr lang="en-US" sz="1700" b="1" dirty="0">
                <a:solidFill>
                  <a:srgbClr val="000090"/>
                </a:solidFill>
                <a:latin typeface="Consolas"/>
                <a:cs typeface="Consolas"/>
              </a:rPr>
              <a:t> += </a:t>
            </a:r>
            <a:r>
              <a:rPr lang="en-US" sz="1700" b="1" dirty="0" smtClean="0">
                <a:solidFill>
                  <a:srgbClr val="000090"/>
                </a:solidFill>
                <a:latin typeface="Consolas"/>
                <a:cs typeface="Consolas"/>
              </a:rPr>
              <a:t>1</a:t>
            </a:r>
            <a:endParaRPr lang="en-US" sz="1700" b="1" dirty="0">
              <a:solidFill>
                <a:srgbClr val="00009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000090"/>
                </a:solidFill>
                <a:latin typeface="Consolas"/>
                <a:cs typeface="Consolas"/>
              </a:rPr>
              <a:t>	</a:t>
            </a:r>
            <a:endParaRPr lang="en-US" sz="1700" b="1" dirty="0" smtClean="0">
              <a:solidFill>
                <a:srgbClr val="00009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000090"/>
                </a:solidFill>
                <a:latin typeface="Consolas"/>
                <a:cs typeface="Consolas"/>
              </a:rPr>
              <a:t>	</a:t>
            </a:r>
            <a:r>
              <a:rPr lang="en-US" sz="1700" b="1" dirty="0" smtClean="0">
                <a:solidFill>
                  <a:srgbClr val="000090"/>
                </a:solidFill>
                <a:latin typeface="Consolas"/>
                <a:cs typeface="Consolas"/>
              </a:rPr>
              <a:t>return </a:t>
            </a:r>
            <a:r>
              <a:rPr lang="en-US" sz="1700" b="1" dirty="0" err="1">
                <a:solidFill>
                  <a:srgbClr val="000090"/>
                </a:solidFill>
                <a:latin typeface="Consolas"/>
                <a:cs typeface="Consolas"/>
              </a:rPr>
              <a:t>totalOptions</a:t>
            </a:r>
            <a:endParaRPr lang="en-US" sz="1700" b="1" dirty="0">
              <a:solidFill>
                <a:srgbClr val="00009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73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And-Or Heuristic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pseudo</a:t>
            </a:r>
            <a:r>
              <a:rPr lang="en-US" b="1" dirty="0"/>
              <a:t>-</a:t>
            </a:r>
            <a:r>
              <a:rPr lang="en-US" b="1" dirty="0" smtClean="0"/>
              <a:t>goal states </a:t>
            </a:r>
            <a:endParaRPr lang="en-US" b="1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states in which the agent has more pebbles than opponent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When ply is reached before an actual goal state, And-Or creates a plan to reach the pseudo-goal states instead</a:t>
            </a:r>
          </a:p>
          <a:p>
            <a:endParaRPr lang="en-US" b="1" dirty="0" smtClean="0"/>
          </a:p>
          <a:p>
            <a:pPr marL="0" indent="0">
              <a:buNone/>
            </a:pPr>
            <a:r>
              <a:rPr lang="en-US" sz="1700" b="1" dirty="0">
                <a:solidFill>
                  <a:srgbClr val="000090"/>
                </a:solidFill>
                <a:latin typeface="Consolas"/>
                <a:cs typeface="Consolas"/>
              </a:rPr>
              <a:t> </a:t>
            </a:r>
            <a:r>
              <a:rPr lang="en-US" sz="1700" b="1" dirty="0" smtClean="0">
                <a:solidFill>
                  <a:srgbClr val="000090"/>
                </a:solidFill>
                <a:latin typeface="Consolas"/>
                <a:cs typeface="Consolas"/>
              </a:rPr>
              <a:t>   function And-Or-Heuristic(</a:t>
            </a:r>
            <a:r>
              <a:rPr lang="en-US" sz="1700" b="1" dirty="0">
                <a:solidFill>
                  <a:srgbClr val="000090"/>
                </a:solidFill>
                <a:latin typeface="Consolas"/>
                <a:cs typeface="Consolas"/>
              </a:rPr>
              <a:t>board) </a:t>
            </a:r>
            <a:endParaRPr lang="en-US" sz="1700" b="1" dirty="0" smtClean="0">
              <a:solidFill>
                <a:srgbClr val="00009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b="1" dirty="0" smtClean="0">
                <a:solidFill>
                  <a:srgbClr val="000090"/>
                </a:solidFill>
                <a:latin typeface="Consolas"/>
                <a:cs typeface="Consolas"/>
              </a:rPr>
              <a:t>	//true/false: if this is a pseudo-goal state</a:t>
            </a:r>
            <a:endParaRPr lang="en-US" sz="1700" b="1" dirty="0">
              <a:solidFill>
                <a:srgbClr val="00009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b="1" dirty="0" smtClean="0">
                <a:solidFill>
                  <a:srgbClr val="000090"/>
                </a:solidFill>
                <a:latin typeface="Consolas"/>
                <a:cs typeface="Consolas"/>
              </a:rPr>
              <a:t>	</a:t>
            </a:r>
            <a:r>
              <a:rPr lang="en-US" sz="1700" b="1" dirty="0" err="1" smtClean="0">
                <a:solidFill>
                  <a:srgbClr val="000090"/>
                </a:solidFill>
                <a:latin typeface="Consolas"/>
                <a:cs typeface="Consolas"/>
              </a:rPr>
              <a:t>countAgent</a:t>
            </a:r>
            <a:r>
              <a:rPr lang="en-US" sz="1700" b="1" dirty="0" smtClean="0">
                <a:solidFill>
                  <a:srgbClr val="000090"/>
                </a:solidFill>
                <a:latin typeface="Consolas"/>
                <a:cs typeface="Consolas"/>
              </a:rPr>
              <a:t> = 0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0090"/>
                </a:solidFill>
                <a:latin typeface="Consolas"/>
                <a:cs typeface="Consolas"/>
              </a:rPr>
              <a:t>	</a:t>
            </a:r>
            <a:r>
              <a:rPr lang="en-US" sz="1700" b="1" dirty="0" err="1" smtClean="0">
                <a:solidFill>
                  <a:srgbClr val="000090"/>
                </a:solidFill>
                <a:latin typeface="Consolas"/>
                <a:cs typeface="Consolas"/>
              </a:rPr>
              <a:t>countOpponent</a:t>
            </a:r>
            <a:r>
              <a:rPr lang="en-US" sz="1700" b="1" dirty="0" smtClean="0">
                <a:solidFill>
                  <a:srgbClr val="000090"/>
                </a:solidFill>
                <a:latin typeface="Consolas"/>
                <a:cs typeface="Consolas"/>
              </a:rPr>
              <a:t> = 0</a:t>
            </a:r>
          </a:p>
          <a:p>
            <a:pPr marL="0" indent="0">
              <a:buNone/>
            </a:pPr>
            <a:r>
              <a:rPr lang="en-US" sz="1700" b="1" dirty="0" smtClean="0">
                <a:solidFill>
                  <a:srgbClr val="000090"/>
                </a:solidFill>
                <a:latin typeface="Consolas"/>
                <a:cs typeface="Consolas"/>
              </a:rPr>
              <a:t>	for all columns c in agent’s row r in board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0090"/>
                </a:solidFill>
                <a:latin typeface="Consolas"/>
                <a:cs typeface="Consolas"/>
              </a:rPr>
              <a:t>	 </a:t>
            </a:r>
            <a:r>
              <a:rPr lang="en-US" sz="1700" b="1" dirty="0" smtClean="0">
                <a:solidFill>
                  <a:srgbClr val="000090"/>
                </a:solidFill>
                <a:latin typeface="Consolas"/>
                <a:cs typeface="Consolas"/>
              </a:rPr>
              <a:t>   </a:t>
            </a:r>
            <a:r>
              <a:rPr lang="en-US" sz="1700" b="1" dirty="0" err="1" smtClean="0">
                <a:solidFill>
                  <a:srgbClr val="000090"/>
                </a:solidFill>
                <a:latin typeface="Consolas"/>
                <a:cs typeface="Consolas"/>
              </a:rPr>
              <a:t>countAgent</a:t>
            </a:r>
            <a:r>
              <a:rPr lang="en-US" sz="1700" b="1" dirty="0" smtClean="0">
                <a:solidFill>
                  <a:srgbClr val="000090"/>
                </a:solidFill>
                <a:latin typeface="Consolas"/>
                <a:cs typeface="Consolas"/>
              </a:rPr>
              <a:t> += </a:t>
            </a:r>
            <a:r>
              <a:rPr lang="en-US" sz="1700" b="1" dirty="0" err="1" smtClean="0">
                <a:solidFill>
                  <a:srgbClr val="000090"/>
                </a:solidFill>
                <a:latin typeface="Consolas"/>
                <a:cs typeface="Consolas"/>
              </a:rPr>
              <a:t>peeblesAt</a:t>
            </a:r>
            <a:r>
              <a:rPr lang="en-US" sz="1700" b="1" dirty="0" smtClean="0">
                <a:solidFill>
                  <a:srgbClr val="000090"/>
                </a:solidFill>
                <a:latin typeface="Consolas"/>
                <a:cs typeface="Consolas"/>
              </a:rPr>
              <a:t>(r, c)</a:t>
            </a:r>
          </a:p>
          <a:p>
            <a:pPr marL="0" indent="0">
              <a:buNone/>
            </a:pPr>
            <a:endParaRPr lang="en-US" sz="1700" b="1" dirty="0" smtClean="0">
              <a:solidFill>
                <a:srgbClr val="00009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b="1" dirty="0" smtClean="0">
                <a:solidFill>
                  <a:srgbClr val="000090"/>
                </a:solidFill>
                <a:latin typeface="Consolas"/>
                <a:cs typeface="Consolas"/>
              </a:rPr>
              <a:t>	for </a:t>
            </a:r>
            <a:r>
              <a:rPr lang="en-US" sz="1700" b="1" dirty="0">
                <a:solidFill>
                  <a:srgbClr val="000090"/>
                </a:solidFill>
                <a:latin typeface="Consolas"/>
                <a:cs typeface="Consolas"/>
              </a:rPr>
              <a:t>all columns c in </a:t>
            </a:r>
            <a:r>
              <a:rPr lang="en-US" sz="1700" b="1" dirty="0" smtClean="0">
                <a:solidFill>
                  <a:srgbClr val="000090"/>
                </a:solidFill>
                <a:latin typeface="Consolas"/>
                <a:cs typeface="Consolas"/>
              </a:rPr>
              <a:t>opponent’s </a:t>
            </a:r>
            <a:r>
              <a:rPr lang="en-US" sz="1700" b="1" dirty="0">
                <a:solidFill>
                  <a:srgbClr val="000090"/>
                </a:solidFill>
                <a:latin typeface="Consolas"/>
                <a:cs typeface="Consolas"/>
              </a:rPr>
              <a:t>row r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0090"/>
                </a:solidFill>
                <a:latin typeface="Consolas"/>
                <a:cs typeface="Consolas"/>
              </a:rPr>
              <a:t>	    </a:t>
            </a:r>
            <a:r>
              <a:rPr lang="en-US" sz="1700" b="1" dirty="0" err="1" smtClean="0">
                <a:solidFill>
                  <a:srgbClr val="000090"/>
                </a:solidFill>
                <a:latin typeface="Consolas"/>
                <a:cs typeface="Consolas"/>
              </a:rPr>
              <a:t>countOpponent</a:t>
            </a:r>
            <a:r>
              <a:rPr lang="en-US" sz="1700" b="1" dirty="0" smtClean="0">
                <a:solidFill>
                  <a:srgbClr val="000090"/>
                </a:solidFill>
                <a:latin typeface="Consolas"/>
                <a:cs typeface="Consolas"/>
              </a:rPr>
              <a:t> </a:t>
            </a:r>
            <a:r>
              <a:rPr lang="en-US" sz="1700" b="1" dirty="0">
                <a:solidFill>
                  <a:srgbClr val="000090"/>
                </a:solidFill>
                <a:latin typeface="Consolas"/>
                <a:cs typeface="Consolas"/>
              </a:rPr>
              <a:t>+= </a:t>
            </a:r>
            <a:r>
              <a:rPr lang="en-US" sz="1700" b="1" dirty="0" err="1">
                <a:solidFill>
                  <a:srgbClr val="000090"/>
                </a:solidFill>
                <a:latin typeface="Consolas"/>
                <a:cs typeface="Consolas"/>
              </a:rPr>
              <a:t>peeblesAt</a:t>
            </a:r>
            <a:r>
              <a:rPr lang="en-US" sz="1700" b="1" dirty="0">
                <a:solidFill>
                  <a:srgbClr val="000090"/>
                </a:solidFill>
                <a:latin typeface="Consolas"/>
                <a:cs typeface="Consolas"/>
              </a:rPr>
              <a:t>(r, c</a:t>
            </a:r>
            <a:r>
              <a:rPr lang="en-US" sz="1700" b="1" dirty="0" smtClean="0">
                <a:solidFill>
                  <a:srgbClr val="000090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1700" b="1" dirty="0" smtClean="0">
              <a:solidFill>
                <a:srgbClr val="00009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b="1" dirty="0" smtClean="0">
                <a:solidFill>
                  <a:srgbClr val="000090"/>
                </a:solidFill>
                <a:latin typeface="Consolas"/>
                <a:cs typeface="Consolas"/>
              </a:rPr>
              <a:t>	return </a:t>
            </a:r>
            <a:r>
              <a:rPr lang="en-US" sz="1700" b="1" dirty="0" err="1" smtClean="0">
                <a:solidFill>
                  <a:srgbClr val="000090"/>
                </a:solidFill>
                <a:latin typeface="Consolas"/>
                <a:cs typeface="Consolas"/>
              </a:rPr>
              <a:t>countAgent</a:t>
            </a:r>
            <a:r>
              <a:rPr lang="en-US" sz="1700" b="1" dirty="0" smtClean="0">
                <a:solidFill>
                  <a:srgbClr val="000090"/>
                </a:solidFill>
                <a:latin typeface="Consolas"/>
                <a:cs typeface="Consolas"/>
              </a:rPr>
              <a:t> &gt; </a:t>
            </a:r>
            <a:r>
              <a:rPr lang="en-US" sz="1700" b="1" dirty="0" err="1" smtClean="0">
                <a:solidFill>
                  <a:srgbClr val="000090"/>
                </a:solidFill>
                <a:latin typeface="Consolas"/>
                <a:cs typeface="Consolas"/>
              </a:rPr>
              <a:t>countOpponent</a:t>
            </a:r>
            <a:endParaRPr lang="en-US" sz="1700" b="1" dirty="0">
              <a:solidFill>
                <a:srgbClr val="00009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247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AND/OR Algorithm(1)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function </a:t>
            </a:r>
            <a:r>
              <a:rPr lang="en-US" sz="1600" b="1" dirty="0" err="1">
                <a:solidFill>
                  <a:srgbClr val="000090"/>
                </a:solidFill>
                <a:latin typeface="Courier New"/>
                <a:cs typeface="Courier New"/>
              </a:rPr>
              <a:t>getNextMove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(board, player)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	</a:t>
            </a:r>
            <a:r>
              <a:rPr lang="en-US" sz="1600" b="1" dirty="0" err="1">
                <a:solidFill>
                  <a:srgbClr val="000090"/>
                </a:solidFill>
                <a:latin typeface="Courier New"/>
                <a:cs typeface="Courier New"/>
              </a:rPr>
              <a:t>gamePlan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= </a:t>
            </a:r>
            <a:r>
              <a:rPr lang="en-US" sz="1600" b="1" dirty="0" err="1">
                <a:solidFill>
                  <a:srgbClr val="000090"/>
                </a:solidFill>
                <a:latin typeface="Courier New"/>
                <a:cs typeface="Courier New"/>
              </a:rPr>
              <a:t>orSearch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(board,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path, 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player, 0);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	if(</a:t>
            </a:r>
            <a:r>
              <a:rPr lang="en-US" sz="1600" b="1" dirty="0" err="1">
                <a:solidFill>
                  <a:srgbClr val="000090"/>
                </a:solidFill>
                <a:latin typeface="Courier New"/>
                <a:cs typeface="Courier New"/>
              </a:rPr>
              <a:t>gamePlan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== null)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		</a:t>
            </a:r>
            <a:r>
              <a:rPr lang="en-US" sz="1600" b="1" dirty="0" err="1">
                <a:solidFill>
                  <a:srgbClr val="000090"/>
                </a:solidFill>
                <a:latin typeface="Courier New"/>
                <a:cs typeface="Courier New"/>
              </a:rPr>
              <a:t>nextMove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= </a:t>
            </a:r>
            <a:r>
              <a:rPr lang="en-US" sz="1600" b="1" dirty="0" err="1">
                <a:solidFill>
                  <a:srgbClr val="000090"/>
                </a:solidFill>
                <a:latin typeface="Courier New"/>
                <a:cs typeface="Courier New"/>
              </a:rPr>
              <a:t>getRandomChoice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(board, player);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	else	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		if(</a:t>
            </a:r>
            <a:r>
              <a:rPr lang="en-US" sz="1600" b="1" dirty="0" err="1">
                <a:solidFill>
                  <a:srgbClr val="000090"/>
                </a:solidFill>
                <a:latin typeface="Courier New"/>
                <a:cs typeface="Courier New"/>
              </a:rPr>
              <a:t>gamePlan.</a:t>
            </a:r>
            <a:r>
              <a:rPr lang="en-US" sz="1600" b="1" u="sng" dirty="0" err="1">
                <a:solidFill>
                  <a:srgbClr val="000090"/>
                </a:solidFill>
                <a:latin typeface="Courier New"/>
                <a:cs typeface="Courier New"/>
              </a:rPr>
              <a:t>isEmpty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()) return null;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		</a:t>
            </a:r>
            <a:r>
              <a:rPr lang="en-US" sz="1600" b="1" dirty="0" err="1">
                <a:solidFill>
                  <a:srgbClr val="000090"/>
                </a:solidFill>
                <a:latin typeface="Courier New"/>
                <a:cs typeface="Courier New"/>
              </a:rPr>
              <a:t>nextMove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 = </a:t>
            </a:r>
            <a:r>
              <a:rPr lang="en-US" sz="1600" b="1" dirty="0" err="1">
                <a:solidFill>
                  <a:srgbClr val="000090"/>
                </a:solidFill>
                <a:latin typeface="Courier New"/>
                <a:cs typeface="Courier New"/>
              </a:rPr>
              <a:t>getBestMove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>
                <a:solidFill>
                  <a:srgbClr val="000090"/>
                </a:solidFill>
                <a:latin typeface="Courier New"/>
                <a:cs typeface="Courier New"/>
              </a:rPr>
              <a:t>gamePlan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	return </a:t>
            </a:r>
            <a:r>
              <a:rPr lang="en-US" sz="1600" b="1" dirty="0" err="1">
                <a:solidFill>
                  <a:srgbClr val="000090"/>
                </a:solidFill>
                <a:latin typeface="Courier New"/>
                <a:cs typeface="Courier New"/>
              </a:rPr>
              <a:t>nextMove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72250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OR Algorithm(2)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function </a:t>
            </a:r>
            <a:r>
              <a:rPr lang="en-US" sz="1600" b="1" dirty="0" err="1">
                <a:solidFill>
                  <a:srgbClr val="000090"/>
                </a:solidFill>
                <a:latin typeface="Courier New"/>
                <a:cs typeface="Courier New"/>
              </a:rPr>
              <a:t>orSearch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(state, path, </a:t>
            </a:r>
            <a:r>
              <a:rPr lang="en-US" sz="1600" b="1" dirty="0" err="1">
                <a:solidFill>
                  <a:srgbClr val="000090"/>
                </a:solidFill>
                <a:latin typeface="Courier New"/>
                <a:cs typeface="Courier New"/>
              </a:rPr>
              <a:t>player,curPly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	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>
                <a:solidFill>
                  <a:srgbClr val="000090"/>
                </a:solidFill>
                <a:latin typeface="Courier New"/>
                <a:cs typeface="Courier New"/>
              </a:rPr>
              <a:t>isGoalState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(state, player))return 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plan;</a:t>
            </a:r>
            <a:endParaRPr lang="en-US" sz="1600" b="1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	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(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path has state)</a:t>
            </a:r>
            <a:endParaRPr lang="en-US" sz="1600" b="1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		return null;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	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for 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a in Actions list of Player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	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  plan 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= </a:t>
            </a:r>
            <a:r>
              <a:rPr lang="en-US" sz="1600" b="1" dirty="0" err="1">
                <a:solidFill>
                  <a:srgbClr val="000090"/>
                </a:solidFill>
                <a:latin typeface="Courier New"/>
                <a:cs typeface="Courier New"/>
              </a:rPr>
              <a:t>andSearch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(Results(a),</a:t>
            </a:r>
            <a:r>
              <a:rPr lang="en-US" sz="1600" b="1" dirty="0" err="1">
                <a:solidFill>
                  <a:srgbClr val="000090"/>
                </a:solidFill>
                <a:latin typeface="Courier New"/>
                <a:cs typeface="Courier New"/>
              </a:rPr>
              <a:t>path,player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, </a:t>
            </a:r>
            <a:r>
              <a:rPr lang="en-US" sz="1600" b="1" dirty="0" err="1">
                <a:solidFill>
                  <a:srgbClr val="000090"/>
                </a:solidFill>
                <a:latin typeface="Courier New"/>
                <a:cs typeface="Courier New"/>
              </a:rPr>
              <a:t>curPly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	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  if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(plan != null)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		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return 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plan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	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return 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null;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77913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584</TotalTime>
  <Words>540</Words>
  <Application>Microsoft Macintosh PowerPoint</Application>
  <PresentationFormat>On-screen Show (4:3)</PresentationFormat>
  <Paragraphs>124</Paragraphs>
  <Slides>14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Consolas</vt:lpstr>
      <vt:lpstr>Courier New</vt:lpstr>
      <vt:lpstr>Tw Cen MT</vt:lpstr>
      <vt:lpstr>Wingdings</vt:lpstr>
      <vt:lpstr>Wingdings 2</vt:lpstr>
      <vt:lpstr>Median</vt:lpstr>
      <vt:lpstr>Comp 6600: Term project Artificial intelligence</vt:lpstr>
      <vt:lpstr>Problem Definition: Game Rules</vt:lpstr>
      <vt:lpstr>Game Board </vt:lpstr>
      <vt:lpstr>Strategies </vt:lpstr>
      <vt:lpstr>MiniMax Heuristic – 1</vt:lpstr>
      <vt:lpstr>MiniMax Heuristic – 2</vt:lpstr>
      <vt:lpstr>And-Or Heuristic </vt:lpstr>
      <vt:lpstr>AND/OR Algorithm(1)</vt:lpstr>
      <vt:lpstr>AND OR Algorithm(2)</vt:lpstr>
      <vt:lpstr>AND OR Algorithm(3)</vt:lpstr>
      <vt:lpstr>Implementation</vt:lpstr>
      <vt:lpstr>Tournaments </vt:lpstr>
      <vt:lpstr>Tournaments </vt:lpstr>
      <vt:lpstr>Other Observations</vt:lpstr>
    </vt:vector>
  </TitlesOfParts>
  <Company>Auburn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Steffi Mariya Gnanaprakasa</dc:creator>
  <cp:lastModifiedBy>Samir Hasan</cp:lastModifiedBy>
  <cp:revision>87</cp:revision>
  <cp:lastPrinted>2015-09-01T19:19:58Z</cp:lastPrinted>
  <dcterms:created xsi:type="dcterms:W3CDTF">2014-12-11T01:04:41Z</dcterms:created>
  <dcterms:modified xsi:type="dcterms:W3CDTF">2015-09-01T19:20:02Z</dcterms:modified>
</cp:coreProperties>
</file>