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3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54" autoAdjust="0"/>
  </p:normalViewPr>
  <p:slideViewPr>
    <p:cSldViewPr snapToGrid="0" snapToObjects="1">
      <p:cViewPr varScale="1">
        <p:scale>
          <a:sx n="97" d="100"/>
          <a:sy n="97" d="100"/>
        </p:scale>
        <p:origin x="-17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3/27/14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3/27/14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3/27/14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3/27/14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C4986D-6BE9-4264-908F-02DB36FD8D6C}" type="datetime1">
              <a:rPr lang="en-US" smtClean="0"/>
              <a:t>3/27/14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GNU </a:t>
            </a:r>
            <a:r>
              <a:rPr lang="en-US" dirty="0" err="1" smtClean="0"/>
              <a:t>Emacs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1499"/>
            <a:ext cx="6400800" cy="434830"/>
          </a:xfrm>
        </p:spPr>
        <p:txBody>
          <a:bodyPr/>
          <a:lstStyle/>
          <a:p>
            <a:r>
              <a:rPr lang="en-US" dirty="0"/>
              <a:t>Creeping Featurism Is a </a:t>
            </a:r>
            <a:r>
              <a:rPr lang="en-US" dirty="0" smtClean="0"/>
              <a:t>Strength!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6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</a:t>
            </a:r>
            <a:r>
              <a:rPr lang="en-US" dirty="0" err="1" smtClean="0"/>
              <a:t>Emacs</a:t>
            </a:r>
            <a:r>
              <a:rPr lang="en-US" dirty="0"/>
              <a:t> </a:t>
            </a:r>
            <a:r>
              <a:rPr lang="en-US" dirty="0" smtClean="0"/>
              <a:t>: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800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1.1 million lines of </a:t>
            </a:r>
            <a:r>
              <a:rPr lang="en-US" dirty="0" err="1" smtClean="0"/>
              <a:t>Emacs</a:t>
            </a:r>
            <a:r>
              <a:rPr lang="en-US" dirty="0" smtClean="0"/>
              <a:t> Lisp code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Elisp</a:t>
            </a:r>
            <a:r>
              <a:rPr lang="en-US" dirty="0" smtClean="0"/>
              <a:t> has no module system – organized by naming conventions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Emacs</a:t>
            </a:r>
            <a:r>
              <a:rPr lang="en-US" dirty="0" smtClean="0"/>
              <a:t> flouts almost every accepted useful and valuable software engineering principle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Code developed by hundreds of people aging 24 years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114300" indent="0" algn="ctr">
              <a:lnSpc>
                <a:spcPct val="120000"/>
              </a:lnSpc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But it works, and works well!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</a:t>
            </a:r>
            <a:r>
              <a:rPr lang="en-US" dirty="0" err="1" smtClean="0"/>
              <a:t>Emacs</a:t>
            </a:r>
            <a:r>
              <a:rPr lang="en-US" dirty="0"/>
              <a:t> </a:t>
            </a:r>
            <a:r>
              <a:rPr lang="en-US" dirty="0" smtClean="0"/>
              <a:t>: What you see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6166" y="16934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Frames</a:t>
            </a:r>
          </a:p>
          <a:p>
            <a:pPr lvl="1"/>
            <a:r>
              <a:rPr lang="en-US" dirty="0" smtClean="0"/>
              <a:t>The windows of the </a:t>
            </a:r>
            <a:r>
              <a:rPr lang="en-US" dirty="0" err="1" smtClean="0"/>
              <a:t>Emacs</a:t>
            </a:r>
            <a:r>
              <a:rPr lang="en-US" dirty="0" smtClean="0"/>
              <a:t> interface</a:t>
            </a:r>
          </a:p>
          <a:p>
            <a:endParaRPr lang="en-US" dirty="0"/>
          </a:p>
          <a:p>
            <a:r>
              <a:rPr lang="en-US" b="1" dirty="0" smtClean="0"/>
              <a:t>Windows</a:t>
            </a:r>
          </a:p>
          <a:p>
            <a:pPr lvl="1"/>
            <a:r>
              <a:rPr lang="en-US" dirty="0" smtClean="0"/>
              <a:t>Subdivision of frames, used for opening multiple buffers on the same frame</a:t>
            </a:r>
          </a:p>
          <a:p>
            <a:pPr lvl="1"/>
            <a:endParaRPr lang="en-US" dirty="0"/>
          </a:p>
          <a:p>
            <a:r>
              <a:rPr lang="en-US" b="1" dirty="0" smtClean="0"/>
              <a:t>Buffers</a:t>
            </a:r>
          </a:p>
          <a:p>
            <a:pPr lvl="1"/>
            <a:r>
              <a:rPr lang="en-US" dirty="0" smtClean="0"/>
              <a:t>Any editable text in </a:t>
            </a:r>
            <a:r>
              <a:rPr lang="en-US" dirty="0" err="1" smtClean="0"/>
              <a:t>Emacs</a:t>
            </a:r>
            <a:r>
              <a:rPr lang="en-US" dirty="0" smtClean="0"/>
              <a:t> resides in a buffer (e.g. file listings in the file manager)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powerful</a:t>
            </a:r>
            <a:r>
              <a:rPr lang="en-US" dirty="0" smtClean="0"/>
              <a:t> feature of </a:t>
            </a:r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smtClean="0"/>
              <a:t>Allows using data of one buffer in another </a:t>
            </a:r>
          </a:p>
        </p:txBody>
      </p:sp>
    </p:spTree>
    <p:extLst>
      <p:ext uri="{BB962C8B-B14F-4D97-AF65-F5344CB8AC3E}">
        <p14:creationId xmlns:p14="http://schemas.microsoft.com/office/powerpoint/2010/main" val="296969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</a:t>
            </a:r>
            <a:r>
              <a:rPr lang="en-US" dirty="0" err="1" smtClean="0"/>
              <a:t>Emacs</a:t>
            </a:r>
            <a:r>
              <a:rPr lang="en-US" dirty="0"/>
              <a:t> </a:t>
            </a:r>
            <a:r>
              <a:rPr lang="en-US" dirty="0" smtClean="0"/>
              <a:t>: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6166" y="16934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Model-View-Controller Architecture</a:t>
            </a:r>
          </a:p>
          <a:p>
            <a:pPr>
              <a:buFontTx/>
              <a:buChar char="•"/>
            </a:pPr>
            <a:r>
              <a:rPr lang="en-US" b="1" dirty="0" smtClean="0"/>
              <a:t>Model</a:t>
            </a:r>
          </a:p>
          <a:p>
            <a:pPr lvl="1">
              <a:buFontTx/>
              <a:buChar char="•"/>
            </a:pPr>
            <a:r>
              <a:rPr lang="en-US" dirty="0" smtClean="0"/>
              <a:t>Underlying textual data being manipulated</a:t>
            </a:r>
          </a:p>
          <a:p>
            <a:pPr>
              <a:buFontTx/>
              <a:buChar char="•"/>
            </a:pPr>
            <a:r>
              <a:rPr lang="en-US" b="1" dirty="0" smtClean="0"/>
              <a:t>View</a:t>
            </a:r>
          </a:p>
          <a:p>
            <a:pPr lvl="1">
              <a:buFontTx/>
              <a:buChar char="•"/>
            </a:pPr>
            <a:r>
              <a:rPr lang="en-US" dirty="0" smtClean="0"/>
              <a:t>Displays textual data to user</a:t>
            </a:r>
          </a:p>
          <a:p>
            <a:pPr>
              <a:buFontTx/>
              <a:buChar char="•"/>
            </a:pPr>
            <a:r>
              <a:rPr lang="en-US" b="1" dirty="0" smtClean="0"/>
              <a:t>Controller</a:t>
            </a:r>
          </a:p>
          <a:p>
            <a:pPr lvl="1">
              <a:buFontTx/>
              <a:buChar char="•"/>
            </a:pPr>
            <a:r>
              <a:rPr lang="en-US" dirty="0" smtClean="0"/>
              <a:t>Takes user interactions (keystrokes, mouse gestures, etc.)</a:t>
            </a:r>
            <a:endParaRPr lang="en-US" dirty="0"/>
          </a:p>
          <a:p>
            <a:pPr lvl="1">
              <a:buFontTx/>
              <a:buChar char="•"/>
            </a:pPr>
            <a:r>
              <a:rPr lang="en-US" dirty="0" smtClean="0"/>
              <a:t>Written almost entirely in LISP</a:t>
            </a:r>
            <a:endParaRPr lang="en-US" dirty="0"/>
          </a:p>
          <a:p>
            <a:pPr lvl="1"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i="1" dirty="0" smtClean="0"/>
              <a:t>Interestingly, the redisplay code (view) and buffer implementation (model) code </a:t>
            </a:r>
            <a:r>
              <a:rPr lang="en-US" b="1" i="1" dirty="0" smtClean="0">
                <a:solidFill>
                  <a:srgbClr val="953735"/>
                </a:solidFill>
              </a:rPr>
              <a:t>can not</a:t>
            </a:r>
            <a:r>
              <a:rPr lang="en-US" i="1" dirty="0" smtClean="0"/>
              <a:t> by customized by LISP</a:t>
            </a:r>
          </a:p>
        </p:txBody>
      </p:sp>
      <p:pic>
        <p:nvPicPr>
          <p:cNvPr id="9" name="Content Placeholder 2"/>
          <p:cNvPicPr>
            <a:picLocks noChangeAspect="1"/>
          </p:cNvPicPr>
          <p:nvPr/>
        </p:nvPicPr>
        <p:blipFill>
          <a:blip r:embed="rId2"/>
          <a:srcRect l="-37302" r="-37302"/>
          <a:stretch>
            <a:fillRect/>
          </a:stretch>
        </p:blipFill>
        <p:spPr>
          <a:xfrm>
            <a:off x="4952164" y="1293118"/>
            <a:ext cx="4190233" cy="263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</a:t>
            </a:r>
            <a:r>
              <a:rPr lang="en-US" dirty="0" err="1" smtClean="0"/>
              <a:t>Emacs</a:t>
            </a:r>
            <a:r>
              <a:rPr lang="en-US" dirty="0"/>
              <a:t> </a:t>
            </a:r>
            <a:r>
              <a:rPr lang="en-US" dirty="0" smtClean="0"/>
              <a:t>: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6166" y="16934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rcRect l="-24737" r="-24737"/>
          <a:stretch>
            <a:fillRect/>
          </a:stretch>
        </p:blipFill>
        <p:spPr>
          <a:xfrm>
            <a:off x="-224608" y="1150222"/>
            <a:ext cx="9040199" cy="5695325"/>
          </a:xfrm>
        </p:spPr>
      </p:pic>
    </p:spTree>
    <p:extLst>
      <p:ext uri="{BB962C8B-B14F-4D97-AF65-F5344CB8AC3E}">
        <p14:creationId xmlns:p14="http://schemas.microsoft.com/office/powerpoint/2010/main" val="284036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</a:t>
            </a:r>
            <a:r>
              <a:rPr lang="en-US" dirty="0" err="1" smtClean="0"/>
              <a:t>Emacs</a:t>
            </a:r>
            <a:r>
              <a:rPr lang="en-US" dirty="0"/>
              <a:t> </a:t>
            </a:r>
            <a:r>
              <a:rPr lang="en-US" dirty="0" smtClean="0"/>
              <a:t>: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6166" y="16934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b="1" dirty="0" smtClean="0"/>
              <a:t>Buffers</a:t>
            </a:r>
          </a:p>
          <a:p>
            <a:pPr lvl="1">
              <a:buFontTx/>
              <a:buChar char="•"/>
            </a:pPr>
            <a:r>
              <a:rPr lang="en-US" dirty="0" smtClean="0"/>
              <a:t>Holds text and provides multiple mode of editing (C, XML, etc.)</a:t>
            </a:r>
          </a:p>
          <a:p>
            <a:pPr lvl="1"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b="1" dirty="0" smtClean="0"/>
              <a:t>Text properties</a:t>
            </a:r>
          </a:p>
          <a:p>
            <a:pPr lvl="1">
              <a:buFontTx/>
              <a:buChar char="•"/>
            </a:pPr>
            <a:r>
              <a:rPr lang="en-US" dirty="0" smtClean="0"/>
              <a:t>Attached to characters in buffer</a:t>
            </a:r>
          </a:p>
          <a:p>
            <a:pPr lvl="1">
              <a:buFontTx/>
              <a:buChar char="•"/>
            </a:pPr>
            <a:r>
              <a:rPr lang="en-US" dirty="0" smtClean="0"/>
              <a:t>Specifies how </a:t>
            </a:r>
            <a:r>
              <a:rPr lang="en-US" dirty="0" err="1" smtClean="0"/>
              <a:t>Emacs</a:t>
            </a:r>
            <a:r>
              <a:rPr lang="en-US" dirty="0" smtClean="0"/>
              <a:t> displays text, and customizes user interaction</a:t>
            </a:r>
          </a:p>
          <a:p>
            <a:pPr lvl="1"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b="1" dirty="0" smtClean="0"/>
              <a:t>Markers </a:t>
            </a:r>
          </a:p>
          <a:p>
            <a:pPr lvl="1">
              <a:buFontTx/>
              <a:buChar char="•"/>
            </a:pPr>
            <a:r>
              <a:rPr lang="en-US" dirty="0" smtClean="0"/>
              <a:t>Floating pointers to track text in the buffer during change</a:t>
            </a:r>
          </a:p>
          <a:p>
            <a:pPr lvl="1"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b="1" dirty="0" smtClean="0"/>
              <a:t>Overlays</a:t>
            </a:r>
          </a:p>
          <a:p>
            <a:pPr lvl="1">
              <a:buFontTx/>
              <a:buChar char="•"/>
            </a:pPr>
            <a:r>
              <a:rPr lang="en-US" dirty="0" smtClean="0"/>
              <a:t>Stretch of text in a buffer to define customized display and behavior for the range</a:t>
            </a:r>
          </a:p>
          <a:p>
            <a:pPr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897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</a:t>
            </a:r>
            <a:r>
              <a:rPr lang="en-US" dirty="0" err="1" smtClean="0"/>
              <a:t>Emacs</a:t>
            </a:r>
            <a:r>
              <a:rPr lang="en-US" dirty="0"/>
              <a:t> </a:t>
            </a:r>
            <a:r>
              <a:rPr lang="en-US" dirty="0" smtClean="0"/>
              <a:t>: 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6166" y="16934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 err="1" smtClean="0"/>
              <a:t>Emacs</a:t>
            </a:r>
            <a:r>
              <a:rPr lang="en-US" dirty="0" smtClean="0"/>
              <a:t> Redisplay Engine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Displays updates automatically</a:t>
            </a:r>
          </a:p>
          <a:p>
            <a:pPr lvl="1">
              <a:buFontTx/>
              <a:buChar char="•"/>
            </a:pPr>
            <a:r>
              <a:rPr lang="en-US" dirty="0" smtClean="0"/>
              <a:t>Controller (Lisp) does not need to invoke the update</a:t>
            </a:r>
          </a:p>
          <a:p>
            <a:pPr lvl="1">
              <a:buFontTx/>
              <a:buChar char="•"/>
            </a:pPr>
            <a:r>
              <a:rPr lang="en-US" dirty="0" smtClean="0"/>
              <a:t>The display engine efficiently draws the final state of the Model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Updates display only when waiting for user input</a:t>
            </a:r>
          </a:p>
          <a:p>
            <a:pPr lvl="1">
              <a:buFontTx/>
              <a:buChar char="•"/>
            </a:pPr>
            <a:r>
              <a:rPr lang="en-US" dirty="0" smtClean="0"/>
              <a:t>Puts off updating display until it needs to pause for user input</a:t>
            </a:r>
          </a:p>
          <a:p>
            <a:pPr lvl="1">
              <a:buFontTx/>
              <a:buChar char="•"/>
            </a:pPr>
            <a:r>
              <a:rPr lang="en-US" dirty="0" smtClean="0"/>
              <a:t>Refresh screen during the pause</a:t>
            </a:r>
          </a:p>
          <a:p>
            <a:pPr lvl="1"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Lisp programmers are relieved from dealing with user interface updates </a:t>
            </a:r>
          </a:p>
        </p:txBody>
      </p:sp>
    </p:spTree>
    <p:extLst>
      <p:ext uri="{BB962C8B-B14F-4D97-AF65-F5344CB8AC3E}">
        <p14:creationId xmlns:p14="http://schemas.microsoft.com/office/powerpoint/2010/main" val="257331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</a:t>
            </a:r>
            <a:r>
              <a:rPr lang="en-US" dirty="0" err="1" smtClean="0"/>
              <a:t>Emacs</a:t>
            </a:r>
            <a:r>
              <a:rPr lang="en-US" dirty="0"/>
              <a:t> </a:t>
            </a:r>
            <a:r>
              <a:rPr lang="en-US" dirty="0" smtClean="0"/>
              <a:t>: Controller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6166" y="16934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b="1" dirty="0" err="1" smtClean="0"/>
              <a:t>Emacs</a:t>
            </a:r>
            <a:r>
              <a:rPr lang="en-US" b="1" dirty="0" smtClean="0"/>
              <a:t> Lisp</a:t>
            </a:r>
          </a:p>
          <a:p>
            <a:pPr lvl="1">
              <a:buFontTx/>
              <a:buChar char="•"/>
            </a:pPr>
            <a:r>
              <a:rPr lang="en-US" dirty="0" smtClean="0"/>
              <a:t>Lisp is an </a:t>
            </a:r>
            <a:r>
              <a:rPr lang="en-US" dirty="0" smtClean="0">
                <a:solidFill>
                  <a:srgbClr val="953735"/>
                </a:solidFill>
              </a:rPr>
              <a:t>interactive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53735"/>
                </a:solidFill>
              </a:rPr>
              <a:t>complete</a:t>
            </a:r>
            <a:r>
              <a:rPr lang="en-US" dirty="0" smtClean="0"/>
              <a:t> programming language.</a:t>
            </a:r>
          </a:p>
          <a:p>
            <a:pPr lvl="1"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r>
              <a:rPr lang="en-US" dirty="0" smtClean="0"/>
              <a:t>Requires very </a:t>
            </a:r>
            <a:r>
              <a:rPr lang="en-US" dirty="0" smtClean="0">
                <a:solidFill>
                  <a:srgbClr val="953735"/>
                </a:solidFill>
              </a:rPr>
              <a:t>little setup</a:t>
            </a:r>
            <a:r>
              <a:rPr lang="en-US" dirty="0" smtClean="0"/>
              <a:t>– small customizations and extensions are as easy as one line expressions</a:t>
            </a:r>
          </a:p>
          <a:p>
            <a:pPr lvl="1"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r>
              <a:rPr lang="en-US" dirty="0" err="1" smtClean="0"/>
              <a:t>Emacs</a:t>
            </a:r>
            <a:r>
              <a:rPr lang="en-US" dirty="0" smtClean="0"/>
              <a:t> Lisp extensions are </a:t>
            </a:r>
            <a:r>
              <a:rPr lang="en-US" dirty="0" smtClean="0">
                <a:solidFill>
                  <a:srgbClr val="953735"/>
                </a:solidFill>
              </a:rPr>
              <a:t>first-class</a:t>
            </a:r>
            <a:r>
              <a:rPr lang="en-US" dirty="0" smtClean="0"/>
              <a:t> citizens – provides all primitive libraries and functions </a:t>
            </a:r>
            <a:r>
              <a:rPr lang="en-US" dirty="0" err="1" smtClean="0"/>
              <a:t>Emacs</a:t>
            </a:r>
            <a:r>
              <a:rPr lang="en-US" dirty="0" smtClean="0"/>
              <a:t> itself uses</a:t>
            </a:r>
          </a:p>
          <a:p>
            <a:pPr lvl="1"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r>
              <a:rPr lang="en-US" dirty="0" err="1" smtClean="0"/>
              <a:t>Emacs</a:t>
            </a:r>
            <a:r>
              <a:rPr lang="en-US" dirty="0" smtClean="0"/>
              <a:t> Lisp is </a:t>
            </a:r>
            <a:r>
              <a:rPr lang="en-US" dirty="0" smtClean="0">
                <a:solidFill>
                  <a:srgbClr val="953735"/>
                </a:solidFill>
              </a:rPr>
              <a:t>safe</a:t>
            </a:r>
            <a:r>
              <a:rPr lang="en-US" dirty="0" smtClean="0"/>
              <a:t> – a bad extension will not crash the editor</a:t>
            </a:r>
          </a:p>
          <a:p>
            <a:pPr lvl="1"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r>
              <a:rPr lang="en-US" dirty="0" smtClean="0">
                <a:solidFill>
                  <a:srgbClr val="953735"/>
                </a:solidFill>
              </a:rPr>
              <a:t>No module</a:t>
            </a:r>
            <a:r>
              <a:rPr lang="en-US" dirty="0" smtClean="0"/>
              <a:t> system – all functions are global</a:t>
            </a:r>
          </a:p>
          <a:p>
            <a:pPr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597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Emacs</a:t>
            </a:r>
            <a:r>
              <a:rPr lang="en-US" dirty="0" smtClean="0"/>
              <a:t> : Creeping Featurism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6166" y="16934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 smtClean="0"/>
              <a:t>Extremely easy to build a new extension for personal use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Evolves to a distributable set of commands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Distribute as patches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b="1" dirty="0" smtClean="0"/>
              <a:t>Challenges</a:t>
            </a:r>
          </a:p>
          <a:p>
            <a:pPr lvl="1">
              <a:buFontTx/>
              <a:buChar char="•"/>
            </a:pPr>
            <a:r>
              <a:rPr lang="en-US" dirty="0" smtClean="0"/>
              <a:t>Maintainers need to select most popular well-developed packages </a:t>
            </a:r>
          </a:p>
          <a:p>
            <a:pPr lvl="1">
              <a:buFontTx/>
              <a:buChar char="•"/>
            </a:pPr>
            <a:r>
              <a:rPr lang="en-US" dirty="0" smtClean="0"/>
              <a:t>Too many packages can make </a:t>
            </a:r>
            <a:r>
              <a:rPr lang="en-US" dirty="0" smtClean="0">
                <a:solidFill>
                  <a:srgbClr val="953735"/>
                </a:solidFill>
              </a:rPr>
              <a:t>user interface too complex</a:t>
            </a:r>
          </a:p>
          <a:p>
            <a:pPr lvl="1">
              <a:buFontTx/>
              <a:buChar char="•"/>
            </a:pPr>
            <a:r>
              <a:rPr lang="en-US" dirty="0" smtClean="0"/>
              <a:t>Program becomes </a:t>
            </a:r>
            <a:r>
              <a:rPr lang="en-US" dirty="0" smtClean="0">
                <a:solidFill>
                  <a:srgbClr val="953735"/>
                </a:solidFill>
              </a:rPr>
              <a:t>difficult to maintain</a:t>
            </a:r>
          </a:p>
          <a:p>
            <a:pPr lvl="1"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200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Emacs</a:t>
            </a:r>
            <a:r>
              <a:rPr lang="en-US" dirty="0" smtClean="0"/>
              <a:t> : Creeping Featurism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6166" y="16934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b="1" dirty="0" smtClean="0"/>
              <a:t>Simple Model </a:t>
            </a:r>
          </a:p>
          <a:p>
            <a:pPr lvl="1">
              <a:buFontTx/>
              <a:buChar char="•"/>
            </a:pPr>
            <a:r>
              <a:rPr lang="en-US" dirty="0" smtClean="0"/>
              <a:t>Buffer is simply a string of characters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b="1" dirty="0" smtClean="0"/>
              <a:t>Command-set (Interface)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dirty="0" smtClean="0"/>
              <a:t>Recognizes around 2,400 commands and 700 key bindings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dirty="0" smtClean="0"/>
              <a:t>Improved visibility – unused commands not displayed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dirty="0" smtClean="0"/>
              <a:t>Advanced features available to those who know they exist!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dirty="0" smtClean="0"/>
              <a:t>Explore commands using the apropos family of commands</a:t>
            </a:r>
          </a:p>
          <a:p>
            <a:pPr lvl="2">
              <a:lnSpc>
                <a:spcPct val="120000"/>
              </a:lnSpc>
              <a:buFontTx/>
              <a:buChar char="•"/>
            </a:pPr>
            <a:r>
              <a:rPr lang="en-US" dirty="0" smtClean="0"/>
              <a:t>Think of spotlight in mac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dirty="0" smtClean="0"/>
              <a:t>Commands use the same interface to prompt for user input</a:t>
            </a:r>
          </a:p>
          <a:p>
            <a:pPr lvl="1"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709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Emacs</a:t>
            </a:r>
            <a:r>
              <a:rPr lang="en-US" dirty="0" smtClean="0"/>
              <a:t> : Creeping Featurism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6166" y="16934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b="1" dirty="0" smtClean="0"/>
              <a:t>Maintainability</a:t>
            </a:r>
          </a:p>
          <a:p>
            <a:pPr lvl="1">
              <a:buFontTx/>
              <a:buChar char="•"/>
            </a:pPr>
            <a:r>
              <a:rPr lang="en-US" dirty="0" smtClean="0"/>
              <a:t>More code and developers – harder to maintain</a:t>
            </a:r>
          </a:p>
          <a:p>
            <a:pPr lvl="1"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Lisp package authors are requested to maintain it until enough maintainers gather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b="1" dirty="0" smtClean="0"/>
              <a:t>Distribution of Maintenance</a:t>
            </a:r>
            <a:endParaRPr lang="en-US" b="1" dirty="0"/>
          </a:p>
          <a:p>
            <a:pPr lvl="1">
              <a:buFontTx/>
              <a:buChar char="•"/>
            </a:pPr>
            <a:r>
              <a:rPr lang="en-US" dirty="0" smtClean="0"/>
              <a:t>Community of self-directed developers pursuing their own ends</a:t>
            </a:r>
          </a:p>
          <a:p>
            <a:pPr lvl="1">
              <a:buFontTx/>
              <a:buChar char="•"/>
            </a:pPr>
            <a:r>
              <a:rPr lang="en-US" dirty="0" smtClean="0"/>
              <a:t>A selection process integrates a release 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615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splas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90" r="-21890"/>
          <a:stretch>
            <a:fillRect/>
          </a:stretch>
        </p:blipFill>
        <p:spPr>
          <a:xfrm>
            <a:off x="-1128998" y="0"/>
            <a:ext cx="10885713" cy="6858000"/>
          </a:xfrm>
        </p:spPr>
      </p:pic>
    </p:spTree>
    <p:extLst>
      <p:ext uri="{BB962C8B-B14F-4D97-AF65-F5344CB8AC3E}">
        <p14:creationId xmlns:p14="http://schemas.microsoft.com/office/powerpoint/2010/main" val="423683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Emacs</a:t>
            </a:r>
            <a:r>
              <a:rPr lang="en-US" sz="4000" dirty="0" smtClean="0"/>
              <a:t> : Architectural Advantages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66166" y="16934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dirty="0" err="1" smtClean="0"/>
              <a:t>Emacs</a:t>
            </a:r>
            <a:r>
              <a:rPr lang="en-US" dirty="0" smtClean="0"/>
              <a:t> Lisp insulates code from underlying processor architecture</a:t>
            </a:r>
          </a:p>
          <a:p>
            <a:pPr marL="114300" indent="0"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 smtClean="0"/>
              <a:t>Implementation of the </a:t>
            </a:r>
            <a:r>
              <a:rPr lang="en-US" dirty="0" err="1" smtClean="0"/>
              <a:t>Emacs</a:t>
            </a:r>
            <a:r>
              <a:rPr lang="en-US" dirty="0" smtClean="0"/>
              <a:t> core, buffers and redisplay engine decoupled from the LISP controllers</a:t>
            </a:r>
          </a:p>
          <a:p>
            <a:pPr lvl="1">
              <a:lnSpc>
                <a:spcPct val="120000"/>
              </a:lnSpc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343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Emacs</a:t>
            </a:r>
            <a:r>
              <a:rPr lang="en-US" sz="4000" dirty="0" smtClean="0"/>
              <a:t> </a:t>
            </a:r>
            <a:r>
              <a:rPr lang="en-US" sz="4000" dirty="0" err="1" smtClean="0"/>
              <a:t>vs</a:t>
            </a:r>
            <a:r>
              <a:rPr lang="en-US" sz="4000" dirty="0" smtClean="0"/>
              <a:t> Eclipse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66166" y="16934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dirty="0" smtClean="0"/>
              <a:t>Eclipse – a framework for plugins </a:t>
            </a:r>
          </a:p>
          <a:p>
            <a:pPr>
              <a:lnSpc>
                <a:spcPct val="120000"/>
              </a:lnSpc>
              <a:buFontTx/>
              <a:buChar char="•"/>
            </a:pPr>
            <a:endParaRPr lang="en-US" dirty="0" smtClean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 smtClean="0"/>
              <a:t>Eclipse plugins have low-level control over model and views</a:t>
            </a:r>
            <a:endParaRPr lang="en-US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 smtClean="0"/>
              <a:t>Eclipse plugins are unsafe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 smtClean="0"/>
              <a:t>Developing plugins for eclipse is more complex</a:t>
            </a:r>
          </a:p>
          <a:p>
            <a:pPr>
              <a:lnSpc>
                <a:spcPct val="120000"/>
              </a:lnSpc>
              <a:buFontTx/>
              <a:buChar char="•"/>
            </a:pPr>
            <a:endParaRPr lang="en-US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 err="1"/>
              <a:t>Emacs</a:t>
            </a:r>
            <a:r>
              <a:rPr lang="en-US" dirty="0"/>
              <a:t> extension system wins over eclipse through </a:t>
            </a:r>
            <a:r>
              <a:rPr lang="en-US" dirty="0">
                <a:solidFill>
                  <a:srgbClr val="953735"/>
                </a:solidFill>
              </a:rPr>
              <a:t>separation of concerns</a:t>
            </a:r>
            <a:r>
              <a:rPr lang="en-US" dirty="0"/>
              <a:t> and a </a:t>
            </a:r>
            <a:r>
              <a:rPr lang="en-US" dirty="0">
                <a:solidFill>
                  <a:srgbClr val="953735"/>
                </a:solidFill>
              </a:rPr>
              <a:t>safe</a:t>
            </a:r>
            <a:r>
              <a:rPr lang="en-US" dirty="0"/>
              <a:t> and </a:t>
            </a:r>
            <a:r>
              <a:rPr lang="en-US" dirty="0">
                <a:solidFill>
                  <a:srgbClr val="953735"/>
                </a:solidFill>
              </a:rPr>
              <a:t>simpler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5219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Emacs</a:t>
            </a:r>
            <a:r>
              <a:rPr lang="en-US" sz="4000" dirty="0" smtClean="0"/>
              <a:t> </a:t>
            </a:r>
            <a:r>
              <a:rPr lang="en-US" sz="4000" dirty="0" err="1" smtClean="0"/>
              <a:t>vs</a:t>
            </a:r>
            <a:r>
              <a:rPr lang="en-US" sz="4000" dirty="0" smtClean="0"/>
              <a:t> Firefox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66166" y="16934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dirty="0" smtClean="0"/>
              <a:t>Firefox interpreting JavaScript – </a:t>
            </a:r>
            <a:r>
              <a:rPr lang="en-US" dirty="0" err="1" smtClean="0"/>
              <a:t>Emacs</a:t>
            </a:r>
            <a:r>
              <a:rPr lang="en-US" dirty="0" smtClean="0"/>
              <a:t> interpreting Lisp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dirty="0" smtClean="0"/>
              <a:t>Model is DOM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dirty="0" smtClean="0"/>
              <a:t>View rendered by Firefox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dirty="0" smtClean="0"/>
              <a:t>JS manipulates DOM (Lisp modifying buffers)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dirty="0" smtClean="0"/>
              <a:t>Firefox renders the view automatically (redisplay engine) </a:t>
            </a:r>
          </a:p>
          <a:p>
            <a:pPr>
              <a:lnSpc>
                <a:spcPct val="120000"/>
              </a:lnSpc>
              <a:buFontTx/>
              <a:buChar char="•"/>
            </a:pPr>
            <a:endParaRPr lang="en-US" dirty="0" smtClean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 smtClean="0"/>
              <a:t>Firefox plugins still requires significant boilerplate code</a:t>
            </a:r>
          </a:p>
          <a:p>
            <a:pPr>
              <a:lnSpc>
                <a:spcPct val="120000"/>
              </a:lnSpc>
              <a:buFontTx/>
              <a:buChar char="•"/>
            </a:pPr>
            <a:endParaRPr lang="en-US" dirty="0" smtClean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 smtClean="0"/>
              <a:t>Lisp provides excellent way to add new features to </a:t>
            </a:r>
            <a:r>
              <a:rPr lang="en-US" dirty="0" err="1" smtClean="0"/>
              <a:t>Emacs</a:t>
            </a:r>
            <a:r>
              <a:rPr lang="en-US" dirty="0" smtClean="0"/>
              <a:t> – JS may play that role for Firefox</a:t>
            </a:r>
          </a:p>
        </p:txBody>
      </p:sp>
    </p:spTree>
    <p:extLst>
      <p:ext uri="{BB962C8B-B14F-4D97-AF65-F5344CB8AC3E}">
        <p14:creationId xmlns:p14="http://schemas.microsoft.com/office/powerpoint/2010/main" val="303156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sz="3200" dirty="0" smtClean="0"/>
          </a:p>
          <a:p>
            <a:pPr marL="114300" indent="0" algn="ctr">
              <a:buNone/>
            </a:pPr>
            <a:endParaRPr lang="en-US" sz="3200" dirty="0" smtClean="0"/>
          </a:p>
          <a:p>
            <a:pPr marL="114300" indent="0" algn="ctr">
              <a:buNone/>
            </a:pPr>
            <a:r>
              <a:rPr lang="en-US" sz="4000" dirty="0" smtClean="0"/>
              <a:t>For </a:t>
            </a:r>
            <a:r>
              <a:rPr lang="en-US" sz="4000" dirty="0" err="1" smtClean="0"/>
              <a:t>Emacs</a:t>
            </a:r>
            <a:r>
              <a:rPr lang="en-US" sz="4000" dirty="0" smtClean="0"/>
              <a:t>, creeping featurism is a </a:t>
            </a:r>
            <a:r>
              <a:rPr lang="en-US" sz="4000" dirty="0" smtClean="0">
                <a:solidFill>
                  <a:srgbClr val="953735"/>
                </a:solidFill>
              </a:rPr>
              <a:t>strength</a:t>
            </a:r>
          </a:p>
        </p:txBody>
      </p:sp>
    </p:spTree>
    <p:extLst>
      <p:ext uri="{BB962C8B-B14F-4D97-AF65-F5344CB8AC3E}">
        <p14:creationId xmlns:p14="http://schemas.microsoft.com/office/powerpoint/2010/main" val="72224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In BA11 </a:t>
            </a:r>
            <a:r>
              <a:rPr lang="en-US" dirty="0" err="1"/>
              <a:t>Emacs</a:t>
            </a:r>
            <a:r>
              <a:rPr lang="en-US" dirty="0"/>
              <a:t>, the author discusses the positive aspects of building </a:t>
            </a:r>
            <a:r>
              <a:rPr lang="en-US" dirty="0" err="1"/>
              <a:t>Emacs</a:t>
            </a:r>
            <a:r>
              <a:rPr lang="en-US" dirty="0"/>
              <a:t> from Lisp, what is the flipside of that? Are there any drawbacks/limitations caused by Lisp? 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Why has the architecture of </a:t>
            </a:r>
            <a:r>
              <a:rPr lang="en-US" dirty="0" err="1"/>
              <a:t>Emacs</a:t>
            </a:r>
            <a:r>
              <a:rPr lang="en-US" dirty="0"/>
              <a:t> changed so little over time?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The author states that the barrier to entry to extension development for </a:t>
            </a:r>
            <a:r>
              <a:rPr lang="en-US" dirty="0" err="1"/>
              <a:t>Emacs</a:t>
            </a:r>
            <a:r>
              <a:rPr lang="en-US" dirty="0"/>
              <a:t> is low. Would it be lower if it were implemented in a language other than </a:t>
            </a:r>
            <a:r>
              <a:rPr lang="en-US" dirty="0" err="1"/>
              <a:t>Emacs</a:t>
            </a:r>
            <a:r>
              <a:rPr lang="en-US" dirty="0"/>
              <a:t> Lisp? 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Do you think </a:t>
            </a:r>
            <a:r>
              <a:rPr lang="en-US" dirty="0" err="1"/>
              <a:t>Emacs</a:t>
            </a:r>
            <a:r>
              <a:rPr lang="en-US" dirty="0"/>
              <a:t> has the usability attribute for the developers?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Although there are some other text editors that has the good user interface, why do think people use </a:t>
            </a:r>
            <a:r>
              <a:rPr lang="en-US" dirty="0" err="1"/>
              <a:t>Emacs</a:t>
            </a:r>
            <a:r>
              <a:rPr lang="en-US" dirty="0" smtClean="0"/>
              <a:t>?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In the discussion of </a:t>
            </a:r>
            <a:r>
              <a:rPr lang="en-US" dirty="0" err="1"/>
              <a:t>Emac’s</a:t>
            </a:r>
            <a:r>
              <a:rPr lang="en-US" dirty="0"/>
              <a:t> maintainability, it is mentioned that there is a group of </a:t>
            </a:r>
            <a:r>
              <a:rPr lang="en-US" dirty="0" smtClean="0"/>
              <a:t>people </a:t>
            </a:r>
            <a:r>
              <a:rPr lang="en-US" dirty="0"/>
              <a:t>who co-ordinate to maintain the entire system. When/What is the correct choice of  delegating tasks to a group of people? 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3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4000" dirty="0" smtClean="0"/>
          </a:p>
          <a:p>
            <a:pPr marL="114300" indent="0">
              <a:buNone/>
            </a:pPr>
            <a:endParaRPr lang="en-US" sz="4000" dirty="0"/>
          </a:p>
          <a:p>
            <a:pPr marL="114300" indent="0" algn="ctr">
              <a:buNone/>
            </a:pPr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7022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</a:t>
            </a:r>
            <a:r>
              <a:rPr lang="en-US" dirty="0" err="1" smtClean="0"/>
              <a:t>Emacs</a:t>
            </a:r>
            <a:r>
              <a:rPr lang="en-US" dirty="0"/>
              <a:t> 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lnSpc>
                <a:spcPct val="120000"/>
              </a:lnSpc>
              <a:buNone/>
            </a:pPr>
            <a:r>
              <a:rPr lang="en-US" dirty="0" smtClean="0"/>
              <a:t>A text editor aging 24 years that is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Extensible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Customizable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Self-documenting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Real-time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Portable</a:t>
            </a:r>
          </a:p>
          <a:p>
            <a:pPr marL="114300" indent="0">
              <a:lnSpc>
                <a:spcPct val="120000"/>
              </a:lnSpc>
              <a:buNone/>
            </a:pPr>
            <a:endParaRPr lang="en-US" dirty="0" smtClean="0"/>
          </a:p>
          <a:p>
            <a:pPr marL="114300" indent="0">
              <a:lnSpc>
                <a:spcPct val="120000"/>
              </a:lnSpc>
              <a:buNone/>
            </a:pPr>
            <a:r>
              <a:rPr lang="en-US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8593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</a:t>
            </a:r>
            <a:r>
              <a:rPr lang="en-US" dirty="0" err="1" smtClean="0"/>
              <a:t>Emacs</a:t>
            </a:r>
            <a:r>
              <a:rPr lang="en-US" dirty="0"/>
              <a:t> </a:t>
            </a:r>
            <a:r>
              <a:rPr lang="en-US" dirty="0" smtClean="0"/>
              <a:t>: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160"/>
            <a:ext cx="7620000" cy="4800600"/>
          </a:xfrm>
        </p:spPr>
        <p:txBody>
          <a:bodyPr/>
          <a:lstStyle/>
          <a:p>
            <a:pPr marL="114300" indent="0">
              <a:lnSpc>
                <a:spcPct val="120000"/>
              </a:lnSpc>
              <a:buNone/>
            </a:pPr>
            <a:r>
              <a:rPr lang="en-US" b="1" dirty="0" smtClean="0"/>
              <a:t>Multiple language / markup support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dirty="0" smtClean="0"/>
              <a:t>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208" y="1987806"/>
            <a:ext cx="5170831" cy="421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4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</a:t>
            </a:r>
            <a:r>
              <a:rPr lang="en-US" dirty="0" err="1" smtClean="0"/>
              <a:t>Emacs</a:t>
            </a:r>
            <a:r>
              <a:rPr lang="en-US" dirty="0"/>
              <a:t> </a:t>
            </a:r>
            <a:r>
              <a:rPr lang="en-US" dirty="0" smtClean="0"/>
              <a:t>: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8324"/>
            <a:ext cx="7620000" cy="4800600"/>
          </a:xfrm>
        </p:spPr>
        <p:txBody>
          <a:bodyPr/>
          <a:lstStyle/>
          <a:p>
            <a:pPr marL="114300" indent="0">
              <a:lnSpc>
                <a:spcPct val="120000"/>
              </a:lnSpc>
              <a:buNone/>
            </a:pPr>
            <a:r>
              <a:rPr lang="en-US" b="1" dirty="0" smtClean="0"/>
              <a:t>Integrated IDE 		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66" y="2116859"/>
            <a:ext cx="6164101" cy="424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2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973" y="2042113"/>
            <a:ext cx="5702745" cy="4454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</a:t>
            </a:r>
            <a:r>
              <a:rPr lang="en-US" dirty="0" err="1" smtClean="0"/>
              <a:t>Emacs</a:t>
            </a:r>
            <a:r>
              <a:rPr lang="en-US" dirty="0"/>
              <a:t> </a:t>
            </a:r>
            <a:r>
              <a:rPr lang="en-US" dirty="0" smtClean="0"/>
              <a:t>: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800600"/>
          </a:xfrm>
        </p:spPr>
        <p:txBody>
          <a:bodyPr/>
          <a:lstStyle/>
          <a:p>
            <a:pPr marL="114300" indent="0">
              <a:lnSpc>
                <a:spcPct val="120000"/>
              </a:lnSpc>
              <a:buNone/>
            </a:pPr>
            <a:r>
              <a:rPr lang="en-US" b="1" dirty="0" smtClean="0"/>
              <a:t>Diff Viewer</a:t>
            </a:r>
          </a:p>
        </p:txBody>
      </p:sp>
    </p:spTree>
    <p:extLst>
      <p:ext uri="{BB962C8B-B14F-4D97-AF65-F5344CB8AC3E}">
        <p14:creationId xmlns:p14="http://schemas.microsoft.com/office/powerpoint/2010/main" val="209687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</a:t>
            </a:r>
            <a:r>
              <a:rPr lang="en-US" dirty="0" err="1" smtClean="0"/>
              <a:t>Emacs</a:t>
            </a:r>
            <a:r>
              <a:rPr lang="en-US" dirty="0"/>
              <a:t> </a:t>
            </a:r>
            <a:r>
              <a:rPr lang="en-US" dirty="0" smtClean="0"/>
              <a:t>: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800600"/>
          </a:xfrm>
        </p:spPr>
        <p:txBody>
          <a:bodyPr/>
          <a:lstStyle/>
          <a:p>
            <a:pPr marL="114300" indent="0">
              <a:lnSpc>
                <a:spcPct val="120000"/>
              </a:lnSpc>
              <a:buNone/>
            </a:pPr>
            <a:r>
              <a:rPr lang="en-US" b="1" dirty="0" smtClean="0"/>
              <a:t>File Manager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231" y="2241380"/>
            <a:ext cx="5554478" cy="416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9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</a:t>
            </a:r>
            <a:r>
              <a:rPr lang="en-US" dirty="0" err="1" smtClean="0"/>
              <a:t>Emacs</a:t>
            </a:r>
            <a:r>
              <a:rPr lang="en-US" dirty="0"/>
              <a:t> </a:t>
            </a:r>
            <a:r>
              <a:rPr lang="en-US" dirty="0" smtClean="0"/>
              <a:t>: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800600"/>
          </a:xfrm>
        </p:spPr>
        <p:txBody>
          <a:bodyPr/>
          <a:lstStyle/>
          <a:p>
            <a:pPr marL="114300" indent="0">
              <a:lnSpc>
                <a:spcPct val="120000"/>
              </a:lnSpc>
              <a:buNone/>
            </a:pPr>
            <a:r>
              <a:rPr lang="en-US" b="1" dirty="0" smtClean="0"/>
              <a:t>Mail and News Reader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20" y="2086634"/>
            <a:ext cx="5588194" cy="4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</a:t>
            </a:r>
            <a:r>
              <a:rPr lang="en-US" dirty="0" err="1" smtClean="0"/>
              <a:t>Emacs</a:t>
            </a:r>
            <a:r>
              <a:rPr lang="en-US" dirty="0"/>
              <a:t> </a:t>
            </a:r>
            <a:r>
              <a:rPr lang="en-US" dirty="0" smtClean="0"/>
              <a:t>: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800600"/>
          </a:xfrm>
        </p:spPr>
        <p:txBody>
          <a:bodyPr/>
          <a:lstStyle/>
          <a:p>
            <a:pPr marL="114300" indent="0">
              <a:lnSpc>
                <a:spcPct val="120000"/>
              </a:lnSpc>
              <a:buNone/>
            </a:pPr>
            <a:r>
              <a:rPr lang="en-US" b="1" dirty="0" smtClean="0"/>
              <a:t>Tetris Game !!!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32" y="2061517"/>
            <a:ext cx="5029146" cy="44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8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271</TotalTime>
  <Words>907</Words>
  <Application>Microsoft Macintosh PowerPoint</Application>
  <PresentationFormat>On-screen Show (4:3)</PresentationFormat>
  <Paragraphs>156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GNU Emacs</vt:lpstr>
      <vt:lpstr>PowerPoint Presentation</vt:lpstr>
      <vt:lpstr>GNU Emacs : Overview</vt:lpstr>
      <vt:lpstr>GNU Emacs : Use</vt:lpstr>
      <vt:lpstr>GNU Emacs : Use</vt:lpstr>
      <vt:lpstr>GNU Emacs : Use</vt:lpstr>
      <vt:lpstr>GNU Emacs : Use</vt:lpstr>
      <vt:lpstr>GNU Emacs : Use</vt:lpstr>
      <vt:lpstr>GNU Emacs : Use</vt:lpstr>
      <vt:lpstr>GNU Emacs : Backend</vt:lpstr>
      <vt:lpstr>GNU Emacs : What you see</vt:lpstr>
      <vt:lpstr>GNU Emacs : Architecture</vt:lpstr>
      <vt:lpstr>GNU Emacs : Architecture</vt:lpstr>
      <vt:lpstr>GNU Emacs : Model</vt:lpstr>
      <vt:lpstr>GNU Emacs : View</vt:lpstr>
      <vt:lpstr>GNU Emacs : Controller</vt:lpstr>
      <vt:lpstr>Emacs : Creeping Featurism</vt:lpstr>
      <vt:lpstr>Emacs : Creeping Featurism</vt:lpstr>
      <vt:lpstr>Emacs : Creeping Featurism</vt:lpstr>
      <vt:lpstr>Emacs : Architectural Advantages</vt:lpstr>
      <vt:lpstr>Emacs vs Eclipse</vt:lpstr>
      <vt:lpstr>Emacs vs Firefox</vt:lpstr>
      <vt:lpstr>PowerPoint Presentation</vt:lpstr>
      <vt:lpstr>Discussion Questions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GNU Emacs</dc:title>
  <dc:creator>Samir Hasan</dc:creator>
  <cp:lastModifiedBy>Samir Hasan</cp:lastModifiedBy>
  <cp:revision>94</cp:revision>
  <dcterms:created xsi:type="dcterms:W3CDTF">2014-02-26T23:07:57Z</dcterms:created>
  <dcterms:modified xsi:type="dcterms:W3CDTF">2014-03-27T17:28:08Z</dcterms:modified>
</cp:coreProperties>
</file>