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3/26/14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3/26/14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mblog.compuware.com/2011/10/05/nosql-or-rdbms-are-we-asking-the-right-ques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125" y="1905000"/>
            <a:ext cx="8073587" cy="25939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NoSQL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49" y="4558906"/>
            <a:ext cx="6461760" cy="1066800"/>
          </a:xfrm>
        </p:spPr>
        <p:txBody>
          <a:bodyPr/>
          <a:lstStyle/>
          <a:p>
            <a:r>
              <a:rPr lang="en-US" dirty="0" smtClean="0"/>
              <a:t>Samir 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1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complex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NoSQL</a:t>
            </a:r>
            <a:r>
              <a:rPr lang="en-US" dirty="0" smtClean="0"/>
              <a:t> provides simple a lookup-based interface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Actual implementations add features on top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MongoDB</a:t>
            </a:r>
            <a:r>
              <a:rPr lang="en-US" dirty="0" smtClean="0"/>
              <a:t> – a high-level language for data retrieval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BigTable</a:t>
            </a:r>
            <a:r>
              <a:rPr lang="en-US" dirty="0" smtClean="0"/>
              <a:t> --  scanners  to iterate over a column family and filter over a column</a:t>
            </a: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Most of the </a:t>
            </a:r>
            <a:r>
              <a:rPr lang="en-US" dirty="0" err="1" smtClean="0"/>
              <a:t>NoSQL</a:t>
            </a:r>
            <a:r>
              <a:rPr lang="en-US" dirty="0" smtClean="0"/>
              <a:t> implementations provide bindings to </a:t>
            </a:r>
            <a:r>
              <a:rPr lang="en-US" dirty="0" err="1" smtClean="0"/>
              <a:t>Hadoop</a:t>
            </a:r>
            <a:r>
              <a:rPr lang="en-US" dirty="0" smtClean="0"/>
              <a:t> or other </a:t>
            </a:r>
            <a:r>
              <a:rPr lang="en-US" dirty="0" err="1" smtClean="0"/>
              <a:t>MapReduce</a:t>
            </a:r>
            <a:r>
              <a:rPr lang="en-US" dirty="0" smtClean="0"/>
              <a:t> frameworks for dataset-scale analytical queries</a:t>
            </a:r>
          </a:p>
        </p:txBody>
      </p:sp>
    </p:spTree>
    <p:extLst>
      <p:ext uri="{BB962C8B-B14F-4D97-AF65-F5344CB8AC3E}">
        <p14:creationId xmlns:p14="http://schemas.microsoft.com/office/powerpoint/2010/main" val="90899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in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Transactions hurt performance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NoSQL</a:t>
            </a:r>
            <a:r>
              <a:rPr lang="en-US" dirty="0" smtClean="0"/>
              <a:t> prioritizes performance over transactional semantics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Only makes sure two operations on the same key are serialized </a:t>
            </a: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The application developer should ensure transactional semantics of the program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Exception – </a:t>
            </a:r>
            <a:r>
              <a:rPr lang="en-US" dirty="0" err="1" smtClean="0"/>
              <a:t>Redis</a:t>
            </a:r>
            <a:r>
              <a:rPr lang="en-US" dirty="0" smtClean="0"/>
              <a:t> can carry out multiple operations in an atomic batch process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10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Schema-free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Supports unstructured data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Can modify on-the-fly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Improves performance and modifiability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The application developer is responsible for maintaining the desired structure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25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Are all data modifications </a:t>
            </a:r>
            <a:r>
              <a:rPr lang="en-US" dirty="0" smtClean="0">
                <a:solidFill>
                  <a:srgbClr val="953735"/>
                </a:solidFill>
              </a:rPr>
              <a:t>persisted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Durability is in tension with Performance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Replication/Backup is expensive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Single-server Durability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Multi-server Durability</a:t>
            </a:r>
          </a:p>
        </p:txBody>
      </p:sp>
    </p:spTree>
    <p:extLst>
      <p:ext uri="{BB962C8B-B14F-4D97-AF65-F5344CB8AC3E}">
        <p14:creationId xmlns:p14="http://schemas.microsoft.com/office/powerpoint/2010/main" val="137474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Server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Ensures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modification survives</a:t>
            </a:r>
            <a:r>
              <a:rPr lang="en-US" dirty="0" smtClean="0"/>
              <a:t> a server restart or power loss</a:t>
            </a: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Involves writing the changes to the disk in a single server machine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Affects performance of other processes / OS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b="1" dirty="0" smtClean="0"/>
              <a:t>Strategies</a:t>
            </a:r>
            <a:r>
              <a:rPr lang="en-US" dirty="0" smtClean="0"/>
              <a:t> – using </a:t>
            </a:r>
            <a:r>
              <a:rPr lang="en-US" dirty="0" err="1" smtClean="0"/>
              <a:t>fsync</a:t>
            </a:r>
            <a:r>
              <a:rPr lang="en-US" dirty="0" smtClean="0"/>
              <a:t> cleverly: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i="1" dirty="0" smtClean="0"/>
              <a:t>Control </a:t>
            </a:r>
            <a:r>
              <a:rPr lang="en-US" i="1" dirty="0" err="1" smtClean="0"/>
              <a:t>fsync</a:t>
            </a:r>
            <a:r>
              <a:rPr lang="en-US" i="1" dirty="0" smtClean="0"/>
              <a:t> frequency 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i="1" dirty="0" smtClean="0"/>
              <a:t>Increase Sequential Writes by Logging</a:t>
            </a:r>
            <a:r>
              <a:rPr lang="en-US" dirty="0" smtClean="0"/>
              <a:t> – use the log file to reorder writes </a:t>
            </a:r>
            <a:r>
              <a:rPr lang="en-US" dirty="0" err="1" smtClean="0"/>
              <a:t>wrt</a:t>
            </a:r>
            <a:r>
              <a:rPr lang="en-US" dirty="0" smtClean="0"/>
              <a:t>. write location on the disk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i="1" dirty="0" smtClean="0"/>
              <a:t>Grouping Writes</a:t>
            </a:r>
            <a:r>
              <a:rPr lang="en-US" dirty="0" smtClean="0"/>
              <a:t> – a single (group) commit for multiple writes to increase throughput but hurting latency</a:t>
            </a:r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32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Multi-server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Hard-drives and machines WILL fail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Master-slave approach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All operations on master is sent to the slave in log-like fashion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Slave executes the same operations, can therefore backup the master when that fails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and HDFS automatically replicates data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Cassandra,Voldemort</a:t>
            </a:r>
            <a:r>
              <a:rPr lang="en-US" dirty="0" smtClean="0"/>
              <a:t> allows choosing the replication factor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Rack-aware configurations for data-center wide failures</a:t>
            </a:r>
          </a:p>
        </p:txBody>
      </p:sp>
    </p:spTree>
    <p:extLst>
      <p:ext uri="{BB962C8B-B14F-4D97-AF65-F5344CB8AC3E}">
        <p14:creationId xmlns:p14="http://schemas.microsoft.com/office/powerpoint/2010/main" val="116257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Sharding</a:t>
            </a:r>
            <a:endParaRPr lang="en-US" dirty="0" smtClean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Splitting read and write workloads across multiple machines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Key-based – key identifies where the splits are located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Sharding</a:t>
            </a:r>
            <a:r>
              <a:rPr lang="en-US" dirty="0" smtClean="0"/>
              <a:t> adds complexity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Strategies for read-heavy workloads: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Read replicas – replicate data on multiple machines, write and read on </a:t>
            </a:r>
            <a:r>
              <a:rPr lang="en-US" dirty="0" smtClean="0">
                <a:solidFill>
                  <a:srgbClr val="953735"/>
                </a:solidFill>
              </a:rPr>
              <a:t>different</a:t>
            </a:r>
            <a:r>
              <a:rPr lang="en-US" dirty="0" smtClean="0"/>
              <a:t> machines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Cache – </a:t>
            </a:r>
            <a:r>
              <a:rPr lang="en-US" dirty="0" err="1" smtClean="0"/>
              <a:t>Memcached</a:t>
            </a:r>
            <a:r>
              <a:rPr lang="en-US" dirty="0" smtClean="0"/>
              <a:t> running on the </a:t>
            </a:r>
            <a:r>
              <a:rPr lang="en-US" dirty="0" smtClean="0">
                <a:solidFill>
                  <a:srgbClr val="953735"/>
                </a:solidFill>
              </a:rPr>
              <a:t>memory</a:t>
            </a:r>
            <a:r>
              <a:rPr lang="en-US" dirty="0" smtClean="0"/>
              <a:t> of multiple servers</a:t>
            </a:r>
          </a:p>
        </p:txBody>
      </p:sp>
    </p:spTree>
    <p:extLst>
      <p:ext uri="{BB962C8B-B14F-4D97-AF65-F5344CB8AC3E}">
        <p14:creationId xmlns:p14="http://schemas.microsoft.com/office/powerpoint/2010/main" val="312108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Strategies for write-heavy workloads: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Coordinators – proxies for </a:t>
            </a:r>
            <a:r>
              <a:rPr lang="en-US" dirty="0" err="1" smtClean="0"/>
              <a:t>NoSQL</a:t>
            </a:r>
            <a:r>
              <a:rPr lang="en-US" dirty="0" smtClean="0"/>
              <a:t> implementations that distribute workload based on key</a:t>
            </a:r>
          </a:p>
        </p:txBody>
      </p:sp>
    </p:spTree>
    <p:extLst>
      <p:ext uri="{BB962C8B-B14F-4D97-AF65-F5344CB8AC3E}">
        <p14:creationId xmlns:p14="http://schemas.microsoft.com/office/powerpoint/2010/main" val="90604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Partitioning Strategies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Where to place a key-value pair?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Hash Partitioning 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Hash on keys to distributes key-value pairs among multiple servers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Distributed Hash Tables (DHT)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Range Partitioning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BigTable</a:t>
            </a:r>
            <a:r>
              <a:rPr lang="en-US" dirty="0" smtClean="0"/>
              <a:t> implementation</a:t>
            </a:r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90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Partitioning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88" y="1600200"/>
            <a:ext cx="4911032" cy="3965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3829" y="1924823"/>
            <a:ext cx="21996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L = 1000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H(A) % L = 7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H(B) % L = 234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H(C) % L = 447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H(D) % L = 660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H(E) % L = 875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669" y="566971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Hash Table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1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Preliminary Ideas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SQL and Relational Model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Characteristics of </a:t>
            </a:r>
            <a:r>
              <a:rPr lang="en-US" dirty="0" err="1" smtClean="0"/>
              <a:t>NoSQL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err="1" smtClean="0"/>
              <a:t>NoSQL</a:t>
            </a:r>
            <a:r>
              <a:rPr lang="en-US" dirty="0" smtClean="0"/>
              <a:t> Data and Query Models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dirty="0" smtClean="0"/>
              <a:t>Important Characteristics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dirty="0" smtClean="0"/>
              <a:t>Data Durability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dirty="0" smtClean="0"/>
              <a:t>Scaling for Performance</a:t>
            </a:r>
            <a:endParaRPr lang="en-US" dirty="0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dirty="0" smtClean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70895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0146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Replicating Data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Pass keys and values for an assigned range to the servers following it in the ring</a:t>
            </a:r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Better Distribution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The key-space may not be uniform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Use virtual nodes in each physical machine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Each virtual node hashes to a different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80" y="1600200"/>
            <a:ext cx="2094921" cy="16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0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Split </a:t>
            </a:r>
            <a:r>
              <a:rPr lang="en-US" dirty="0" err="1" smtClean="0"/>
              <a:t>keyspace</a:t>
            </a:r>
            <a:r>
              <a:rPr lang="en-US" dirty="0" smtClean="0"/>
              <a:t> into ranges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Each key-range is managed by one machine and replicated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Range-to-server mappings are stored as metadata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Provides fine-grained </a:t>
            </a:r>
            <a:r>
              <a:rPr lang="en-US" dirty="0" smtClean="0">
                <a:solidFill>
                  <a:srgbClr val="953735"/>
                </a:solidFill>
              </a:rPr>
              <a:t>control for load-balancing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Adds complexity and architectural elements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20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49" y="2971740"/>
            <a:ext cx="6190842" cy="3470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Partitioning in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Metadata can itself grow to be very large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Three layer hierarchy traversal for finding the machine corresponding to a key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96876" y="7987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r>
              <a:rPr lang="en-US" dirty="0" err="1" smtClean="0"/>
              <a:t>vs</a:t>
            </a:r>
            <a:r>
              <a:rPr lang="en-US" dirty="0" smtClean="0"/>
              <a:t> Hash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Hash partitioning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Reasonable distribution of data 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Simple routing – clients can </a:t>
            </a:r>
            <a:r>
              <a:rPr lang="en-US" dirty="0" smtClean="0">
                <a:solidFill>
                  <a:srgbClr val="953735"/>
                </a:solidFill>
              </a:rPr>
              <a:t>directly</a:t>
            </a:r>
            <a:r>
              <a:rPr lang="en-US" dirty="0" smtClean="0"/>
              <a:t> locate the appropriate server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Range Partitioning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>
                <a:solidFill>
                  <a:srgbClr val="953735"/>
                </a:solidFill>
              </a:rPr>
              <a:t>Range scans</a:t>
            </a:r>
            <a:r>
              <a:rPr lang="en-US" dirty="0" smtClean="0"/>
              <a:t> over the keys are efficient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Can </a:t>
            </a:r>
            <a:r>
              <a:rPr lang="en-US" dirty="0" smtClean="0">
                <a:solidFill>
                  <a:srgbClr val="953735"/>
                </a:solidFill>
              </a:rPr>
              <a:t>load-balance</a:t>
            </a:r>
            <a:r>
              <a:rPr lang="en-US" dirty="0" smtClean="0"/>
              <a:t> in heavy workload conditions</a:t>
            </a:r>
          </a:p>
        </p:txBody>
      </p:sp>
    </p:spTree>
    <p:extLst>
      <p:ext uri="{BB962C8B-B14F-4D97-AF65-F5344CB8AC3E}">
        <p14:creationId xmlns:p14="http://schemas.microsoft.com/office/powerpoint/2010/main" val="349238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Are all replicas the same?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Strong Consistency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Replicas always remain in sync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Eventual Consistency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Replicas may get out of sync but eventually catch up with one another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Appropriate choice for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73254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All replicas must agree on the data before user sees it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Coordinator records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N replicas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W replicas confirm writes/updates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 replicas responded on with same data on retrieval request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Strongly </a:t>
            </a:r>
            <a:r>
              <a:rPr lang="en-US" dirty="0" err="1" smtClean="0"/>
              <a:t>Consistncy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 R + W  &gt; 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Common choice </a:t>
            </a:r>
            <a:r>
              <a:rPr lang="en-US" dirty="0" smtClean="0">
                <a:sym typeface="Wingdings"/>
              </a:rPr>
              <a:t> R + W = N + 1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Timeout/Error when condition not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Temporarily inconsistent </a:t>
            </a:r>
            <a:r>
              <a:rPr lang="en-US" dirty="0" smtClean="0">
                <a:sym typeface="Wingdings"/>
              </a:rPr>
              <a:t> Eventually consistent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Detecting conflicts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Versioning with vector clocks – (N_A, N_B, N_C) for replicas A, B and C.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On every access to the replica, the corresponding counter is incremented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Conflict resolution – responsibility of the </a:t>
            </a:r>
            <a:r>
              <a:rPr lang="en-US" dirty="0" smtClean="0">
                <a:solidFill>
                  <a:srgbClr val="953735"/>
                </a:solidFill>
              </a:rPr>
              <a:t>application developer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</a:t>
            </a:r>
            <a:r>
              <a:rPr lang="en-US" dirty="0"/>
              <a:t>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400" b="1" dirty="0" smtClean="0"/>
              <a:t>Optimizations</a:t>
            </a:r>
            <a:endParaRPr lang="en-US" sz="2400" b="1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/>
              <a:t>Read repair 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fix </a:t>
            </a:r>
            <a:r>
              <a:rPr lang="en-US" dirty="0"/>
              <a:t>the conflicting replicas in asynchronously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/>
              <a:t>Hinted handoff 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Replicas irresponsive to write request are replaced by backup nodes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Failed node resumes when back alive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Anti-Entropy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Copy only the out-of-sync range of keys for bandwidth optimization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Gossip</a:t>
            </a:r>
            <a:endParaRPr lang="en-US" dirty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Exchange of known health information between all nodes</a:t>
            </a:r>
          </a:p>
        </p:txBody>
      </p:sp>
    </p:spTree>
    <p:extLst>
      <p:ext uri="{BB962C8B-B14F-4D97-AF65-F5344CB8AC3E}">
        <p14:creationId xmlns:p14="http://schemas.microsoft.com/office/powerpoint/2010/main" val="349218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Consider requirements for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Data and query model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Durability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Scalability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Partitioning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Consistency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Transactional semantics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Single-server performance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Analytical workloads</a:t>
            </a:r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01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are the most important factors in choosing a database? 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/>
              <a:t>What can be possible advantages of not involving a schema in a database? 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Do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you think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NoSQL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perform better than SQL? 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Is there any limitations or disadvantages when we change our relational model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database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to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NoSQL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from SQL?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If one has a problem of analyzing high volumes of data with low latency (</a:t>
            </a:r>
            <a:r>
              <a:rPr lang="en-US" sz="1600" dirty="0" err="1">
                <a:solidFill>
                  <a:srgbClr val="800000"/>
                </a:solidFill>
              </a:rPr>
              <a:t>NoSQL</a:t>
            </a:r>
            <a:r>
              <a:rPr lang="en-US" sz="1600" dirty="0">
                <a:solidFill>
                  <a:srgbClr val="800000"/>
                </a:solidFill>
              </a:rPr>
              <a:t>) which requires high level of atomicity, consistency, isolation and durability (SQL), what kind of an architecture would be suitable to handle such a scenario? 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If </a:t>
            </a:r>
            <a:r>
              <a:rPr lang="en-US" sz="1600" dirty="0" err="1">
                <a:solidFill>
                  <a:srgbClr val="800000"/>
                </a:solidFill>
              </a:rPr>
              <a:t>NoSQL</a:t>
            </a:r>
            <a:r>
              <a:rPr lang="en-US" sz="1600" dirty="0">
                <a:solidFill>
                  <a:srgbClr val="800000"/>
                </a:solidFill>
              </a:rPr>
              <a:t> is meant as an alternative to SQL (rather than a replacement) and other relational databases, can these two kinds of database be used together to achieve higher consistency in data access? </a:t>
            </a:r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1600" dirty="0" err="1"/>
              <a:t>NoSQL</a:t>
            </a:r>
            <a:r>
              <a:rPr lang="en-US" sz="1600" dirty="0"/>
              <a:t> seems to be the distributed database solution of choice. Are relational </a:t>
            </a:r>
            <a:r>
              <a:rPr lang="en-US" sz="1600" dirty="0" smtClean="0"/>
              <a:t>databases not </a:t>
            </a:r>
            <a:r>
              <a:rPr lang="en-US" sz="1600" dirty="0"/>
              <a:t>as useful when computing processes are distributed across hardware?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://apmblog.compuware.com/2011/10/05/nosql-or-rdbms-are-we-asking-the-right-questions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endParaRPr lang="en-US" sz="1600" dirty="0" smtClean="0"/>
          </a:p>
          <a:p>
            <a:pPr marL="571500" indent="-457200">
              <a:lnSpc>
                <a:spcPct val="140000"/>
              </a:lnSpc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25519" y="5538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Not a tool itself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Set of complimentary tools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Alternative to SQL based RDBMS for storing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of an architect’s choice</a:t>
            </a:r>
          </a:p>
        </p:txBody>
      </p:sp>
    </p:spTree>
    <p:extLst>
      <p:ext uri="{BB962C8B-B14F-4D97-AF65-F5344CB8AC3E}">
        <p14:creationId xmlns:p14="http://schemas.microsoft.com/office/powerpoint/2010/main" val="40382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SQL defines what to do for the system, not </a:t>
            </a:r>
            <a:r>
              <a:rPr lang="en-US" b="1" dirty="0" smtClean="0"/>
              <a:t>how</a:t>
            </a:r>
            <a:r>
              <a:rPr lang="en-US" dirty="0" smtClean="0"/>
              <a:t> to do 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RDMBS uses query optimizer for this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The relational data model maps entities to tables</a:t>
            </a: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Problems: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Can’t accurately predict cost of workload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Strict schemas – too restrictive for less structured data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Scalability issues when capacity requirements rise</a:t>
            </a:r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57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Inspired by: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smtClean="0"/>
              <a:t>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smtClean="0"/>
              <a:t>Amazon’s Dynamo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NoSQL</a:t>
            </a:r>
            <a:r>
              <a:rPr lang="en-US" dirty="0" smtClean="0"/>
              <a:t> Systems: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Hbase</a:t>
            </a:r>
            <a:r>
              <a:rPr lang="en-US" dirty="0" smtClean="0"/>
              <a:t> – borrows from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err="1" smtClean="0"/>
              <a:t>Voldemort</a:t>
            </a:r>
            <a:r>
              <a:rPr lang="en-US" dirty="0" smtClean="0"/>
              <a:t> – borrows from Dynamo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smtClean="0"/>
              <a:t>Cassandra – borrows from both </a:t>
            </a:r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1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Simple API for data operations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Allows architect to analyze query performance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Complex queries are handled by the application developer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Compromises transactional semantics for </a:t>
            </a:r>
            <a:r>
              <a:rPr lang="en-US" b="1" dirty="0" smtClean="0"/>
              <a:t>performance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 smtClean="0"/>
              <a:t>Ensures </a:t>
            </a:r>
            <a:r>
              <a:rPr lang="en-US" b="1" dirty="0" smtClean="0"/>
              <a:t>consistency, durability, scalability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777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b="1" dirty="0" smtClean="0"/>
              <a:t>Key-based Data Models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Key-Value stores 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smtClean="0"/>
              <a:t>key mapped to arbitrary data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Key-Data Structures stores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smtClean="0"/>
              <a:t>Values are typed elements such as integers or strings, or data structures like list and set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Key-Document Stores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dirty="0" smtClean="0"/>
              <a:t>Key maps to structured document – JSON or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87" y="1325226"/>
            <a:ext cx="2604213" cy="25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0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dirty="0" err="1"/>
              <a:t>BigTable</a:t>
            </a:r>
            <a:r>
              <a:rPr lang="en-US" dirty="0"/>
              <a:t> Column Family Stores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/>
              <a:t>Key identifies a row of data stored in one or more Column Families (CF).</a:t>
            </a:r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marL="777240" lvl="2" indent="0">
              <a:lnSpc>
                <a:spcPct val="150000"/>
              </a:lnSpc>
              <a:buNone/>
            </a:pP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marL="777240" lvl="2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33" y="3174000"/>
            <a:ext cx="6375053" cy="34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2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b="1" dirty="0" smtClean="0"/>
              <a:t>Graph Based Storage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Data is stored in a series of nodes, relationships and properties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Queries are usually graph traversals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dirty="0" smtClean="0"/>
              <a:t>Ideal when relationships between data is the key – social networks, e.g.</a:t>
            </a:r>
            <a:endParaRPr lang="en-US" dirty="0"/>
          </a:p>
          <a:p>
            <a:pPr lvl="1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marL="777240" lvl="2" indent="0">
              <a:lnSpc>
                <a:spcPct val="150000"/>
              </a:lnSpc>
              <a:buNone/>
            </a:pP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 smtClean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dirty="0"/>
          </a:p>
          <a:p>
            <a:pPr marL="777240" lvl="2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26" y="2184715"/>
            <a:ext cx="6232388" cy="21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0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859</TotalTime>
  <Words>1322</Words>
  <Application>Microsoft Macintosh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The NoSQL Ecosystem</vt:lpstr>
      <vt:lpstr>Outline</vt:lpstr>
      <vt:lpstr>Introduction</vt:lpstr>
      <vt:lpstr>SQL in Use</vt:lpstr>
      <vt:lpstr>Early Roots</vt:lpstr>
      <vt:lpstr>NoSQL Characteristics</vt:lpstr>
      <vt:lpstr>Data and Query Models</vt:lpstr>
      <vt:lpstr>Data and Query Models</vt:lpstr>
      <vt:lpstr>Data and Query Models</vt:lpstr>
      <vt:lpstr>What about complex queries?</vt:lpstr>
      <vt:lpstr>Transactions in NoSQL</vt:lpstr>
      <vt:lpstr>Schema-free Storage</vt:lpstr>
      <vt:lpstr>Data Durability</vt:lpstr>
      <vt:lpstr>Single Server Durability</vt:lpstr>
      <vt:lpstr>Multi-server Durability</vt:lpstr>
      <vt:lpstr>Scaling for Performance</vt:lpstr>
      <vt:lpstr>Scaling for Performance</vt:lpstr>
      <vt:lpstr>Scaling for Performance</vt:lpstr>
      <vt:lpstr>Hash Partitioning</vt:lpstr>
      <vt:lpstr>Hash Partitioning</vt:lpstr>
      <vt:lpstr>Range Partitioning</vt:lpstr>
      <vt:lpstr>Range Partitioning in BigTable</vt:lpstr>
      <vt:lpstr>Range vs Hash Partitioning</vt:lpstr>
      <vt:lpstr>Consistency</vt:lpstr>
      <vt:lpstr>Strong Consistency</vt:lpstr>
      <vt:lpstr>Eventual Consistency</vt:lpstr>
      <vt:lpstr>Eventual Consistency</vt:lpstr>
      <vt:lpstr>Designing NoSQL Systems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NoSQL Ecosystem</dc:title>
  <dc:creator>Samir Hasan</dc:creator>
  <cp:lastModifiedBy>Samir Hasan</cp:lastModifiedBy>
  <cp:revision>76</cp:revision>
  <dcterms:created xsi:type="dcterms:W3CDTF">2014-03-27T01:20:14Z</dcterms:created>
  <dcterms:modified xsi:type="dcterms:W3CDTF">2014-03-27T15:39:16Z</dcterms:modified>
</cp:coreProperties>
</file>