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6" r:id="rId3"/>
    <p:sldId id="261" r:id="rId4"/>
    <p:sldId id="273" r:id="rId5"/>
    <p:sldId id="274" r:id="rId6"/>
    <p:sldId id="262" r:id="rId7"/>
    <p:sldId id="263" r:id="rId8"/>
    <p:sldId id="265" r:id="rId9"/>
    <p:sldId id="267" r:id="rId10"/>
    <p:sldId id="268" r:id="rId11"/>
    <p:sldId id="275" r:id="rId12"/>
    <p:sldId id="285" r:id="rId13"/>
    <p:sldId id="286" r:id="rId14"/>
    <p:sldId id="287" r:id="rId15"/>
    <p:sldId id="288" r:id="rId16"/>
    <p:sldId id="279" r:id="rId17"/>
    <p:sldId id="280" r:id="rId18"/>
    <p:sldId id="271" r:id="rId19"/>
    <p:sldId id="281" r:id="rId20"/>
    <p:sldId id="282" r:id="rId21"/>
    <p:sldId id="283" r:id="rId22"/>
    <p:sldId id="270" r:id="rId23"/>
    <p:sldId id="284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25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7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8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6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61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199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399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99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4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85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79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89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DBA723A-122F-4475-857F-BD913534E9C2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2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98970E-05A7-4D56-AA88-EFE919963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443513"/>
            <a:ext cx="11243733" cy="6023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9ED29-BD2A-44E2-A501-8C42F74A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455"/>
            <a:ext cx="10515600" cy="1325563"/>
          </a:xfrm>
        </p:spPr>
        <p:txBody>
          <a:bodyPr/>
          <a:lstStyle/>
          <a:p>
            <a:r>
              <a:rPr lang="en-IN" b="1" dirty="0"/>
              <a:t>                     Health Care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A879-6A82-44B5-BFEC-62E3446D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74719"/>
            <a:ext cx="10515600" cy="2702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Presented By:</a:t>
            </a:r>
          </a:p>
          <a:p>
            <a:pPr marL="400050" lvl="1" indent="0">
              <a:buNone/>
            </a:pPr>
            <a:r>
              <a:rPr lang="en-IN" b="1" dirty="0">
                <a:solidFill>
                  <a:schemeClr val="bg1"/>
                </a:solidFill>
              </a:rPr>
              <a:t>Samarth Tyagi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35A6C-9E16-4E14-A5C3-531C74F267A0}"/>
              </a:ext>
            </a:extLst>
          </p:cNvPr>
          <p:cNvSpPr txBox="1"/>
          <p:nvPr/>
        </p:nvSpPr>
        <p:spPr>
          <a:xfrm>
            <a:off x="4594034" y="2320960"/>
            <a:ext cx="299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Heart Disease Prediction</a:t>
            </a:r>
          </a:p>
        </p:txBody>
      </p:sp>
    </p:spTree>
    <p:extLst>
      <p:ext uri="{BB962C8B-B14F-4D97-AF65-F5344CB8AC3E}">
        <p14:creationId xmlns:p14="http://schemas.microsoft.com/office/powerpoint/2010/main" val="57533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D276EA8-D601-4E0B-8667-3606CEF24AA9}"/>
              </a:ext>
            </a:extLst>
          </p:cNvPr>
          <p:cNvGrpSpPr/>
          <p:nvPr/>
        </p:nvGrpSpPr>
        <p:grpSpPr>
          <a:xfrm>
            <a:off x="1654452" y="2349703"/>
            <a:ext cx="8623955" cy="4138071"/>
            <a:chOff x="2086252" y="2281970"/>
            <a:chExt cx="8623955" cy="413807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19E8BCA-81CF-467F-96EA-7D7C734CB89C}"/>
                </a:ext>
              </a:extLst>
            </p:cNvPr>
            <p:cNvSpPr/>
            <p:nvPr/>
          </p:nvSpPr>
          <p:spPr>
            <a:xfrm>
              <a:off x="8406839" y="5380256"/>
              <a:ext cx="2303365" cy="1039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Publishing the Performance Curve &amp; Results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1763ABE-1EA2-4410-A081-44BD2ED9A9D6}"/>
                </a:ext>
              </a:extLst>
            </p:cNvPr>
            <p:cNvSpPr/>
            <p:nvPr/>
          </p:nvSpPr>
          <p:spPr>
            <a:xfrm>
              <a:off x="5400525" y="5380256"/>
              <a:ext cx="2303365" cy="1039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Prediction &amp; Comparing the results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B3BD39-562A-4132-841D-CEF28F614E5D}"/>
                </a:ext>
              </a:extLst>
            </p:cNvPr>
            <p:cNvGrpSpPr/>
            <p:nvPr/>
          </p:nvGrpSpPr>
          <p:grpSpPr>
            <a:xfrm>
              <a:off x="2086252" y="2281970"/>
              <a:ext cx="8623955" cy="4138071"/>
              <a:chOff x="1894113" y="594317"/>
              <a:chExt cx="9327496" cy="5495741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6243F3E-8EE0-4C1B-928E-0EA914BBF0F2}"/>
                  </a:ext>
                </a:extLst>
              </p:cNvPr>
              <p:cNvSpPr/>
              <p:nvPr/>
            </p:nvSpPr>
            <p:spPr>
              <a:xfrm>
                <a:off x="2155377" y="671804"/>
                <a:ext cx="2491273" cy="13809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Extraction &amp; Preparation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B931D84-1904-4FDB-9F35-F5ABC6E33DDE}"/>
                  </a:ext>
                </a:extLst>
              </p:cNvPr>
              <p:cNvSpPr/>
              <p:nvPr/>
            </p:nvSpPr>
            <p:spPr>
              <a:xfrm>
                <a:off x="5442856" y="713246"/>
                <a:ext cx="2491273" cy="13809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Exploratory Data </a:t>
                </a:r>
              </a:p>
              <a:p>
                <a:pPr algn="ctr"/>
                <a:r>
                  <a:rPr lang="en-US" dirty="0"/>
                  <a:t>Analysis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899977-17CB-4618-B6CF-6F1C1EC382DF}"/>
                  </a:ext>
                </a:extLst>
              </p:cNvPr>
              <p:cNvSpPr/>
              <p:nvPr/>
            </p:nvSpPr>
            <p:spPr>
              <a:xfrm>
                <a:off x="8730335" y="2657070"/>
                <a:ext cx="2491273" cy="13809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Creating Training and Validation data set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62F8835-37E4-4925-9FB8-E6B43A32A81D}"/>
                  </a:ext>
                </a:extLst>
              </p:cNvPr>
              <p:cNvSpPr/>
              <p:nvPr/>
            </p:nvSpPr>
            <p:spPr>
              <a:xfrm>
                <a:off x="8730336" y="709010"/>
                <a:ext cx="2491273" cy="13809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Descriptive Data Analysis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7008C7F-7A67-4ED2-BD63-1A0C90D8E1FC}"/>
                  </a:ext>
                </a:extLst>
              </p:cNvPr>
              <p:cNvSpPr/>
              <p:nvPr/>
            </p:nvSpPr>
            <p:spPr>
              <a:xfrm>
                <a:off x="5442856" y="2657069"/>
                <a:ext cx="2491273" cy="13809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Selection &amp; Application on training dataset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7DE16DD-3A90-4055-85A0-0FC74E44EBE9}"/>
                  </a:ext>
                </a:extLst>
              </p:cNvPr>
              <p:cNvSpPr/>
              <p:nvPr/>
            </p:nvSpPr>
            <p:spPr>
              <a:xfrm>
                <a:off x="2155377" y="2661149"/>
                <a:ext cx="2491273" cy="13809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Prediction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4DBB8EC-6DE0-4F65-AB6D-E2D038865912}"/>
                  </a:ext>
                </a:extLst>
              </p:cNvPr>
              <p:cNvSpPr/>
              <p:nvPr/>
            </p:nvSpPr>
            <p:spPr>
              <a:xfrm>
                <a:off x="2199204" y="4709128"/>
                <a:ext cx="2491273" cy="13809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Testing the model on the Validation set</a:t>
                </a: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7A4D3530-D44A-4E7D-AF49-D9A248806B8A}"/>
                  </a:ext>
                </a:extLst>
              </p:cNvPr>
              <p:cNvSpPr/>
              <p:nvPr/>
            </p:nvSpPr>
            <p:spPr>
              <a:xfrm>
                <a:off x="8080310" y="1194318"/>
                <a:ext cx="457202" cy="3452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A30FDE22-5F70-408E-9DC1-4741852270AB}"/>
                  </a:ext>
                </a:extLst>
              </p:cNvPr>
              <p:cNvSpPr/>
              <p:nvPr/>
            </p:nvSpPr>
            <p:spPr>
              <a:xfrm rot="5400000">
                <a:off x="9744269" y="2211348"/>
                <a:ext cx="416763" cy="3421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B35B0F71-806E-47EA-980B-DEB50F93D57A}"/>
                  </a:ext>
                </a:extLst>
              </p:cNvPr>
              <p:cNvSpPr/>
              <p:nvPr/>
            </p:nvSpPr>
            <p:spPr>
              <a:xfrm>
                <a:off x="4780519" y="1218314"/>
                <a:ext cx="491277" cy="37079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FC697FC-008D-4E2C-9EE9-26205824E933}"/>
                  </a:ext>
                </a:extLst>
              </p:cNvPr>
              <p:cNvSpPr/>
              <p:nvPr/>
            </p:nvSpPr>
            <p:spPr>
              <a:xfrm>
                <a:off x="1894114" y="597159"/>
                <a:ext cx="503853" cy="47586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D9F86BB-CF65-4E41-8A55-9DCC2867B49C}"/>
                  </a:ext>
                </a:extLst>
              </p:cNvPr>
              <p:cNvSpPr/>
              <p:nvPr/>
            </p:nvSpPr>
            <p:spPr>
              <a:xfrm>
                <a:off x="5190929" y="594317"/>
                <a:ext cx="503853" cy="47586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875F626-0AED-4ADF-ABB0-BB68532E200D}"/>
                  </a:ext>
                </a:extLst>
              </p:cNvPr>
              <p:cNvSpPr/>
              <p:nvPr/>
            </p:nvSpPr>
            <p:spPr>
              <a:xfrm>
                <a:off x="8537511" y="594317"/>
                <a:ext cx="503853" cy="47586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A833592-110B-41E9-AA31-3FBEA1F4C4EB}"/>
                  </a:ext>
                </a:extLst>
              </p:cNvPr>
              <p:cNvSpPr/>
              <p:nvPr/>
            </p:nvSpPr>
            <p:spPr>
              <a:xfrm>
                <a:off x="8537511" y="2523135"/>
                <a:ext cx="503853" cy="47586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5B784AE-A66C-413A-8A06-E9564B402606}"/>
                  </a:ext>
                </a:extLst>
              </p:cNvPr>
              <p:cNvSpPr/>
              <p:nvPr/>
            </p:nvSpPr>
            <p:spPr>
              <a:xfrm>
                <a:off x="5190929" y="2527373"/>
                <a:ext cx="503853" cy="47586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06FD834-AE59-41DF-BF1A-01ACDCF84F8B}"/>
                  </a:ext>
                </a:extLst>
              </p:cNvPr>
              <p:cNvSpPr/>
              <p:nvPr/>
            </p:nvSpPr>
            <p:spPr>
              <a:xfrm>
                <a:off x="8537512" y="4555710"/>
                <a:ext cx="503852" cy="4758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A0DF83-707D-4272-90F3-984CF4B24336}"/>
                  </a:ext>
                </a:extLst>
              </p:cNvPr>
              <p:cNvSpPr/>
              <p:nvPr/>
            </p:nvSpPr>
            <p:spPr>
              <a:xfrm>
                <a:off x="1894113" y="4555826"/>
                <a:ext cx="503853" cy="47586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AF09D00-2C61-44D5-BA7C-FD3C28448EFF}"/>
                  </a:ext>
                </a:extLst>
              </p:cNvPr>
              <p:cNvSpPr/>
              <p:nvPr/>
            </p:nvSpPr>
            <p:spPr>
              <a:xfrm>
                <a:off x="5190927" y="4555709"/>
                <a:ext cx="503853" cy="47586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EDFBDC84-BEF8-4CD6-BECB-71C19824E81D}"/>
                </a:ext>
              </a:extLst>
            </p:cNvPr>
            <p:cNvSpPr/>
            <p:nvPr/>
          </p:nvSpPr>
          <p:spPr>
            <a:xfrm rot="5400000">
              <a:off x="3169688" y="4979434"/>
              <a:ext cx="303285" cy="316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57186D6-A2C6-4CC7-84AE-20C66FD51CD4}"/>
                </a:ext>
              </a:extLst>
            </p:cNvPr>
            <p:cNvSpPr/>
            <p:nvPr/>
          </p:nvSpPr>
          <p:spPr>
            <a:xfrm>
              <a:off x="2086252" y="3730258"/>
              <a:ext cx="465849" cy="35830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98C504DB-FFFA-40CE-991A-6FD927F92991}"/>
                </a:ext>
              </a:extLst>
            </p:cNvPr>
            <p:cNvSpPr/>
            <p:nvPr/>
          </p:nvSpPr>
          <p:spPr>
            <a:xfrm rot="10800000">
              <a:off x="7808227" y="4202458"/>
              <a:ext cx="454222" cy="279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BEDC737B-5818-42C0-99A9-3BE5FAC6D4AA}"/>
                </a:ext>
              </a:extLst>
            </p:cNvPr>
            <p:cNvSpPr/>
            <p:nvPr/>
          </p:nvSpPr>
          <p:spPr>
            <a:xfrm rot="10800000">
              <a:off x="4764520" y="4202459"/>
              <a:ext cx="454222" cy="279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F7209460-BF51-4824-A474-6C6719461E5B}"/>
                </a:ext>
              </a:extLst>
            </p:cNvPr>
            <p:cNvSpPr/>
            <p:nvPr/>
          </p:nvSpPr>
          <p:spPr>
            <a:xfrm>
              <a:off x="4845861" y="5742347"/>
              <a:ext cx="454222" cy="279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33AD9236-D11D-401F-B56D-84CA3F22CFAE}"/>
                </a:ext>
              </a:extLst>
            </p:cNvPr>
            <p:cNvSpPr/>
            <p:nvPr/>
          </p:nvSpPr>
          <p:spPr>
            <a:xfrm>
              <a:off x="7878055" y="5742347"/>
              <a:ext cx="454222" cy="279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68A4ECB-0524-4C64-92E7-AFEA4EBF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Approach</a:t>
            </a:r>
          </a:p>
        </p:txBody>
      </p:sp>
    </p:spTree>
    <p:extLst>
      <p:ext uri="{BB962C8B-B14F-4D97-AF65-F5344CB8AC3E}">
        <p14:creationId xmlns:p14="http://schemas.microsoft.com/office/powerpoint/2010/main" val="412868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A266-886A-4E32-ADF9-44F1F3F2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&amp;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4171E-EF7E-4565-B89E-CBDBE6A6B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31" y="2654300"/>
            <a:ext cx="7562658" cy="3416300"/>
          </a:xfrm>
        </p:spPr>
      </p:pic>
    </p:spTree>
    <p:extLst>
      <p:ext uri="{BB962C8B-B14F-4D97-AF65-F5344CB8AC3E}">
        <p14:creationId xmlns:p14="http://schemas.microsoft.com/office/powerpoint/2010/main" val="687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278A4A-8B38-4B30-919A-95A66099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08246" cy="706964"/>
          </a:xfrm>
        </p:spPr>
        <p:txBody>
          <a:bodyPr/>
          <a:lstStyle/>
          <a:p>
            <a:r>
              <a:rPr lang="en-US" dirty="0"/>
              <a:t>Exploratory Data Analysis Visualization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05E05F5-A47D-43F4-A1E0-D1C9904C4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6" y="2370614"/>
            <a:ext cx="7235301" cy="4442996"/>
          </a:xfr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709E3F1-51E9-4F7A-B22E-59048699B9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28265" y="2581152"/>
          <a:ext cx="4509855" cy="38972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421">
                  <a:extLst>
                    <a:ext uri="{9D8B030D-6E8A-4147-A177-3AD203B41FA5}">
                      <a16:colId xmlns:a16="http://schemas.microsoft.com/office/drawing/2014/main" val="250442065"/>
                    </a:ext>
                  </a:extLst>
                </a:gridCol>
                <a:gridCol w="3524434">
                  <a:extLst>
                    <a:ext uri="{9D8B030D-6E8A-4147-A177-3AD203B41FA5}">
                      <a16:colId xmlns:a16="http://schemas.microsoft.com/office/drawing/2014/main" val="4206448735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lvl="4" algn="l"/>
                      <a:r>
                        <a:rPr lang="en-US" dirty="0"/>
                        <a:t>Legend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23178"/>
                  </a:ext>
                </a:extLst>
              </a:tr>
              <a:tr h="617482">
                <a:tc>
                  <a:txBody>
                    <a:bodyPr/>
                    <a:lstStyle/>
                    <a:p>
                      <a:r>
                        <a:rPr lang="en-US" dirty="0"/>
                        <a:t>Fbs:0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glucose level (&lt;120 mg/dl)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09564"/>
                  </a:ext>
                </a:extLst>
              </a:tr>
              <a:tr h="617482">
                <a:tc>
                  <a:txBody>
                    <a:bodyPr/>
                    <a:lstStyle/>
                    <a:p>
                      <a:r>
                        <a:rPr lang="en-US" dirty="0"/>
                        <a:t>Fbs:1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High glucose level (&gt;120 mg/dl)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801201"/>
                  </a:ext>
                </a:extLst>
              </a:tr>
              <a:tr h="460340">
                <a:tc>
                  <a:txBody>
                    <a:bodyPr/>
                    <a:lstStyle/>
                    <a:p>
                      <a:r>
                        <a:rPr lang="en-US" dirty="0"/>
                        <a:t>Thal:3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Normal Heart Condition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43225"/>
                  </a:ext>
                </a:extLst>
              </a:tr>
              <a:tr h="452761">
                <a:tc>
                  <a:txBody>
                    <a:bodyPr/>
                    <a:lstStyle/>
                    <a:p>
                      <a:r>
                        <a:rPr lang="en-US" dirty="0"/>
                        <a:t>Thal:6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Defect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81352"/>
                  </a:ext>
                </a:extLst>
              </a:tr>
              <a:tr h="435006">
                <a:tc>
                  <a:txBody>
                    <a:bodyPr/>
                    <a:lstStyle/>
                    <a:p>
                      <a:r>
                        <a:rPr lang="en-US" dirty="0"/>
                        <a:t>Thal:7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Reversible Defect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4658"/>
                  </a:ext>
                </a:extLst>
              </a:tr>
              <a:tr h="451588">
                <a:tc>
                  <a:txBody>
                    <a:bodyPr/>
                    <a:lstStyle/>
                    <a:p>
                      <a:r>
                        <a:rPr lang="en-US" dirty="0"/>
                        <a:t>Sex:0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84168"/>
                  </a:ext>
                </a:extLst>
              </a:tr>
              <a:tr h="451588">
                <a:tc>
                  <a:txBody>
                    <a:bodyPr/>
                    <a:lstStyle/>
                    <a:p>
                      <a:r>
                        <a:rPr lang="en-US" dirty="0"/>
                        <a:t>Sex:1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3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51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4F9CAE-8D55-4CF7-8BC8-9C67B228D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647888"/>
            <a:ext cx="7791019" cy="3850565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2026F6-A6A4-4E36-ABD2-8534B88D63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23979" y="3431701"/>
          <a:ext cx="4025366" cy="27134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2200">
                  <a:extLst>
                    <a:ext uri="{9D8B030D-6E8A-4147-A177-3AD203B41FA5}">
                      <a16:colId xmlns:a16="http://schemas.microsoft.com/office/drawing/2014/main" val="250442065"/>
                    </a:ext>
                  </a:extLst>
                </a:gridCol>
                <a:gridCol w="3173166">
                  <a:extLst>
                    <a:ext uri="{9D8B030D-6E8A-4147-A177-3AD203B41FA5}">
                      <a16:colId xmlns:a16="http://schemas.microsoft.com/office/drawing/2014/main" val="4206448735"/>
                    </a:ext>
                  </a:extLst>
                </a:gridCol>
              </a:tblGrid>
              <a:tr h="518862">
                <a:tc gridSpan="2">
                  <a:txBody>
                    <a:bodyPr/>
                    <a:lstStyle/>
                    <a:p>
                      <a:pPr lvl="3" algn="l"/>
                      <a:r>
                        <a:rPr lang="en-US" dirty="0"/>
                        <a:t>Legend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23178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r>
                        <a:rPr lang="en-US" dirty="0"/>
                        <a:t>Cp:1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Typical Angina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09564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r>
                        <a:rPr lang="en-US" dirty="0"/>
                        <a:t>Cp:2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Atypical Angina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801201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r>
                        <a:rPr lang="en-US" dirty="0"/>
                        <a:t>Cp:3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Non-anginal Pain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43225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r>
                        <a:rPr lang="en-US" dirty="0"/>
                        <a:t>Cp:4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Asymptomatic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81352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r>
                        <a:rPr lang="en-US" dirty="0"/>
                        <a:t>Sex:0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84168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r>
                        <a:rPr lang="en-US" dirty="0"/>
                        <a:t>Sex:1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39130"/>
                  </a:ext>
                </a:extLst>
              </a:tr>
            </a:tbl>
          </a:graphicData>
        </a:graphic>
      </p:graphicFrame>
      <p:sp>
        <p:nvSpPr>
          <p:cNvPr id="9" name="Title 6">
            <a:extLst>
              <a:ext uri="{FF2B5EF4-FFF2-40B4-BE49-F238E27FC236}">
                <a16:creationId xmlns:a16="http://schemas.microsoft.com/office/drawing/2014/main" id="{13AE279D-CABA-4C1E-A803-FB3FF73B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08246" cy="706964"/>
          </a:xfrm>
        </p:spPr>
        <p:txBody>
          <a:bodyPr/>
          <a:lstStyle/>
          <a:p>
            <a:r>
              <a:rPr lang="en-US" dirty="0"/>
              <a:t>Exploratory Data Analysis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15518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E06F7-76C9-4165-9E6C-56E07FB02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953" y="2603500"/>
            <a:ext cx="6663778" cy="373515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05B2C0F-FD9D-4625-9D41-6FBCCFE5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82135"/>
            <a:ext cx="9208246" cy="706964"/>
          </a:xfrm>
        </p:spPr>
        <p:txBody>
          <a:bodyPr/>
          <a:lstStyle/>
          <a:p>
            <a:r>
              <a:rPr lang="en-US" dirty="0"/>
              <a:t>Exploratory Data Analysis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6177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64F7B-51AC-4F13-AE3E-346D88F3D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18" y="2634964"/>
            <a:ext cx="6640497" cy="4223036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1F4733-AF03-4F56-80B9-59F26033D0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1214" y="3396189"/>
          <a:ext cx="4296793" cy="26155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3542">
                  <a:extLst>
                    <a:ext uri="{9D8B030D-6E8A-4147-A177-3AD203B41FA5}">
                      <a16:colId xmlns:a16="http://schemas.microsoft.com/office/drawing/2014/main" val="250442065"/>
                    </a:ext>
                  </a:extLst>
                </a:gridCol>
                <a:gridCol w="3533251">
                  <a:extLst>
                    <a:ext uri="{9D8B030D-6E8A-4147-A177-3AD203B41FA5}">
                      <a16:colId xmlns:a16="http://schemas.microsoft.com/office/drawing/2014/main" val="4206448735"/>
                    </a:ext>
                  </a:extLst>
                </a:gridCol>
              </a:tblGrid>
              <a:tr h="331709">
                <a:tc gridSpan="2">
                  <a:txBody>
                    <a:bodyPr/>
                    <a:lstStyle/>
                    <a:p>
                      <a:pPr lvl="3" algn="just"/>
                      <a:r>
                        <a:rPr lang="en-US" dirty="0"/>
                        <a:t>Legend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23178"/>
                  </a:ext>
                </a:extLst>
              </a:tr>
              <a:tr h="331709">
                <a:tc>
                  <a:txBody>
                    <a:bodyPr/>
                    <a:lstStyle/>
                    <a:p>
                      <a:r>
                        <a:rPr lang="en-US" dirty="0"/>
                        <a:t>Cp:1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Typical Angina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09564"/>
                  </a:ext>
                </a:extLst>
              </a:tr>
              <a:tr h="331709">
                <a:tc>
                  <a:txBody>
                    <a:bodyPr/>
                    <a:lstStyle/>
                    <a:p>
                      <a:r>
                        <a:rPr lang="en-US" dirty="0"/>
                        <a:t>Cp:2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Atypical Angina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801201"/>
                  </a:ext>
                </a:extLst>
              </a:tr>
              <a:tr h="331709">
                <a:tc>
                  <a:txBody>
                    <a:bodyPr/>
                    <a:lstStyle/>
                    <a:p>
                      <a:r>
                        <a:rPr lang="en-US" dirty="0"/>
                        <a:t>Cp:3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Non-anginal Pain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43225"/>
                  </a:ext>
                </a:extLst>
              </a:tr>
              <a:tr h="331709">
                <a:tc>
                  <a:txBody>
                    <a:bodyPr/>
                    <a:lstStyle/>
                    <a:p>
                      <a:r>
                        <a:rPr lang="en-US" dirty="0"/>
                        <a:t>Cp:4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Asymptomatic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81352"/>
                  </a:ext>
                </a:extLst>
              </a:tr>
              <a:tr h="393386">
                <a:tc>
                  <a:txBody>
                    <a:bodyPr/>
                    <a:lstStyle/>
                    <a:p>
                      <a:r>
                        <a:rPr lang="en-US" dirty="0"/>
                        <a:t>Sex:0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84168"/>
                  </a:ext>
                </a:extLst>
              </a:tr>
              <a:tr h="393386">
                <a:tc>
                  <a:txBody>
                    <a:bodyPr/>
                    <a:lstStyle/>
                    <a:p>
                      <a:r>
                        <a:rPr lang="en-US" dirty="0"/>
                        <a:t>Sex:1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39130"/>
                  </a:ext>
                </a:extLst>
              </a:tr>
            </a:tbl>
          </a:graphicData>
        </a:graphic>
      </p:graphicFrame>
      <p:sp>
        <p:nvSpPr>
          <p:cNvPr id="9" name="Title 6">
            <a:extLst>
              <a:ext uri="{FF2B5EF4-FFF2-40B4-BE49-F238E27FC236}">
                <a16:creationId xmlns:a16="http://schemas.microsoft.com/office/drawing/2014/main" id="{60D53152-3810-4267-8973-5FD5865E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08246" cy="706964"/>
          </a:xfrm>
        </p:spPr>
        <p:txBody>
          <a:bodyPr/>
          <a:lstStyle/>
          <a:p>
            <a:r>
              <a:rPr lang="en-US" dirty="0"/>
              <a:t>Exploratory Data Analysis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5818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6B5F-31D9-4558-96BA-104D860C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12DCC-DB67-482E-A9E3-5D304B952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2791608"/>
            <a:ext cx="8824913" cy="3073949"/>
          </a:xfrm>
        </p:spPr>
      </p:pic>
    </p:spTree>
    <p:extLst>
      <p:ext uri="{BB962C8B-B14F-4D97-AF65-F5344CB8AC3E}">
        <p14:creationId xmlns:p14="http://schemas.microsoft.com/office/powerpoint/2010/main" val="304806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E547-8092-4E6E-B4E8-2E7C7993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35246" cy="70696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Creating Training and Validation dataset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785A8F-E8C8-440A-8757-E09DCED88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34" y="2519512"/>
            <a:ext cx="8824913" cy="19248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BD624-5815-45E9-8263-9B25C414A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34" y="4504266"/>
            <a:ext cx="8824913" cy="186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F5C6-FC75-4D3D-BD06-2338750E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&amp;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343E-935E-4023-9E80-51BCB6D5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Classification</a:t>
            </a:r>
            <a:r>
              <a:rPr lang="en-US" dirty="0"/>
              <a:t> is a process that is used to find a model that describes and differentiate data classes or concepts, for the purpose of using the model to predict the class of objects whose class label is unknown.</a:t>
            </a:r>
          </a:p>
          <a:p>
            <a:pPr marL="0" indent="0">
              <a:buNone/>
            </a:pPr>
            <a:r>
              <a:rPr lang="en-US" b="1" dirty="0"/>
              <a:t>     TOOLS FOR CLASSIFICATION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b="1" dirty="0"/>
              <a:t>Logistic Regression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2. Decision tree, </a:t>
            </a:r>
          </a:p>
          <a:p>
            <a:pPr marL="0" indent="0">
              <a:buNone/>
            </a:pPr>
            <a:r>
              <a:rPr lang="en-US" dirty="0"/>
              <a:t>	3. Artificial Neural Network and</a:t>
            </a:r>
          </a:p>
          <a:p>
            <a:pPr marL="0" indent="0">
              <a:buNone/>
            </a:pPr>
            <a:r>
              <a:rPr lang="en-US" dirty="0"/>
              <a:t>	4. Bayesian Classifier</a:t>
            </a:r>
          </a:p>
          <a:p>
            <a:pPr marL="0" indent="0">
              <a:buNone/>
            </a:pPr>
            <a:r>
              <a:rPr lang="en-US" b="1" dirty="0"/>
              <a:t>Logistic Regression </a:t>
            </a:r>
            <a:r>
              <a:rPr lang="en-US" dirty="0"/>
              <a:t>is chosen for this prediction because of its simplicity and its accuracy is above 90% on the validation dataset.</a:t>
            </a:r>
          </a:p>
        </p:txBody>
      </p:sp>
    </p:spTree>
    <p:extLst>
      <p:ext uri="{BB962C8B-B14F-4D97-AF65-F5344CB8AC3E}">
        <p14:creationId xmlns:p14="http://schemas.microsoft.com/office/powerpoint/2010/main" val="257675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0574-F7B2-4596-8B72-484B139D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0CE46-4AF5-4467-90F3-CD4F05910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27" y="2425700"/>
            <a:ext cx="5139266" cy="4241615"/>
          </a:xfrm>
        </p:spPr>
      </p:pic>
    </p:spTree>
    <p:extLst>
      <p:ext uri="{BB962C8B-B14F-4D97-AF65-F5344CB8AC3E}">
        <p14:creationId xmlns:p14="http://schemas.microsoft.com/office/powerpoint/2010/main" val="320701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8B461-53EB-4E9D-A403-DADD73A1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512178-7E1A-464D-98B7-6184304A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/>
              <a:t>To predict the likelihood of a patient to have heart disease.</a:t>
            </a:r>
          </a:p>
          <a:p>
            <a:pPr marL="0" indent="0">
              <a:buNone/>
            </a:pPr>
            <a:r>
              <a:rPr lang="en-IN" sz="2000" b="1" dirty="0"/>
              <a:t>Key Objectives: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identify key patterns or features from the dataset.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Identify and select attributes that are more relevant in relation to heart disease diagnosis.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interpret and analyze the results of the selected model with the help of domain expert.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488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56CF-171A-4C60-BD2E-1B0657B2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4C974-99B0-4566-A192-CC766E465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3" y="2425700"/>
            <a:ext cx="6469482" cy="3517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68413-B8D4-468A-8F0C-F705943F29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10"/>
          <a:stretch/>
        </p:blipFill>
        <p:spPr>
          <a:xfrm>
            <a:off x="7145867" y="3450956"/>
            <a:ext cx="4309534" cy="23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4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CEF6-E84F-436C-82D1-7F18018D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38913" cy="706964"/>
          </a:xfrm>
        </p:spPr>
        <p:txBody>
          <a:bodyPr/>
          <a:lstStyle/>
          <a:p>
            <a:r>
              <a:rPr lang="en-US" dirty="0"/>
              <a:t>Prediction &amp; Comparing the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92739-62BF-4CBA-A3E5-9D02ADF13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0" y="2603499"/>
            <a:ext cx="6856616" cy="3488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D402B-FD9F-4D44-9FE0-6A3F9FF4B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104" y="3590925"/>
            <a:ext cx="4170363" cy="235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2EBC-8467-473D-8A6D-10C55F20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556DDF-0961-4FB9-8253-8210823F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measure the stability of performance the data is divided into training and testing data with 10-fold cross validation.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Sensitivity</a:t>
            </a:r>
            <a:r>
              <a:rPr lang="en-US" dirty="0"/>
              <a:t> = True Positive/ Positive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Specificity</a:t>
            </a:r>
            <a:r>
              <a:rPr lang="en-US" dirty="0"/>
              <a:t> = True Negative/ Negative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Accuracy</a:t>
            </a:r>
            <a:r>
              <a:rPr lang="en-US" dirty="0"/>
              <a:t> = (True Positive + True Negative) / (Positive + Negative)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2B60A9-EA69-4248-A6F1-EFF65687D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49" y="4453815"/>
            <a:ext cx="3618021" cy="23258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EAD0DA-5F84-4D67-B9DD-301F9003B7A4}"/>
              </a:ext>
            </a:extLst>
          </p:cNvPr>
          <p:cNvSpPr txBox="1"/>
          <p:nvPr/>
        </p:nvSpPr>
        <p:spPr>
          <a:xfrm>
            <a:off x="1617133" y="4546600"/>
            <a:ext cx="218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576611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2CA3-124F-42FD-BAAD-643FE1B8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894046" cy="706964"/>
          </a:xfrm>
        </p:spPr>
        <p:txBody>
          <a:bodyPr/>
          <a:lstStyle/>
          <a:p>
            <a:r>
              <a:rPr lang="en-US" dirty="0"/>
              <a:t>Publishing the Performance Curve &amp;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407D0-10C4-4C73-BACC-3326E7B2B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5" y="2603499"/>
            <a:ext cx="6866806" cy="35348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8E8A14-9A14-45A3-B5AA-8BD830A3B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33" y="2757798"/>
            <a:ext cx="4047066" cy="30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5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E9F1-37C2-4A23-9599-C28C6358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673E-04AD-43D3-8DEA-1C97548F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Hungarian Institute of Cardiology. Budapest: Andras </a:t>
            </a:r>
            <a:r>
              <a:rPr lang="en-US" dirty="0" err="1"/>
              <a:t>Janosi</a:t>
            </a:r>
            <a:r>
              <a:rPr lang="en-US" dirty="0"/>
              <a:t>, M.D. </a:t>
            </a:r>
            <a:br>
              <a:rPr lang="en-US" dirty="0"/>
            </a:br>
            <a:r>
              <a:rPr lang="en-US" dirty="0"/>
              <a:t>2. University Hospital, Zurich, Switzerland: William </a:t>
            </a:r>
            <a:r>
              <a:rPr lang="en-US" dirty="0" err="1"/>
              <a:t>Steinbrunn</a:t>
            </a:r>
            <a:r>
              <a:rPr lang="en-US" dirty="0"/>
              <a:t>, M.D. </a:t>
            </a:r>
            <a:br>
              <a:rPr lang="en-US" dirty="0"/>
            </a:br>
            <a:r>
              <a:rPr lang="en-US" dirty="0"/>
              <a:t>3. University Hospital, Basel, Switzerland: Matthias </a:t>
            </a:r>
            <a:r>
              <a:rPr lang="en-US" dirty="0" err="1"/>
              <a:t>Pfisterer</a:t>
            </a:r>
            <a:r>
              <a:rPr lang="en-US" dirty="0"/>
              <a:t>, M.D. </a:t>
            </a:r>
            <a:br>
              <a:rPr lang="en-US" dirty="0"/>
            </a:br>
            <a:r>
              <a:rPr lang="en-US" dirty="0"/>
              <a:t>4. V.A. Medical Center, Long Beach and Cleveland Clinic Foundation: Robert          </a:t>
            </a:r>
            <a:r>
              <a:rPr lang="en-US" dirty="0" err="1"/>
              <a:t>Detrano</a:t>
            </a:r>
            <a:r>
              <a:rPr lang="en-US" dirty="0"/>
              <a:t>, M.D., Ph.D.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4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1B48-2A34-44F1-B36A-88CD5361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AB0B-99B0-4D49-AE09-6086FD8A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Cardiovascular diseases (CVDs) is the leading cause of mortality in India. Ischemic heart disease and stroke are the predominant causes and are responsible for &gt;80% of CVD deaths. </a:t>
            </a:r>
          </a:p>
          <a:p>
            <a:r>
              <a:rPr lang="en-US" sz="1600" dirty="0"/>
              <a:t>The Global Burden of Disease study estimate of age-standardized CVD death rate of 272 per 100000 population in India is higher than the global average of 235 per 100000 population.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47DA31-E6CA-407A-A187-3D14959F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18" y="4087557"/>
            <a:ext cx="4097683" cy="26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2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DA9A-FA31-4820-8F1B-FEF9DD47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EEF80-CD0C-4472-AD4A-646D5974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2683"/>
            <a:ext cx="8825659" cy="43678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Age:		</a:t>
            </a:r>
            <a:r>
              <a:rPr lang="en-US" dirty="0"/>
              <a:t>Age in years 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Sex:</a:t>
            </a:r>
            <a:r>
              <a:rPr lang="en-US" dirty="0"/>
              <a:t>		(1 = male; 0 = female)  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CP:</a:t>
            </a:r>
            <a:r>
              <a:rPr lang="en-US" dirty="0"/>
              <a:t> 		Chest pain type(1-typical angina, 2 - atypical angina, 3 - non-anginal 				pain, 4 - asymptomatic ) 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 err="1"/>
              <a:t>trestbps</a:t>
            </a:r>
            <a:r>
              <a:rPr lang="en-US" b="1" dirty="0"/>
              <a:t>:</a:t>
            </a:r>
            <a:r>
              <a:rPr lang="en-US" dirty="0"/>
              <a:t> 	Resting blood pressure (in mm Hg on admission to the hospital) </a:t>
            </a:r>
            <a:br>
              <a:rPr lang="en-US" b="1" dirty="0"/>
            </a:br>
            <a:r>
              <a:rPr lang="en-US" b="1" dirty="0"/>
              <a:t>Chol:	</a:t>
            </a:r>
            <a:r>
              <a:rPr lang="en-US" dirty="0"/>
              <a:t>Serum </a:t>
            </a:r>
            <a:r>
              <a:rPr lang="en-US" dirty="0" err="1"/>
              <a:t>cholestoral</a:t>
            </a:r>
            <a:r>
              <a:rPr lang="en-US" dirty="0"/>
              <a:t> in mg/dl  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 err="1"/>
              <a:t>Fbs</a:t>
            </a:r>
            <a:r>
              <a:rPr lang="en-US" b="1" dirty="0"/>
              <a:t>:		</a:t>
            </a:r>
            <a:r>
              <a:rPr lang="en-US" dirty="0"/>
              <a:t>Indicator of whether fasting blood sugar &gt; 120 mg/dl (1 = true; 0 = false) </a:t>
            </a:r>
            <a:br>
              <a:rPr lang="en-US" b="1" dirty="0"/>
            </a:br>
            <a:r>
              <a:rPr lang="en-US" b="1" dirty="0" err="1"/>
              <a:t>restecg</a:t>
            </a:r>
            <a:r>
              <a:rPr lang="en-US" b="1" dirty="0"/>
              <a:t>:   </a:t>
            </a:r>
            <a:r>
              <a:rPr lang="en-US" dirty="0"/>
              <a:t>Resting electrocardiographic results (0: normal,1: having ST-T wave 			                 		abnormality (T wave inversions and/or ST elevation or depression of &gt; 					0.05mV), 2: showing probable or definite left ventricular hypertrophy by Estes’ 			criteria) 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thalach</a:t>
            </a:r>
            <a:r>
              <a:rPr lang="en-US" b="1" dirty="0"/>
              <a:t>: </a:t>
            </a:r>
            <a:r>
              <a:rPr lang="en-US" dirty="0"/>
              <a:t> 	Maximum heart rate achieved</a:t>
            </a:r>
            <a:br>
              <a:rPr lang="en-US" b="1" dirty="0"/>
            </a:br>
            <a:r>
              <a:rPr lang="en-US" b="1" dirty="0" err="1"/>
              <a:t>exang</a:t>
            </a:r>
            <a:r>
              <a:rPr lang="en-US" b="1" dirty="0"/>
              <a:t>:	</a:t>
            </a:r>
            <a:r>
              <a:rPr lang="en-US" dirty="0"/>
              <a:t>Exercise induced angina (1 = yes; 0 = no) </a:t>
            </a:r>
            <a:br>
              <a:rPr lang="en-US" b="1" dirty="0"/>
            </a:br>
            <a:r>
              <a:rPr lang="en-US" b="1" dirty="0" err="1"/>
              <a:t>oldpeak</a:t>
            </a:r>
            <a:r>
              <a:rPr lang="en-US" b="1" dirty="0"/>
              <a:t>: 	</a:t>
            </a:r>
            <a:r>
              <a:rPr lang="en-US" dirty="0"/>
              <a:t>ST depression induced by exercise relative to rest</a:t>
            </a:r>
            <a:br>
              <a:rPr lang="en-US" b="1" dirty="0"/>
            </a:br>
            <a:r>
              <a:rPr lang="en-US" b="1" dirty="0"/>
              <a:t>slope: </a:t>
            </a:r>
            <a:r>
              <a:rPr lang="en-US" dirty="0"/>
              <a:t> 	Slope of the peak exercise ST segment (1: upsloping, 2: flat, 3: </a:t>
            </a:r>
            <a:r>
              <a:rPr lang="en-US" dirty="0" err="1"/>
              <a:t>downsloping</a:t>
            </a:r>
            <a:r>
              <a:rPr lang="en-US" dirty="0"/>
              <a:t>) </a:t>
            </a:r>
            <a:br>
              <a:rPr lang="en-US" b="1" dirty="0"/>
            </a:br>
            <a:r>
              <a:rPr lang="en-US" b="1" dirty="0"/>
              <a:t>ca: </a:t>
            </a:r>
            <a:r>
              <a:rPr lang="en-US" dirty="0"/>
              <a:t> 		Number of major vessels (0-3) colored by </a:t>
            </a:r>
            <a:r>
              <a:rPr lang="en-US" dirty="0" err="1"/>
              <a:t>flourosopy</a:t>
            </a:r>
            <a:br>
              <a:rPr lang="en-US" b="1" dirty="0"/>
            </a:br>
            <a:r>
              <a:rPr lang="en-US" b="1" dirty="0" err="1"/>
              <a:t>thal</a:t>
            </a:r>
            <a:r>
              <a:rPr lang="en-US" b="1" dirty="0"/>
              <a:t>: 		</a:t>
            </a:r>
            <a:r>
              <a:rPr lang="en-US" dirty="0"/>
              <a:t>Summary of heart condition(3 = normal; 6 = fixed defect; 7 = </a:t>
            </a:r>
            <a:r>
              <a:rPr lang="en-US" dirty="0" err="1"/>
              <a:t>reversable</a:t>
            </a:r>
            <a:r>
              <a:rPr lang="en-US" dirty="0"/>
              <a:t> 				defect)</a:t>
            </a:r>
            <a:br>
              <a:rPr lang="en-US" b="1" dirty="0"/>
            </a:br>
            <a:r>
              <a:rPr lang="en-US" b="1" dirty="0"/>
              <a:t>DV: 		</a:t>
            </a:r>
            <a:r>
              <a:rPr lang="en-US" dirty="0"/>
              <a:t>“The Disease Diagnosis” field refers to the presence of heart disease in the 				patient(0-	No presence,1:Presence) </a:t>
            </a:r>
          </a:p>
        </p:txBody>
      </p:sp>
    </p:spTree>
    <p:extLst>
      <p:ext uri="{BB962C8B-B14F-4D97-AF65-F5344CB8AC3E}">
        <p14:creationId xmlns:p14="http://schemas.microsoft.com/office/powerpoint/2010/main" val="27764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E34B-F3F9-4AF7-9071-5763B06B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of the variable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6BACF-42D8-4291-ADB8-36E014769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Age:		</a:t>
            </a:r>
            <a:r>
              <a:rPr lang="en-US" dirty="0"/>
              <a:t>Factor(28-38:”A”, 38-48:”B”, 48-58:”C”, 58-68:”D”, 68-78:”E”)</a:t>
            </a:r>
            <a:br>
              <a:rPr lang="en-US" b="1" dirty="0"/>
            </a:br>
            <a:r>
              <a:rPr lang="en-US" b="1" dirty="0"/>
              <a:t>Sex:</a:t>
            </a:r>
            <a:r>
              <a:rPr lang="en-US" dirty="0"/>
              <a:t>			Factor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CP:</a:t>
            </a:r>
            <a:r>
              <a:rPr lang="en-US" dirty="0"/>
              <a:t> 			Factor</a:t>
            </a:r>
            <a:br>
              <a:rPr lang="en-US" b="1" dirty="0"/>
            </a:br>
            <a:r>
              <a:rPr lang="en-US" b="1" dirty="0" err="1"/>
              <a:t>trestbps</a:t>
            </a:r>
            <a:r>
              <a:rPr lang="en-US" b="1" dirty="0"/>
              <a:t>:</a:t>
            </a:r>
            <a:r>
              <a:rPr lang="en-US" dirty="0"/>
              <a:t> 	Numeric </a:t>
            </a:r>
            <a:br>
              <a:rPr lang="en-US" b="1" dirty="0"/>
            </a:br>
            <a:r>
              <a:rPr lang="en-US" b="1" dirty="0"/>
              <a:t>Chol:	</a:t>
            </a:r>
            <a:r>
              <a:rPr lang="en-US" dirty="0"/>
              <a:t>	Factor(126-242:”low”, 242-403:”normal”, &gt;403:”high”)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 err="1"/>
              <a:t>Fbs</a:t>
            </a:r>
            <a:r>
              <a:rPr lang="en-US" b="1" dirty="0"/>
              <a:t>:			</a:t>
            </a:r>
            <a:r>
              <a:rPr lang="en-US" dirty="0"/>
              <a:t>Factor  </a:t>
            </a:r>
            <a:br>
              <a:rPr lang="en-US" b="1" dirty="0"/>
            </a:br>
            <a:r>
              <a:rPr lang="en-US" b="1" dirty="0" err="1"/>
              <a:t>restecg</a:t>
            </a:r>
            <a:r>
              <a:rPr lang="en-US" b="1" dirty="0"/>
              <a:t>: 		</a:t>
            </a:r>
            <a:r>
              <a:rPr lang="en-US" dirty="0"/>
              <a:t>Factor  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thalach</a:t>
            </a:r>
            <a:r>
              <a:rPr lang="en-US" b="1" dirty="0"/>
              <a:t>: </a:t>
            </a:r>
            <a:r>
              <a:rPr lang="en-US" dirty="0"/>
              <a:t> 	Numeric</a:t>
            </a:r>
            <a:br>
              <a:rPr lang="en-US" b="1" dirty="0"/>
            </a:br>
            <a:r>
              <a:rPr lang="en-US" b="1" dirty="0" err="1"/>
              <a:t>exang</a:t>
            </a:r>
            <a:r>
              <a:rPr lang="en-US" b="1" dirty="0"/>
              <a:t>:		</a:t>
            </a:r>
            <a:r>
              <a:rPr lang="en-US" dirty="0"/>
              <a:t>Factor</a:t>
            </a:r>
            <a:br>
              <a:rPr lang="en-US" b="1" dirty="0"/>
            </a:br>
            <a:r>
              <a:rPr lang="en-US" b="1" dirty="0" err="1"/>
              <a:t>oldpeak</a:t>
            </a:r>
            <a:r>
              <a:rPr lang="en-US" b="1" dirty="0"/>
              <a:t>: 	</a:t>
            </a:r>
            <a:r>
              <a:rPr lang="en-US" dirty="0"/>
              <a:t>Numeric</a:t>
            </a:r>
            <a:br>
              <a:rPr lang="en-US" b="1" dirty="0"/>
            </a:br>
            <a:r>
              <a:rPr lang="en-US" b="1" dirty="0"/>
              <a:t>slope: </a:t>
            </a:r>
            <a:r>
              <a:rPr lang="en-US" dirty="0"/>
              <a:t> 		Factor  </a:t>
            </a:r>
            <a:br>
              <a:rPr lang="en-US" b="1" dirty="0"/>
            </a:br>
            <a:r>
              <a:rPr lang="en-US" b="1" dirty="0"/>
              <a:t>ca: </a:t>
            </a:r>
            <a:r>
              <a:rPr lang="en-US" dirty="0"/>
              <a:t> 		Numeric</a:t>
            </a:r>
            <a:br>
              <a:rPr lang="en-US" b="1" dirty="0"/>
            </a:br>
            <a:r>
              <a:rPr lang="en-US" b="1" dirty="0" err="1"/>
              <a:t>thal</a:t>
            </a:r>
            <a:r>
              <a:rPr lang="en-US" b="1" dirty="0"/>
              <a:t>: 		</a:t>
            </a:r>
            <a:r>
              <a:rPr lang="en-US" dirty="0"/>
              <a:t>Factor</a:t>
            </a:r>
            <a:br>
              <a:rPr lang="en-US" b="1" dirty="0"/>
            </a:br>
            <a:r>
              <a:rPr lang="en-US" b="1" dirty="0"/>
              <a:t>DV: 			</a:t>
            </a:r>
            <a:r>
              <a:rPr lang="en-US" dirty="0"/>
              <a:t>Factor</a:t>
            </a:r>
          </a:p>
        </p:txBody>
      </p:sp>
    </p:spTree>
    <p:extLst>
      <p:ext uri="{BB962C8B-B14F-4D97-AF65-F5344CB8AC3E}">
        <p14:creationId xmlns:p14="http://schemas.microsoft.com/office/powerpoint/2010/main" val="303379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46BA-8A49-44B4-9DD7-3EAFDF3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abbreviation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7D6D-1802-43CA-B9FF-AEECF8C8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CP – Chest Pain Type</a:t>
            </a:r>
          </a:p>
          <a:p>
            <a:pPr marL="0" indent="0">
              <a:buNone/>
            </a:pPr>
            <a:r>
              <a:rPr lang="en-US" sz="1600" b="1" dirty="0"/>
              <a:t>Levels:</a:t>
            </a:r>
          </a:p>
          <a:p>
            <a:pPr marL="800100" lvl="2" indent="0">
              <a:buNone/>
            </a:pPr>
            <a:r>
              <a:rPr lang="en-US" dirty="0"/>
              <a:t>1: typical angina -</a:t>
            </a:r>
            <a:r>
              <a:rPr lang="en-US" b="1" dirty="0"/>
              <a:t> </a:t>
            </a:r>
            <a:r>
              <a:rPr lang="en-US" dirty="0"/>
              <a:t>The presence of substernal chest pain or discomfort that was provoked by exertion or emotional stress and was relieved by rest and/or nitroglycerin</a:t>
            </a:r>
            <a:br>
              <a:rPr lang="en-US" dirty="0"/>
            </a:br>
            <a:r>
              <a:rPr lang="en-US" dirty="0"/>
              <a:t>2: atypical angina  - One may feel a vague discomfort in one’s chest, experience shortness of breath, feel tired or nauseous, have indigestion, or pain in your back or neck</a:t>
            </a:r>
            <a:br>
              <a:rPr lang="en-US" dirty="0"/>
            </a:br>
            <a:r>
              <a:rPr lang="en-US" dirty="0"/>
              <a:t>3: non-anginal pain - Clinical syndrome characterized by discomfort in the chest, jaw, shoulder, back, or arms</a:t>
            </a:r>
            <a:br>
              <a:rPr lang="en-US" dirty="0"/>
            </a:br>
            <a:r>
              <a:rPr lang="en-US" dirty="0"/>
              <a:t>4: asymptomatic - If a patient is a carrier for a disease or infection but experience no symptoms.</a:t>
            </a:r>
          </a:p>
          <a:p>
            <a:pPr marL="0" indent="0">
              <a:buNone/>
            </a:pPr>
            <a:r>
              <a:rPr lang="en-US" sz="1600" b="1" dirty="0"/>
              <a:t>OLDPEAK</a:t>
            </a:r>
          </a:p>
          <a:p>
            <a:pPr marL="0" indent="0">
              <a:buNone/>
            </a:pPr>
            <a:r>
              <a:rPr lang="en-US" sz="1400" dirty="0"/>
              <a:t>                It is significant if it is more than 1 mm in V5-V6, or 1.5 mm in AVF or III.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5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B7F2-9553-4F1E-A655-07BF7A5F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abbreviation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70EC7-EB72-4BE1-BDD9-B9BDD0DD3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3921125"/>
            <a:ext cx="5631730" cy="24574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6A794-B729-4680-AEA7-75F59D23A820}"/>
              </a:ext>
            </a:extLst>
          </p:cNvPr>
          <p:cNvSpPr txBox="1"/>
          <p:nvPr/>
        </p:nvSpPr>
        <p:spPr>
          <a:xfrm>
            <a:off x="847725" y="3057525"/>
            <a:ext cx="4908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Trestbps</a:t>
            </a:r>
            <a:r>
              <a:rPr lang="en-US" dirty="0"/>
              <a:t> – Resting Blood Pressure in mm Hg</a:t>
            </a:r>
          </a:p>
          <a:p>
            <a:r>
              <a:rPr lang="en-US" dirty="0"/>
              <a:t> 		   on admission to hospital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338E44-4E5B-4FA2-A0EF-3EC04BFC4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075" y="3921125"/>
            <a:ext cx="3130550" cy="2457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4EE2A-C0F9-4019-AB7F-46A70CB90442}"/>
              </a:ext>
            </a:extLst>
          </p:cNvPr>
          <p:cNvSpPr txBox="1"/>
          <p:nvPr/>
        </p:nvSpPr>
        <p:spPr>
          <a:xfrm>
            <a:off x="7567511" y="3057525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Chol</a:t>
            </a:r>
            <a:r>
              <a:rPr lang="en-US" dirty="0"/>
              <a:t> – Serum cholesterol in mg/dl</a:t>
            </a:r>
          </a:p>
        </p:txBody>
      </p:sp>
    </p:spTree>
    <p:extLst>
      <p:ext uri="{BB962C8B-B14F-4D97-AF65-F5344CB8AC3E}">
        <p14:creationId xmlns:p14="http://schemas.microsoft.com/office/powerpoint/2010/main" val="423645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B7F2-9553-4F1E-A655-07BF7A5F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abbreviation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4396A2-F5AB-4DED-A5E6-7030D481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17" y="3244850"/>
            <a:ext cx="7677150" cy="272415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6F2F76-FD69-403B-8A55-9834D43E326E}"/>
              </a:ext>
            </a:extLst>
          </p:cNvPr>
          <p:cNvSpPr txBox="1"/>
          <p:nvPr/>
        </p:nvSpPr>
        <p:spPr>
          <a:xfrm flipH="1">
            <a:off x="1388743" y="2667000"/>
            <a:ext cx="432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Thalach</a:t>
            </a:r>
            <a:r>
              <a:rPr lang="en-US" dirty="0"/>
              <a:t> – Max heart rate achieved </a:t>
            </a:r>
          </a:p>
        </p:txBody>
      </p:sp>
    </p:spTree>
    <p:extLst>
      <p:ext uri="{BB962C8B-B14F-4D97-AF65-F5344CB8AC3E}">
        <p14:creationId xmlns:p14="http://schemas.microsoft.com/office/powerpoint/2010/main" val="296676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9731-681A-4CF4-836C-EF7D9900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Predictive Modelling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6BEE6-6DF8-40D6-9E84-9F56F53A5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6"/>
          <a:stretch/>
        </p:blipFill>
        <p:spPr>
          <a:xfrm>
            <a:off x="1458830" y="2432481"/>
            <a:ext cx="8153660" cy="3737499"/>
          </a:xfrm>
        </p:spPr>
      </p:pic>
    </p:spTree>
    <p:extLst>
      <p:ext uri="{BB962C8B-B14F-4D97-AF65-F5344CB8AC3E}">
        <p14:creationId xmlns:p14="http://schemas.microsoft.com/office/powerpoint/2010/main" val="2499598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461</TotalTime>
  <Words>470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Ion Boardroom</vt:lpstr>
      <vt:lpstr>                     Health Care Analytics</vt:lpstr>
      <vt:lpstr>Problem Statement:</vt:lpstr>
      <vt:lpstr>Introduction:</vt:lpstr>
      <vt:lpstr>Data Dictionary:</vt:lpstr>
      <vt:lpstr>Data Type of the variable</vt:lpstr>
      <vt:lpstr>Variable abbreviation</vt:lpstr>
      <vt:lpstr>Variable abbreviation</vt:lpstr>
      <vt:lpstr>Variable abbreviation</vt:lpstr>
      <vt:lpstr>Steps for Predictive Modelling</vt:lpstr>
      <vt:lpstr>Comprehensive Approach</vt:lpstr>
      <vt:lpstr>Data Extraction &amp; Preparation</vt:lpstr>
      <vt:lpstr>Exploratory Data Analysis Visualization</vt:lpstr>
      <vt:lpstr>Exploratory Data Analysis Visualization</vt:lpstr>
      <vt:lpstr>Exploratory Data Analysis Visualization</vt:lpstr>
      <vt:lpstr>Exploratory Data Analysis Visualization</vt:lpstr>
      <vt:lpstr>Descriptive Data Analysis</vt:lpstr>
      <vt:lpstr> Creating Training and Validation dataset </vt:lpstr>
      <vt:lpstr>Model Selection &amp; Application</vt:lpstr>
      <vt:lpstr>Model Implementation</vt:lpstr>
      <vt:lpstr>Model Prediction</vt:lpstr>
      <vt:lpstr>Prediction &amp; Comparing the results</vt:lpstr>
      <vt:lpstr>Performance Evaluation</vt:lpstr>
      <vt:lpstr>Publishing the Performance Curve &amp; Results</vt:lpstr>
      <vt:lpstr>Data Source: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Health Care Analytics</dc:title>
  <dc:creator>Subhranil Roy</dc:creator>
  <cp:lastModifiedBy>samarth tyagi</cp:lastModifiedBy>
  <cp:revision>126</cp:revision>
  <dcterms:created xsi:type="dcterms:W3CDTF">2017-09-06T06:11:51Z</dcterms:created>
  <dcterms:modified xsi:type="dcterms:W3CDTF">2017-12-10T23:30:37Z</dcterms:modified>
</cp:coreProperties>
</file>