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BA7A1D1-1D17-4DBA-AC4F-12E15B50EB5B}">
  <a:tblStyle styleId="{1BA7A1D1-1D17-4DBA-AC4F-12E15B50EB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Lato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cd708cea95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2cd708cea95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efaa3ee65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efaa3ee65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efaa3ee65_5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efaa3ee65_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Saliency map attack - jacobian based - Find feature whose modification maximizes prob of incorrect class or min the prob of correct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Deepfool - Iteratively push input data towards decision boundary until it crosses class boundary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efaa3ee65_5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efaa3ee65_5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e04c39fdc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e04c39fd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d708cea95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d708cea95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 for advances in neurotechnology and brain computer interfaces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6efaa3ee65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26efaa3ee65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Two sessions on different days were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recorded for each subject. Each session is comprised of 6 runs separated 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short breaks. One run consists of 48 trials (12 for each of the four possible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classes), yielding a total of 288 trials per session.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session includes both movement and imagery signals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efaa3ee65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efaa3ee65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Motor imagery tasks usually happen in the alpha and beta range of EEG signals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WPD  is a wavelet transform where the discrete-time (sampled) signal is passed through more filters than the discrete wavelet transform (DWT). 8 freq band coefficients are chosen from the range 4-32Hz and wavelet packets are generated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CSP - used in signal processing for separating a multivariate signal into additive subcomponents which have maximum differences in variance between two windows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embedding - </a:t>
            </a:r>
            <a:r>
              <a:rPr lang="en"/>
              <a:t>electrodes</a:t>
            </a:r>
            <a:r>
              <a:rPr lang="en"/>
              <a:t> are considered as nodes and then vectors are generated from that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Noise SNR 15, 98 simliarity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efaa3ee65_5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efaa3ee65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Shallow conv - temporal con, spatial filter, +  2 conv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Deepconv - 4 conv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Eegnet - conv, depthwise and separable conv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Conformer - cnn - attention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Atc - conv, attention, temporal conv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- interpretable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Deep4net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Shallowfbcsp - 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(FBCSP) to perform autonomous selection of key temporal-spatial discriminative EEG characteristics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efaa3ee65_5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efaa3ee65_5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Depthwise conv - </a:t>
            </a:r>
            <a:r>
              <a:rPr lang="en">
                <a:solidFill>
                  <a:schemeClr val="dk1"/>
                </a:solidFill>
              </a:rPr>
              <a:t>each timestep is convolved </a:t>
            </a:r>
            <a:r>
              <a:rPr lang="en"/>
              <a:t>across all channels, - to capture spatial relation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Separable - </a:t>
            </a:r>
            <a:r>
              <a:rPr lang="en" sz="1150">
                <a:solidFill>
                  <a:srgbClr val="0C0D0E"/>
                </a:solidFill>
                <a:highlight>
                  <a:srgbClr val="FFFFFF"/>
                </a:highlight>
              </a:rPr>
              <a:t>proposed to compute it faster. It performs a depthwise spatial convolution followed by a pointwise convolution which mixes together the resulting output channels. </a:t>
            </a:r>
            <a:br>
              <a:rPr lang="en" sz="1150">
                <a:solidFill>
                  <a:srgbClr val="0C0D0E"/>
                </a:solidFill>
                <a:highlight>
                  <a:srgbClr val="FFFFFF"/>
                </a:highlight>
              </a:rPr>
            </a:br>
            <a:r>
              <a:rPr lang="en" sz="1150">
                <a:solidFill>
                  <a:srgbClr val="0C0D0E"/>
                </a:solidFill>
                <a:highlight>
                  <a:srgbClr val="FFFFFF"/>
                </a:highlight>
              </a:rPr>
              <a:t>Captures relationships </a:t>
            </a:r>
            <a:r>
              <a:rPr lang="en" sz="1150">
                <a:solidFill>
                  <a:srgbClr val="0C0D0E"/>
                </a:solidFill>
                <a:highlight>
                  <a:srgbClr val="FFFFFF"/>
                </a:highlight>
              </a:rPr>
              <a:t>across</a:t>
            </a:r>
            <a:r>
              <a:rPr lang="en" sz="1150">
                <a:solidFill>
                  <a:srgbClr val="0C0D0E"/>
                </a:solidFill>
                <a:highlight>
                  <a:srgbClr val="FFFFFF"/>
                </a:highlight>
              </a:rPr>
              <a:t> channels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e04c39fd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e04c39fd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Depthwise conv - across all channels, each timestep is convolved - to capture spatial relation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Separable - </a:t>
            </a:r>
            <a:r>
              <a:rPr lang="en" sz="1150">
                <a:solidFill>
                  <a:srgbClr val="0C0D0E"/>
                </a:solidFill>
                <a:highlight>
                  <a:srgbClr val="FFFFFF"/>
                </a:highlight>
              </a:rPr>
              <a:t>proposed to compute it faster. It performs a depthwise spatial convolution followed by a pointwise convolution which mixes together the resulting output channels. </a:t>
            </a:r>
            <a:br>
              <a:rPr lang="en" sz="1150">
                <a:solidFill>
                  <a:srgbClr val="0C0D0E"/>
                </a:solidFill>
                <a:highlight>
                  <a:srgbClr val="FFFFFF"/>
                </a:highlight>
              </a:rPr>
            </a:br>
            <a:r>
              <a:rPr lang="en" sz="1150">
                <a:solidFill>
                  <a:srgbClr val="0C0D0E"/>
                </a:solidFill>
                <a:highlight>
                  <a:srgbClr val="FFFFFF"/>
                </a:highlight>
              </a:rPr>
              <a:t>Captures relationships across channels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efaa3ee65_5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efaa3ee65_5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efaa3ee65_5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efaa3ee65_5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352925"/>
            <a:ext cx="9144000" cy="789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 flipH="1" rot="10800000">
            <a:off x="0" y="4333875"/>
            <a:ext cx="9144000" cy="381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mall Use Shield_GoldOnTrans.eps"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01027" y="178595"/>
            <a:ext cx="561179" cy="5611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-lineWordmark_GoldOnCard_NoBG.eps"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97700" y="4846522"/>
            <a:ext cx="1366594" cy="1161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l_Viterbi_GoldOnCard_NoBG.eps" id="10" name="Google Shape;1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02" y="4603732"/>
            <a:ext cx="1306266" cy="35255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10" Type="http://schemas.openxmlformats.org/officeDocument/2006/relationships/image" Target="../media/image3.png"/><Relationship Id="rId9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/>
        </p:nvSpPr>
        <p:spPr>
          <a:xfrm>
            <a:off x="1179900" y="1083350"/>
            <a:ext cx="67842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Benchmarking and Analysis of Deep Learning methods to classify EEG Motor Movement / Imagery signals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5"/>
          <p:cNvSpPr txBox="1"/>
          <p:nvPr/>
        </p:nvSpPr>
        <p:spPr>
          <a:xfrm>
            <a:off x="1872000" y="2944825"/>
            <a:ext cx="54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2272E"/>
                </a:solidFill>
                <a:latin typeface="Calibri"/>
                <a:ea typeface="Calibri"/>
                <a:cs typeface="Calibri"/>
                <a:sym typeface="Calibri"/>
              </a:rPr>
              <a:t>CSCI-566 - </a:t>
            </a:r>
            <a:r>
              <a:rPr lang="en" sz="1900">
                <a:solidFill>
                  <a:srgbClr val="22272E"/>
                </a:solidFill>
                <a:latin typeface="Calibri"/>
                <a:ea typeface="Calibri"/>
                <a:cs typeface="Calibri"/>
                <a:sym typeface="Calibri"/>
              </a:rPr>
              <a:t>Deep Learning Project - Group 18</a:t>
            </a:r>
            <a:endParaRPr b="1" sz="1900">
              <a:solidFill>
                <a:srgbClr val="2227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p14"/>
          <p:cNvGraphicFramePr/>
          <p:nvPr/>
        </p:nvGraphicFramePr>
        <p:xfrm>
          <a:off x="516875" y="105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{1BA7A1D1-1D17-4DBA-AC4F-12E15B50EB5B}</a:tableStyleId>
              </a:tblPr>
              <a:tblGrid>
                <a:gridCol w="1843525"/>
                <a:gridCol w="1774650"/>
                <a:gridCol w="1143200"/>
                <a:gridCol w="1104950"/>
                <a:gridCol w="1171575"/>
                <a:gridCol w="1072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 Extraction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Acc-Noise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F1-Noise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EEGNet-v1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Raw-filtered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Deep4Net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Raw-filtered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0.5347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EEGITNet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Raw-filtered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0.5842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0.5597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0.5508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MLP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CSP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0.3689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0.3285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0.2564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CNN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CSP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0.3281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0.3177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0.2647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0.2556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Conv-LSTM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CSP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0.3294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0.2960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</a:tr>
            </a:tbl>
          </a:graphicData>
        </a:graphic>
      </p:graphicFrame>
      <p:sp>
        <p:nvSpPr>
          <p:cNvPr id="115" name="Google Shape;115;p14"/>
          <p:cNvSpPr txBox="1"/>
          <p:nvPr>
            <p:ph type="title"/>
          </p:nvPr>
        </p:nvSpPr>
        <p:spPr>
          <a:xfrm>
            <a:off x="311700" y="307775"/>
            <a:ext cx="8520600" cy="6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Preliminary Results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4"/>
          <p:cNvSpPr txBox="1"/>
          <p:nvPr/>
        </p:nvSpPr>
        <p:spPr>
          <a:xfrm>
            <a:off x="1590850" y="4527025"/>
            <a:ext cx="7448100" cy="477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Group 18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1C232"/>
                </a:solidFill>
              </a:rPr>
              <a:t>Benchmarking and Analysis of Deep Learning methods to classify EEG Motor Movement / Imagery signals</a:t>
            </a:r>
            <a:endParaRPr sz="11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311700" y="307775"/>
            <a:ext cx="8520600" cy="6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Steps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1590850" y="4527025"/>
            <a:ext cx="7448100" cy="477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Group 18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1C232"/>
                </a:solidFill>
              </a:rPr>
              <a:t>Benchmarking and Analysis of Deep Learning methods to classify EEG Motor Movement / Imagery signals</a:t>
            </a:r>
            <a:endParaRPr sz="1100">
              <a:solidFill>
                <a:srgbClr val="F1C232"/>
              </a:solidFill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566825" y="1158850"/>
            <a:ext cx="68400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Fine-tuning the models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Other d</a:t>
            </a:r>
            <a:r>
              <a:rPr lang="en"/>
              <a:t>atasets - Physionet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Other models - HybridConvNet, </a:t>
            </a:r>
            <a:r>
              <a:rPr lang="en"/>
              <a:t>FusionNet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Robustness Testing - Synthetic Data, Saliency map attack, DeepFool attack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311700" y="307775"/>
            <a:ext cx="8520600" cy="6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6"/>
          <p:cNvSpPr txBox="1"/>
          <p:nvPr/>
        </p:nvSpPr>
        <p:spPr>
          <a:xfrm>
            <a:off x="1590850" y="4527025"/>
            <a:ext cx="7448100" cy="477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Group 18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1C232"/>
                </a:solidFill>
              </a:rPr>
              <a:t>Benchmarking and Analysis of Deep Learning methods to classify EEG Motor Movement / Imagery signals</a:t>
            </a:r>
            <a:endParaRPr sz="1100">
              <a:solidFill>
                <a:srgbClr val="F1C232"/>
              </a:solidFill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400250" y="930500"/>
            <a:ext cx="8638800" cy="3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D. Milanés Hermosilla et al., "Shallow Convolutional Network Excel for Classifying Motor Imagery EEG in BCI Applications," IEEE Access, vol. 9, June 2021, doi: 10.1109/ACCESS.2021.3091399.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N. Shajil, M. Sasikala, and A. M. Arunagiri, "Deep Learning Classification of two-class Motor Imagery EEG signals using Transfer Learning," in Proc. 8th IEEE International Conference on E-Health and Bio engineering (EHB), Grigore T. Popa University of Medicine and Pharmacy, Romania, Oct. 2020.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D. Avola, M. Cascio, L. Cinque, A. Fagioli, G. L. Foresti, M. R. Marini, and D. Pannone, "Analyzing EEG Data with Machine and Deep Learning: A Benchmark," arXiv:2203.10009v1 [cs.LG], Mar. 2022.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17"/>
          <p:cNvSpPr txBox="1"/>
          <p:nvPr/>
        </p:nvSpPr>
        <p:spPr>
          <a:xfrm>
            <a:off x="1590850" y="4527025"/>
            <a:ext cx="7448100" cy="477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Group 18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1C232"/>
                </a:solidFill>
              </a:rPr>
              <a:t>Benchmarking and Analysis of Deep Learning methods to classify EEG Motor Movement / Imagery signals</a:t>
            </a:r>
            <a:endParaRPr sz="1100">
              <a:solidFill>
                <a:srgbClr val="F1C232"/>
              </a:solidFill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400250" y="930500"/>
            <a:ext cx="8638800" cy="3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Guided by:  </a:t>
            </a:r>
            <a:r>
              <a:rPr lang="en"/>
              <a:t>Yuehan Qin - TA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Members: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 Praveen Raj Ilango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Jayanth Jayakumar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Neranjhana Ramesh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Pragatheeswaran Ravichandran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Sathiya Murthi Sankaran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Sriram Acharya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55075" y="884900"/>
            <a:ext cx="8520600" cy="28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b="1" sz="24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2272E"/>
              </a:buClr>
              <a:buSzPts val="1700"/>
              <a:buFont typeface="Calibri"/>
              <a:buChar char="●"/>
            </a:pPr>
            <a:r>
              <a:rPr b="1" lang="en" sz="1700">
                <a:solidFill>
                  <a:srgbClr val="22272E"/>
                </a:solidFill>
                <a:latin typeface="Calibri"/>
                <a:ea typeface="Calibri"/>
                <a:cs typeface="Calibri"/>
                <a:sym typeface="Calibri"/>
              </a:rPr>
              <a:t>Compare </a:t>
            </a:r>
            <a:r>
              <a:rPr lang="en" sz="1700">
                <a:solidFill>
                  <a:srgbClr val="22272E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" sz="1700">
                <a:solidFill>
                  <a:srgbClr val="22272E"/>
                </a:solidFill>
                <a:latin typeface="Calibri"/>
                <a:ea typeface="Calibri"/>
                <a:cs typeface="Calibri"/>
                <a:sym typeface="Calibri"/>
              </a:rPr>
              <a:t>benchmark </a:t>
            </a:r>
            <a:r>
              <a:rPr lang="en" sz="1700">
                <a:solidFill>
                  <a:srgbClr val="22272E"/>
                </a:solidFill>
                <a:latin typeface="Calibri"/>
                <a:ea typeface="Calibri"/>
                <a:cs typeface="Calibri"/>
                <a:sym typeface="Calibri"/>
              </a:rPr>
              <a:t>the performance of current Deep Learning methods to </a:t>
            </a:r>
            <a:r>
              <a:rPr b="1" lang="en" sz="1700">
                <a:solidFill>
                  <a:srgbClr val="22272E"/>
                </a:solidFill>
                <a:latin typeface="Calibri"/>
                <a:ea typeface="Calibri"/>
                <a:cs typeface="Calibri"/>
                <a:sym typeface="Calibri"/>
              </a:rPr>
              <a:t>classify EEG</a:t>
            </a:r>
            <a:r>
              <a:rPr lang="en" sz="1700">
                <a:solidFill>
                  <a:srgbClr val="22272E"/>
                </a:solidFill>
                <a:latin typeface="Calibri"/>
                <a:ea typeface="Calibri"/>
                <a:cs typeface="Calibri"/>
                <a:sym typeface="Calibri"/>
              </a:rPr>
              <a:t> signals for Motor Movement / Imagery. </a:t>
            </a:r>
            <a:endParaRPr sz="1700">
              <a:solidFill>
                <a:srgbClr val="2227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72E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rgbClr val="22272E"/>
                </a:solidFill>
                <a:latin typeface="Calibri"/>
                <a:ea typeface="Calibri"/>
                <a:cs typeface="Calibri"/>
                <a:sym typeface="Calibri"/>
              </a:rPr>
              <a:t>Analyze </a:t>
            </a:r>
            <a:r>
              <a:rPr b="1" lang="en" sz="1700">
                <a:solidFill>
                  <a:srgbClr val="22272E"/>
                </a:solidFill>
                <a:latin typeface="Calibri"/>
                <a:ea typeface="Calibri"/>
                <a:cs typeface="Calibri"/>
                <a:sym typeface="Calibri"/>
              </a:rPr>
              <a:t>robustness</a:t>
            </a:r>
            <a:r>
              <a:rPr lang="en" sz="1700">
                <a:solidFill>
                  <a:srgbClr val="22272E"/>
                </a:solidFill>
                <a:latin typeface="Calibri"/>
                <a:ea typeface="Calibri"/>
                <a:cs typeface="Calibri"/>
                <a:sym typeface="Calibri"/>
              </a:rPr>
              <a:t> of models to </a:t>
            </a:r>
            <a:r>
              <a:rPr b="1" lang="en" sz="1700">
                <a:solidFill>
                  <a:srgbClr val="22272E"/>
                </a:solidFill>
                <a:latin typeface="Calibri"/>
                <a:ea typeface="Calibri"/>
                <a:cs typeface="Calibri"/>
                <a:sym typeface="Calibri"/>
              </a:rPr>
              <a:t>noise </a:t>
            </a:r>
            <a:endParaRPr sz="1700">
              <a:solidFill>
                <a:srgbClr val="2227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227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2272E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rgbClr val="22272E"/>
                </a:solidFill>
                <a:latin typeface="Calibri"/>
                <a:ea typeface="Calibri"/>
                <a:cs typeface="Calibri"/>
                <a:sym typeface="Calibri"/>
              </a:rPr>
              <a:t>The study aims to offer insights to optimize EEG data classification for </a:t>
            </a:r>
            <a:r>
              <a:rPr b="1" lang="en" sz="1700">
                <a:solidFill>
                  <a:srgbClr val="22272E"/>
                </a:solidFill>
                <a:latin typeface="Calibri"/>
                <a:ea typeface="Calibri"/>
                <a:cs typeface="Calibri"/>
                <a:sym typeface="Calibri"/>
              </a:rPr>
              <a:t>BCI </a:t>
            </a:r>
            <a:r>
              <a:rPr lang="en" sz="1700">
                <a:solidFill>
                  <a:srgbClr val="22272E"/>
                </a:solidFill>
                <a:latin typeface="Calibri"/>
                <a:ea typeface="Calibri"/>
                <a:cs typeface="Calibri"/>
                <a:sym typeface="Calibri"/>
              </a:rPr>
              <a:t>applications.</a:t>
            </a:r>
            <a:endParaRPr sz="1700">
              <a:solidFill>
                <a:srgbClr val="2227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7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6"/>
          <p:cNvSpPr txBox="1"/>
          <p:nvPr/>
        </p:nvSpPr>
        <p:spPr>
          <a:xfrm>
            <a:off x="1590850" y="4527025"/>
            <a:ext cx="7448100" cy="477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Group 18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1C232"/>
                </a:solidFill>
              </a:rPr>
              <a:t>Benchmarking and Analysis of Deep Learning methods to classify EEG Motor Movement / Imagery signals</a:t>
            </a:r>
            <a:endParaRPr sz="11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217825"/>
            <a:ext cx="8520600" cy="6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1" lang="e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BCI-Competition-IV-2a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828425" y="1028575"/>
            <a:ext cx="3246300" cy="165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 description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Subjects: 9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Trials: 288 x 18 = 5184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Channels: 22 EEG + 3 EOG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Sampling frequency:</a:t>
            </a:r>
            <a:r>
              <a:rPr lang="en"/>
              <a:t> 250 Hz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Frequency range: 0.5 to 100 Hz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Format: GDF</a:t>
            </a: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828425" y="2870125"/>
            <a:ext cx="1671600" cy="12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Target classes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Left hand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Right hand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Feet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Tongue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388" y="461150"/>
            <a:ext cx="2394026" cy="18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075" y="2659150"/>
            <a:ext cx="3832650" cy="16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 txBox="1"/>
          <p:nvPr/>
        </p:nvSpPr>
        <p:spPr>
          <a:xfrm>
            <a:off x="1590850" y="4527025"/>
            <a:ext cx="7448100" cy="477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Group 18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1C232"/>
                </a:solidFill>
              </a:rPr>
              <a:t>Benchmarking and Analysis of Deep Learning methods to classify EEG Motor Movement / Imagery signals</a:t>
            </a:r>
            <a:endParaRPr sz="11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  <a:endParaRPr b="1" sz="2400"/>
          </a:p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635000" y="1017450"/>
            <a:ext cx="5483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Preprocessing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Bandpass filtering: 4 - 38 Hz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Exponential moving st</a:t>
            </a:r>
            <a:r>
              <a:rPr lang="en"/>
              <a:t>andardization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 into windows: 5184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Feature Extraction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Wavelet Packet Decomposition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Common Spatial Pattern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Graph Embedding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Train - Test split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Model Training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Robustness to noise - </a:t>
            </a:r>
            <a:r>
              <a:rPr lang="en"/>
              <a:t>SNR 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"/>
          <p:cNvSpPr txBox="1"/>
          <p:nvPr/>
        </p:nvSpPr>
        <p:spPr>
          <a:xfrm>
            <a:off x="1590850" y="4527025"/>
            <a:ext cx="7448100" cy="477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Group 18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1C232"/>
                </a:solidFill>
              </a:rPr>
              <a:t>Benchmarking and Analysis of Deep Learning methods to classify EEG Motor Movement / Imagery signals</a:t>
            </a:r>
            <a:endParaRPr sz="11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 b="1" sz="2400"/>
          </a:p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9"/>
          <p:cNvSpPr txBox="1"/>
          <p:nvPr/>
        </p:nvSpPr>
        <p:spPr>
          <a:xfrm>
            <a:off x="1021525" y="1008600"/>
            <a:ext cx="36498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Raw Dataset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MLP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Shallow ConvNet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Deep ConvNet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EEGNet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EEGConformer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ATCNet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EEGITNet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9"/>
          <p:cNvSpPr txBox="1"/>
          <p:nvPr/>
        </p:nvSpPr>
        <p:spPr>
          <a:xfrm>
            <a:off x="1590850" y="4527025"/>
            <a:ext cx="7448100" cy="477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Group 18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1C232"/>
                </a:solidFill>
              </a:rPr>
              <a:t>Benchmarking and Analysis of Deep Learning methods to classify EEG Motor Movement / Imagery signals</a:t>
            </a:r>
            <a:endParaRPr sz="1100">
              <a:solidFill>
                <a:srgbClr val="F1C232"/>
              </a:solidFill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4572000" y="1017450"/>
            <a:ext cx="30000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WPD </a:t>
            </a:r>
            <a:r>
              <a:rPr lang="en"/>
              <a:t>CSP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MLP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CNN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ConvLSTM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ShallowFBCSP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 - EEGNet</a:t>
            </a:r>
            <a:endParaRPr b="1" sz="2400"/>
          </a:p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0"/>
          <p:cNvSpPr txBox="1"/>
          <p:nvPr/>
        </p:nvSpPr>
        <p:spPr>
          <a:xfrm>
            <a:off x="1590850" y="4527025"/>
            <a:ext cx="7448100" cy="477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Group 18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1C232"/>
                </a:solidFill>
              </a:rPr>
              <a:t>Benchmarking and Analysis of Deep Learning methods to classify EEG Motor Movement / Imagery signals</a:t>
            </a:r>
            <a:endParaRPr sz="1100">
              <a:solidFill>
                <a:srgbClr val="F1C232"/>
              </a:solidFill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713" y="1095825"/>
            <a:ext cx="5154577" cy="295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 - EEGConformer</a:t>
            </a:r>
            <a:endParaRPr b="1" sz="2400"/>
          </a:p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1"/>
          <p:cNvSpPr txBox="1"/>
          <p:nvPr/>
        </p:nvSpPr>
        <p:spPr>
          <a:xfrm>
            <a:off x="1590850" y="4527025"/>
            <a:ext cx="7448100" cy="477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Group 18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1C232"/>
                </a:solidFill>
              </a:rPr>
              <a:t>Benchmarking and Analysis of Deep Learning methods to classify EEG Motor Movement / Imagery signals</a:t>
            </a:r>
            <a:endParaRPr sz="1100">
              <a:solidFill>
                <a:srgbClr val="F1C232"/>
              </a:solidFill>
            </a:endParaRPr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651" y="1337024"/>
            <a:ext cx="7838700" cy="22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curves</a:t>
            </a:r>
            <a:endParaRPr b="1" sz="2400"/>
          </a:p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2"/>
          <p:cNvSpPr txBox="1"/>
          <p:nvPr/>
        </p:nvSpPr>
        <p:spPr>
          <a:xfrm>
            <a:off x="1590850" y="4527025"/>
            <a:ext cx="7448100" cy="477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Group 18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1C232"/>
                </a:solidFill>
              </a:rPr>
              <a:t>Benchmarking and Analysis of Deep Learning methods to classify EEG Motor Movement / Imagery signals</a:t>
            </a:r>
            <a:endParaRPr sz="1100">
              <a:solidFill>
                <a:srgbClr val="F1C232"/>
              </a:solidFill>
            </a:endParaRPr>
          </a:p>
        </p:txBody>
      </p:sp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50" y="1169850"/>
            <a:ext cx="1867850" cy="14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7953" y="1169851"/>
            <a:ext cx="1901621" cy="14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/>
        </p:nvSpPr>
        <p:spPr>
          <a:xfrm>
            <a:off x="277775" y="934550"/>
            <a:ext cx="134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MLP Classifier</a:t>
            </a:r>
            <a:endParaRPr b="1" sz="1000"/>
          </a:p>
        </p:txBody>
      </p:sp>
      <p:pic>
        <p:nvPicPr>
          <p:cNvPr id="93" name="Google Shape;93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3675" y="1169850"/>
            <a:ext cx="1867850" cy="1482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8625" y="1169850"/>
            <a:ext cx="1901625" cy="148280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2"/>
          <p:cNvSpPr txBox="1"/>
          <p:nvPr/>
        </p:nvSpPr>
        <p:spPr>
          <a:xfrm>
            <a:off x="4700800" y="934550"/>
            <a:ext cx="134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 LSTM</a:t>
            </a:r>
            <a:endParaRPr b="1" sz="1000"/>
          </a:p>
        </p:txBody>
      </p:sp>
      <p:pic>
        <p:nvPicPr>
          <p:cNvPr id="96" name="Google Shape;96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2835887"/>
            <a:ext cx="1818550" cy="1443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59487" y="2805042"/>
            <a:ext cx="1818551" cy="1418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13675" y="2848438"/>
            <a:ext cx="1867850" cy="1482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88624" y="2805049"/>
            <a:ext cx="1901625" cy="14827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2"/>
          <p:cNvSpPr txBox="1"/>
          <p:nvPr/>
        </p:nvSpPr>
        <p:spPr>
          <a:xfrm>
            <a:off x="375050" y="2602875"/>
            <a:ext cx="134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EEGNet</a:t>
            </a:r>
            <a:endParaRPr b="1" sz="1000"/>
          </a:p>
        </p:txBody>
      </p:sp>
      <p:sp>
        <p:nvSpPr>
          <p:cNvPr id="101" name="Google Shape;101;p12"/>
          <p:cNvSpPr txBox="1"/>
          <p:nvPr/>
        </p:nvSpPr>
        <p:spPr>
          <a:xfrm>
            <a:off x="4740150" y="2602888"/>
            <a:ext cx="134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Deep ConvNet</a:t>
            </a:r>
            <a:endParaRPr b="1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311700" y="307775"/>
            <a:ext cx="8520600" cy="6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Preliminary Results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7" name="Google Shape;107;p13"/>
          <p:cNvGraphicFramePr/>
          <p:nvPr/>
        </p:nvGraphicFramePr>
        <p:xfrm>
          <a:off x="516888" y="98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{1BA7A1D1-1D17-4DBA-AC4F-12E15B50EB5B}</a:tableStyleId>
              </a:tblPr>
              <a:tblGrid>
                <a:gridCol w="1843525"/>
                <a:gridCol w="1774650"/>
                <a:gridCol w="1143200"/>
                <a:gridCol w="1104950"/>
                <a:gridCol w="1171575"/>
                <a:gridCol w="1072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 Extraction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Acc-Noise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F1-Noise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MLP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Raw-filtered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0.2390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0.0922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0.0865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EEGNet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Raw-filtered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0.6073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0.6040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0.5449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0.5365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Shallow ConvNet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Raw-filtered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0.5617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0.5296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0.5317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A2C4C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Deep ConvNet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Raw-filtered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0.5990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0.5764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0.5741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2C4C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ATCNet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Raw-filtered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0.6658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0.6643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0.6021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2C4C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EEGConformer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Raw-filtered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0.4949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0.4901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ShallowFBCSPNet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FBCSP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0.5893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0.5893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0.5879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</a:tr>
            </a:tbl>
          </a:graphicData>
        </a:graphic>
      </p:graphicFrame>
      <p:sp>
        <p:nvSpPr>
          <p:cNvPr id="108" name="Google Shape;108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3"/>
          <p:cNvSpPr txBox="1"/>
          <p:nvPr/>
        </p:nvSpPr>
        <p:spPr>
          <a:xfrm>
            <a:off x="1590850" y="4527025"/>
            <a:ext cx="7448100" cy="477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Group 18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1C232"/>
                </a:solidFill>
              </a:rPr>
              <a:t>Benchmarking and Analysis of Deep Learning methods to classify EEG Motor Movement / Imagery signals</a:t>
            </a:r>
            <a:endParaRPr sz="11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