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65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3131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3729"/>
              </a:lnSpc>
            </a:pPr>
            <a:fld id="{81D60167-4931-47E6-BA6A-407CBD079E47}" type="slidenum">
              <a:rPr spc="250" dirty="0"/>
              <a:t>‹#›</a:t>
            </a:fld>
            <a:endParaRPr spc="2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13131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3131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3729"/>
              </a:lnSpc>
            </a:pPr>
            <a:fld id="{81D60167-4931-47E6-BA6A-407CBD079E47}" type="slidenum">
              <a:rPr spc="250" dirty="0"/>
              <a:t>‹#›</a:t>
            </a:fld>
            <a:endParaRPr spc="2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3131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3729"/>
              </a:lnSpc>
            </a:pPr>
            <a:fld id="{81D60167-4931-47E6-BA6A-407CBD079E47}" type="slidenum">
              <a:rPr spc="250" dirty="0"/>
              <a:t>‹#›</a:t>
            </a:fld>
            <a:endParaRPr spc="2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3131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3729"/>
              </a:lnSpc>
            </a:pPr>
            <a:fld id="{81D60167-4931-47E6-BA6A-407CBD079E47}" type="slidenum">
              <a:rPr spc="250" dirty="0"/>
              <a:t>‹#›</a:t>
            </a:fld>
            <a:endParaRPr spc="2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3131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3729"/>
              </a:lnSpc>
            </a:pPr>
            <a:fld id="{81D60167-4931-47E6-BA6A-407CBD079E47}" type="slidenum">
              <a:rPr spc="250" dirty="0"/>
              <a:t>‹#›</a:t>
            </a:fld>
            <a:endParaRPr spc="2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8323" y="965231"/>
            <a:ext cx="16031352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83704" y="2579947"/>
            <a:ext cx="14320590" cy="596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3131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90600" y="9001555"/>
            <a:ext cx="321309" cy="507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31313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3729"/>
              </a:lnSpc>
            </a:pPr>
            <a:fld id="{81D60167-4931-47E6-BA6A-407CBD079E47}" type="slidenum">
              <a:rPr spc="250" dirty="0"/>
              <a:t>‹#›</a:t>
            </a:fld>
            <a:endParaRPr spc="2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FCB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938095"/>
            <a:ext cx="14636750" cy="4007485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12700" marR="5080">
              <a:lnSpc>
                <a:spcPts val="9980"/>
              </a:lnSpc>
              <a:spcBef>
                <a:spcPts val="1614"/>
              </a:spcBef>
            </a:pPr>
            <a:r>
              <a:rPr sz="9500" b="1" spc="-590" dirty="0">
                <a:solidFill>
                  <a:srgbClr val="131313"/>
                </a:solidFill>
                <a:latin typeface="Verdana"/>
                <a:cs typeface="Verdana"/>
              </a:rPr>
              <a:t>Machine </a:t>
            </a:r>
            <a:r>
              <a:rPr sz="9500" b="1" spc="-555" dirty="0">
                <a:solidFill>
                  <a:srgbClr val="131313"/>
                </a:solidFill>
                <a:latin typeface="Verdana"/>
                <a:cs typeface="Verdana"/>
              </a:rPr>
              <a:t>Learning</a:t>
            </a:r>
            <a:r>
              <a:rPr sz="9500" b="1" spc="-1980" dirty="0">
                <a:solidFill>
                  <a:srgbClr val="131313"/>
                </a:solidFill>
                <a:latin typeface="Verdana"/>
                <a:cs typeface="Verdana"/>
              </a:rPr>
              <a:t> </a:t>
            </a:r>
            <a:r>
              <a:rPr sz="9500" b="1" spc="-590" dirty="0">
                <a:solidFill>
                  <a:srgbClr val="131313"/>
                </a:solidFill>
                <a:latin typeface="Verdana"/>
                <a:cs typeface="Verdana"/>
              </a:rPr>
              <a:t>based  </a:t>
            </a:r>
            <a:r>
              <a:rPr sz="9500" b="1" spc="-400" dirty="0">
                <a:latin typeface="Verdana"/>
                <a:cs typeface="Verdana"/>
              </a:rPr>
              <a:t>Epileptic </a:t>
            </a:r>
            <a:r>
              <a:rPr sz="9500" b="1" spc="-515" dirty="0">
                <a:latin typeface="Verdana"/>
                <a:cs typeface="Verdana"/>
              </a:rPr>
              <a:t>Seizure  </a:t>
            </a:r>
            <a:r>
              <a:rPr sz="9500" b="1" spc="-425" dirty="0">
                <a:latin typeface="Verdana"/>
                <a:cs typeface="Verdana"/>
              </a:rPr>
              <a:t>Prediction</a:t>
            </a:r>
            <a:endParaRPr sz="95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447160" y="7308646"/>
            <a:ext cx="810260" cy="0"/>
          </a:xfrm>
          <a:custGeom>
            <a:avLst/>
            <a:gdLst/>
            <a:ahLst/>
            <a:cxnLst/>
            <a:rect l="l" t="t" r="r" b="b"/>
            <a:pathLst>
              <a:path w="810259">
                <a:moveTo>
                  <a:pt x="0" y="0"/>
                </a:moveTo>
                <a:lnTo>
                  <a:pt x="809744" y="0"/>
                </a:lnTo>
              </a:path>
            </a:pathLst>
          </a:custGeom>
          <a:ln w="85725">
            <a:solidFill>
              <a:srgbClr val="1313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50499" y="5258834"/>
            <a:ext cx="7821930" cy="398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8890" marR="5080" indent="167005" algn="r">
              <a:lnSpc>
                <a:spcPct val="116100"/>
              </a:lnSpc>
              <a:spcBef>
                <a:spcPts val="100"/>
              </a:spcBef>
            </a:pPr>
            <a:r>
              <a:rPr sz="2800" spc="65" dirty="0">
                <a:solidFill>
                  <a:srgbClr val="131313"/>
                </a:solidFill>
                <a:latin typeface="Trebuchet MS"/>
                <a:cs typeface="Trebuchet MS"/>
              </a:rPr>
              <a:t>Aditya</a:t>
            </a:r>
            <a:r>
              <a:rPr sz="2800" spc="-185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2800" spc="70" dirty="0">
                <a:solidFill>
                  <a:srgbClr val="131313"/>
                </a:solidFill>
                <a:latin typeface="Trebuchet MS"/>
                <a:cs typeface="Trebuchet MS"/>
              </a:rPr>
              <a:t>Sriram</a:t>
            </a:r>
            <a:r>
              <a:rPr sz="2800" spc="-185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2800" spc="390" dirty="0">
                <a:solidFill>
                  <a:srgbClr val="131313"/>
                </a:solidFill>
                <a:latin typeface="Trebuchet MS"/>
                <a:cs typeface="Trebuchet MS"/>
              </a:rPr>
              <a:t>S </a:t>
            </a:r>
            <a:r>
              <a:rPr sz="2800" spc="245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2800" spc="100" dirty="0">
                <a:solidFill>
                  <a:srgbClr val="131313"/>
                </a:solidFill>
                <a:latin typeface="Trebuchet MS"/>
                <a:cs typeface="Trebuchet MS"/>
              </a:rPr>
              <a:t>Sathiya</a:t>
            </a:r>
            <a:r>
              <a:rPr sz="2800" spc="-185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2800" spc="60" dirty="0">
                <a:solidFill>
                  <a:srgbClr val="131313"/>
                </a:solidFill>
                <a:latin typeface="Trebuchet MS"/>
                <a:cs typeface="Trebuchet MS"/>
              </a:rPr>
              <a:t>Murthi</a:t>
            </a:r>
            <a:r>
              <a:rPr sz="2800" spc="-185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2800" spc="390" dirty="0">
                <a:solidFill>
                  <a:srgbClr val="131313"/>
                </a:solidFill>
                <a:latin typeface="Trebuchet MS"/>
                <a:cs typeface="Trebuchet MS"/>
              </a:rPr>
              <a:t>S </a:t>
            </a:r>
            <a:r>
              <a:rPr sz="2800" spc="245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2800" spc="105" dirty="0">
                <a:solidFill>
                  <a:srgbClr val="131313"/>
                </a:solidFill>
                <a:latin typeface="Trebuchet MS"/>
                <a:cs typeface="Trebuchet MS"/>
              </a:rPr>
              <a:t>Duke </a:t>
            </a:r>
            <a:r>
              <a:rPr sz="2800" spc="65" dirty="0">
                <a:solidFill>
                  <a:srgbClr val="131313"/>
                </a:solidFill>
                <a:latin typeface="Trebuchet MS"/>
                <a:cs typeface="Trebuchet MS"/>
              </a:rPr>
              <a:t>Daffin</a:t>
            </a:r>
            <a:r>
              <a:rPr sz="2800" spc="-50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131313"/>
                </a:solidFill>
                <a:latin typeface="Trebuchet MS"/>
                <a:cs typeface="Trebuchet MS"/>
              </a:rPr>
              <a:t>T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3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00">
              <a:latin typeface="Trebuchet MS"/>
              <a:cs typeface="Trebuchet MS"/>
            </a:endParaRPr>
          </a:p>
          <a:p>
            <a:pPr marL="767080" marR="5080" indent="3343275" algn="r">
              <a:lnSpc>
                <a:spcPct val="116100"/>
              </a:lnSpc>
            </a:pPr>
            <a:r>
              <a:rPr sz="2800" spc="80" dirty="0">
                <a:solidFill>
                  <a:srgbClr val="131313"/>
                </a:solidFill>
                <a:latin typeface="Trebuchet MS"/>
                <a:cs typeface="Trebuchet MS"/>
              </a:rPr>
              <a:t>Under </a:t>
            </a:r>
            <a:r>
              <a:rPr sz="2800" spc="60" dirty="0">
                <a:solidFill>
                  <a:srgbClr val="131313"/>
                </a:solidFill>
                <a:latin typeface="Trebuchet MS"/>
                <a:cs typeface="Trebuchet MS"/>
              </a:rPr>
              <a:t>the</a:t>
            </a:r>
            <a:r>
              <a:rPr sz="2800" spc="-434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2800" spc="100" dirty="0">
                <a:solidFill>
                  <a:srgbClr val="131313"/>
                </a:solidFill>
                <a:latin typeface="Trebuchet MS"/>
                <a:cs typeface="Trebuchet MS"/>
              </a:rPr>
              <a:t>guidance</a:t>
            </a:r>
            <a:r>
              <a:rPr sz="2800" spc="-18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2800" spc="70" dirty="0">
                <a:solidFill>
                  <a:srgbClr val="131313"/>
                </a:solidFill>
                <a:latin typeface="Trebuchet MS"/>
                <a:cs typeface="Trebuchet MS"/>
              </a:rPr>
              <a:t>of </a:t>
            </a:r>
            <a:r>
              <a:rPr sz="2800" spc="35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2800" spc="-50" dirty="0">
                <a:solidFill>
                  <a:srgbClr val="131313"/>
                </a:solidFill>
                <a:latin typeface="Trebuchet MS"/>
                <a:cs typeface="Trebuchet MS"/>
              </a:rPr>
              <a:t>Dr.</a:t>
            </a:r>
            <a:r>
              <a:rPr sz="2800" spc="-17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2800" spc="210" dirty="0">
                <a:solidFill>
                  <a:srgbClr val="131313"/>
                </a:solidFill>
                <a:latin typeface="Trebuchet MS"/>
                <a:cs typeface="Trebuchet MS"/>
              </a:rPr>
              <a:t>D</a:t>
            </a:r>
            <a:r>
              <a:rPr sz="2800" spc="-165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2800" spc="130" dirty="0">
                <a:solidFill>
                  <a:srgbClr val="131313"/>
                </a:solidFill>
                <a:latin typeface="Trebuchet MS"/>
                <a:cs typeface="Trebuchet MS"/>
              </a:rPr>
              <a:t>Sangeetha</a:t>
            </a:r>
            <a:r>
              <a:rPr sz="2800" spc="-165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2800" spc="325" dirty="0">
                <a:solidFill>
                  <a:srgbClr val="131313"/>
                </a:solidFill>
                <a:latin typeface="Trebuchet MS"/>
                <a:cs typeface="Trebuchet MS"/>
              </a:rPr>
              <a:t>-</a:t>
            </a:r>
            <a:r>
              <a:rPr sz="2800" spc="-165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2800" spc="125" dirty="0">
                <a:solidFill>
                  <a:srgbClr val="131313"/>
                </a:solidFill>
                <a:latin typeface="Trebuchet MS"/>
                <a:cs typeface="Trebuchet MS"/>
              </a:rPr>
              <a:t>Assistant</a:t>
            </a:r>
            <a:r>
              <a:rPr sz="2800" spc="-17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2800" spc="70" dirty="0">
                <a:solidFill>
                  <a:srgbClr val="131313"/>
                </a:solidFill>
                <a:latin typeface="Trebuchet MS"/>
                <a:cs typeface="Trebuchet MS"/>
              </a:rPr>
              <a:t>Professor,</a:t>
            </a:r>
            <a:r>
              <a:rPr sz="2800" spc="-165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2800" spc="70" dirty="0">
                <a:solidFill>
                  <a:srgbClr val="131313"/>
                </a:solidFill>
                <a:latin typeface="Trebuchet MS"/>
                <a:cs typeface="Trebuchet MS"/>
              </a:rPr>
              <a:t>MIT</a:t>
            </a:r>
            <a:endParaRPr sz="28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540"/>
              </a:spcBef>
            </a:pPr>
            <a:r>
              <a:rPr sz="2800" spc="-50" dirty="0">
                <a:solidFill>
                  <a:srgbClr val="131313"/>
                </a:solidFill>
                <a:latin typeface="Trebuchet MS"/>
                <a:cs typeface="Trebuchet MS"/>
              </a:rPr>
              <a:t>Dr.</a:t>
            </a:r>
            <a:r>
              <a:rPr sz="2800" spc="-165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2800" spc="390" dirty="0">
                <a:solidFill>
                  <a:srgbClr val="131313"/>
                </a:solidFill>
                <a:latin typeface="Trebuchet MS"/>
                <a:cs typeface="Trebuchet MS"/>
              </a:rPr>
              <a:t>S</a:t>
            </a:r>
            <a:r>
              <a:rPr sz="2800" spc="-16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2800" spc="95" dirty="0">
                <a:solidFill>
                  <a:srgbClr val="131313"/>
                </a:solidFill>
                <a:latin typeface="Trebuchet MS"/>
                <a:cs typeface="Trebuchet MS"/>
              </a:rPr>
              <a:t>Umamaheswari</a:t>
            </a:r>
            <a:r>
              <a:rPr sz="2800" spc="-16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2800" spc="325" dirty="0">
                <a:solidFill>
                  <a:srgbClr val="131313"/>
                </a:solidFill>
                <a:latin typeface="Trebuchet MS"/>
                <a:cs typeface="Trebuchet MS"/>
              </a:rPr>
              <a:t>-</a:t>
            </a:r>
            <a:r>
              <a:rPr sz="2800" spc="-16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2800" spc="125" dirty="0">
                <a:solidFill>
                  <a:srgbClr val="131313"/>
                </a:solidFill>
                <a:latin typeface="Trebuchet MS"/>
                <a:cs typeface="Trebuchet MS"/>
              </a:rPr>
              <a:t>Assistant</a:t>
            </a:r>
            <a:r>
              <a:rPr sz="2800" spc="-16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2800" spc="70" dirty="0">
                <a:solidFill>
                  <a:srgbClr val="131313"/>
                </a:solidFill>
                <a:latin typeface="Trebuchet MS"/>
                <a:cs typeface="Trebuchet MS"/>
              </a:rPr>
              <a:t>Professor,</a:t>
            </a:r>
            <a:r>
              <a:rPr sz="2800" spc="-16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2800" spc="70" dirty="0">
                <a:solidFill>
                  <a:srgbClr val="131313"/>
                </a:solidFill>
                <a:latin typeface="Trebuchet MS"/>
                <a:cs typeface="Trebuchet MS"/>
              </a:rPr>
              <a:t>MIT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8806" y="3809817"/>
            <a:ext cx="4076700" cy="1543050"/>
          </a:xfrm>
          <a:prstGeom prst="rect">
            <a:avLst/>
          </a:prstGeom>
          <a:solidFill>
            <a:srgbClr val="4A6FEC"/>
          </a:solidFill>
        </p:spPr>
        <p:txBody>
          <a:bodyPr vert="horz" wrap="square" lIns="0" tIns="212725" rIns="0" bIns="0" rtlCol="0">
            <a:spAutoFit/>
          </a:bodyPr>
          <a:lstStyle/>
          <a:p>
            <a:pPr marL="281940" marR="278765" indent="96520">
              <a:lnSpc>
                <a:spcPct val="108300"/>
              </a:lnSpc>
              <a:spcBef>
                <a:spcPts val="1675"/>
              </a:spcBef>
            </a:pPr>
            <a:r>
              <a:rPr sz="3000" spc="195" dirty="0">
                <a:solidFill>
                  <a:srgbClr val="FFFFFF"/>
                </a:solidFill>
                <a:latin typeface="Trebuchet MS"/>
                <a:cs typeface="Trebuchet MS"/>
              </a:rPr>
              <a:t>EEG</a:t>
            </a:r>
            <a:r>
              <a:rPr sz="3000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204" dirty="0">
                <a:solidFill>
                  <a:srgbClr val="FFFFFF"/>
                </a:solidFill>
                <a:latin typeface="Trebuchet MS"/>
                <a:cs typeface="Trebuchet MS"/>
              </a:rPr>
              <a:t>Signals</a:t>
            </a:r>
            <a:r>
              <a:rPr sz="3000" spc="-2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33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000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215" dirty="0">
                <a:solidFill>
                  <a:srgbClr val="FFFFFF"/>
                </a:solidFill>
                <a:latin typeface="Trebuchet MS"/>
                <a:cs typeface="Trebuchet MS"/>
              </a:rPr>
              <a:t>Raw  </a:t>
            </a:r>
            <a:r>
              <a:rPr sz="3000" spc="16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3000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33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3000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300" dirty="0">
                <a:solidFill>
                  <a:srgbClr val="FFFFFF"/>
                </a:solidFill>
                <a:latin typeface="Trebuchet MS"/>
                <a:cs typeface="Trebuchet MS"/>
              </a:rPr>
              <a:t>23</a:t>
            </a:r>
            <a:r>
              <a:rPr sz="3000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85" dirty="0">
                <a:solidFill>
                  <a:srgbClr val="FFFFFF"/>
                </a:solidFill>
                <a:latin typeface="Trebuchet MS"/>
                <a:cs typeface="Trebuchet MS"/>
              </a:rPr>
              <a:t>Channels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1041431"/>
            <a:ext cx="620204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75" dirty="0">
                <a:solidFill>
                  <a:srgbClr val="131313"/>
                </a:solidFill>
              </a:rPr>
              <a:t>Block</a:t>
            </a:r>
            <a:r>
              <a:rPr spc="-580" dirty="0">
                <a:solidFill>
                  <a:srgbClr val="131313"/>
                </a:solidFill>
              </a:rPr>
              <a:t> </a:t>
            </a:r>
            <a:r>
              <a:rPr spc="375" dirty="0">
                <a:solidFill>
                  <a:srgbClr val="131313"/>
                </a:solidFill>
              </a:rPr>
              <a:t>Diagram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6000" y="2626698"/>
            <a:ext cx="15709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solidFill>
                  <a:srgbClr val="131313"/>
                </a:solidFill>
                <a:latin typeface="Trebuchet MS"/>
                <a:cs typeface="Trebuchet MS"/>
              </a:rPr>
              <a:t>Training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455319" y="4446674"/>
            <a:ext cx="3215005" cy="191135"/>
            <a:chOff x="5455319" y="4446674"/>
            <a:chExt cx="3215005" cy="191135"/>
          </a:xfrm>
        </p:grpSpPr>
        <p:sp>
          <p:nvSpPr>
            <p:cNvPr id="6" name="object 6"/>
            <p:cNvSpPr/>
            <p:nvPr/>
          </p:nvSpPr>
          <p:spPr>
            <a:xfrm>
              <a:off x="5455319" y="4541946"/>
              <a:ext cx="3072130" cy="0"/>
            </a:xfrm>
            <a:custGeom>
              <a:avLst/>
              <a:gdLst/>
              <a:ahLst/>
              <a:cxnLst/>
              <a:rect l="l" t="t" r="r" b="b"/>
              <a:pathLst>
                <a:path w="3072129">
                  <a:moveTo>
                    <a:pt x="0" y="0"/>
                  </a:moveTo>
                  <a:lnTo>
                    <a:pt x="3071720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27010" y="4446674"/>
              <a:ext cx="143046" cy="1905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560143" y="3772016"/>
            <a:ext cx="28949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05" dirty="0">
                <a:solidFill>
                  <a:srgbClr val="131313"/>
                </a:solidFill>
                <a:latin typeface="Trebuchet MS"/>
                <a:cs typeface="Trebuchet MS"/>
              </a:rPr>
              <a:t>P</a:t>
            </a:r>
            <a:r>
              <a:rPr sz="3000" spc="90" dirty="0">
                <a:solidFill>
                  <a:srgbClr val="131313"/>
                </a:solidFill>
                <a:latin typeface="Trebuchet MS"/>
                <a:cs typeface="Trebuchet MS"/>
              </a:rPr>
              <a:t>r</a:t>
            </a:r>
            <a:r>
              <a:rPr sz="3000" spc="95" dirty="0">
                <a:solidFill>
                  <a:srgbClr val="131313"/>
                </a:solidFill>
                <a:latin typeface="Trebuchet MS"/>
                <a:cs typeface="Trebuchet MS"/>
              </a:rPr>
              <a:t>e</a:t>
            </a:r>
            <a:r>
              <a:rPr sz="3000" spc="335" dirty="0">
                <a:solidFill>
                  <a:srgbClr val="131313"/>
                </a:solidFill>
                <a:latin typeface="Trebuchet MS"/>
                <a:cs typeface="Trebuchet MS"/>
              </a:rPr>
              <a:t>-</a:t>
            </a:r>
            <a:r>
              <a:rPr sz="3000" spc="305" dirty="0">
                <a:solidFill>
                  <a:srgbClr val="131313"/>
                </a:solidFill>
                <a:latin typeface="Trebuchet MS"/>
                <a:cs typeface="Trebuchet MS"/>
              </a:rPr>
              <a:t>P</a:t>
            </a:r>
            <a:r>
              <a:rPr sz="3000" spc="90" dirty="0">
                <a:solidFill>
                  <a:srgbClr val="131313"/>
                </a:solidFill>
                <a:latin typeface="Trebuchet MS"/>
                <a:cs typeface="Trebuchet MS"/>
              </a:rPr>
              <a:t>r</a:t>
            </a:r>
            <a:r>
              <a:rPr sz="3000" spc="165" dirty="0">
                <a:solidFill>
                  <a:srgbClr val="131313"/>
                </a:solidFill>
                <a:latin typeface="Trebuchet MS"/>
                <a:cs typeface="Trebuchet MS"/>
              </a:rPr>
              <a:t>o</a:t>
            </a:r>
            <a:r>
              <a:rPr sz="3000" spc="229" dirty="0">
                <a:solidFill>
                  <a:srgbClr val="131313"/>
                </a:solidFill>
                <a:latin typeface="Trebuchet MS"/>
                <a:cs typeface="Trebuchet MS"/>
              </a:rPr>
              <a:t>c</a:t>
            </a:r>
            <a:r>
              <a:rPr sz="3000" spc="95" dirty="0">
                <a:solidFill>
                  <a:srgbClr val="131313"/>
                </a:solidFill>
                <a:latin typeface="Trebuchet MS"/>
                <a:cs typeface="Trebuchet MS"/>
              </a:rPr>
              <a:t>e</a:t>
            </a:r>
            <a:r>
              <a:rPr sz="3000" spc="380" dirty="0">
                <a:solidFill>
                  <a:srgbClr val="131313"/>
                </a:solidFill>
                <a:latin typeface="Trebuchet MS"/>
                <a:cs typeface="Trebuchet MS"/>
              </a:rPr>
              <a:t>ss</a:t>
            </a:r>
            <a:r>
              <a:rPr sz="3000" spc="-65" dirty="0">
                <a:solidFill>
                  <a:srgbClr val="131313"/>
                </a:solidFill>
                <a:latin typeface="Trebuchet MS"/>
                <a:cs typeface="Trebuchet MS"/>
              </a:rPr>
              <a:t>i</a:t>
            </a:r>
            <a:r>
              <a:rPr sz="3000" spc="235" dirty="0">
                <a:solidFill>
                  <a:srgbClr val="131313"/>
                </a:solidFill>
                <a:latin typeface="Trebuchet MS"/>
                <a:cs typeface="Trebuchet MS"/>
              </a:rPr>
              <a:t>n</a:t>
            </a:r>
            <a:r>
              <a:rPr sz="3000" spc="340" dirty="0">
                <a:solidFill>
                  <a:srgbClr val="131313"/>
                </a:solidFill>
                <a:latin typeface="Trebuchet MS"/>
                <a:cs typeface="Trebuchet MS"/>
              </a:rPr>
              <a:t>g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58956" y="3809817"/>
            <a:ext cx="4991100" cy="1543050"/>
          </a:xfrm>
          <a:prstGeom prst="rect">
            <a:avLst/>
          </a:prstGeom>
          <a:solidFill>
            <a:srgbClr val="F78545"/>
          </a:solidFill>
        </p:spPr>
        <p:txBody>
          <a:bodyPr vert="horz" wrap="square" lIns="0" tIns="230504" rIns="0" bIns="0" rtlCol="0">
            <a:spAutoFit/>
          </a:bodyPr>
          <a:lstStyle/>
          <a:p>
            <a:pPr marL="751840" marR="292100" indent="-450215">
              <a:lnSpc>
                <a:spcPct val="108300"/>
              </a:lnSpc>
              <a:spcBef>
                <a:spcPts val="1814"/>
              </a:spcBef>
            </a:pPr>
            <a:r>
              <a:rPr sz="3000" spc="140" dirty="0">
                <a:solidFill>
                  <a:srgbClr val="FFFFFF"/>
                </a:solidFill>
                <a:latin typeface="Trebuchet MS"/>
                <a:cs typeface="Trebuchet MS"/>
              </a:rPr>
              <a:t>Pre-Ictal </a:t>
            </a:r>
            <a:r>
              <a:rPr sz="3000" spc="18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000" spc="-6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Trebuchet MS"/>
                <a:cs typeface="Trebuchet MS"/>
              </a:rPr>
              <a:t>Inter-Ictal  </a:t>
            </a:r>
            <a:r>
              <a:rPr sz="3000" spc="145" dirty="0">
                <a:solidFill>
                  <a:srgbClr val="FFFFFF"/>
                </a:solidFill>
                <a:latin typeface="Trebuchet MS"/>
                <a:cs typeface="Trebuchet MS"/>
              </a:rPr>
              <a:t>periods</a:t>
            </a:r>
            <a:r>
              <a:rPr sz="3000" spc="-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55" dirty="0">
                <a:solidFill>
                  <a:srgbClr val="FFFFFF"/>
                </a:solidFill>
                <a:latin typeface="Trebuchet MS"/>
                <a:cs typeface="Trebuchet MS"/>
              </a:rPr>
              <a:t>Separation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17293" y="4685441"/>
            <a:ext cx="278066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0" marR="5080" indent="-565785">
              <a:lnSpc>
                <a:spcPct val="108300"/>
              </a:lnSpc>
              <a:spcBef>
                <a:spcPts val="100"/>
              </a:spcBef>
            </a:pPr>
            <a:r>
              <a:rPr sz="3000" spc="120" dirty="0">
                <a:solidFill>
                  <a:srgbClr val="131313"/>
                </a:solidFill>
                <a:latin typeface="Trebuchet MS"/>
                <a:cs typeface="Trebuchet MS"/>
              </a:rPr>
              <a:t>Split</a:t>
            </a:r>
            <a:r>
              <a:rPr sz="3000" spc="-245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3000" spc="110" dirty="0">
                <a:solidFill>
                  <a:srgbClr val="131313"/>
                </a:solidFill>
                <a:latin typeface="Trebuchet MS"/>
                <a:cs typeface="Trebuchet MS"/>
              </a:rPr>
              <a:t>into</a:t>
            </a:r>
            <a:r>
              <a:rPr sz="3000" spc="-245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3000" spc="285" dirty="0">
                <a:solidFill>
                  <a:srgbClr val="131313"/>
                </a:solidFill>
                <a:latin typeface="Trebuchet MS"/>
                <a:cs typeface="Trebuchet MS"/>
              </a:rPr>
              <a:t>5</a:t>
            </a:r>
            <a:r>
              <a:rPr sz="3000" spc="-24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3000" spc="130" dirty="0">
                <a:solidFill>
                  <a:srgbClr val="131313"/>
                </a:solidFill>
                <a:latin typeface="Trebuchet MS"/>
                <a:cs typeface="Trebuchet MS"/>
              </a:rPr>
              <a:t>min  </a:t>
            </a:r>
            <a:r>
              <a:rPr sz="3000" spc="125" dirty="0">
                <a:solidFill>
                  <a:srgbClr val="131313"/>
                </a:solidFill>
                <a:latin typeface="Trebuchet MS"/>
                <a:cs typeface="Trebuchet MS"/>
              </a:rPr>
              <a:t>intervals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425830" y="6493489"/>
            <a:ext cx="3829050" cy="1543050"/>
          </a:xfrm>
          <a:prstGeom prst="rect">
            <a:avLst/>
          </a:prstGeom>
          <a:solidFill>
            <a:srgbClr val="4A6FEC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3500">
              <a:latin typeface="Times New Roman"/>
              <a:cs typeface="Times New Roman"/>
            </a:endParaRPr>
          </a:p>
          <a:p>
            <a:pPr marL="3810" algn="ctr">
              <a:lnSpc>
                <a:spcPct val="100000"/>
              </a:lnSpc>
            </a:pPr>
            <a:r>
              <a:rPr sz="3000" spc="125" dirty="0">
                <a:solidFill>
                  <a:srgbClr val="FFFFFF"/>
                </a:solidFill>
                <a:latin typeface="Trebuchet MS"/>
                <a:cs typeface="Trebuchet MS"/>
              </a:rPr>
              <a:t>Classifier</a:t>
            </a:r>
            <a:r>
              <a:rPr sz="3000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3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178475" y="4470524"/>
            <a:ext cx="1235710" cy="1667510"/>
            <a:chOff x="14178475" y="4470524"/>
            <a:chExt cx="1235710" cy="1667510"/>
          </a:xfrm>
        </p:grpSpPr>
        <p:sp>
          <p:nvSpPr>
            <p:cNvPr id="13" name="object 13"/>
            <p:cNvSpPr/>
            <p:nvPr/>
          </p:nvSpPr>
          <p:spPr>
            <a:xfrm>
              <a:off x="14178475" y="4494336"/>
              <a:ext cx="1143635" cy="0"/>
            </a:xfrm>
            <a:custGeom>
              <a:avLst/>
              <a:gdLst/>
              <a:ahLst/>
              <a:cxnLst/>
              <a:rect l="l" t="t" r="r" b="b"/>
              <a:pathLst>
                <a:path w="1143634">
                  <a:moveTo>
                    <a:pt x="0" y="0"/>
                  </a:moveTo>
                  <a:lnTo>
                    <a:pt x="1143014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18668" y="4494428"/>
              <a:ext cx="0" cy="1500505"/>
            </a:xfrm>
            <a:custGeom>
              <a:avLst/>
              <a:gdLst/>
              <a:ahLst/>
              <a:cxnLst/>
              <a:rect l="l" t="t" r="r" b="b"/>
              <a:pathLst>
                <a:path h="1500504">
                  <a:moveTo>
                    <a:pt x="0" y="0"/>
                  </a:moveTo>
                  <a:lnTo>
                    <a:pt x="0" y="1499925"/>
                  </a:lnTo>
                </a:path>
              </a:pathLst>
            </a:custGeom>
            <a:ln w="477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223381" y="5994365"/>
              <a:ext cx="190573" cy="1431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4337169" y="3772016"/>
            <a:ext cx="28428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65" dirty="0">
                <a:solidFill>
                  <a:srgbClr val="131313"/>
                </a:solidFill>
                <a:latin typeface="Trebuchet MS"/>
                <a:cs typeface="Trebuchet MS"/>
              </a:rPr>
              <a:t>Binary </a:t>
            </a:r>
            <a:r>
              <a:rPr sz="3000" spc="135" dirty="0">
                <a:solidFill>
                  <a:srgbClr val="131313"/>
                </a:solidFill>
                <a:latin typeface="Trebuchet MS"/>
                <a:cs typeface="Trebuchet MS"/>
              </a:rPr>
              <a:t>data</a:t>
            </a:r>
            <a:r>
              <a:rPr sz="3000" spc="-65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3000" spc="130" dirty="0">
                <a:solidFill>
                  <a:srgbClr val="131313"/>
                </a:solidFill>
                <a:latin typeface="Trebuchet MS"/>
                <a:cs typeface="Trebuchet MS"/>
              </a:rPr>
              <a:t>fed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552207" y="4267316"/>
            <a:ext cx="162813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35" dirty="0">
                <a:solidFill>
                  <a:srgbClr val="131313"/>
                </a:solidFill>
                <a:latin typeface="Trebuchet MS"/>
                <a:cs typeface="Trebuchet MS"/>
              </a:rPr>
              <a:t>to</a:t>
            </a:r>
            <a:r>
              <a:rPr sz="3000" spc="-29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3000" spc="110" dirty="0">
                <a:solidFill>
                  <a:srgbClr val="131313"/>
                </a:solidFill>
                <a:latin typeface="Trebuchet MS"/>
                <a:cs typeface="Trebuchet MS"/>
              </a:rPr>
              <a:t>model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303054" y="7195756"/>
            <a:ext cx="3215005" cy="191135"/>
            <a:chOff x="9303054" y="7195756"/>
            <a:chExt cx="3215005" cy="191135"/>
          </a:xfrm>
        </p:grpSpPr>
        <p:sp>
          <p:nvSpPr>
            <p:cNvPr id="19" name="object 19"/>
            <p:cNvSpPr/>
            <p:nvPr/>
          </p:nvSpPr>
          <p:spPr>
            <a:xfrm>
              <a:off x="9446102" y="7291028"/>
              <a:ext cx="3072130" cy="0"/>
            </a:xfrm>
            <a:custGeom>
              <a:avLst/>
              <a:gdLst/>
              <a:ahLst/>
              <a:cxnLst/>
              <a:rect l="l" t="t" r="r" b="b"/>
              <a:pathLst>
                <a:path w="3072129">
                  <a:moveTo>
                    <a:pt x="3071720" y="0"/>
                  </a:moveTo>
                  <a:lnTo>
                    <a:pt x="0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303054" y="7195756"/>
              <a:ext cx="143046" cy="1905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603315" y="6452214"/>
            <a:ext cx="27247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25" dirty="0">
                <a:solidFill>
                  <a:srgbClr val="131313"/>
                </a:solidFill>
                <a:latin typeface="Trebuchet MS"/>
                <a:cs typeface="Trebuchet MS"/>
              </a:rPr>
              <a:t>Training</a:t>
            </a:r>
            <a:r>
              <a:rPr sz="3000" spc="-30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3000" spc="130" dirty="0">
                <a:solidFill>
                  <a:srgbClr val="131313"/>
                </a:solidFill>
                <a:latin typeface="Trebuchet MS"/>
                <a:cs typeface="Trebuchet MS"/>
              </a:rPr>
              <a:t>Model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90600" y="9001555"/>
            <a:ext cx="320675" cy="50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729"/>
              </a:lnSpc>
            </a:pPr>
            <a:fld id="{81D60167-4931-47E6-BA6A-407CBD079E47}" type="slidenum">
              <a:rPr sz="3200" spc="24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fld>
            <a:endParaRPr sz="32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19304" y="6493489"/>
            <a:ext cx="3829050" cy="1543050"/>
          </a:xfrm>
          <a:prstGeom prst="rect">
            <a:avLst/>
          </a:prstGeom>
          <a:solidFill>
            <a:srgbClr val="F78545"/>
          </a:solidFill>
        </p:spPr>
        <p:txBody>
          <a:bodyPr vert="horz" wrap="square" lIns="0" tIns="230504" rIns="0" bIns="0" rtlCol="0">
            <a:spAutoFit/>
          </a:bodyPr>
          <a:lstStyle/>
          <a:p>
            <a:pPr marL="1370965" marR="296545" indent="-1062355">
              <a:lnSpc>
                <a:spcPct val="108300"/>
              </a:lnSpc>
              <a:spcBef>
                <a:spcPts val="1814"/>
              </a:spcBef>
            </a:pPr>
            <a:r>
              <a:rPr sz="3000" spc="105" dirty="0">
                <a:solidFill>
                  <a:srgbClr val="FFFFFF"/>
                </a:solidFill>
                <a:latin typeface="Trebuchet MS"/>
                <a:cs typeface="Trebuchet MS"/>
              </a:rPr>
              <a:t>Trained</a:t>
            </a:r>
            <a:r>
              <a:rPr sz="3000" spc="-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000" spc="125" dirty="0">
                <a:solidFill>
                  <a:srgbClr val="FFFFFF"/>
                </a:solidFill>
                <a:latin typeface="Trebuchet MS"/>
                <a:cs typeface="Trebuchet MS"/>
              </a:rPr>
              <a:t>Classifier  </a:t>
            </a:r>
            <a:r>
              <a:rPr sz="3000" spc="13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70714" y="5447441"/>
            <a:ext cx="32061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29" dirty="0">
                <a:solidFill>
                  <a:srgbClr val="131313"/>
                </a:solidFill>
                <a:latin typeface="Trebuchet MS"/>
                <a:cs typeface="Trebuchet MS"/>
              </a:rPr>
              <a:t>CHB-MIT</a:t>
            </a:r>
            <a:r>
              <a:rPr sz="3000" spc="-275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3000" spc="175" dirty="0">
                <a:solidFill>
                  <a:srgbClr val="131313"/>
                </a:solidFill>
                <a:latin typeface="Trebuchet MS"/>
                <a:cs typeface="Trebuchet MS"/>
              </a:rPr>
              <a:t>Dataset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95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4A6F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24935">
              <a:lnSpc>
                <a:spcPct val="100000"/>
              </a:lnSpc>
              <a:spcBef>
                <a:spcPts val="100"/>
              </a:spcBef>
            </a:pPr>
            <a:r>
              <a:rPr spc="570" dirty="0"/>
              <a:t>Bi-LSTM </a:t>
            </a:r>
            <a:r>
              <a:rPr spc="300" dirty="0"/>
              <a:t>Model</a:t>
            </a:r>
            <a:r>
              <a:rPr spc="-1635" dirty="0"/>
              <a:t> </a:t>
            </a:r>
            <a:r>
              <a:rPr spc="340" dirty="0"/>
              <a:t>Architecture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137450" y="3891535"/>
            <a:ext cx="1562100" cy="142875"/>
            <a:chOff x="5137450" y="3891535"/>
            <a:chExt cx="1562100" cy="142875"/>
          </a:xfrm>
        </p:grpSpPr>
        <p:sp>
          <p:nvSpPr>
            <p:cNvPr id="5" name="object 5"/>
            <p:cNvSpPr/>
            <p:nvPr/>
          </p:nvSpPr>
          <p:spPr>
            <a:xfrm>
              <a:off x="5137450" y="3962948"/>
              <a:ext cx="1448435" cy="0"/>
            </a:xfrm>
            <a:custGeom>
              <a:avLst/>
              <a:gdLst/>
              <a:ahLst/>
              <a:cxnLst/>
              <a:rect l="l" t="t" r="r" b="b"/>
              <a:pathLst>
                <a:path w="1448434">
                  <a:moveTo>
                    <a:pt x="0" y="0"/>
                  </a:moveTo>
                  <a:lnTo>
                    <a:pt x="1447952" y="0"/>
                  </a:lnTo>
                </a:path>
              </a:pathLst>
            </a:custGeom>
            <a:ln w="352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85821" y="3891535"/>
              <a:ext cx="113334" cy="1428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044605" y="3750908"/>
            <a:ext cx="42100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600" spc="165" dirty="0" smtClean="0">
                <a:solidFill>
                  <a:srgbClr val="131313"/>
                </a:solidFill>
                <a:latin typeface="Trebuchet MS"/>
                <a:cs typeface="Trebuchet MS"/>
              </a:rPr>
              <a:t>x3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59981" y="3296777"/>
            <a:ext cx="3962400" cy="1362075"/>
          </a:xfrm>
          <a:prstGeom prst="rect">
            <a:avLst/>
          </a:prstGeom>
          <a:solidFill>
            <a:srgbClr val="F78545"/>
          </a:solidFill>
        </p:spPr>
        <p:txBody>
          <a:bodyPr vert="horz" wrap="square" lIns="0" tIns="14604" rIns="0" bIns="0" rtlCol="0">
            <a:spAutoFit/>
          </a:bodyPr>
          <a:lstStyle/>
          <a:p>
            <a:pPr marL="982980" marR="972819" indent="370840">
              <a:lnSpc>
                <a:spcPts val="3379"/>
              </a:lnSpc>
              <a:spcBef>
                <a:spcPts val="114"/>
              </a:spcBef>
            </a:pPr>
            <a:r>
              <a:rPr sz="2600" spc="210" dirty="0">
                <a:solidFill>
                  <a:srgbClr val="FFFFFF"/>
                </a:solidFill>
                <a:latin typeface="Trebuchet MS"/>
                <a:cs typeface="Trebuchet MS"/>
              </a:rPr>
              <a:t>Conv2D  </a:t>
            </a:r>
            <a:r>
              <a:rPr sz="2600" spc="26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2600" spc="12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600" spc="165" dirty="0">
                <a:solidFill>
                  <a:srgbClr val="FFFFFF"/>
                </a:solidFill>
                <a:latin typeface="Trebuchet MS"/>
                <a:cs typeface="Trebuchet MS"/>
              </a:rPr>
              <a:t>x</a:t>
            </a:r>
            <a:r>
              <a:rPr sz="2600" spc="29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600" spc="26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600" spc="145" dirty="0">
                <a:solidFill>
                  <a:srgbClr val="FFFFFF"/>
                </a:solidFill>
                <a:latin typeface="Trebuchet MS"/>
                <a:cs typeface="Trebuchet MS"/>
              </a:rPr>
              <a:t>oo</a:t>
            </a:r>
            <a:r>
              <a:rPr sz="2600" spc="-7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600" spc="-5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600" spc="20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600" spc="29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2600" dirty="0">
              <a:latin typeface="Trebuchet MS"/>
              <a:cs typeface="Trebuchet MS"/>
            </a:endParaRPr>
          </a:p>
          <a:p>
            <a:pPr marL="352425">
              <a:lnSpc>
                <a:spcPct val="100000"/>
              </a:lnSpc>
              <a:spcBef>
                <a:spcPts val="110"/>
              </a:spcBef>
            </a:pPr>
            <a:r>
              <a:rPr sz="2600" spc="185" dirty="0">
                <a:solidFill>
                  <a:srgbClr val="FFFFFF"/>
                </a:solidFill>
                <a:latin typeface="Trebuchet MS"/>
                <a:cs typeface="Trebuchet MS"/>
              </a:rPr>
              <a:t>Batch</a:t>
            </a:r>
            <a:r>
              <a:rPr sz="26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95" dirty="0">
                <a:solidFill>
                  <a:srgbClr val="FFFFFF"/>
                </a:solidFill>
                <a:latin typeface="Trebuchet MS"/>
                <a:cs typeface="Trebuchet MS"/>
              </a:rPr>
              <a:t>Normalization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8700" y="3228654"/>
            <a:ext cx="3990975" cy="15144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62865" rIns="0" bIns="0" rtlCol="0">
            <a:spAutoFit/>
          </a:bodyPr>
          <a:lstStyle/>
          <a:p>
            <a:pPr marL="317500" marR="312420" algn="ctr">
              <a:lnSpc>
                <a:spcPct val="108400"/>
              </a:lnSpc>
              <a:spcBef>
                <a:spcPts val="495"/>
              </a:spcBef>
            </a:pPr>
            <a:r>
              <a:rPr sz="2600" spc="185" dirty="0">
                <a:solidFill>
                  <a:srgbClr val="131313"/>
                </a:solidFill>
                <a:latin typeface="Trebuchet MS"/>
                <a:cs typeface="Trebuchet MS"/>
              </a:rPr>
              <a:t>Pre-Processed</a:t>
            </a:r>
            <a:r>
              <a:rPr sz="2600" spc="-235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2600" spc="250" dirty="0">
                <a:solidFill>
                  <a:srgbClr val="131313"/>
                </a:solidFill>
                <a:latin typeface="Trebuchet MS"/>
                <a:cs typeface="Trebuchet MS"/>
              </a:rPr>
              <a:t>5</a:t>
            </a:r>
            <a:r>
              <a:rPr sz="2600" spc="-229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2600" spc="110" dirty="0">
                <a:solidFill>
                  <a:srgbClr val="131313"/>
                </a:solidFill>
                <a:latin typeface="Trebuchet MS"/>
                <a:cs typeface="Trebuchet MS"/>
              </a:rPr>
              <a:t>min  intervals </a:t>
            </a:r>
            <a:r>
              <a:rPr sz="2600" spc="60" dirty="0">
                <a:solidFill>
                  <a:srgbClr val="131313"/>
                </a:solidFill>
                <a:latin typeface="Trebuchet MS"/>
                <a:cs typeface="Trebuchet MS"/>
              </a:rPr>
              <a:t>labeled </a:t>
            </a:r>
            <a:r>
              <a:rPr sz="2600" spc="225" dirty="0">
                <a:solidFill>
                  <a:srgbClr val="131313"/>
                </a:solidFill>
                <a:latin typeface="Trebuchet MS"/>
                <a:cs typeface="Trebuchet MS"/>
              </a:rPr>
              <a:t>as  </a:t>
            </a:r>
            <a:r>
              <a:rPr sz="2600" spc="110" dirty="0">
                <a:solidFill>
                  <a:srgbClr val="131313"/>
                </a:solidFill>
                <a:latin typeface="Trebuchet MS"/>
                <a:cs typeface="Trebuchet MS"/>
              </a:rPr>
              <a:t>Pre-ictal </a:t>
            </a:r>
            <a:r>
              <a:rPr sz="2600" spc="-40" dirty="0">
                <a:solidFill>
                  <a:srgbClr val="131313"/>
                </a:solidFill>
                <a:latin typeface="Trebuchet MS"/>
                <a:cs typeface="Trebuchet MS"/>
              </a:rPr>
              <a:t>/</a:t>
            </a:r>
            <a:r>
              <a:rPr sz="2600" spc="-525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2600" spc="95" dirty="0">
                <a:solidFill>
                  <a:srgbClr val="131313"/>
                </a:solidFill>
                <a:latin typeface="Trebuchet MS"/>
                <a:cs typeface="Trebuchet MS"/>
              </a:rPr>
              <a:t>Inter-ictal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951041" y="3902752"/>
            <a:ext cx="1562100" cy="142875"/>
            <a:chOff x="11951041" y="3902752"/>
            <a:chExt cx="1562100" cy="142875"/>
          </a:xfrm>
        </p:grpSpPr>
        <p:sp>
          <p:nvSpPr>
            <p:cNvPr id="11" name="object 11"/>
            <p:cNvSpPr/>
            <p:nvPr/>
          </p:nvSpPr>
          <p:spPr>
            <a:xfrm>
              <a:off x="11951041" y="3974164"/>
              <a:ext cx="1448435" cy="0"/>
            </a:xfrm>
            <a:custGeom>
              <a:avLst/>
              <a:gdLst/>
              <a:ahLst/>
              <a:cxnLst/>
              <a:rect l="l" t="t" r="r" b="b"/>
              <a:pathLst>
                <a:path w="1448434">
                  <a:moveTo>
                    <a:pt x="0" y="0"/>
                  </a:moveTo>
                  <a:lnTo>
                    <a:pt x="1447952" y="0"/>
                  </a:lnTo>
                </a:path>
              </a:pathLst>
            </a:custGeom>
            <a:ln w="352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399442" y="3902752"/>
              <a:ext cx="113334" cy="1428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131468" y="3311935"/>
            <a:ext cx="118364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20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2600" spc="-75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2600" spc="12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2600" spc="90" dirty="0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sz="2600" spc="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600" spc="20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92854" y="3284250"/>
            <a:ext cx="2747345" cy="128304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715" rIns="0" bIns="0" rtlCol="0">
            <a:spAutoFit/>
          </a:bodyPr>
          <a:lstStyle/>
          <a:p>
            <a:pPr marL="394970" algn="ctr">
              <a:lnSpc>
                <a:spcPct val="100000"/>
              </a:lnSpc>
              <a:tabLst>
                <a:tab pos="2560320" algn="l"/>
              </a:tabLst>
            </a:pPr>
            <a:endParaRPr lang="en-US" sz="3100" dirty="0">
              <a:latin typeface="Times New Roman"/>
              <a:cs typeface="Times New Roman"/>
            </a:endParaRPr>
          </a:p>
          <a:p>
            <a:pPr marL="394970" algn="ctr">
              <a:lnSpc>
                <a:spcPct val="100000"/>
              </a:lnSpc>
              <a:tabLst>
                <a:tab pos="2560320" algn="l"/>
              </a:tabLst>
            </a:pPr>
            <a:r>
              <a:rPr sz="2600" spc="315" dirty="0" smtClean="0">
                <a:solidFill>
                  <a:srgbClr val="131313"/>
                </a:solidFill>
                <a:latin typeface="Trebuchet MS"/>
                <a:cs typeface="Trebuchet MS"/>
              </a:rPr>
              <a:t>B</a:t>
            </a:r>
            <a:r>
              <a:rPr sz="2600" spc="-55" dirty="0" smtClean="0">
                <a:solidFill>
                  <a:srgbClr val="131313"/>
                </a:solidFill>
                <a:latin typeface="Trebuchet MS"/>
                <a:cs typeface="Trebuchet MS"/>
              </a:rPr>
              <a:t>i</a:t>
            </a:r>
            <a:r>
              <a:rPr sz="2600" spc="290" dirty="0" smtClean="0">
                <a:solidFill>
                  <a:srgbClr val="131313"/>
                </a:solidFill>
                <a:latin typeface="Trebuchet MS"/>
                <a:cs typeface="Trebuchet MS"/>
              </a:rPr>
              <a:t>-</a:t>
            </a:r>
            <a:r>
              <a:rPr sz="2600" spc="195" dirty="0" smtClean="0">
                <a:solidFill>
                  <a:srgbClr val="131313"/>
                </a:solidFill>
                <a:latin typeface="Trebuchet MS"/>
                <a:cs typeface="Trebuchet MS"/>
              </a:rPr>
              <a:t>L</a:t>
            </a:r>
            <a:r>
              <a:rPr sz="2600" spc="420" dirty="0" smtClean="0">
                <a:solidFill>
                  <a:srgbClr val="131313"/>
                </a:solidFill>
                <a:latin typeface="Trebuchet MS"/>
                <a:cs typeface="Trebuchet MS"/>
              </a:rPr>
              <a:t>S</a:t>
            </a:r>
            <a:r>
              <a:rPr sz="2600" spc="65" dirty="0" smtClean="0">
                <a:solidFill>
                  <a:srgbClr val="131313"/>
                </a:solidFill>
                <a:latin typeface="Trebuchet MS"/>
                <a:cs typeface="Trebuchet MS"/>
              </a:rPr>
              <a:t>T</a:t>
            </a:r>
            <a:r>
              <a:rPr sz="2600" spc="265" dirty="0" smtClean="0">
                <a:solidFill>
                  <a:srgbClr val="131313"/>
                </a:solidFill>
                <a:latin typeface="Trebuchet MS"/>
                <a:cs typeface="Trebuchet MS"/>
              </a:rPr>
              <a:t>M</a:t>
            </a:r>
            <a:r>
              <a:rPr lang="en-US" sz="2600" spc="265" dirty="0" smtClean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endParaRPr lang="en-US" sz="2600" spc="245" dirty="0" smtClean="0">
              <a:solidFill>
                <a:srgbClr val="131313"/>
              </a:solidFill>
              <a:latin typeface="Trebuchet MS"/>
              <a:cs typeface="Trebuchet MS"/>
            </a:endParaRPr>
          </a:p>
          <a:p>
            <a:pPr marL="394970" algn="ctr">
              <a:lnSpc>
                <a:spcPct val="100000"/>
              </a:lnSpc>
              <a:tabLst>
                <a:tab pos="2560320" algn="l"/>
              </a:tabLst>
            </a:pPr>
            <a:endParaRPr sz="2600" dirty="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5099403" y="5079544"/>
            <a:ext cx="152400" cy="715010"/>
            <a:chOff x="15099403" y="5079544"/>
            <a:chExt cx="152400" cy="715010"/>
          </a:xfrm>
        </p:grpSpPr>
        <p:sp>
          <p:nvSpPr>
            <p:cNvPr id="16" name="object 16"/>
            <p:cNvSpPr/>
            <p:nvPr/>
          </p:nvSpPr>
          <p:spPr>
            <a:xfrm>
              <a:off x="15175534" y="5079544"/>
              <a:ext cx="0" cy="601345"/>
            </a:xfrm>
            <a:custGeom>
              <a:avLst/>
              <a:gdLst/>
              <a:ahLst/>
              <a:cxnLst/>
              <a:rect l="l" t="t" r="r" b="b"/>
              <a:pathLst>
                <a:path h="601345">
                  <a:moveTo>
                    <a:pt x="0" y="0"/>
                  </a:moveTo>
                  <a:lnTo>
                    <a:pt x="0" y="600833"/>
                  </a:lnTo>
                </a:path>
              </a:pathLst>
            </a:custGeom>
            <a:ln w="379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099403" y="5680364"/>
              <a:ext cx="152261" cy="11376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4176857" y="6291559"/>
            <a:ext cx="2038350" cy="1076325"/>
          </a:xfrm>
          <a:prstGeom prst="rect">
            <a:avLst/>
          </a:prstGeom>
          <a:solidFill>
            <a:srgbClr val="F78545"/>
          </a:solidFill>
        </p:spPr>
        <p:txBody>
          <a:bodyPr vert="horz" wrap="square" lIns="0" tIns="68580" rIns="0" bIns="0" rtlCol="0">
            <a:spAutoFit/>
          </a:bodyPr>
          <a:lstStyle/>
          <a:p>
            <a:pPr marL="695325" marR="514350" indent="-176530">
              <a:lnSpc>
                <a:spcPct val="108400"/>
              </a:lnSpc>
              <a:spcBef>
                <a:spcPts val="540"/>
              </a:spcBef>
            </a:pPr>
            <a:r>
              <a:rPr sz="2600" spc="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600" spc="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600" spc="20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600" spc="3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600" spc="6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2600" spc="325" dirty="0">
                <a:solidFill>
                  <a:srgbClr val="FFFFFF"/>
                </a:solidFill>
                <a:latin typeface="Trebuchet MS"/>
                <a:cs typeface="Trebuchet MS"/>
              </a:rPr>
              <a:t>300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156381" y="6291559"/>
            <a:ext cx="2038350" cy="10763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1120" rIns="0" bIns="0" rtlCol="0">
            <a:spAutoFit/>
          </a:bodyPr>
          <a:lstStyle/>
          <a:p>
            <a:pPr marL="723265" marR="514350" indent="-204470">
              <a:lnSpc>
                <a:spcPct val="108200"/>
              </a:lnSpc>
              <a:spcBef>
                <a:spcPts val="560"/>
              </a:spcBef>
            </a:pPr>
            <a:r>
              <a:rPr sz="2600" spc="225" dirty="0">
                <a:solidFill>
                  <a:srgbClr val="131313"/>
                </a:solidFill>
                <a:latin typeface="Trebuchet MS"/>
                <a:cs typeface="Trebuchet MS"/>
              </a:rPr>
              <a:t>D</a:t>
            </a:r>
            <a:r>
              <a:rPr sz="2600" spc="80" dirty="0">
                <a:solidFill>
                  <a:srgbClr val="131313"/>
                </a:solidFill>
                <a:latin typeface="Trebuchet MS"/>
                <a:cs typeface="Trebuchet MS"/>
              </a:rPr>
              <a:t>e</a:t>
            </a:r>
            <a:r>
              <a:rPr sz="2600" spc="200" dirty="0">
                <a:solidFill>
                  <a:srgbClr val="131313"/>
                </a:solidFill>
                <a:latin typeface="Trebuchet MS"/>
                <a:cs typeface="Trebuchet MS"/>
              </a:rPr>
              <a:t>n</a:t>
            </a:r>
            <a:r>
              <a:rPr sz="2600" spc="325" dirty="0">
                <a:solidFill>
                  <a:srgbClr val="131313"/>
                </a:solidFill>
                <a:latin typeface="Trebuchet MS"/>
                <a:cs typeface="Trebuchet MS"/>
              </a:rPr>
              <a:t>s</a:t>
            </a:r>
            <a:r>
              <a:rPr sz="2600" spc="60" dirty="0">
                <a:solidFill>
                  <a:srgbClr val="131313"/>
                </a:solidFill>
                <a:latin typeface="Trebuchet MS"/>
                <a:cs typeface="Trebuchet MS"/>
              </a:rPr>
              <a:t>e  </a:t>
            </a:r>
            <a:r>
              <a:rPr sz="2600" spc="175" dirty="0">
                <a:solidFill>
                  <a:srgbClr val="131313"/>
                </a:solidFill>
                <a:latin typeface="Trebuchet MS"/>
                <a:cs typeface="Trebuchet MS"/>
              </a:rPr>
              <a:t>100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26241" y="6291559"/>
            <a:ext cx="2038350" cy="1076325"/>
          </a:xfrm>
          <a:prstGeom prst="rect">
            <a:avLst/>
          </a:prstGeom>
          <a:solidFill>
            <a:srgbClr val="F78545"/>
          </a:solidFill>
        </p:spPr>
        <p:txBody>
          <a:bodyPr vert="horz" wrap="square" lIns="0" tIns="68580" rIns="0" bIns="0" rtlCol="0">
            <a:spAutoFit/>
          </a:bodyPr>
          <a:lstStyle/>
          <a:p>
            <a:pPr marL="805815" marR="514350" indent="-287655">
              <a:lnSpc>
                <a:spcPct val="108400"/>
              </a:lnSpc>
              <a:spcBef>
                <a:spcPts val="540"/>
              </a:spcBef>
            </a:pPr>
            <a:r>
              <a:rPr sz="2600" spc="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600" spc="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600" spc="20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600" spc="3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600" spc="6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2600" spc="300" dirty="0">
                <a:solidFill>
                  <a:srgbClr val="FFFFFF"/>
                </a:solidFill>
                <a:latin typeface="Trebuchet MS"/>
                <a:cs typeface="Trebuchet MS"/>
              </a:rPr>
              <a:t>50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17861" y="6291559"/>
            <a:ext cx="2038350" cy="10763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71120" rIns="0" bIns="0" rtlCol="0">
            <a:spAutoFit/>
          </a:bodyPr>
          <a:lstStyle/>
          <a:p>
            <a:pPr marL="806450" marR="514350" indent="-287655">
              <a:lnSpc>
                <a:spcPct val="108200"/>
              </a:lnSpc>
              <a:spcBef>
                <a:spcPts val="560"/>
              </a:spcBef>
            </a:pPr>
            <a:r>
              <a:rPr sz="2600" spc="225" dirty="0">
                <a:solidFill>
                  <a:srgbClr val="131313"/>
                </a:solidFill>
                <a:latin typeface="Trebuchet MS"/>
                <a:cs typeface="Trebuchet MS"/>
              </a:rPr>
              <a:t>D</a:t>
            </a:r>
            <a:r>
              <a:rPr sz="2600" spc="80" dirty="0">
                <a:solidFill>
                  <a:srgbClr val="131313"/>
                </a:solidFill>
                <a:latin typeface="Trebuchet MS"/>
                <a:cs typeface="Trebuchet MS"/>
              </a:rPr>
              <a:t>e</a:t>
            </a:r>
            <a:r>
              <a:rPr sz="2600" spc="200" dirty="0">
                <a:solidFill>
                  <a:srgbClr val="131313"/>
                </a:solidFill>
                <a:latin typeface="Trebuchet MS"/>
                <a:cs typeface="Trebuchet MS"/>
              </a:rPr>
              <a:t>n</a:t>
            </a:r>
            <a:r>
              <a:rPr sz="2600" spc="325" dirty="0">
                <a:solidFill>
                  <a:srgbClr val="131313"/>
                </a:solidFill>
                <a:latin typeface="Trebuchet MS"/>
                <a:cs typeface="Trebuchet MS"/>
              </a:rPr>
              <a:t>s</a:t>
            </a:r>
            <a:r>
              <a:rPr sz="2600" spc="60" dirty="0">
                <a:solidFill>
                  <a:srgbClr val="131313"/>
                </a:solidFill>
                <a:latin typeface="Trebuchet MS"/>
                <a:cs typeface="Trebuchet MS"/>
              </a:rPr>
              <a:t>e  </a:t>
            </a:r>
            <a:r>
              <a:rPr sz="2600" spc="295" dirty="0">
                <a:solidFill>
                  <a:srgbClr val="131313"/>
                </a:solidFill>
                <a:latin typeface="Trebuchet MS"/>
                <a:cs typeface="Trebuchet MS"/>
              </a:rPr>
              <a:t>20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05501" y="6291559"/>
            <a:ext cx="2038350" cy="1076325"/>
          </a:xfrm>
          <a:prstGeom prst="rect">
            <a:avLst/>
          </a:prstGeom>
          <a:solidFill>
            <a:srgbClr val="F78545"/>
          </a:solidFill>
        </p:spPr>
        <p:txBody>
          <a:bodyPr vert="horz" wrap="square" lIns="0" tIns="68580" rIns="0" bIns="0" rtlCol="0">
            <a:spAutoFit/>
          </a:bodyPr>
          <a:lstStyle/>
          <a:p>
            <a:pPr marL="940435" marR="514350" indent="-422275">
              <a:lnSpc>
                <a:spcPct val="108400"/>
              </a:lnSpc>
              <a:spcBef>
                <a:spcPts val="540"/>
              </a:spcBef>
            </a:pPr>
            <a:r>
              <a:rPr sz="2600" spc="229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2600" spc="8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600" spc="20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600" spc="33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2600" spc="60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2600" spc="-16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3384449" y="6754859"/>
            <a:ext cx="581025" cy="153035"/>
            <a:chOff x="13384449" y="6754859"/>
            <a:chExt cx="581025" cy="153035"/>
          </a:xfrm>
        </p:grpSpPr>
        <p:sp>
          <p:nvSpPr>
            <p:cNvPr id="24" name="object 24"/>
            <p:cNvSpPr/>
            <p:nvPr/>
          </p:nvSpPr>
          <p:spPr>
            <a:xfrm>
              <a:off x="13498946" y="6831086"/>
              <a:ext cx="466725" cy="0"/>
            </a:xfrm>
            <a:custGeom>
              <a:avLst/>
              <a:gdLst/>
              <a:ahLst/>
              <a:cxnLst/>
              <a:rect l="l" t="t" r="r" b="b"/>
              <a:pathLst>
                <a:path w="466725">
                  <a:moveTo>
                    <a:pt x="466494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384449" y="6754859"/>
              <a:ext cx="114504" cy="1524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0333128" y="6735809"/>
            <a:ext cx="581025" cy="153035"/>
            <a:chOff x="10333128" y="6735809"/>
            <a:chExt cx="581025" cy="153035"/>
          </a:xfrm>
        </p:grpSpPr>
        <p:sp>
          <p:nvSpPr>
            <p:cNvPr id="27" name="object 27"/>
            <p:cNvSpPr/>
            <p:nvPr/>
          </p:nvSpPr>
          <p:spPr>
            <a:xfrm>
              <a:off x="10447655" y="6812036"/>
              <a:ext cx="466725" cy="0"/>
            </a:xfrm>
            <a:custGeom>
              <a:avLst/>
              <a:gdLst/>
              <a:ahLst/>
              <a:cxnLst/>
              <a:rect l="l" t="t" r="r" b="b"/>
              <a:pathLst>
                <a:path w="466725">
                  <a:moveTo>
                    <a:pt x="466494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333128" y="6735809"/>
              <a:ext cx="114504" cy="1524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7255348" y="6735809"/>
            <a:ext cx="581025" cy="153035"/>
            <a:chOff x="7255348" y="6735809"/>
            <a:chExt cx="581025" cy="153035"/>
          </a:xfrm>
        </p:grpSpPr>
        <p:sp>
          <p:nvSpPr>
            <p:cNvPr id="30" name="object 30"/>
            <p:cNvSpPr/>
            <p:nvPr/>
          </p:nvSpPr>
          <p:spPr>
            <a:xfrm>
              <a:off x="7369845" y="6812036"/>
              <a:ext cx="466725" cy="0"/>
            </a:xfrm>
            <a:custGeom>
              <a:avLst/>
              <a:gdLst/>
              <a:ahLst/>
              <a:cxnLst/>
              <a:rect l="l" t="t" r="r" b="b"/>
              <a:pathLst>
                <a:path w="466725">
                  <a:moveTo>
                    <a:pt x="466494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255348" y="6735809"/>
              <a:ext cx="114504" cy="1524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4187658" y="6735809"/>
            <a:ext cx="581025" cy="153035"/>
            <a:chOff x="4187658" y="6735809"/>
            <a:chExt cx="581025" cy="153035"/>
          </a:xfrm>
        </p:grpSpPr>
        <p:sp>
          <p:nvSpPr>
            <p:cNvPr id="33" name="object 33"/>
            <p:cNvSpPr/>
            <p:nvPr/>
          </p:nvSpPr>
          <p:spPr>
            <a:xfrm>
              <a:off x="4302185" y="6812036"/>
              <a:ext cx="466725" cy="0"/>
            </a:xfrm>
            <a:custGeom>
              <a:avLst/>
              <a:gdLst/>
              <a:ahLst/>
              <a:cxnLst/>
              <a:rect l="l" t="t" r="r" b="b"/>
              <a:pathLst>
                <a:path w="466725">
                  <a:moveTo>
                    <a:pt x="466494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87658" y="6735809"/>
              <a:ext cx="114504" cy="1524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769792" y="7612053"/>
            <a:ext cx="250698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120" dirty="0">
                <a:solidFill>
                  <a:srgbClr val="FFFFFF"/>
                </a:solidFill>
                <a:latin typeface="Trebuchet MS"/>
                <a:cs typeface="Trebuchet MS"/>
              </a:rPr>
              <a:t>(Binary</a:t>
            </a:r>
            <a:r>
              <a:rPr sz="2600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105" dirty="0">
                <a:solidFill>
                  <a:srgbClr val="FFFFFF"/>
                </a:solidFill>
                <a:latin typeface="Trebuchet MS"/>
                <a:cs typeface="Trebuchet MS"/>
              </a:rPr>
              <a:t>Output)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90600" y="9001555"/>
            <a:ext cx="320675" cy="507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729"/>
              </a:lnSpc>
            </a:pPr>
            <a:fld id="{81D60167-4931-47E6-BA6A-407CBD079E47}" type="slidenum">
              <a:rPr sz="3200" spc="245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fld>
            <a:endParaRPr sz="3200">
              <a:latin typeface="Trebuchet MS"/>
              <a:cs typeface="Trebuchet MS"/>
            </a:endParaRPr>
          </a:p>
        </p:txBody>
      </p:sp>
      <p:sp>
        <p:nvSpPr>
          <p:cNvPr id="38" name="object 7"/>
          <p:cNvSpPr txBox="1"/>
          <p:nvPr/>
        </p:nvSpPr>
        <p:spPr>
          <a:xfrm>
            <a:off x="17024542" y="3750908"/>
            <a:ext cx="42100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600" spc="165" dirty="0" smtClean="0">
                <a:solidFill>
                  <a:srgbClr val="131313"/>
                </a:solidFill>
                <a:latin typeface="Trebuchet MS"/>
                <a:cs typeface="Trebuchet MS"/>
              </a:rPr>
              <a:t>x2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952563"/>
            <a:ext cx="4736465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0" spc="345" dirty="0">
                <a:solidFill>
                  <a:srgbClr val="131313"/>
                </a:solidFill>
                <a:latin typeface="Trebuchet MS"/>
                <a:cs typeface="Trebuchet MS"/>
              </a:rPr>
              <a:t>Model  </a:t>
            </a:r>
            <a:r>
              <a:rPr sz="8000" spc="1290" dirty="0">
                <a:solidFill>
                  <a:srgbClr val="131313"/>
                </a:solidFill>
                <a:latin typeface="Trebuchet MS"/>
                <a:cs typeface="Trebuchet MS"/>
              </a:rPr>
              <a:t>S</a:t>
            </a:r>
            <a:r>
              <a:rPr sz="8000" spc="595" dirty="0">
                <a:solidFill>
                  <a:srgbClr val="131313"/>
                </a:solidFill>
                <a:latin typeface="Trebuchet MS"/>
                <a:cs typeface="Trebuchet MS"/>
              </a:rPr>
              <a:t>u</a:t>
            </a:r>
            <a:r>
              <a:rPr sz="8000" spc="575" dirty="0">
                <a:solidFill>
                  <a:srgbClr val="131313"/>
                </a:solidFill>
                <a:latin typeface="Trebuchet MS"/>
                <a:cs typeface="Trebuchet MS"/>
              </a:rPr>
              <a:t>mm</a:t>
            </a:r>
            <a:r>
              <a:rPr sz="8000" spc="365" dirty="0">
                <a:solidFill>
                  <a:srgbClr val="131313"/>
                </a:solidFill>
                <a:latin typeface="Trebuchet MS"/>
                <a:cs typeface="Trebuchet MS"/>
              </a:rPr>
              <a:t>a</a:t>
            </a:r>
            <a:r>
              <a:rPr sz="8000" spc="235" dirty="0">
                <a:solidFill>
                  <a:srgbClr val="131313"/>
                </a:solidFill>
                <a:latin typeface="Trebuchet MS"/>
                <a:cs typeface="Trebuchet MS"/>
              </a:rPr>
              <a:t>r</a:t>
            </a:r>
            <a:r>
              <a:rPr sz="8000" spc="650" dirty="0">
                <a:solidFill>
                  <a:srgbClr val="131313"/>
                </a:solidFill>
                <a:latin typeface="Trebuchet MS"/>
                <a:cs typeface="Trebuchet MS"/>
              </a:rPr>
              <a:t>y</a:t>
            </a:r>
            <a:endParaRPr sz="80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135904" y="594819"/>
            <a:ext cx="8640445" cy="0"/>
          </a:xfrm>
          <a:custGeom>
            <a:avLst/>
            <a:gdLst/>
            <a:ahLst/>
            <a:cxnLst/>
            <a:rect l="l" t="t" r="r" b="b"/>
            <a:pathLst>
              <a:path w="8640444">
                <a:moveTo>
                  <a:pt x="0" y="0"/>
                </a:moveTo>
                <a:lnTo>
                  <a:pt x="8639853" y="0"/>
                </a:lnTo>
              </a:path>
            </a:pathLst>
          </a:custGeom>
          <a:ln w="14929">
            <a:solidFill>
              <a:srgbClr val="1212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23204" y="652210"/>
            <a:ext cx="29108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52600" algn="l"/>
              </a:tabLst>
            </a:pPr>
            <a:r>
              <a:rPr sz="1400" spc="35" dirty="0">
                <a:solidFill>
                  <a:srgbClr val="131313"/>
                </a:solidFill>
                <a:latin typeface="Trebuchet MS"/>
                <a:cs typeface="Trebuchet MS"/>
              </a:rPr>
              <a:t>Layer</a:t>
            </a:r>
            <a:r>
              <a:rPr sz="1400" spc="-75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131313"/>
                </a:solidFill>
                <a:latin typeface="Trebuchet MS"/>
                <a:cs typeface="Trebuchet MS"/>
              </a:rPr>
              <a:t>(type)	</a:t>
            </a:r>
            <a:r>
              <a:rPr sz="1400" spc="25" dirty="0">
                <a:solidFill>
                  <a:srgbClr val="131313"/>
                </a:solidFill>
                <a:latin typeface="Trebuchet MS"/>
                <a:cs typeface="Trebuchet MS"/>
              </a:rPr>
              <a:t>Output</a:t>
            </a:r>
            <a:r>
              <a:rPr sz="1400" spc="-13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1400" spc="75" dirty="0">
                <a:solidFill>
                  <a:srgbClr val="131313"/>
                </a:solidFill>
                <a:latin typeface="Trebuchet MS"/>
                <a:cs typeface="Trebuchet MS"/>
              </a:rPr>
              <a:t>Shape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617841" y="652210"/>
            <a:ext cx="7289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45" dirty="0">
                <a:solidFill>
                  <a:srgbClr val="131313"/>
                </a:solidFill>
                <a:latin typeface="Trebuchet MS"/>
                <a:cs typeface="Trebuchet MS"/>
              </a:rPr>
              <a:t>Param</a:t>
            </a:r>
            <a:r>
              <a:rPr sz="1400" spc="-14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1400" spc="240" dirty="0">
                <a:solidFill>
                  <a:srgbClr val="131313"/>
                </a:solidFill>
                <a:latin typeface="Trebuchet MS"/>
                <a:cs typeface="Trebuchet MS"/>
              </a:rPr>
              <a:t>#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3204" y="865494"/>
            <a:ext cx="6609715" cy="52070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spc="55" dirty="0">
                <a:solidFill>
                  <a:srgbClr val="131313"/>
                </a:solidFill>
                <a:latin typeface="Trebuchet MS"/>
                <a:cs typeface="Trebuchet MS"/>
              </a:rPr>
              <a:t>=================================================================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  <a:tabLst>
                <a:tab pos="2207895" algn="l"/>
                <a:tab pos="4090035" algn="l"/>
              </a:tabLst>
            </a:pPr>
            <a:r>
              <a:rPr sz="1400" spc="100" dirty="0">
                <a:solidFill>
                  <a:srgbClr val="131313"/>
                </a:solidFill>
                <a:latin typeface="Trebuchet MS"/>
                <a:cs typeface="Trebuchet MS"/>
              </a:rPr>
              <a:t>conv2d_3</a:t>
            </a:r>
            <a:r>
              <a:rPr sz="1400" spc="-75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131313"/>
                </a:solidFill>
                <a:latin typeface="Trebuchet MS"/>
                <a:cs typeface="Trebuchet MS"/>
              </a:rPr>
              <a:t>(Conv2D)	</a:t>
            </a:r>
            <a:r>
              <a:rPr sz="1400" dirty="0">
                <a:solidFill>
                  <a:srgbClr val="131313"/>
                </a:solidFill>
                <a:latin typeface="Trebuchet MS"/>
                <a:cs typeface="Trebuchet MS"/>
              </a:rPr>
              <a:t>(None, </a:t>
            </a:r>
            <a:r>
              <a:rPr sz="1400" spc="-20" dirty="0">
                <a:solidFill>
                  <a:srgbClr val="131313"/>
                </a:solidFill>
                <a:latin typeface="Trebuchet MS"/>
                <a:cs typeface="Trebuchet MS"/>
              </a:rPr>
              <a:t>1278,</a:t>
            </a:r>
            <a:r>
              <a:rPr sz="1400" spc="-145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131313"/>
                </a:solidFill>
                <a:latin typeface="Trebuchet MS"/>
                <a:cs typeface="Trebuchet MS"/>
              </a:rPr>
              <a:t>22,</a:t>
            </a:r>
            <a:r>
              <a:rPr sz="1400" spc="-7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131313"/>
                </a:solidFill>
                <a:latin typeface="Trebuchet MS"/>
                <a:cs typeface="Trebuchet MS"/>
              </a:rPr>
              <a:t>32)	</a:t>
            </a:r>
            <a:r>
              <a:rPr sz="1400" spc="100" dirty="0">
                <a:solidFill>
                  <a:srgbClr val="131313"/>
                </a:solidFill>
                <a:latin typeface="Trebuchet MS"/>
                <a:cs typeface="Trebuchet MS"/>
              </a:rPr>
              <a:t>224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135904" y="1585419"/>
          <a:ext cx="8649969" cy="32640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09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8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max_pooling2d_3</a:t>
                      </a:r>
                      <a:r>
                        <a:rPr sz="1400" spc="-85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4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(MaxPooling2</a:t>
                      </a:r>
                      <a:r>
                        <a:rPr sz="1400" spc="-8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(None,</a:t>
                      </a:r>
                      <a:r>
                        <a:rPr sz="1400" spc="-85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3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639,</a:t>
                      </a:r>
                      <a:r>
                        <a:rPr sz="1400" spc="-8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5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11,</a:t>
                      </a:r>
                      <a:r>
                        <a:rPr sz="1400" spc="-85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45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32)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lnT w="19050">
                      <a:solidFill>
                        <a:srgbClr val="121212"/>
                      </a:solidFill>
                      <a:prstDash val="solid"/>
                    </a:lnT>
                    <a:lnB w="19050">
                      <a:solidFill>
                        <a:srgbClr val="12121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317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lnT w="19050">
                      <a:solidFill>
                        <a:srgbClr val="121212"/>
                      </a:solidFill>
                      <a:prstDash val="solid"/>
                    </a:lnT>
                    <a:lnB w="19050">
                      <a:solidFill>
                        <a:srgbClr val="12121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batch_normalization_2</a:t>
                      </a:r>
                      <a:r>
                        <a:rPr sz="1400" spc="-32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45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(Batch </a:t>
                      </a:r>
                      <a:r>
                        <a:rPr sz="140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(None, </a:t>
                      </a:r>
                      <a:r>
                        <a:rPr sz="1400" spc="3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639, </a:t>
                      </a:r>
                      <a:r>
                        <a:rPr sz="1400" spc="-15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11, </a:t>
                      </a:r>
                      <a:r>
                        <a:rPr sz="1400" spc="45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32)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lnT w="19050">
                      <a:solidFill>
                        <a:srgbClr val="121212"/>
                      </a:solidFill>
                      <a:prstDash val="solid"/>
                    </a:lnT>
                    <a:lnB w="19050">
                      <a:solidFill>
                        <a:srgbClr val="12121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91279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3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128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lnT w="19050">
                      <a:solidFill>
                        <a:srgbClr val="121212"/>
                      </a:solidFill>
                      <a:prstDash val="solid"/>
                    </a:lnT>
                    <a:lnB w="19050">
                      <a:solidFill>
                        <a:srgbClr val="12121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0"/>
                        </a:spcBef>
                        <a:tabLst>
                          <a:tab pos="2199005" algn="l"/>
                          <a:tab pos="4025265" algn="l"/>
                        </a:tabLst>
                      </a:pPr>
                      <a:r>
                        <a:rPr sz="1400" spc="-5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conv2d_</a:t>
                      </a:r>
                      <a:r>
                        <a:rPr sz="140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r>
                        <a:rPr sz="1400" spc="-8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(Conv2D</a:t>
                      </a:r>
                      <a:r>
                        <a:rPr sz="140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)	</a:t>
                      </a:r>
                      <a:r>
                        <a:rPr sz="1400" spc="-5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(None</a:t>
                      </a:r>
                      <a:r>
                        <a:rPr sz="140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400" spc="-8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637</a:t>
                      </a:r>
                      <a:r>
                        <a:rPr sz="140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400" spc="-8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10</a:t>
                      </a:r>
                      <a:r>
                        <a:rPr sz="140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,</a:t>
                      </a:r>
                      <a:r>
                        <a:rPr sz="1400" spc="-8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5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32</a:t>
                      </a:r>
                      <a:r>
                        <a:rPr sz="140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)	</a:t>
                      </a:r>
                      <a:r>
                        <a:rPr sz="1400" spc="-5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617</a:t>
                      </a:r>
                      <a:r>
                        <a:rPr sz="140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lnT w="19050">
                      <a:solidFill>
                        <a:srgbClr val="121212"/>
                      </a:solidFill>
                      <a:prstDash val="solid"/>
                    </a:lnT>
                    <a:lnB w="19050">
                      <a:solidFill>
                        <a:srgbClr val="12121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121212"/>
                      </a:solidFill>
                      <a:prstDash val="solid"/>
                    </a:lnT>
                    <a:lnB w="19050">
                      <a:solidFill>
                        <a:srgbClr val="12121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8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max_pooling2d_4</a:t>
                      </a:r>
                      <a:r>
                        <a:rPr sz="1400" spc="-8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4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(MaxPooling2</a:t>
                      </a:r>
                      <a:r>
                        <a:rPr sz="1400" spc="-8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(None,</a:t>
                      </a:r>
                      <a:r>
                        <a:rPr sz="1400" spc="-8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5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318,</a:t>
                      </a:r>
                      <a:r>
                        <a:rPr sz="1400" spc="-8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4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5,</a:t>
                      </a:r>
                      <a:r>
                        <a:rPr sz="1400" spc="-8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45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32)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lnT w="19050">
                      <a:solidFill>
                        <a:srgbClr val="121212"/>
                      </a:solidFill>
                      <a:prstDash val="solid"/>
                    </a:lnT>
                    <a:lnB w="19050">
                      <a:solidFill>
                        <a:srgbClr val="12121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5889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lnT w="19050">
                      <a:solidFill>
                        <a:srgbClr val="121212"/>
                      </a:solidFill>
                      <a:prstDash val="solid"/>
                    </a:lnT>
                    <a:lnB w="19050">
                      <a:solidFill>
                        <a:srgbClr val="12121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299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5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batch_normalization_3</a:t>
                      </a:r>
                      <a:r>
                        <a:rPr sz="1400" spc="-8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45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(Batch</a:t>
                      </a:r>
                      <a:r>
                        <a:rPr sz="1400" spc="-8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(None,</a:t>
                      </a:r>
                      <a:r>
                        <a:rPr sz="1400" spc="-75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5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318,</a:t>
                      </a:r>
                      <a:r>
                        <a:rPr sz="1400" spc="-8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4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5,</a:t>
                      </a:r>
                      <a:r>
                        <a:rPr sz="1400" spc="-75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45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32)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lnT w="19050">
                      <a:solidFill>
                        <a:srgbClr val="121212"/>
                      </a:solidFill>
                      <a:prstDash val="solid"/>
                    </a:lnT>
                    <a:lnB w="19050">
                      <a:solidFill>
                        <a:srgbClr val="12121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8904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-5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12</a:t>
                      </a:r>
                      <a:r>
                        <a:rPr sz="140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8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lnT w="19050">
                      <a:solidFill>
                        <a:srgbClr val="121212"/>
                      </a:solidFill>
                      <a:prstDash val="solid"/>
                    </a:lnT>
                    <a:lnB w="19050">
                      <a:solidFill>
                        <a:srgbClr val="12121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550"/>
                        </a:spcBef>
                        <a:tabLst>
                          <a:tab pos="2193925" algn="l"/>
                          <a:tab pos="3970020" algn="l"/>
                        </a:tabLst>
                      </a:pPr>
                      <a:r>
                        <a:rPr sz="1400" spc="10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conv2d_5</a:t>
                      </a:r>
                      <a:r>
                        <a:rPr sz="1400" spc="-75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5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(Conv2D)	</a:t>
                      </a:r>
                      <a:r>
                        <a:rPr sz="140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(None, </a:t>
                      </a:r>
                      <a:r>
                        <a:rPr sz="1400" spc="-25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316,</a:t>
                      </a:r>
                      <a:r>
                        <a:rPr sz="1400" spc="-155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2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4,</a:t>
                      </a:r>
                      <a:r>
                        <a:rPr sz="1400" spc="-75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45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32)	</a:t>
                      </a:r>
                      <a:r>
                        <a:rPr sz="1400" spc="1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6176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lnT w="19050">
                      <a:solidFill>
                        <a:srgbClr val="121212"/>
                      </a:solidFill>
                      <a:prstDash val="solid"/>
                    </a:lnT>
                    <a:lnB w="19050">
                      <a:solidFill>
                        <a:srgbClr val="12121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121212"/>
                      </a:solidFill>
                      <a:prstDash val="solid"/>
                    </a:lnT>
                    <a:lnB w="19050">
                      <a:solidFill>
                        <a:srgbClr val="12121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262">
                <a:tc>
                  <a:txBody>
                    <a:bodyPr/>
                    <a:lstStyle/>
                    <a:p>
                      <a:pPr marR="3175">
                        <a:lnSpc>
                          <a:spcPts val="1650"/>
                        </a:lnSpc>
                        <a:spcBef>
                          <a:spcPts val="550"/>
                        </a:spcBef>
                      </a:pPr>
                      <a:r>
                        <a:rPr sz="1400" spc="8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max_pooling2d_5</a:t>
                      </a:r>
                      <a:r>
                        <a:rPr sz="1400" spc="-85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4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(MaxPooling2</a:t>
                      </a:r>
                      <a:r>
                        <a:rPr sz="1400" spc="-8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(None,</a:t>
                      </a:r>
                      <a:r>
                        <a:rPr sz="1400" spc="-85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2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158,</a:t>
                      </a:r>
                      <a:r>
                        <a:rPr sz="1400" spc="-8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45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2,</a:t>
                      </a:r>
                      <a:r>
                        <a:rPr sz="1400" spc="-8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45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32)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lnT w="19050">
                      <a:solidFill>
                        <a:srgbClr val="12121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873500" algn="ctr">
                        <a:lnSpc>
                          <a:spcPts val="165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lnT w="19050">
                      <a:solidFill>
                        <a:srgbClr val="121212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8135904" y="5052518"/>
            <a:ext cx="8640445" cy="0"/>
          </a:xfrm>
          <a:custGeom>
            <a:avLst/>
            <a:gdLst/>
            <a:ahLst/>
            <a:cxnLst/>
            <a:rect l="l" t="t" r="r" b="b"/>
            <a:pathLst>
              <a:path w="8640444">
                <a:moveTo>
                  <a:pt x="0" y="0"/>
                </a:moveTo>
                <a:lnTo>
                  <a:pt x="8639853" y="0"/>
                </a:lnTo>
              </a:path>
            </a:pathLst>
          </a:custGeom>
          <a:ln w="14929">
            <a:solidFill>
              <a:srgbClr val="1212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35904" y="5547818"/>
            <a:ext cx="8640445" cy="0"/>
          </a:xfrm>
          <a:custGeom>
            <a:avLst/>
            <a:gdLst/>
            <a:ahLst/>
            <a:cxnLst/>
            <a:rect l="l" t="t" r="r" b="b"/>
            <a:pathLst>
              <a:path w="8640444">
                <a:moveTo>
                  <a:pt x="0" y="0"/>
                </a:moveTo>
                <a:lnTo>
                  <a:pt x="8639853" y="0"/>
                </a:lnTo>
              </a:path>
            </a:pathLst>
          </a:custGeom>
          <a:ln w="14929">
            <a:solidFill>
              <a:srgbClr val="12121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23204" y="5109910"/>
            <a:ext cx="3914775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67864" algn="l"/>
                <a:tab pos="3619500" algn="l"/>
              </a:tabLst>
            </a:pPr>
            <a:r>
              <a:rPr sz="1400" spc="20" dirty="0">
                <a:solidFill>
                  <a:srgbClr val="131313"/>
                </a:solidFill>
                <a:latin typeface="Trebuchet MS"/>
                <a:cs typeface="Trebuchet MS"/>
              </a:rPr>
              <a:t>flatten_1</a:t>
            </a:r>
            <a:r>
              <a:rPr sz="1400" spc="-7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131313"/>
                </a:solidFill>
                <a:latin typeface="Trebuchet MS"/>
                <a:cs typeface="Trebuchet MS"/>
              </a:rPr>
              <a:t>(Flatten)	(None,</a:t>
            </a:r>
            <a:r>
              <a:rPr sz="1400" spc="-7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131313"/>
                </a:solidFill>
                <a:latin typeface="Trebuchet MS"/>
                <a:cs typeface="Trebuchet MS"/>
              </a:rPr>
              <a:t>10112)	</a:t>
            </a:r>
            <a:r>
              <a:rPr sz="1400" spc="150" dirty="0">
                <a:solidFill>
                  <a:srgbClr val="131313"/>
                </a:solidFill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400" spc="50" dirty="0">
                <a:solidFill>
                  <a:srgbClr val="131313"/>
                </a:solidFill>
                <a:latin typeface="Trebuchet MS"/>
                <a:cs typeface="Trebuchet MS"/>
              </a:rPr>
              <a:t>repeat_vector_1 </a:t>
            </a:r>
            <a:r>
              <a:rPr sz="1400" spc="30" dirty="0">
                <a:solidFill>
                  <a:srgbClr val="131313"/>
                </a:solidFill>
                <a:latin typeface="Trebuchet MS"/>
                <a:cs typeface="Trebuchet MS"/>
              </a:rPr>
              <a:t>(RepeatVecto </a:t>
            </a:r>
            <a:r>
              <a:rPr sz="1400" dirty="0">
                <a:solidFill>
                  <a:srgbClr val="131313"/>
                </a:solidFill>
                <a:latin typeface="Trebuchet MS"/>
                <a:cs typeface="Trebuchet MS"/>
              </a:rPr>
              <a:t>(None,</a:t>
            </a:r>
            <a:r>
              <a:rPr sz="1400" spc="-295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1400" spc="-155" dirty="0">
                <a:solidFill>
                  <a:srgbClr val="131313"/>
                </a:solidFill>
                <a:latin typeface="Trebuchet MS"/>
                <a:cs typeface="Trebuchet MS"/>
              </a:rPr>
              <a:t>1, </a:t>
            </a:r>
            <a:r>
              <a:rPr sz="1400" spc="-40" dirty="0">
                <a:solidFill>
                  <a:srgbClr val="131313"/>
                </a:solidFill>
                <a:latin typeface="Trebuchet MS"/>
                <a:cs typeface="Trebuchet MS"/>
              </a:rPr>
              <a:t>10112)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47258" y="5605210"/>
            <a:ext cx="1384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50" dirty="0">
                <a:solidFill>
                  <a:srgbClr val="131313"/>
                </a:solidFill>
                <a:latin typeface="Trebuchet MS"/>
                <a:cs typeface="Trebuchet MS"/>
              </a:rPr>
              <a:t>0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135904" y="6043118"/>
          <a:ext cx="8640445" cy="32640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1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25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bidirectional_2 </a:t>
                      </a:r>
                      <a:r>
                        <a:rPr sz="1400" spc="1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(Bidirection </a:t>
                      </a:r>
                      <a:r>
                        <a:rPr sz="140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(None,</a:t>
                      </a:r>
                      <a:r>
                        <a:rPr sz="1400" spc="-21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155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1, </a:t>
                      </a:r>
                      <a:r>
                        <a:rPr sz="1400" spc="65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64)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lnT w="19050">
                      <a:solidFill>
                        <a:srgbClr val="121212"/>
                      </a:solidFill>
                      <a:prstDash val="solid"/>
                    </a:lnT>
                    <a:lnB w="19050">
                      <a:solidFill>
                        <a:srgbClr val="12121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45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2597120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lnT w="19050">
                      <a:solidFill>
                        <a:srgbClr val="121212"/>
                      </a:solidFill>
                      <a:prstDash val="solid"/>
                    </a:lnT>
                    <a:lnB w="19050">
                      <a:solidFill>
                        <a:srgbClr val="12121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3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bidirectional_3 </a:t>
                      </a:r>
                      <a:r>
                        <a:rPr sz="1400" spc="1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(Bidirection </a:t>
                      </a:r>
                      <a:r>
                        <a:rPr sz="140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(None,</a:t>
                      </a:r>
                      <a:r>
                        <a:rPr sz="1400" spc="-305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65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64)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lnT w="19050">
                      <a:solidFill>
                        <a:srgbClr val="121212"/>
                      </a:solidFill>
                      <a:prstDash val="solid"/>
                    </a:lnT>
                    <a:lnB w="19050">
                      <a:solidFill>
                        <a:srgbClr val="12121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402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11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24832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lnT w="19050">
                      <a:solidFill>
                        <a:srgbClr val="121212"/>
                      </a:solidFill>
                      <a:prstDash val="solid"/>
                    </a:lnT>
                    <a:lnB w="19050">
                      <a:solidFill>
                        <a:srgbClr val="12121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0"/>
                        </a:spcBef>
                        <a:tabLst>
                          <a:tab pos="2034539" algn="l"/>
                        </a:tabLst>
                      </a:pPr>
                      <a:r>
                        <a:rPr sz="1400" spc="10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dense_5</a:t>
                      </a:r>
                      <a:r>
                        <a:rPr sz="1400" spc="-75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35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(Dense)	</a:t>
                      </a:r>
                      <a:r>
                        <a:rPr sz="140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(None,</a:t>
                      </a:r>
                      <a:r>
                        <a:rPr sz="1400" spc="-9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9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300)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lnT w="19050">
                      <a:solidFill>
                        <a:srgbClr val="121212"/>
                      </a:solidFill>
                      <a:prstDash val="solid"/>
                    </a:lnT>
                    <a:lnB w="19050">
                      <a:solidFill>
                        <a:srgbClr val="12121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65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19500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lnT w="19050">
                      <a:solidFill>
                        <a:srgbClr val="121212"/>
                      </a:solidFill>
                      <a:prstDash val="solid"/>
                    </a:lnT>
                    <a:lnB w="19050">
                      <a:solidFill>
                        <a:srgbClr val="12121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0"/>
                        </a:spcBef>
                        <a:tabLst>
                          <a:tab pos="2035810" algn="l"/>
                        </a:tabLst>
                      </a:pPr>
                      <a:r>
                        <a:rPr sz="1400" spc="10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dense_6</a:t>
                      </a:r>
                      <a:r>
                        <a:rPr sz="1400" spc="-7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35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(Dense)	</a:t>
                      </a:r>
                      <a:r>
                        <a:rPr sz="140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(None,</a:t>
                      </a:r>
                      <a:r>
                        <a:rPr sz="1400" spc="-9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3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100)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lnT w="19050">
                      <a:solidFill>
                        <a:srgbClr val="121212"/>
                      </a:solidFill>
                      <a:prstDash val="solid"/>
                    </a:lnT>
                    <a:lnB w="19050">
                      <a:solidFill>
                        <a:srgbClr val="12121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34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8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30100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lnT w="19050">
                      <a:solidFill>
                        <a:srgbClr val="121212"/>
                      </a:solidFill>
                      <a:prstDash val="solid"/>
                    </a:lnT>
                    <a:lnB w="19050">
                      <a:solidFill>
                        <a:srgbClr val="12121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0"/>
                        </a:spcBef>
                        <a:tabLst>
                          <a:tab pos="2019935" algn="l"/>
                        </a:tabLst>
                      </a:pPr>
                      <a:r>
                        <a:rPr sz="1400" spc="8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dense_7</a:t>
                      </a:r>
                      <a:r>
                        <a:rPr sz="1400" spc="-65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35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(Dense)	</a:t>
                      </a:r>
                      <a:r>
                        <a:rPr sz="140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(None,</a:t>
                      </a:r>
                      <a:r>
                        <a:rPr sz="1400" spc="-9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65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50)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lnT w="19050">
                      <a:solidFill>
                        <a:srgbClr val="121212"/>
                      </a:solidFill>
                      <a:prstDash val="solid"/>
                    </a:lnT>
                    <a:lnB w="19050">
                      <a:solidFill>
                        <a:srgbClr val="12121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12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5050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lnT w="19050">
                      <a:solidFill>
                        <a:srgbClr val="121212"/>
                      </a:solidFill>
                      <a:prstDash val="solid"/>
                    </a:lnT>
                    <a:lnB w="19050">
                      <a:solidFill>
                        <a:srgbClr val="12121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0"/>
                        </a:spcBef>
                        <a:tabLst>
                          <a:tab pos="2042160" algn="l"/>
                        </a:tabLst>
                      </a:pPr>
                      <a:r>
                        <a:rPr sz="1400" spc="105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dense_8</a:t>
                      </a:r>
                      <a:r>
                        <a:rPr sz="1400" spc="-65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35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(Dense)	</a:t>
                      </a:r>
                      <a:r>
                        <a:rPr sz="140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(None,</a:t>
                      </a:r>
                      <a:r>
                        <a:rPr sz="1400" spc="-9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6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20)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lnT w="19050">
                      <a:solidFill>
                        <a:srgbClr val="121212"/>
                      </a:solidFill>
                      <a:prstDash val="solid"/>
                    </a:lnT>
                    <a:lnB w="19050">
                      <a:solidFill>
                        <a:srgbClr val="12121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6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1020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lnT w="19050">
                      <a:solidFill>
                        <a:srgbClr val="121212"/>
                      </a:solidFill>
                      <a:prstDash val="solid"/>
                    </a:lnT>
                    <a:lnB w="19050">
                      <a:solidFill>
                        <a:srgbClr val="12121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261">
                <a:tc>
                  <a:txBody>
                    <a:bodyPr/>
                    <a:lstStyle/>
                    <a:p>
                      <a:pPr>
                        <a:lnSpc>
                          <a:spcPts val="1650"/>
                        </a:lnSpc>
                        <a:spcBef>
                          <a:spcPts val="550"/>
                        </a:spcBef>
                        <a:tabLst>
                          <a:tab pos="2033905" algn="l"/>
                        </a:tabLst>
                      </a:pPr>
                      <a:r>
                        <a:rPr sz="1400" spc="10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dense_9</a:t>
                      </a:r>
                      <a:r>
                        <a:rPr sz="1400" spc="-75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35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(Dense)	</a:t>
                      </a:r>
                      <a:r>
                        <a:rPr sz="140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(None,</a:t>
                      </a:r>
                      <a:r>
                        <a:rPr sz="1400" spc="-85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400" spc="-9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1)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lnT w="19050">
                      <a:solidFill>
                        <a:srgbClr val="12121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ts val="1650"/>
                        </a:lnSpc>
                        <a:spcBef>
                          <a:spcPts val="550"/>
                        </a:spcBef>
                      </a:pPr>
                      <a:r>
                        <a:rPr sz="1400" spc="-30" dirty="0">
                          <a:solidFill>
                            <a:srgbClr val="131313"/>
                          </a:solidFill>
                          <a:latin typeface="Trebuchet MS"/>
                          <a:cs typeface="Trebuchet MS"/>
                        </a:rPr>
                        <a:t>21</a:t>
                      </a:r>
                      <a:endParaRPr sz="1400">
                        <a:latin typeface="Trebuchet MS"/>
                        <a:cs typeface="Trebuchet MS"/>
                      </a:endParaRPr>
                    </a:p>
                  </a:txBody>
                  <a:tcPr marL="0" marR="0" marT="69850" marB="0">
                    <a:lnT w="19050">
                      <a:solidFill>
                        <a:srgbClr val="121212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8123204" y="9319960"/>
            <a:ext cx="660971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5" dirty="0">
                <a:solidFill>
                  <a:srgbClr val="131313"/>
                </a:solidFill>
                <a:latin typeface="Trebuchet MS"/>
                <a:cs typeface="Trebuchet MS"/>
              </a:rPr>
              <a:t>=================================================================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86750" y="5084428"/>
            <a:ext cx="2704465" cy="85407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600" spc="-5" dirty="0">
                <a:solidFill>
                  <a:srgbClr val="131313"/>
                </a:solidFill>
                <a:latin typeface="Trebuchet MS"/>
                <a:cs typeface="Trebuchet MS"/>
              </a:rPr>
              <a:t>Total </a:t>
            </a:r>
            <a:r>
              <a:rPr sz="1600" spc="25" dirty="0">
                <a:solidFill>
                  <a:srgbClr val="131313"/>
                </a:solidFill>
                <a:latin typeface="Trebuchet MS"/>
                <a:cs typeface="Trebuchet MS"/>
              </a:rPr>
              <a:t>params:</a:t>
            </a:r>
            <a:r>
              <a:rPr sz="1600" spc="-195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1600" spc="35" dirty="0">
                <a:solidFill>
                  <a:srgbClr val="131313"/>
                </a:solidFill>
                <a:latin typeface="Trebuchet MS"/>
                <a:cs typeface="Trebuchet MS"/>
              </a:rPr>
              <a:t>2,690,475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600" spc="5" dirty="0">
                <a:solidFill>
                  <a:srgbClr val="131313"/>
                </a:solidFill>
                <a:latin typeface="Trebuchet MS"/>
                <a:cs typeface="Trebuchet MS"/>
              </a:rPr>
              <a:t>Trainable </a:t>
            </a:r>
            <a:r>
              <a:rPr sz="1600" spc="25" dirty="0">
                <a:solidFill>
                  <a:srgbClr val="131313"/>
                </a:solidFill>
                <a:latin typeface="Trebuchet MS"/>
                <a:cs typeface="Trebuchet MS"/>
              </a:rPr>
              <a:t>params:</a:t>
            </a:r>
            <a:r>
              <a:rPr sz="1600" spc="-245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1600" spc="40" dirty="0">
                <a:solidFill>
                  <a:srgbClr val="131313"/>
                </a:solidFill>
                <a:latin typeface="Trebuchet MS"/>
                <a:cs typeface="Trebuchet MS"/>
              </a:rPr>
              <a:t>2,690,347</a:t>
            </a:r>
            <a:endParaRPr sz="1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1600" spc="35" dirty="0">
                <a:solidFill>
                  <a:srgbClr val="131313"/>
                </a:solidFill>
                <a:latin typeface="Trebuchet MS"/>
                <a:cs typeface="Trebuchet MS"/>
              </a:rPr>
              <a:t>Non-trainable </a:t>
            </a:r>
            <a:r>
              <a:rPr sz="1600" spc="25" dirty="0">
                <a:solidFill>
                  <a:srgbClr val="131313"/>
                </a:solidFill>
                <a:latin typeface="Trebuchet MS"/>
                <a:cs typeface="Trebuchet MS"/>
              </a:rPr>
              <a:t>params:</a:t>
            </a:r>
            <a:r>
              <a:rPr sz="1600" spc="-25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1600" spc="35" dirty="0">
                <a:solidFill>
                  <a:srgbClr val="131313"/>
                </a:solidFill>
                <a:latin typeface="Trebuchet MS"/>
                <a:cs typeface="Trebuchet MS"/>
              </a:rPr>
              <a:t>128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16000" y="8975142"/>
            <a:ext cx="27813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5" dirty="0">
                <a:solidFill>
                  <a:srgbClr val="131313"/>
                </a:solidFill>
                <a:latin typeface="Trebuchet MS"/>
                <a:cs typeface="Trebuchet MS"/>
              </a:rPr>
              <a:t>4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78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28767" y="3809817"/>
            <a:ext cx="3762375" cy="1428750"/>
          </a:xfrm>
          <a:prstGeom prst="rect">
            <a:avLst/>
          </a:prstGeom>
          <a:solidFill>
            <a:srgbClr val="4A6FEC"/>
          </a:solidFill>
        </p:spPr>
        <p:txBody>
          <a:bodyPr vert="horz" wrap="square" lIns="0" tIns="196215" rIns="0" bIns="0" rtlCol="0">
            <a:spAutoFit/>
          </a:bodyPr>
          <a:lstStyle/>
          <a:p>
            <a:pPr marL="260350" marR="248920" indent="89535">
              <a:lnSpc>
                <a:spcPct val="109300"/>
              </a:lnSpc>
              <a:spcBef>
                <a:spcPts val="1545"/>
              </a:spcBef>
            </a:pPr>
            <a:r>
              <a:rPr sz="2750" spc="195" dirty="0">
                <a:solidFill>
                  <a:srgbClr val="FFFFFF"/>
                </a:solidFill>
                <a:latin typeface="Trebuchet MS"/>
                <a:cs typeface="Trebuchet MS"/>
              </a:rPr>
              <a:t>EEG</a:t>
            </a:r>
            <a:r>
              <a:rPr sz="27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200" dirty="0">
                <a:solidFill>
                  <a:srgbClr val="FFFFFF"/>
                </a:solidFill>
                <a:latin typeface="Trebuchet MS"/>
                <a:cs typeface="Trebuchet MS"/>
              </a:rPr>
              <a:t>Signals</a:t>
            </a:r>
            <a:r>
              <a:rPr sz="2750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32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7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210" dirty="0">
                <a:solidFill>
                  <a:srgbClr val="FFFFFF"/>
                </a:solidFill>
                <a:latin typeface="Trebuchet MS"/>
                <a:cs typeface="Trebuchet MS"/>
              </a:rPr>
              <a:t>Raw  </a:t>
            </a:r>
            <a:r>
              <a:rPr sz="2750" spc="16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2750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32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75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290" dirty="0">
                <a:solidFill>
                  <a:srgbClr val="FFFFFF"/>
                </a:solidFill>
                <a:latin typeface="Trebuchet MS"/>
                <a:cs typeface="Trebuchet MS"/>
              </a:rPr>
              <a:t>23</a:t>
            </a:r>
            <a:r>
              <a:rPr sz="2750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185" dirty="0">
                <a:solidFill>
                  <a:srgbClr val="FFFFFF"/>
                </a:solidFill>
                <a:latin typeface="Trebuchet MS"/>
                <a:cs typeface="Trebuchet MS"/>
              </a:rPr>
              <a:t>Channels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1041434"/>
            <a:ext cx="620204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75" dirty="0"/>
              <a:t>Block</a:t>
            </a:r>
            <a:r>
              <a:rPr spc="-580" dirty="0"/>
              <a:t> </a:t>
            </a:r>
            <a:r>
              <a:rPr spc="375" dirty="0"/>
              <a:t>Diagram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16000" y="2626701"/>
            <a:ext cx="14414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95" dirty="0">
                <a:solidFill>
                  <a:srgbClr val="131313"/>
                </a:solidFill>
                <a:latin typeface="Trebuchet MS"/>
                <a:cs typeface="Trebuchet MS"/>
              </a:rPr>
              <a:t>Testing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018167" y="4397616"/>
            <a:ext cx="2966720" cy="170180"/>
            <a:chOff x="5018167" y="4397616"/>
            <a:chExt cx="2966720" cy="170180"/>
          </a:xfrm>
        </p:grpSpPr>
        <p:sp>
          <p:nvSpPr>
            <p:cNvPr id="7" name="object 7"/>
            <p:cNvSpPr/>
            <p:nvPr/>
          </p:nvSpPr>
          <p:spPr>
            <a:xfrm>
              <a:off x="5018167" y="4482449"/>
              <a:ext cx="2824480" cy="0"/>
            </a:xfrm>
            <a:custGeom>
              <a:avLst/>
              <a:gdLst/>
              <a:ahLst/>
              <a:cxnLst/>
              <a:rect l="l" t="t" r="r" b="b"/>
              <a:pathLst>
                <a:path w="2824479">
                  <a:moveTo>
                    <a:pt x="0" y="0"/>
                  </a:moveTo>
                  <a:lnTo>
                    <a:pt x="2824271" y="0"/>
                  </a:lnTo>
                </a:path>
              </a:pathLst>
            </a:custGeom>
            <a:ln w="4132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43399" y="4397616"/>
              <a:ext cx="140905" cy="16966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112428" y="3770688"/>
            <a:ext cx="2679700" cy="4483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spc="29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750" spc="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50" spc="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50" spc="32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2750" spc="295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2750" spc="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2750" spc="16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2750" spc="22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2750" spc="10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2750" spc="365" dirty="0">
                <a:solidFill>
                  <a:srgbClr val="FFFFFF"/>
                </a:solidFill>
                <a:latin typeface="Trebuchet MS"/>
                <a:cs typeface="Trebuchet MS"/>
              </a:rPr>
              <a:t>ss</a:t>
            </a:r>
            <a:r>
              <a:rPr sz="2750" spc="-5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750" spc="229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750" spc="325" dirty="0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57971" y="3813047"/>
            <a:ext cx="3171825" cy="14287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67640" rIns="0" bIns="0" rtlCol="0">
            <a:spAutoFit/>
          </a:bodyPr>
          <a:lstStyle/>
          <a:p>
            <a:pPr marL="243840" marR="233045" indent="694690">
              <a:lnSpc>
                <a:spcPct val="109300"/>
              </a:lnSpc>
              <a:spcBef>
                <a:spcPts val="1320"/>
              </a:spcBef>
            </a:pPr>
            <a:r>
              <a:rPr sz="2750" spc="110" dirty="0">
                <a:solidFill>
                  <a:srgbClr val="131313"/>
                </a:solidFill>
                <a:latin typeface="Trebuchet MS"/>
                <a:cs typeface="Trebuchet MS"/>
              </a:rPr>
              <a:t>Trained  </a:t>
            </a:r>
            <a:r>
              <a:rPr sz="2750" spc="125" dirty="0">
                <a:solidFill>
                  <a:srgbClr val="131313"/>
                </a:solidFill>
                <a:latin typeface="Trebuchet MS"/>
                <a:cs typeface="Trebuchet MS"/>
              </a:rPr>
              <a:t>Classifier</a:t>
            </a:r>
            <a:r>
              <a:rPr sz="2750" spc="-260" dirty="0">
                <a:solidFill>
                  <a:srgbClr val="131313"/>
                </a:solidFill>
                <a:latin typeface="Trebuchet MS"/>
                <a:cs typeface="Trebuchet MS"/>
              </a:rPr>
              <a:t> </a:t>
            </a:r>
            <a:r>
              <a:rPr sz="2750" spc="135" dirty="0">
                <a:solidFill>
                  <a:srgbClr val="131313"/>
                </a:solidFill>
                <a:latin typeface="Trebuchet MS"/>
                <a:cs typeface="Trebuchet MS"/>
              </a:rPr>
              <a:t>Model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65290" y="4615587"/>
            <a:ext cx="2574290" cy="941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5305" marR="5080" indent="-523240">
              <a:lnSpc>
                <a:spcPct val="109300"/>
              </a:lnSpc>
              <a:spcBef>
                <a:spcPts val="95"/>
              </a:spcBef>
            </a:pPr>
            <a:r>
              <a:rPr sz="2750" spc="120" dirty="0">
                <a:solidFill>
                  <a:srgbClr val="FFFFFF"/>
                </a:solidFill>
                <a:latin typeface="Trebuchet MS"/>
                <a:cs typeface="Trebuchet MS"/>
              </a:rPr>
              <a:t>Split</a:t>
            </a:r>
            <a:r>
              <a:rPr sz="2750" spc="-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110" dirty="0">
                <a:solidFill>
                  <a:srgbClr val="FFFFFF"/>
                </a:solidFill>
                <a:latin typeface="Trebuchet MS"/>
                <a:cs typeface="Trebuchet MS"/>
              </a:rPr>
              <a:t>into</a:t>
            </a:r>
            <a:r>
              <a:rPr sz="2750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28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2750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spc="135" dirty="0">
                <a:solidFill>
                  <a:srgbClr val="FFFFFF"/>
                </a:solidFill>
                <a:latin typeface="Trebuchet MS"/>
                <a:cs typeface="Trebuchet MS"/>
              </a:rPr>
              <a:t>min  </a:t>
            </a:r>
            <a:r>
              <a:rPr sz="2750" spc="130" dirty="0">
                <a:solidFill>
                  <a:srgbClr val="FFFFFF"/>
                </a:solidFill>
                <a:latin typeface="Trebuchet MS"/>
                <a:cs typeface="Trebuchet MS"/>
              </a:rPr>
              <a:t>intervals</a:t>
            </a:r>
            <a:endParaRPr sz="275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559677" y="4366571"/>
            <a:ext cx="1891030" cy="190500"/>
            <a:chOff x="11559677" y="4366571"/>
            <a:chExt cx="1891030" cy="190500"/>
          </a:xfrm>
        </p:grpSpPr>
        <p:sp>
          <p:nvSpPr>
            <p:cNvPr id="13" name="object 13"/>
            <p:cNvSpPr/>
            <p:nvPr/>
          </p:nvSpPr>
          <p:spPr>
            <a:xfrm>
              <a:off x="11559677" y="4461784"/>
              <a:ext cx="1748789" cy="0"/>
            </a:xfrm>
            <a:custGeom>
              <a:avLst/>
              <a:gdLst/>
              <a:ahLst/>
              <a:cxnLst/>
              <a:rect l="l" t="t" r="r" b="b"/>
              <a:pathLst>
                <a:path w="1748790">
                  <a:moveTo>
                    <a:pt x="0" y="0"/>
                  </a:moveTo>
                  <a:lnTo>
                    <a:pt x="1748325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307979" y="4366571"/>
              <a:ext cx="142586" cy="1904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844809" y="3790157"/>
            <a:ext cx="2962275" cy="1428750"/>
          </a:xfrm>
          <a:prstGeom prst="rect">
            <a:avLst/>
          </a:prstGeom>
          <a:solidFill>
            <a:srgbClr val="4A6FEC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Times New Roman"/>
              <a:cs typeface="Times New Roman"/>
            </a:endParaRPr>
          </a:p>
          <a:p>
            <a:pPr marL="594995">
              <a:lnSpc>
                <a:spcPct val="100000"/>
              </a:lnSpc>
            </a:pPr>
            <a:r>
              <a:rPr sz="2750" spc="130" dirty="0">
                <a:solidFill>
                  <a:srgbClr val="FFFFFF"/>
                </a:solidFill>
                <a:latin typeface="Trebuchet MS"/>
                <a:cs typeface="Trebuchet MS"/>
              </a:rPr>
              <a:t>Prediction</a:t>
            </a:r>
            <a:endParaRPr sz="275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5253610" y="5429326"/>
            <a:ext cx="190500" cy="1081405"/>
            <a:chOff x="15253610" y="5429326"/>
            <a:chExt cx="190500" cy="1081405"/>
          </a:xfrm>
        </p:grpSpPr>
        <p:sp>
          <p:nvSpPr>
            <p:cNvPr id="17" name="object 17"/>
            <p:cNvSpPr/>
            <p:nvPr/>
          </p:nvSpPr>
          <p:spPr>
            <a:xfrm>
              <a:off x="15348844" y="5429326"/>
              <a:ext cx="0" cy="938530"/>
            </a:xfrm>
            <a:custGeom>
              <a:avLst/>
              <a:gdLst/>
              <a:ahLst/>
              <a:cxnLst/>
              <a:rect l="l" t="t" r="r" b="b"/>
              <a:pathLst>
                <a:path h="938529">
                  <a:moveTo>
                    <a:pt x="0" y="0"/>
                  </a:moveTo>
                  <a:lnTo>
                    <a:pt x="0" y="938395"/>
                  </a:lnTo>
                </a:path>
              </a:pathLst>
            </a:custGeom>
            <a:ln w="4758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253610" y="6367688"/>
              <a:ext cx="190468" cy="14275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3785220" y="6919447"/>
            <a:ext cx="3171825" cy="142875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950">
              <a:latin typeface="Times New Roman"/>
              <a:cs typeface="Times New Roman"/>
            </a:endParaRPr>
          </a:p>
          <a:p>
            <a:pPr marL="2540" algn="ctr">
              <a:lnSpc>
                <a:spcPct val="100000"/>
              </a:lnSpc>
            </a:pPr>
            <a:r>
              <a:rPr sz="2750" spc="150" dirty="0">
                <a:solidFill>
                  <a:srgbClr val="131313"/>
                </a:solidFill>
                <a:latin typeface="Trebuchet MS"/>
                <a:cs typeface="Trebuchet MS"/>
              </a:rPr>
              <a:t>Alerts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729"/>
              </a:lnSpc>
            </a:pPr>
            <a:fld id="{81D60167-4931-47E6-BA6A-407CBD079E47}" type="slidenum">
              <a:rPr spc="250" dirty="0"/>
              <a:t>5</a:t>
            </a:fld>
            <a:endParaRPr spc="2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952563"/>
            <a:ext cx="503110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490" dirty="0">
                <a:solidFill>
                  <a:srgbClr val="131313"/>
                </a:solidFill>
              </a:rPr>
              <a:t>Outcomes</a:t>
            </a:r>
            <a:endParaRPr sz="8000"/>
          </a:p>
        </p:txBody>
      </p:sp>
      <p:sp>
        <p:nvSpPr>
          <p:cNvPr id="3" name="object 3"/>
          <p:cNvSpPr/>
          <p:nvPr/>
        </p:nvSpPr>
        <p:spPr>
          <a:xfrm>
            <a:off x="2175674" y="2816809"/>
            <a:ext cx="11430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1965" marR="191135">
              <a:lnSpc>
                <a:spcPct val="107100"/>
              </a:lnSpc>
              <a:spcBef>
                <a:spcPts val="100"/>
              </a:spcBef>
            </a:pPr>
            <a:r>
              <a:rPr spc="100" dirty="0"/>
              <a:t>Machine</a:t>
            </a:r>
            <a:r>
              <a:rPr spc="-160" dirty="0"/>
              <a:t> </a:t>
            </a:r>
            <a:r>
              <a:rPr spc="85" dirty="0"/>
              <a:t>Learning</a:t>
            </a:r>
            <a:r>
              <a:rPr spc="-155" dirty="0"/>
              <a:t> </a:t>
            </a:r>
            <a:r>
              <a:rPr spc="175" dirty="0"/>
              <a:t>has</a:t>
            </a:r>
            <a:r>
              <a:rPr spc="-155" dirty="0"/>
              <a:t> </a:t>
            </a:r>
            <a:r>
              <a:rPr spc="80" dirty="0"/>
              <a:t>been</a:t>
            </a:r>
            <a:r>
              <a:rPr spc="-155" dirty="0"/>
              <a:t> </a:t>
            </a:r>
            <a:r>
              <a:rPr spc="65" dirty="0"/>
              <a:t>employed</a:t>
            </a:r>
            <a:r>
              <a:rPr spc="-155" dirty="0"/>
              <a:t> </a:t>
            </a:r>
            <a:r>
              <a:rPr spc="40" dirty="0"/>
              <a:t>to</a:t>
            </a:r>
            <a:r>
              <a:rPr spc="-155" dirty="0"/>
              <a:t> </a:t>
            </a:r>
            <a:r>
              <a:rPr spc="90" dirty="0"/>
              <a:t>classify</a:t>
            </a:r>
            <a:r>
              <a:rPr spc="-160" dirty="0"/>
              <a:t> </a:t>
            </a:r>
            <a:r>
              <a:rPr spc="65" dirty="0"/>
              <a:t>raw</a:t>
            </a:r>
            <a:r>
              <a:rPr spc="-155" dirty="0"/>
              <a:t> </a:t>
            </a:r>
            <a:r>
              <a:rPr spc="130" dirty="0"/>
              <a:t>EEG</a:t>
            </a:r>
            <a:r>
              <a:rPr spc="-155" dirty="0"/>
              <a:t> </a:t>
            </a:r>
            <a:r>
              <a:rPr spc="85" dirty="0"/>
              <a:t>signal</a:t>
            </a:r>
            <a:r>
              <a:rPr spc="-155" dirty="0"/>
              <a:t> </a:t>
            </a:r>
            <a:r>
              <a:rPr spc="55" dirty="0"/>
              <a:t>data</a:t>
            </a:r>
            <a:r>
              <a:rPr spc="-155" dirty="0"/>
              <a:t> </a:t>
            </a:r>
            <a:r>
              <a:rPr spc="30" dirty="0"/>
              <a:t>into</a:t>
            </a:r>
            <a:r>
              <a:rPr spc="-155" dirty="0"/>
              <a:t> </a:t>
            </a:r>
            <a:r>
              <a:rPr spc="55" dirty="0"/>
              <a:t>Pre-ictal  </a:t>
            </a:r>
            <a:r>
              <a:rPr spc="110" dirty="0"/>
              <a:t>and </a:t>
            </a:r>
            <a:r>
              <a:rPr spc="35" dirty="0"/>
              <a:t>Inter-ictal</a:t>
            </a:r>
            <a:r>
              <a:rPr spc="-434" dirty="0"/>
              <a:t> </a:t>
            </a:r>
            <a:r>
              <a:rPr spc="20" dirty="0"/>
              <a:t>periods.</a:t>
            </a:r>
          </a:p>
          <a:p>
            <a:pPr marL="481965">
              <a:lnSpc>
                <a:spcPct val="100000"/>
              </a:lnSpc>
              <a:spcBef>
                <a:spcPts val="240"/>
              </a:spcBef>
            </a:pPr>
            <a:r>
              <a:rPr spc="50" dirty="0"/>
              <a:t>Classifier</a:t>
            </a:r>
            <a:r>
              <a:rPr spc="-160" dirty="0"/>
              <a:t> </a:t>
            </a:r>
            <a:r>
              <a:rPr spc="50" dirty="0"/>
              <a:t>model</a:t>
            </a:r>
            <a:r>
              <a:rPr spc="-160" dirty="0"/>
              <a:t> </a:t>
            </a:r>
            <a:r>
              <a:rPr spc="85" dirty="0"/>
              <a:t>is</a:t>
            </a:r>
            <a:r>
              <a:rPr spc="-160" dirty="0"/>
              <a:t> </a:t>
            </a:r>
            <a:r>
              <a:rPr spc="25" dirty="0"/>
              <a:t>trained</a:t>
            </a:r>
            <a:r>
              <a:rPr spc="-160" dirty="0"/>
              <a:t> </a:t>
            </a:r>
            <a:r>
              <a:rPr spc="145" dirty="0"/>
              <a:t>using</a:t>
            </a:r>
            <a:r>
              <a:rPr spc="-160" dirty="0"/>
              <a:t> </a:t>
            </a:r>
            <a:r>
              <a:rPr spc="165" dirty="0"/>
              <a:t>CHB-MIT</a:t>
            </a:r>
            <a:r>
              <a:rPr spc="-160" dirty="0"/>
              <a:t> </a:t>
            </a:r>
            <a:r>
              <a:rPr spc="130" dirty="0"/>
              <a:t>EEG</a:t>
            </a:r>
            <a:r>
              <a:rPr spc="-165" dirty="0"/>
              <a:t> </a:t>
            </a:r>
            <a:r>
              <a:rPr spc="35" dirty="0"/>
              <a:t>Dataset.</a:t>
            </a:r>
          </a:p>
          <a:p>
            <a:pPr marL="481965" marR="1426845">
              <a:lnSpc>
                <a:spcPct val="107100"/>
              </a:lnSpc>
            </a:pPr>
            <a:r>
              <a:rPr spc="55" dirty="0"/>
              <a:t>Classification</a:t>
            </a:r>
            <a:r>
              <a:rPr spc="-155" dirty="0"/>
              <a:t> </a:t>
            </a:r>
            <a:r>
              <a:rPr spc="85" dirty="0"/>
              <a:t>is</a:t>
            </a:r>
            <a:r>
              <a:rPr spc="-155" dirty="0"/>
              <a:t> </a:t>
            </a:r>
            <a:r>
              <a:rPr spc="25" dirty="0"/>
              <a:t>carried</a:t>
            </a:r>
            <a:r>
              <a:rPr spc="-155" dirty="0"/>
              <a:t> </a:t>
            </a:r>
            <a:r>
              <a:rPr spc="75" dirty="0"/>
              <a:t>out</a:t>
            </a:r>
            <a:r>
              <a:rPr spc="-155" dirty="0"/>
              <a:t> </a:t>
            </a:r>
            <a:r>
              <a:rPr spc="130" dirty="0"/>
              <a:t>on</a:t>
            </a:r>
            <a:r>
              <a:rPr spc="-155" dirty="0"/>
              <a:t> </a:t>
            </a:r>
            <a:r>
              <a:rPr spc="110" dirty="0"/>
              <a:t>5-minute</a:t>
            </a:r>
            <a:r>
              <a:rPr spc="-155" dirty="0"/>
              <a:t> </a:t>
            </a:r>
            <a:r>
              <a:rPr spc="45" dirty="0"/>
              <a:t>intervals</a:t>
            </a:r>
            <a:r>
              <a:rPr spc="-155" dirty="0"/>
              <a:t> </a:t>
            </a:r>
            <a:r>
              <a:rPr spc="70" dirty="0"/>
              <a:t>of</a:t>
            </a:r>
            <a:r>
              <a:rPr spc="-155" dirty="0"/>
              <a:t> </a:t>
            </a:r>
            <a:r>
              <a:rPr spc="130" dirty="0"/>
              <a:t>23-channel</a:t>
            </a:r>
            <a:r>
              <a:rPr spc="-155" dirty="0"/>
              <a:t> </a:t>
            </a:r>
            <a:r>
              <a:rPr spc="130" dirty="0"/>
              <a:t>EEG</a:t>
            </a:r>
            <a:r>
              <a:rPr spc="-155" dirty="0"/>
              <a:t> </a:t>
            </a:r>
            <a:r>
              <a:rPr spc="85" dirty="0"/>
              <a:t>signal  </a:t>
            </a:r>
            <a:r>
              <a:rPr spc="30" dirty="0"/>
              <a:t>collected </a:t>
            </a:r>
            <a:r>
              <a:rPr spc="145" dirty="0"/>
              <a:t>using</a:t>
            </a:r>
            <a:r>
              <a:rPr spc="-610" dirty="0"/>
              <a:t> </a:t>
            </a:r>
            <a:r>
              <a:rPr spc="95" dirty="0"/>
              <a:t>Brain-Computer </a:t>
            </a:r>
            <a:r>
              <a:rPr spc="10" dirty="0"/>
              <a:t>Interface.</a:t>
            </a:r>
          </a:p>
          <a:p>
            <a:pPr marL="481965" marR="5080">
              <a:lnSpc>
                <a:spcPct val="107100"/>
              </a:lnSpc>
              <a:spcBef>
                <a:spcPts val="5"/>
              </a:spcBef>
            </a:pPr>
            <a:r>
              <a:rPr spc="65" dirty="0"/>
              <a:t>The </a:t>
            </a:r>
            <a:r>
              <a:rPr spc="50" dirty="0"/>
              <a:t>model </a:t>
            </a:r>
            <a:r>
              <a:rPr spc="114" dirty="0"/>
              <a:t>makes </a:t>
            </a:r>
            <a:r>
              <a:rPr spc="160" dirty="0"/>
              <a:t>use </a:t>
            </a:r>
            <a:r>
              <a:rPr spc="70" dirty="0"/>
              <a:t>of </a:t>
            </a:r>
            <a:r>
              <a:rPr spc="55" dirty="0"/>
              <a:t>Convolutional </a:t>
            </a:r>
            <a:r>
              <a:rPr spc="65" dirty="0"/>
              <a:t>layers </a:t>
            </a:r>
            <a:r>
              <a:rPr spc="40" dirty="0"/>
              <a:t>to </a:t>
            </a:r>
            <a:r>
              <a:rPr spc="45" dirty="0"/>
              <a:t>find </a:t>
            </a:r>
            <a:r>
              <a:rPr spc="35" dirty="0"/>
              <a:t>spatial </a:t>
            </a:r>
            <a:r>
              <a:rPr spc="60" dirty="0"/>
              <a:t>relationships </a:t>
            </a:r>
            <a:r>
              <a:rPr spc="110" dirty="0"/>
              <a:t>and </a:t>
            </a:r>
            <a:r>
              <a:rPr spc="160" dirty="0"/>
              <a:t>Bi-  </a:t>
            </a:r>
            <a:r>
              <a:rPr spc="15" dirty="0"/>
              <a:t>directional</a:t>
            </a:r>
            <a:r>
              <a:rPr spc="-155" dirty="0"/>
              <a:t> </a:t>
            </a:r>
            <a:r>
              <a:rPr spc="190" dirty="0"/>
              <a:t>LSTM</a:t>
            </a:r>
            <a:r>
              <a:rPr spc="-155" dirty="0"/>
              <a:t> </a:t>
            </a:r>
            <a:r>
              <a:rPr spc="65" dirty="0"/>
              <a:t>layers</a:t>
            </a:r>
            <a:r>
              <a:rPr spc="-155" dirty="0"/>
              <a:t> </a:t>
            </a:r>
            <a:r>
              <a:rPr spc="40" dirty="0"/>
              <a:t>to</a:t>
            </a:r>
            <a:r>
              <a:rPr spc="-155" dirty="0"/>
              <a:t> </a:t>
            </a:r>
            <a:r>
              <a:rPr spc="45" dirty="0"/>
              <a:t>find</a:t>
            </a:r>
            <a:r>
              <a:rPr spc="-155" dirty="0"/>
              <a:t> </a:t>
            </a:r>
            <a:r>
              <a:rPr spc="30" dirty="0"/>
              <a:t>temporal</a:t>
            </a:r>
            <a:r>
              <a:rPr spc="-155" dirty="0"/>
              <a:t> </a:t>
            </a:r>
            <a:r>
              <a:rPr spc="30" dirty="0"/>
              <a:t>relationships,</a:t>
            </a:r>
            <a:r>
              <a:rPr spc="-150" dirty="0"/>
              <a:t> </a:t>
            </a:r>
            <a:r>
              <a:rPr spc="195" dirty="0"/>
              <a:t>so</a:t>
            </a:r>
            <a:r>
              <a:rPr spc="-155" dirty="0"/>
              <a:t> </a:t>
            </a:r>
            <a:r>
              <a:rPr spc="180" dirty="0"/>
              <a:t>as</a:t>
            </a:r>
            <a:r>
              <a:rPr spc="-155" dirty="0"/>
              <a:t> </a:t>
            </a:r>
            <a:r>
              <a:rPr spc="40" dirty="0"/>
              <a:t>to</a:t>
            </a:r>
            <a:r>
              <a:rPr spc="-155" dirty="0"/>
              <a:t> </a:t>
            </a:r>
            <a:r>
              <a:rPr spc="90" dirty="0"/>
              <a:t>classify</a:t>
            </a:r>
            <a:r>
              <a:rPr spc="-155" dirty="0"/>
              <a:t> </a:t>
            </a:r>
            <a:r>
              <a:rPr spc="40" dirty="0"/>
              <a:t>pre-ictal</a:t>
            </a:r>
            <a:r>
              <a:rPr spc="-155" dirty="0"/>
              <a:t> </a:t>
            </a:r>
            <a:r>
              <a:rPr spc="110" dirty="0"/>
              <a:t>and  </a:t>
            </a:r>
            <a:r>
              <a:rPr spc="25" dirty="0"/>
              <a:t>inter-ictal</a:t>
            </a:r>
            <a:r>
              <a:rPr spc="-165" dirty="0"/>
              <a:t> </a:t>
            </a:r>
            <a:r>
              <a:rPr spc="15" dirty="0"/>
              <a:t>periods.</a:t>
            </a:r>
          </a:p>
          <a:p>
            <a:pPr marL="481965" marR="248285">
              <a:lnSpc>
                <a:spcPct val="107100"/>
              </a:lnSpc>
            </a:pPr>
            <a:r>
              <a:rPr spc="55" dirty="0"/>
              <a:t>When</a:t>
            </a:r>
            <a:r>
              <a:rPr spc="-160" dirty="0"/>
              <a:t> </a:t>
            </a:r>
            <a:r>
              <a:rPr spc="80" dirty="0"/>
              <a:t>this</a:t>
            </a:r>
            <a:r>
              <a:rPr spc="-155" dirty="0"/>
              <a:t> </a:t>
            </a:r>
            <a:r>
              <a:rPr spc="50" dirty="0"/>
              <a:t>model</a:t>
            </a:r>
            <a:r>
              <a:rPr spc="-155" dirty="0"/>
              <a:t> </a:t>
            </a:r>
            <a:r>
              <a:rPr spc="85" dirty="0"/>
              <a:t>is</a:t>
            </a:r>
            <a:r>
              <a:rPr spc="-155" dirty="0"/>
              <a:t> </a:t>
            </a:r>
            <a:r>
              <a:rPr spc="60" dirty="0"/>
              <a:t>fed</a:t>
            </a:r>
            <a:r>
              <a:rPr spc="-155" dirty="0"/>
              <a:t> </a:t>
            </a:r>
            <a:r>
              <a:rPr spc="30" dirty="0"/>
              <a:t>real-time</a:t>
            </a:r>
            <a:r>
              <a:rPr spc="-155" dirty="0"/>
              <a:t> </a:t>
            </a:r>
            <a:r>
              <a:rPr spc="-25" dirty="0"/>
              <a:t>data,</a:t>
            </a:r>
            <a:r>
              <a:rPr spc="-155" dirty="0"/>
              <a:t> </a:t>
            </a:r>
            <a:r>
              <a:rPr spc="55" dirty="0"/>
              <a:t>classification</a:t>
            </a:r>
            <a:r>
              <a:rPr spc="-155" dirty="0"/>
              <a:t> </a:t>
            </a:r>
            <a:r>
              <a:rPr spc="130" dirty="0"/>
              <a:t>can</a:t>
            </a:r>
            <a:r>
              <a:rPr spc="-155" dirty="0"/>
              <a:t> </a:t>
            </a:r>
            <a:r>
              <a:rPr spc="70" dirty="0"/>
              <a:t>be</a:t>
            </a:r>
            <a:r>
              <a:rPr spc="-155" dirty="0"/>
              <a:t> </a:t>
            </a:r>
            <a:r>
              <a:rPr spc="100" dirty="0"/>
              <a:t>done</a:t>
            </a:r>
            <a:r>
              <a:rPr spc="-155" dirty="0"/>
              <a:t> </a:t>
            </a:r>
            <a:r>
              <a:rPr spc="20" dirty="0"/>
              <a:t>in</a:t>
            </a:r>
            <a:r>
              <a:rPr spc="-155" dirty="0"/>
              <a:t> </a:t>
            </a:r>
            <a:r>
              <a:rPr spc="30" dirty="0"/>
              <a:t>real-time</a:t>
            </a:r>
            <a:r>
              <a:rPr spc="-155" dirty="0"/>
              <a:t> </a:t>
            </a:r>
            <a:r>
              <a:rPr spc="195" dirty="0"/>
              <a:t>so</a:t>
            </a:r>
            <a:r>
              <a:rPr spc="-155" dirty="0"/>
              <a:t> </a:t>
            </a:r>
            <a:r>
              <a:rPr spc="180" dirty="0"/>
              <a:t>as  </a:t>
            </a:r>
            <a:r>
              <a:rPr spc="40" dirty="0"/>
              <a:t>to </a:t>
            </a:r>
            <a:r>
              <a:rPr spc="30" dirty="0"/>
              <a:t>identify </a:t>
            </a:r>
            <a:r>
              <a:rPr spc="15" dirty="0"/>
              <a:t>potential </a:t>
            </a:r>
            <a:r>
              <a:rPr spc="40" dirty="0"/>
              <a:t>pre-ictal </a:t>
            </a:r>
            <a:r>
              <a:rPr spc="15" dirty="0"/>
              <a:t>periods, </a:t>
            </a:r>
            <a:r>
              <a:rPr spc="40" dirty="0"/>
              <a:t>allowing </a:t>
            </a:r>
            <a:r>
              <a:rPr spc="70" dirty="0"/>
              <a:t>pre-emptive </a:t>
            </a:r>
            <a:r>
              <a:rPr spc="35" dirty="0"/>
              <a:t>indication </a:t>
            </a:r>
            <a:r>
              <a:rPr spc="70" dirty="0"/>
              <a:t>of </a:t>
            </a:r>
            <a:r>
              <a:rPr spc="114" dirty="0"/>
              <a:t>an  </a:t>
            </a:r>
            <a:r>
              <a:rPr spc="80" dirty="0"/>
              <a:t>impending </a:t>
            </a:r>
            <a:r>
              <a:rPr spc="20" dirty="0"/>
              <a:t>Epileptic</a:t>
            </a:r>
            <a:r>
              <a:rPr spc="-405" dirty="0"/>
              <a:t> </a:t>
            </a:r>
            <a:r>
              <a:rPr spc="15" dirty="0"/>
              <a:t>seizure.</a:t>
            </a:r>
          </a:p>
          <a:p>
            <a:pPr marL="481965" marR="334645">
              <a:lnSpc>
                <a:spcPct val="107100"/>
              </a:lnSpc>
            </a:pPr>
            <a:r>
              <a:rPr spc="80" dirty="0"/>
              <a:t>This</a:t>
            </a:r>
            <a:r>
              <a:rPr spc="-160" dirty="0"/>
              <a:t> </a:t>
            </a:r>
            <a:r>
              <a:rPr spc="25" dirty="0"/>
              <a:t>alarm</a:t>
            </a:r>
            <a:r>
              <a:rPr spc="-155" dirty="0"/>
              <a:t> </a:t>
            </a:r>
            <a:r>
              <a:rPr spc="70" dirty="0"/>
              <a:t>would</a:t>
            </a:r>
            <a:r>
              <a:rPr spc="-155" dirty="0"/>
              <a:t> </a:t>
            </a:r>
            <a:r>
              <a:rPr spc="5" dirty="0"/>
              <a:t>allow</a:t>
            </a:r>
            <a:r>
              <a:rPr spc="-155" dirty="0"/>
              <a:t> </a:t>
            </a:r>
            <a:r>
              <a:rPr spc="35" dirty="0"/>
              <a:t>for</a:t>
            </a:r>
            <a:r>
              <a:rPr spc="-155" dirty="0"/>
              <a:t> </a:t>
            </a:r>
            <a:r>
              <a:rPr spc="50" dirty="0"/>
              <a:t>medication</a:t>
            </a:r>
            <a:r>
              <a:rPr spc="-160" dirty="0"/>
              <a:t> </a:t>
            </a:r>
            <a:r>
              <a:rPr spc="40" dirty="0"/>
              <a:t>to</a:t>
            </a:r>
            <a:r>
              <a:rPr spc="-155" dirty="0"/>
              <a:t> </a:t>
            </a:r>
            <a:r>
              <a:rPr spc="70" dirty="0"/>
              <a:t>be</a:t>
            </a:r>
            <a:r>
              <a:rPr spc="-155" dirty="0"/>
              <a:t> </a:t>
            </a:r>
            <a:r>
              <a:rPr spc="55" dirty="0"/>
              <a:t>taken</a:t>
            </a:r>
            <a:r>
              <a:rPr spc="-155" dirty="0"/>
              <a:t> </a:t>
            </a:r>
            <a:r>
              <a:rPr spc="90" dirty="0"/>
              <a:t>ahead</a:t>
            </a:r>
            <a:r>
              <a:rPr spc="-155" dirty="0"/>
              <a:t> </a:t>
            </a:r>
            <a:r>
              <a:rPr spc="70" dirty="0"/>
              <a:t>of</a:t>
            </a:r>
            <a:r>
              <a:rPr spc="-160" dirty="0"/>
              <a:t> </a:t>
            </a:r>
            <a:r>
              <a:rPr spc="114" dirty="0"/>
              <a:t>an</a:t>
            </a:r>
            <a:r>
              <a:rPr spc="-155" dirty="0"/>
              <a:t> </a:t>
            </a:r>
            <a:r>
              <a:rPr spc="20" dirty="0"/>
              <a:t>Epileptic</a:t>
            </a:r>
            <a:r>
              <a:rPr spc="-155" dirty="0"/>
              <a:t> </a:t>
            </a:r>
            <a:r>
              <a:rPr spc="75" dirty="0"/>
              <a:t>Seizure</a:t>
            </a:r>
            <a:r>
              <a:rPr spc="-155" dirty="0"/>
              <a:t> </a:t>
            </a:r>
            <a:r>
              <a:rPr spc="40" dirty="0"/>
              <a:t>to  </a:t>
            </a:r>
            <a:r>
              <a:rPr spc="75" dirty="0"/>
              <a:t>reduce</a:t>
            </a:r>
            <a:r>
              <a:rPr spc="-165" dirty="0"/>
              <a:t> </a:t>
            </a:r>
            <a:r>
              <a:rPr spc="60" dirty="0"/>
              <a:t>the</a:t>
            </a:r>
            <a:r>
              <a:rPr spc="-160" dirty="0"/>
              <a:t> </a:t>
            </a:r>
            <a:r>
              <a:rPr spc="80" dirty="0"/>
              <a:t>effects</a:t>
            </a:r>
            <a:r>
              <a:rPr spc="-160" dirty="0"/>
              <a:t> </a:t>
            </a:r>
            <a:r>
              <a:rPr spc="70" dirty="0"/>
              <a:t>of</a:t>
            </a:r>
            <a:r>
              <a:rPr spc="-160" dirty="0"/>
              <a:t> </a:t>
            </a:r>
            <a:r>
              <a:rPr spc="60" dirty="0"/>
              <a:t>the</a:t>
            </a:r>
            <a:r>
              <a:rPr spc="-160" dirty="0"/>
              <a:t> </a:t>
            </a:r>
            <a:r>
              <a:rPr spc="65" dirty="0"/>
              <a:t>seizure</a:t>
            </a:r>
            <a:r>
              <a:rPr spc="-160" dirty="0"/>
              <a:t> </a:t>
            </a:r>
            <a:r>
              <a:rPr spc="35" dirty="0"/>
              <a:t>or</a:t>
            </a:r>
            <a:r>
              <a:rPr spc="-160" dirty="0"/>
              <a:t> </a:t>
            </a:r>
            <a:r>
              <a:rPr spc="100" dirty="0"/>
              <a:t>even</a:t>
            </a:r>
            <a:r>
              <a:rPr spc="-160" dirty="0"/>
              <a:t> </a:t>
            </a:r>
            <a:r>
              <a:rPr spc="65" dirty="0"/>
              <a:t>avoid</a:t>
            </a:r>
            <a:r>
              <a:rPr spc="-160" dirty="0"/>
              <a:t> </a:t>
            </a:r>
            <a:r>
              <a:rPr spc="-70" dirty="0"/>
              <a:t>it</a:t>
            </a:r>
            <a:r>
              <a:rPr spc="-160" dirty="0"/>
              <a:t> </a:t>
            </a:r>
            <a:r>
              <a:rPr spc="10" dirty="0"/>
              <a:t>completely.</a:t>
            </a:r>
          </a:p>
        </p:txBody>
      </p:sp>
      <p:sp>
        <p:nvSpPr>
          <p:cNvPr id="5" name="object 5"/>
          <p:cNvSpPr/>
          <p:nvPr/>
        </p:nvSpPr>
        <p:spPr>
          <a:xfrm>
            <a:off x="2175674" y="3731209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75674" y="4188409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175674" y="5102809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75674" y="6474409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75674" y="7846008"/>
            <a:ext cx="114300" cy="114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3729"/>
              </a:lnSpc>
            </a:pPr>
            <a:fld id="{81D60167-4931-47E6-BA6A-407CBD079E47}" type="slidenum">
              <a:rPr spc="250" dirty="0"/>
              <a:t>6</a:t>
            </a:fld>
            <a:endParaRPr spc="2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501</Words>
  <Application>Microsoft Office PowerPoint</Application>
  <PresentationFormat>Custom</PresentationFormat>
  <Paragraphs>95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Times New Roman</vt:lpstr>
      <vt:lpstr>Trebuchet MS</vt:lpstr>
      <vt:lpstr>Verdana</vt:lpstr>
      <vt:lpstr>Office Theme</vt:lpstr>
      <vt:lpstr>Machine Learning based  Epileptic Seizure  Prediction</vt:lpstr>
      <vt:lpstr>Block Diagram</vt:lpstr>
      <vt:lpstr>Bi-LSTM Model Architecture</vt:lpstr>
      <vt:lpstr>PowerPoint Presentation</vt:lpstr>
      <vt:lpstr>Block Diagram</vt:lpstr>
      <vt:lpstr>Outcomes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Epilespy Prediction </dc:title>
  <dc:creator>Sathiya Murthi</dc:creator>
  <cp:keywords>DAEnYRIOT3M,BAC9QI6UZKc</cp:keywords>
  <cp:lastModifiedBy>Windows User</cp:lastModifiedBy>
  <cp:revision>1</cp:revision>
  <dcterms:created xsi:type="dcterms:W3CDTF">2021-08-18T05:32:29Z</dcterms:created>
  <dcterms:modified xsi:type="dcterms:W3CDTF">2021-08-18T05:36:51Z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2021-08-17T00:00:00Z</vt:filetime>
  </property>
  <property fmtid="{D5CDD505-2E9C-101B-9397-08002B2CF9AE}" pid="3" name="Creator">
    <vt:lpwstr>Canva</vt:lpwstr>
  </property>
  <property fmtid="{D5CDD505-2E9C-101B-9397-08002B2CF9AE}" pid="4" name="LastSaved">
    <vt:filetime>2021-08-18T00:00:00Z</vt:filetime>
  </property>
</Properties>
</file>