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81" r:id="rId3"/>
    <p:sldId id="280" r:id="rId4"/>
    <p:sldId id="279" r:id="rId5"/>
    <p:sldId id="278" r:id="rId6"/>
    <p:sldId id="277" r:id="rId7"/>
    <p:sldId id="276" r:id="rId8"/>
    <p:sldId id="275" r:id="rId9"/>
    <p:sldId id="274" r:id="rId10"/>
    <p:sldId id="273" r:id="rId11"/>
    <p:sldId id="271" r:id="rId12"/>
    <p:sldId id="272" r:id="rId13"/>
    <p:sldId id="270" r:id="rId14"/>
    <p:sldId id="269" r:id="rId15"/>
    <p:sldId id="268" r:id="rId16"/>
    <p:sldId id="267" r:id="rId17"/>
    <p:sldId id="266" r:id="rId18"/>
    <p:sldId id="265" r:id="rId19"/>
    <p:sldId id="264" r:id="rId20"/>
    <p:sldId id="263" r:id="rId21"/>
    <p:sldId id="262" r:id="rId22"/>
    <p:sldId id="261" r:id="rId23"/>
    <p:sldId id="260" r:id="rId24"/>
    <p:sldId id="259" r:id="rId25"/>
    <p:sldId id="258"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AAA2A-2584-44C5-A795-4565D8220D95}" v="28" dt="2022-07-21T16:44:37.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55" d="100"/>
          <a:sy n="155" d="100"/>
        </p:scale>
        <p:origin x="16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0459-3B90-7E4F-B4E5-529E2F247F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847B5B-1585-8440-86BE-FECD707E7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DF2E904-4949-D548-A876-AB56E365EBAE}"/>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5" name="Footer Placeholder 4">
            <a:extLst>
              <a:ext uri="{FF2B5EF4-FFF2-40B4-BE49-F238E27FC236}">
                <a16:creationId xmlns:a16="http://schemas.microsoft.com/office/drawing/2014/main" id="{6690BD2B-A717-874A-BACE-3A5141ECF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C2688-7B5B-324D-89AD-D07E894B718A}"/>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94383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18DC-A5B3-4947-AF58-7E99DA48968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9F66BE6-55A1-E64B-AE2B-9CB4F20E66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5CC319-2ABD-C140-B3E8-AAAA7ACD5AF7}"/>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5" name="Footer Placeholder 4">
            <a:extLst>
              <a:ext uri="{FF2B5EF4-FFF2-40B4-BE49-F238E27FC236}">
                <a16:creationId xmlns:a16="http://schemas.microsoft.com/office/drawing/2014/main" id="{203E9F00-78E4-784A-ADD2-04319F57B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5F090-06D3-0547-A3BA-CCCBC4D8E8A8}"/>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270805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185B-FC69-0140-899F-B6ECD9363E8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2941825-687A-D840-B4A1-63D9B8EC9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2D046B3-8E35-7840-85D0-DA1BE4DD6447}"/>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5" name="Footer Placeholder 4">
            <a:extLst>
              <a:ext uri="{FF2B5EF4-FFF2-40B4-BE49-F238E27FC236}">
                <a16:creationId xmlns:a16="http://schemas.microsoft.com/office/drawing/2014/main" id="{DCD31E97-D311-C144-88AD-AA9B4D34E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DF625-9280-E849-864F-7856B0411DC4}"/>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547132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DEB8-B6E8-CE4A-918F-69EF11D3B4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6C05B9-0E6E-484C-9ED8-3F4C96094C9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7C0131F-E337-DC4C-8CB3-55C98676461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44DD7A6-2E02-0340-9ACC-777A5C5270A2}"/>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6" name="Footer Placeholder 5">
            <a:extLst>
              <a:ext uri="{FF2B5EF4-FFF2-40B4-BE49-F238E27FC236}">
                <a16:creationId xmlns:a16="http://schemas.microsoft.com/office/drawing/2014/main" id="{C04676BB-E129-904B-9620-F9DBF15B5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EBD0B-1FDE-144B-8D6C-93F9424B9E09}"/>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2616372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841E-83DB-E446-A84D-CBAA4CC93CE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8D9080-355B-A143-B64B-12C832D44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FCCBA21-2EF5-FA48-8E88-77A7B88382B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FDFA3E-099F-6444-BFDF-5D8B12F5F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A7E6F0-81D0-9F45-980C-13D0E9C853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5FBF878-0932-264D-A7A7-8A7F4E409BBE}"/>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8" name="Footer Placeholder 7">
            <a:extLst>
              <a:ext uri="{FF2B5EF4-FFF2-40B4-BE49-F238E27FC236}">
                <a16:creationId xmlns:a16="http://schemas.microsoft.com/office/drawing/2014/main" id="{16B6A6D6-26A6-0D40-8D92-FBCA82F74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BBC7E7-D0B3-474A-B025-71C2173A2546}"/>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457875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106B-9261-5847-84FC-56579F3FF12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9CD34EF-BABF-924D-83E0-86D22C976C5D}"/>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4" name="Footer Placeholder 3">
            <a:extLst>
              <a:ext uri="{FF2B5EF4-FFF2-40B4-BE49-F238E27FC236}">
                <a16:creationId xmlns:a16="http://schemas.microsoft.com/office/drawing/2014/main" id="{74407060-0217-7845-816A-E4B1F0BFE6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51ACE6-4750-2A43-8B9E-F093CA381C00}"/>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4087578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6B0AF-545E-494B-B1B3-7ED6E82B9495}"/>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3" name="Footer Placeholder 2">
            <a:extLst>
              <a:ext uri="{FF2B5EF4-FFF2-40B4-BE49-F238E27FC236}">
                <a16:creationId xmlns:a16="http://schemas.microsoft.com/office/drawing/2014/main" id="{00E34C94-934C-F040-9F39-2D26939AE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B51D20-9EF5-DF4D-BA43-0D3E0765447D}"/>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563970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2448-9A93-8944-9683-0E72A90893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C92760D-49DA-754B-8CE1-F01527B123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1A55A8-6CED-014A-97DA-818568EAE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CA16C7-14B0-8D40-8EC2-E0DAA92E2A6D}"/>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6" name="Footer Placeholder 5">
            <a:extLst>
              <a:ext uri="{FF2B5EF4-FFF2-40B4-BE49-F238E27FC236}">
                <a16:creationId xmlns:a16="http://schemas.microsoft.com/office/drawing/2014/main" id="{783D810A-187C-0E40-A4BA-457967D4B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35BEA-FDF2-284A-A1F5-F8089C4616CC}"/>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322510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8B11-DE34-C748-8967-A4B56E8436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77A616-3A8D-1D46-A78E-F0632FC26B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1E8574-A131-F045-8456-E92A89107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00F6F0-7111-194C-8270-D889823BC328}"/>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6" name="Footer Placeholder 5">
            <a:extLst>
              <a:ext uri="{FF2B5EF4-FFF2-40B4-BE49-F238E27FC236}">
                <a16:creationId xmlns:a16="http://schemas.microsoft.com/office/drawing/2014/main" id="{2590AB9A-5D01-254F-99DF-7FFC29A44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28468-202A-4E46-9AC9-9CCA3C593EBB}"/>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23882079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934F-B3D2-2744-9A01-CE0C014576E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3713A9D-3DDB-C341-BF16-F59C0DA1AD7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33945A-C248-FD44-83EC-81EE72BA7F42}"/>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5" name="Footer Placeholder 4">
            <a:extLst>
              <a:ext uri="{FF2B5EF4-FFF2-40B4-BE49-F238E27FC236}">
                <a16:creationId xmlns:a16="http://schemas.microsoft.com/office/drawing/2014/main" id="{82B79342-66DE-404C-AAFC-9890AEB47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93A64-E79B-F34E-8BDF-1D9C7C7F3BDF}"/>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4158130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5B06A-DE35-5245-9344-F91090F9515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124D8C-69A5-EB48-BB5E-211E8F5E4D3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8A61D1-8AC5-3F49-8EF0-A0DD5B7D7497}"/>
              </a:ext>
            </a:extLst>
          </p:cNvPr>
          <p:cNvSpPr>
            <a:spLocks noGrp="1"/>
          </p:cNvSpPr>
          <p:nvPr>
            <p:ph type="dt" sz="half" idx="10"/>
          </p:nvPr>
        </p:nvSpPr>
        <p:spPr/>
        <p:txBody>
          <a:bodyPr/>
          <a:lstStyle/>
          <a:p>
            <a:fld id="{E07E2982-7F00-A74E-A469-4317959722A0}" type="datetimeFigureOut">
              <a:rPr lang="en-US" smtClean="0"/>
              <a:t>7/22/2022</a:t>
            </a:fld>
            <a:endParaRPr lang="en-US"/>
          </a:p>
        </p:txBody>
      </p:sp>
      <p:sp>
        <p:nvSpPr>
          <p:cNvPr id="5" name="Footer Placeholder 4">
            <a:extLst>
              <a:ext uri="{FF2B5EF4-FFF2-40B4-BE49-F238E27FC236}">
                <a16:creationId xmlns:a16="http://schemas.microsoft.com/office/drawing/2014/main" id="{67E0FF45-FDE0-B845-9BE2-333E88A14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F1F29-FADF-6D4F-899C-4A0B9CA6E046}"/>
              </a:ext>
            </a:extLst>
          </p:cNvPr>
          <p:cNvSpPr>
            <a:spLocks noGrp="1"/>
          </p:cNvSpPr>
          <p:nvPr>
            <p:ph type="sldNum" sz="quarter" idx="12"/>
          </p:nvPr>
        </p:nvSpPr>
        <p:spPr/>
        <p:txBody>
          <a:bodyPr/>
          <a:lstStyle/>
          <a:p>
            <a:fld id="{CCA8F179-829B-5942-8268-5E4BB720F705}" type="slidenum">
              <a:rPr lang="en-US" smtClean="0"/>
              <a:t>‹#›</a:t>
            </a:fld>
            <a:endParaRPr lang="en-US"/>
          </a:p>
        </p:txBody>
      </p:sp>
    </p:spTree>
    <p:extLst>
      <p:ext uri="{BB962C8B-B14F-4D97-AF65-F5344CB8AC3E}">
        <p14:creationId xmlns:p14="http://schemas.microsoft.com/office/powerpoint/2010/main" val="190341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D09EB-A93B-2046-A5EB-F4DA2CF0F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9F1853B-41D3-CF44-8F51-33D1CBE6B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A7A204-1DD8-1945-8916-8F2366DEA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E2982-7F00-A74E-A469-4317959722A0}" type="datetimeFigureOut">
              <a:rPr lang="en-US" smtClean="0"/>
              <a:t>7/22/2022</a:t>
            </a:fld>
            <a:endParaRPr lang="en-US"/>
          </a:p>
        </p:txBody>
      </p:sp>
      <p:sp>
        <p:nvSpPr>
          <p:cNvPr id="5" name="Footer Placeholder 4">
            <a:extLst>
              <a:ext uri="{FF2B5EF4-FFF2-40B4-BE49-F238E27FC236}">
                <a16:creationId xmlns:a16="http://schemas.microsoft.com/office/drawing/2014/main" id="{76E602BC-E9FC-0C4E-B29E-3B53173E0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320D6F-83FA-3E46-83F1-BB3697242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8F179-829B-5942-8268-5E4BB720F705}" type="slidenum">
              <a:rPr lang="en-US" smtClean="0"/>
              <a:t>‹#›</a:t>
            </a:fld>
            <a:endParaRPr lang="en-US"/>
          </a:p>
        </p:txBody>
      </p:sp>
    </p:spTree>
    <p:extLst>
      <p:ext uri="{BB962C8B-B14F-4D97-AF65-F5344CB8AC3E}">
        <p14:creationId xmlns:p14="http://schemas.microsoft.com/office/powerpoint/2010/main" val="160939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vishnuvijayanpv/what-is-reinforcement-learning-e5dc827c8564"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9EB8-B7DC-694D-8D71-059F2156E176}"/>
              </a:ext>
            </a:extLst>
          </p:cNvPr>
          <p:cNvSpPr>
            <a:spLocks noGrp="1"/>
          </p:cNvSpPr>
          <p:nvPr>
            <p:ph type="ctrTitle"/>
          </p:nvPr>
        </p:nvSpPr>
        <p:spPr>
          <a:xfrm>
            <a:off x="848941" y="1683100"/>
            <a:ext cx="10476772" cy="1746250"/>
          </a:xfrm>
        </p:spPr>
        <p:txBody>
          <a:bodyPr vert="horz" lIns="91440" tIns="45720" rIns="91440" bIns="45720" rtlCol="0" anchor="b">
            <a:noAutofit/>
          </a:bodyPr>
          <a:lstStyle/>
          <a:p>
            <a:r>
              <a:rPr lang="en-IN" sz="3800" b="1">
                <a:latin typeface="Arial"/>
                <a:cs typeface="Times New Roman"/>
              </a:rPr>
              <a:t>REINFORCEMENT LEARNING BASED AUTOMATED PATH PLANNING IN GARDEN ENVIRONMENT USING DEPTH - '</a:t>
            </a:r>
            <a:r>
              <a:rPr lang="en-IN" sz="3800" b="1" err="1">
                <a:latin typeface="Arial"/>
                <a:cs typeface="Times New Roman"/>
              </a:rPr>
              <a:t>RAPiG</a:t>
            </a:r>
            <a:r>
              <a:rPr lang="en-IN" sz="3800" b="1">
                <a:latin typeface="Arial"/>
                <a:cs typeface="Times New Roman"/>
              </a:rPr>
              <a:t>-D'</a:t>
            </a:r>
            <a:endParaRPr lang="en-US" sz="3800" b="1">
              <a:latin typeface="Arial"/>
              <a:cs typeface="Times New Roman"/>
            </a:endParaRPr>
          </a:p>
        </p:txBody>
      </p:sp>
      <p:sp>
        <p:nvSpPr>
          <p:cNvPr id="3" name="Subtitle 2">
            <a:extLst>
              <a:ext uri="{FF2B5EF4-FFF2-40B4-BE49-F238E27FC236}">
                <a16:creationId xmlns:a16="http://schemas.microsoft.com/office/drawing/2014/main" id="{AC4D7374-FED5-6E49-93B0-B8149D5CCFDA}"/>
              </a:ext>
            </a:extLst>
          </p:cNvPr>
          <p:cNvSpPr>
            <a:spLocks noGrp="1"/>
          </p:cNvSpPr>
          <p:nvPr>
            <p:ph type="subTitle" idx="1"/>
          </p:nvPr>
        </p:nvSpPr>
        <p:spPr>
          <a:xfrm>
            <a:off x="800420" y="3838962"/>
            <a:ext cx="5543605" cy="2064370"/>
          </a:xfrm>
        </p:spPr>
        <p:txBody>
          <a:bodyPr vert="horz" lIns="91440" tIns="45720" rIns="91440" bIns="45720" rtlCol="0" anchor="t">
            <a:noAutofit/>
          </a:bodyPr>
          <a:lstStyle/>
          <a:p>
            <a:pPr marL="285750" indent="-285750" algn="l">
              <a:buChar char="•"/>
            </a:pPr>
            <a:r>
              <a:rPr lang="en-IN" sz="1800">
                <a:latin typeface="Arial"/>
                <a:cs typeface="Calibri" panose="020F0502020204030204"/>
              </a:rPr>
              <a:t>S SATHIYA MURTHI - 2018504604</a:t>
            </a:r>
            <a:endParaRPr lang="en-US" sz="1800">
              <a:latin typeface="Arial"/>
              <a:cs typeface="Calibri" panose="020F0502020204030204"/>
            </a:endParaRPr>
          </a:p>
          <a:p>
            <a:pPr marL="285750" indent="-285750" algn="l">
              <a:buChar char="•"/>
            </a:pPr>
            <a:r>
              <a:rPr lang="en-IN" sz="1800">
                <a:latin typeface="Arial"/>
                <a:cs typeface="Calibri" panose="020F0502020204030204"/>
              </a:rPr>
              <a:t>PRANAV BALAKRISHNAN - 2018504581</a:t>
            </a:r>
          </a:p>
          <a:p>
            <a:pPr marL="285750" indent="-285750" algn="l">
              <a:buChar char="•"/>
            </a:pPr>
            <a:r>
              <a:rPr lang="en-IN" sz="1800">
                <a:latin typeface="Arial"/>
                <a:cs typeface="Calibri" panose="020F0502020204030204"/>
              </a:rPr>
              <a:t>C ROSHAN ABRAHAM - 2018504591</a:t>
            </a:r>
          </a:p>
          <a:p>
            <a:pPr marL="285750" indent="-285750" algn="l">
              <a:buChar char="•"/>
            </a:pPr>
            <a:endParaRPr lang="en-IN" sz="1800">
              <a:latin typeface="Arial"/>
              <a:cs typeface="Calibri" panose="020F0502020204030204"/>
            </a:endParaRPr>
          </a:p>
          <a:p>
            <a:pPr algn="l"/>
            <a:r>
              <a:rPr lang="en-IN" sz="1800">
                <a:latin typeface="Arial"/>
                <a:cs typeface="Calibri" panose="020F0502020204030204"/>
              </a:rPr>
              <a:t>BE ELECTRONICS AND COMMUNICATION ENGINEERING</a:t>
            </a:r>
          </a:p>
          <a:p>
            <a:pPr marL="285750" indent="-285750" algn="l">
              <a:buChar char="•"/>
            </a:pPr>
            <a:endParaRPr lang="en-IN" sz="1800">
              <a:latin typeface="Arial"/>
              <a:cs typeface="Calibri" panose="020F0502020204030204"/>
            </a:endParaRPr>
          </a:p>
        </p:txBody>
      </p:sp>
      <p:sp>
        <p:nvSpPr>
          <p:cNvPr id="5" name="TextBox 4">
            <a:extLst>
              <a:ext uri="{FF2B5EF4-FFF2-40B4-BE49-F238E27FC236}">
                <a16:creationId xmlns:a16="http://schemas.microsoft.com/office/drawing/2014/main" id="{9D509C91-E1F1-AD7C-773A-87C28597575F}"/>
              </a:ext>
            </a:extLst>
          </p:cNvPr>
          <p:cNvSpPr txBox="1"/>
          <p:nvPr/>
        </p:nvSpPr>
        <p:spPr>
          <a:xfrm>
            <a:off x="6840551" y="4141961"/>
            <a:ext cx="448827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atin typeface="Arial"/>
                <a:cs typeface="Times New Roman"/>
              </a:rPr>
              <a:t>GUIDED BY:</a:t>
            </a:r>
            <a:r>
              <a:rPr lang="en-US">
                <a:latin typeface="Arial"/>
                <a:cs typeface="Times New Roman"/>
              </a:rPr>
              <a:t>​</a:t>
            </a:r>
          </a:p>
          <a:p>
            <a:pPr algn="just"/>
            <a:r>
              <a:rPr lang="en-IN">
                <a:latin typeface="Arial"/>
                <a:cs typeface="Times New Roman"/>
              </a:rPr>
              <a:t>DR. V. SATHIESH KUMAR,</a:t>
            </a:r>
            <a:r>
              <a:rPr lang="en-US">
                <a:latin typeface="Arial"/>
                <a:cs typeface="Times New Roman"/>
              </a:rPr>
              <a:t>​</a:t>
            </a:r>
          </a:p>
          <a:p>
            <a:r>
              <a:rPr lang="en-IN">
                <a:latin typeface="Arial"/>
                <a:cs typeface="Times New Roman"/>
              </a:rPr>
              <a:t>ASSISTANT PROFESSOR, </a:t>
            </a:r>
            <a:endParaRPr lang="en-US">
              <a:latin typeface="Arial"/>
              <a:cs typeface="Times New Roman"/>
            </a:endParaRPr>
          </a:p>
          <a:p>
            <a:r>
              <a:rPr lang="en-IN">
                <a:latin typeface="Arial"/>
                <a:cs typeface="Times New Roman"/>
              </a:rPr>
              <a:t>DEPARTMENT OF ELECTRONICS ENGINEERING</a:t>
            </a:r>
            <a:r>
              <a:rPr lang="en-US">
                <a:latin typeface="Arial"/>
                <a:cs typeface="Times New Roman"/>
              </a:rPr>
              <a:t>​</a:t>
            </a:r>
          </a:p>
          <a:p>
            <a:r>
              <a:rPr lang="en-IN">
                <a:latin typeface="Arial"/>
                <a:cs typeface="Times New Roman"/>
              </a:rPr>
              <a:t>MIT CAMPUS, ANNA UNIVERSITY</a:t>
            </a:r>
            <a:r>
              <a:rPr lang="en-US">
                <a:latin typeface="Arial"/>
                <a:cs typeface="Times New Roman"/>
              </a:rPr>
              <a:t>​</a:t>
            </a:r>
          </a:p>
        </p:txBody>
      </p:sp>
      <p:sp>
        <p:nvSpPr>
          <p:cNvPr id="6" name="Rectangle 5">
            <a:extLst>
              <a:ext uri="{FF2B5EF4-FFF2-40B4-BE49-F238E27FC236}">
                <a16:creationId xmlns:a16="http://schemas.microsoft.com/office/drawing/2014/main" id="{1120AEDA-65A0-892C-A8D9-E1E7CD522203}"/>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Times New Roman"/>
            </a:endParaRPr>
          </a:p>
        </p:txBody>
      </p:sp>
      <p:pic>
        <p:nvPicPr>
          <p:cNvPr id="7" name="Picture 7" descr="A picture containing text&#10;&#10;Description automatically generated">
            <a:extLst>
              <a:ext uri="{FF2B5EF4-FFF2-40B4-BE49-F238E27FC236}">
                <a16:creationId xmlns:a16="http://schemas.microsoft.com/office/drawing/2014/main" id="{1F489789-B2D7-9BCC-64F6-C6D3C57655FE}"/>
              </a:ext>
            </a:extLst>
          </p:cNvPr>
          <p:cNvPicPr>
            <a:picLocks noChangeAspect="1"/>
          </p:cNvPicPr>
          <p:nvPr/>
        </p:nvPicPr>
        <p:blipFill>
          <a:blip r:embed="rId2"/>
          <a:stretch>
            <a:fillRect/>
          </a:stretch>
        </p:blipFill>
        <p:spPr>
          <a:xfrm>
            <a:off x="10081291" y="529559"/>
            <a:ext cx="1591290" cy="1079397"/>
          </a:xfrm>
          <a:prstGeom prst="rect">
            <a:avLst/>
          </a:prstGeom>
        </p:spPr>
      </p:pic>
      <p:pic>
        <p:nvPicPr>
          <p:cNvPr id="8" name="Picture 8" descr="Text, logo&#10;&#10;Description automatically generated">
            <a:extLst>
              <a:ext uri="{FF2B5EF4-FFF2-40B4-BE49-F238E27FC236}">
                <a16:creationId xmlns:a16="http://schemas.microsoft.com/office/drawing/2014/main" id="{CB4D038D-6436-3B34-67A4-9D41BFE2C44C}"/>
              </a:ext>
            </a:extLst>
          </p:cNvPr>
          <p:cNvPicPr>
            <a:picLocks noChangeAspect="1"/>
          </p:cNvPicPr>
          <p:nvPr/>
        </p:nvPicPr>
        <p:blipFill>
          <a:blip r:embed="rId3"/>
          <a:stretch>
            <a:fillRect/>
          </a:stretch>
        </p:blipFill>
        <p:spPr>
          <a:xfrm>
            <a:off x="531710" y="487925"/>
            <a:ext cx="1320904" cy="1248697"/>
          </a:xfrm>
          <a:prstGeom prst="rect">
            <a:avLst/>
          </a:prstGeom>
        </p:spPr>
      </p:pic>
    </p:spTree>
    <p:extLst>
      <p:ext uri="{BB962C8B-B14F-4D97-AF65-F5344CB8AC3E}">
        <p14:creationId xmlns:p14="http://schemas.microsoft.com/office/powerpoint/2010/main" val="193161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E7A1F3-39C0-4F7F-948B-5AC34FC25624}"/>
              </a:ext>
            </a:extLst>
          </p:cNvPr>
          <p:cNvSpPr txBox="1"/>
          <p:nvPr/>
        </p:nvSpPr>
        <p:spPr>
          <a:xfrm>
            <a:off x="951270" y="1713270"/>
            <a:ext cx="598784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atin typeface="Arial"/>
                <a:cs typeface="Arial"/>
              </a:rPr>
              <a:t>To perform hardware implementation, a robot is designed using NVIDIA Jetson Nano Developer Kit as the Micro-controller and XBOX 360 Kinect camera. </a:t>
            </a:r>
            <a:endParaRPr lang="en-US">
              <a:latin typeface="Calibri" panose="020F0502020204030204"/>
              <a:cs typeface="Calibri"/>
            </a:endParaRPr>
          </a:p>
          <a:p>
            <a:pPr marL="285750" indent="-285750" algn="just">
              <a:buFont typeface="Arial"/>
              <a:buChar char="•"/>
            </a:pPr>
            <a:r>
              <a:rPr lang="en-US">
                <a:latin typeface="Arial"/>
                <a:cs typeface="Arial"/>
              </a:rPr>
              <a:t>The Kinect camera provides the required depth map by utilizing a stereo camera setup along with an IR camera. </a:t>
            </a:r>
            <a:endParaRPr lang="en-US">
              <a:latin typeface="Calibri" panose="020F0502020204030204"/>
              <a:cs typeface="Calibri"/>
            </a:endParaRPr>
          </a:p>
          <a:p>
            <a:pPr marL="285750" indent="-285750" algn="just">
              <a:buFont typeface="Arial"/>
              <a:buChar char="•"/>
            </a:pPr>
            <a:r>
              <a:rPr lang="en-US">
                <a:latin typeface="Arial"/>
                <a:cs typeface="Arial"/>
              </a:rPr>
              <a:t>An MPU6050 sensor is used to accurately turn by integrating the angular velocity output of the sensor to obtain angular displacement. </a:t>
            </a:r>
            <a:endParaRPr lang="en-US">
              <a:latin typeface="Calibri" panose="020F0502020204030204"/>
              <a:cs typeface="Calibri"/>
            </a:endParaRPr>
          </a:p>
          <a:p>
            <a:pPr marL="285750" indent="-285750" algn="just">
              <a:buFont typeface="Arial"/>
              <a:buChar char="•"/>
            </a:pPr>
            <a:r>
              <a:rPr lang="en-US">
                <a:latin typeface="Arial"/>
                <a:cs typeface="Arial"/>
              </a:rPr>
              <a:t>A Li-Po battery is used to power four 12V 100 RPM DC motors which are controlled by the L298N motor driver. </a:t>
            </a:r>
          </a:p>
          <a:p>
            <a:pPr marL="285750" indent="-285750" algn="just">
              <a:buFont typeface="Arial"/>
              <a:buChar char="•"/>
            </a:pPr>
            <a:r>
              <a:rPr lang="en-US">
                <a:latin typeface="Arial"/>
                <a:cs typeface="Arial"/>
              </a:rPr>
              <a:t>The Jetson Nano and the Kinect camera are currently externally powered using a 5V4A AC.</a:t>
            </a:r>
          </a:p>
        </p:txBody>
      </p:sp>
      <p:sp>
        <p:nvSpPr>
          <p:cNvPr id="6" name="Rectangle 5">
            <a:extLst>
              <a:ext uri="{FF2B5EF4-FFF2-40B4-BE49-F238E27FC236}">
                <a16:creationId xmlns:a16="http://schemas.microsoft.com/office/drawing/2014/main" id="{3D6AF972-732E-AEDB-914E-48A3FE643A24}"/>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8" name="TextBox 7">
            <a:extLst>
              <a:ext uri="{FF2B5EF4-FFF2-40B4-BE49-F238E27FC236}">
                <a16:creationId xmlns:a16="http://schemas.microsoft.com/office/drawing/2014/main" id="{C40909A8-2D20-A607-CD29-2A54E7603D6A}"/>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Arial"/>
                <a:cs typeface="Arial"/>
              </a:rPr>
              <a:t>9</a:t>
            </a:r>
          </a:p>
        </p:txBody>
      </p:sp>
      <p:sp>
        <p:nvSpPr>
          <p:cNvPr id="10" name="Subtitle 2">
            <a:extLst>
              <a:ext uri="{FF2B5EF4-FFF2-40B4-BE49-F238E27FC236}">
                <a16:creationId xmlns:a16="http://schemas.microsoft.com/office/drawing/2014/main" id="{2E73726E-59EF-E093-856B-7B7BEA54B9C7}"/>
              </a:ext>
            </a:extLst>
          </p:cNvPr>
          <p:cNvSpPr txBox="1">
            <a:spLocks/>
          </p:cNvSpPr>
          <p:nvPr/>
        </p:nvSpPr>
        <p:spPr>
          <a:xfrm>
            <a:off x="946470" y="898912"/>
            <a:ext cx="10000894"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METHODOLOGY – HARDWARE IMPLEMENTATION</a:t>
            </a:r>
          </a:p>
        </p:txBody>
      </p:sp>
      <p:sp>
        <p:nvSpPr>
          <p:cNvPr id="3" name="TextBox 2">
            <a:extLst>
              <a:ext uri="{FF2B5EF4-FFF2-40B4-BE49-F238E27FC236}">
                <a16:creationId xmlns:a16="http://schemas.microsoft.com/office/drawing/2014/main" id="{478287D3-6832-A16A-231D-CDD6B6C79CC7}"/>
              </a:ext>
            </a:extLst>
          </p:cNvPr>
          <p:cNvSpPr txBox="1"/>
          <p:nvPr/>
        </p:nvSpPr>
        <p:spPr>
          <a:xfrm>
            <a:off x="7833852" y="5129980"/>
            <a:ext cx="32716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Arial"/>
              </a:rPr>
              <a:t>Figure 3: </a:t>
            </a:r>
            <a:r>
              <a:rPr lang="en-US" sz="1400">
                <a:latin typeface="Arial"/>
              </a:rPr>
              <a:t>Testing space with robot and obstacles</a:t>
            </a:r>
            <a:endParaRPr lang="en-US" sz="1400">
              <a:latin typeface="Arial"/>
              <a:cs typeface="Arial"/>
            </a:endParaRPr>
          </a:p>
        </p:txBody>
      </p:sp>
      <p:pic>
        <p:nvPicPr>
          <p:cNvPr id="5" name="Picture 6" descr="A picture containing indoor&#10;&#10;Description automatically generated">
            <a:extLst>
              <a:ext uri="{FF2B5EF4-FFF2-40B4-BE49-F238E27FC236}">
                <a16:creationId xmlns:a16="http://schemas.microsoft.com/office/drawing/2014/main" id="{7E854CE5-442A-9856-750B-B88861DD7ECA}"/>
              </a:ext>
            </a:extLst>
          </p:cNvPr>
          <p:cNvPicPr>
            <a:picLocks noChangeAspect="1"/>
          </p:cNvPicPr>
          <p:nvPr/>
        </p:nvPicPr>
        <p:blipFill>
          <a:blip r:embed="rId2"/>
          <a:stretch>
            <a:fillRect/>
          </a:stretch>
        </p:blipFill>
        <p:spPr>
          <a:xfrm>
            <a:off x="7379110" y="1872487"/>
            <a:ext cx="4095135" cy="3051574"/>
          </a:xfrm>
          <a:prstGeom prst="rect">
            <a:avLst/>
          </a:prstGeom>
        </p:spPr>
      </p:pic>
    </p:spTree>
    <p:extLst>
      <p:ext uri="{BB962C8B-B14F-4D97-AF65-F5344CB8AC3E}">
        <p14:creationId xmlns:p14="http://schemas.microsoft.com/office/powerpoint/2010/main" val="106054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BEBE61-77A5-2517-8A59-7D64471EC163}"/>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11D2B017-C428-7EBB-77CD-84FEF443EBDB}"/>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Arial"/>
                <a:cs typeface="Arial"/>
              </a:rPr>
              <a:t>10</a:t>
            </a:r>
          </a:p>
        </p:txBody>
      </p:sp>
      <p:sp>
        <p:nvSpPr>
          <p:cNvPr id="4" name="Subtitle 2">
            <a:extLst>
              <a:ext uri="{FF2B5EF4-FFF2-40B4-BE49-F238E27FC236}">
                <a16:creationId xmlns:a16="http://schemas.microsoft.com/office/drawing/2014/main" id="{5F8BE8C7-5A52-906C-4F94-16D5B3A5FDEE}"/>
              </a:ext>
            </a:extLst>
          </p:cNvPr>
          <p:cNvSpPr txBox="1">
            <a:spLocks/>
          </p:cNvSpPr>
          <p:nvPr/>
        </p:nvSpPr>
        <p:spPr>
          <a:xfrm>
            <a:off x="946470" y="898912"/>
            <a:ext cx="961989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METHODOLOGY - OBSTACLE DETECTION</a:t>
            </a:r>
          </a:p>
        </p:txBody>
      </p:sp>
      <p:sp>
        <p:nvSpPr>
          <p:cNvPr id="2" name="TextBox 1">
            <a:extLst>
              <a:ext uri="{FF2B5EF4-FFF2-40B4-BE49-F238E27FC236}">
                <a16:creationId xmlns:a16="http://schemas.microsoft.com/office/drawing/2014/main" id="{21E6428F-AD65-B71D-8EB4-BBFDDCC09691}"/>
              </a:ext>
            </a:extLst>
          </p:cNvPr>
          <p:cNvSpPr txBox="1"/>
          <p:nvPr/>
        </p:nvSpPr>
        <p:spPr>
          <a:xfrm>
            <a:off x="949036" y="1713923"/>
            <a:ext cx="52494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b="1">
                <a:latin typeface="Arial"/>
                <a:ea typeface="+mn-lt"/>
                <a:cs typeface="+mn-lt"/>
              </a:rPr>
              <a:t>Stereo vision</a:t>
            </a:r>
            <a:r>
              <a:rPr lang="en-US">
                <a:latin typeface="Arial"/>
                <a:ea typeface="+mn-lt"/>
                <a:cs typeface="+mn-lt"/>
              </a:rPr>
              <a:t> is used for the computation of depth based on the binocular disparity between the images of an object in left and right eyes.</a:t>
            </a:r>
            <a:endParaRPr lang="en-US">
              <a:latin typeface="Arial"/>
              <a:ea typeface="+mn-lt"/>
              <a:cs typeface="Arial"/>
            </a:endParaRPr>
          </a:p>
          <a:p>
            <a:pPr marL="285750" indent="-285750" algn="just">
              <a:buFont typeface="Arial,Sans-Serif"/>
              <a:buChar char="•"/>
            </a:pPr>
            <a:r>
              <a:rPr lang="en-US">
                <a:latin typeface="Arial"/>
                <a:ea typeface="+mn-lt"/>
                <a:cs typeface="Arial"/>
              </a:rPr>
              <a:t>Stereo Camera based</a:t>
            </a:r>
            <a:r>
              <a:rPr lang="en-US" b="1">
                <a:latin typeface="Arial"/>
                <a:ea typeface="+mn-lt"/>
                <a:cs typeface="Arial"/>
              </a:rPr>
              <a:t> </a:t>
            </a:r>
            <a:r>
              <a:rPr lang="en-US">
                <a:latin typeface="Arial"/>
                <a:ea typeface="+mn-lt"/>
                <a:cs typeface="Arial"/>
              </a:rPr>
              <a:t>depth estimation is used for detecting obstacles in the testing region</a:t>
            </a:r>
            <a:endParaRPr lang="en-US">
              <a:ea typeface="+mn-lt"/>
              <a:cs typeface="+mn-lt"/>
            </a:endParaRPr>
          </a:p>
          <a:p>
            <a:pPr marL="285750" indent="-285750" algn="just">
              <a:buFont typeface="Arial,Sans-Serif"/>
              <a:buChar char="•"/>
            </a:pPr>
            <a:r>
              <a:rPr lang="en-US">
                <a:latin typeface="Arial"/>
                <a:ea typeface="Calibri" panose="020F0502020204030204"/>
                <a:cs typeface="Arial"/>
              </a:rPr>
              <a:t>Generated depth map is processed by thresholding to identify objects within a certain distance.</a:t>
            </a:r>
          </a:p>
          <a:p>
            <a:pPr marL="285750" indent="-285750" algn="just">
              <a:buFont typeface="Arial,Sans-Serif"/>
              <a:buChar char="•"/>
            </a:pPr>
            <a:r>
              <a:rPr lang="en-US">
                <a:latin typeface="Arial"/>
                <a:ea typeface="Calibri" panose="020F0502020204030204"/>
                <a:cs typeface="Arial"/>
              </a:rPr>
              <a:t>This is then used to detect the presence of obstacles that are large enough in the immediate next cell of the testing space.</a:t>
            </a:r>
          </a:p>
          <a:p>
            <a:pPr marL="285750" indent="-285750" algn="just">
              <a:buFont typeface="Arial"/>
              <a:buChar char="•"/>
            </a:pPr>
            <a:endParaRPr lang="en-US">
              <a:latin typeface="Arial"/>
              <a:ea typeface="Calibri" panose="020F0502020204030204"/>
              <a:cs typeface="Arial"/>
            </a:endParaRPr>
          </a:p>
          <a:p>
            <a:pPr algn="just"/>
            <a:endParaRPr lang="en-US">
              <a:latin typeface="Arial"/>
              <a:ea typeface="Calibri" panose="020F0502020204030204"/>
              <a:cs typeface="Calibri" panose="020F0502020204030204"/>
            </a:endParaRPr>
          </a:p>
          <a:p>
            <a:pPr algn="just"/>
            <a:endParaRPr lang="en-US">
              <a:latin typeface="Arial"/>
              <a:ea typeface="Calibri" panose="020F0502020204030204"/>
              <a:cs typeface="Calibri" panose="020F0502020204030204"/>
            </a:endParaRPr>
          </a:p>
        </p:txBody>
      </p:sp>
      <p:pic>
        <p:nvPicPr>
          <p:cNvPr id="11" name="Picture 11" descr="A picture containing text, electronics, monitor, indoor&#10;&#10;Description automatically generated">
            <a:extLst>
              <a:ext uri="{FF2B5EF4-FFF2-40B4-BE49-F238E27FC236}">
                <a16:creationId xmlns:a16="http://schemas.microsoft.com/office/drawing/2014/main" id="{CD52A214-7257-332C-A16E-08D08DC90ACB}"/>
              </a:ext>
            </a:extLst>
          </p:cNvPr>
          <p:cNvPicPr>
            <a:picLocks noChangeAspect="1"/>
          </p:cNvPicPr>
          <p:nvPr/>
        </p:nvPicPr>
        <p:blipFill>
          <a:blip r:embed="rId2"/>
          <a:stretch>
            <a:fillRect/>
          </a:stretch>
        </p:blipFill>
        <p:spPr>
          <a:xfrm>
            <a:off x="6580239" y="1719478"/>
            <a:ext cx="4537587" cy="3369881"/>
          </a:xfrm>
          <a:prstGeom prst="rect">
            <a:avLst/>
          </a:prstGeom>
        </p:spPr>
      </p:pic>
      <p:sp>
        <p:nvSpPr>
          <p:cNvPr id="13" name="TextBox 12">
            <a:extLst>
              <a:ext uri="{FF2B5EF4-FFF2-40B4-BE49-F238E27FC236}">
                <a16:creationId xmlns:a16="http://schemas.microsoft.com/office/drawing/2014/main" id="{2AB3C161-3085-FFC7-BFD8-1D9FF05EDEF0}"/>
              </a:ext>
            </a:extLst>
          </p:cNvPr>
          <p:cNvSpPr txBox="1"/>
          <p:nvPr/>
        </p:nvSpPr>
        <p:spPr>
          <a:xfrm>
            <a:off x="6585378" y="5290611"/>
            <a:ext cx="47243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Arial"/>
                <a:ea typeface="+mn-lt"/>
                <a:cs typeface="+mn-lt"/>
              </a:rPr>
              <a:t>Figure 2: </a:t>
            </a:r>
            <a:r>
              <a:rPr lang="en-US" sz="1400">
                <a:latin typeface="Arial"/>
                <a:ea typeface="+mn-lt"/>
                <a:cs typeface="+mn-lt"/>
              </a:rPr>
              <a:t>Obstacle</a:t>
            </a:r>
            <a:r>
              <a:rPr lang="en-US" sz="1400">
                <a:latin typeface="Arial"/>
                <a:cs typeface="Calibri"/>
              </a:rPr>
              <a:t> detection output using stereo camera depth estimation</a:t>
            </a:r>
            <a:endParaRPr lang="en-US">
              <a:latin typeface="Arial"/>
              <a:cs typeface="Arial"/>
            </a:endParaRPr>
          </a:p>
        </p:txBody>
      </p:sp>
    </p:spTree>
    <p:extLst>
      <p:ext uri="{BB962C8B-B14F-4D97-AF65-F5344CB8AC3E}">
        <p14:creationId xmlns:p14="http://schemas.microsoft.com/office/powerpoint/2010/main" val="410629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215C9B1-30C0-C500-D5B7-61D19853ECD0}"/>
              </a:ext>
            </a:extLst>
          </p:cNvPr>
          <p:cNvPicPr>
            <a:picLocks noChangeAspect="1"/>
          </p:cNvPicPr>
          <p:nvPr/>
        </p:nvPicPr>
        <p:blipFill>
          <a:blip r:embed="rId2"/>
          <a:stretch>
            <a:fillRect/>
          </a:stretch>
        </p:blipFill>
        <p:spPr>
          <a:xfrm>
            <a:off x="2475271" y="1367350"/>
            <a:ext cx="7487264" cy="3803750"/>
          </a:xfrm>
          <a:prstGeom prst="rect">
            <a:avLst/>
          </a:prstGeom>
        </p:spPr>
      </p:pic>
      <p:sp>
        <p:nvSpPr>
          <p:cNvPr id="5" name="Rectangle 4">
            <a:extLst>
              <a:ext uri="{FF2B5EF4-FFF2-40B4-BE49-F238E27FC236}">
                <a16:creationId xmlns:a16="http://schemas.microsoft.com/office/drawing/2014/main" id="{F3BE6E36-AB21-4F55-8A21-D44FF0C7232E}"/>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a:p>
            <a:pPr algn="ctr"/>
            <a:endParaRPr lang="en-US">
              <a:latin typeface="Arial"/>
              <a:cs typeface="Arial"/>
            </a:endParaRPr>
          </a:p>
        </p:txBody>
      </p:sp>
      <p:sp>
        <p:nvSpPr>
          <p:cNvPr id="7" name="TextBox 6">
            <a:extLst>
              <a:ext uri="{FF2B5EF4-FFF2-40B4-BE49-F238E27FC236}">
                <a16:creationId xmlns:a16="http://schemas.microsoft.com/office/drawing/2014/main" id="{409DCA4C-DE68-7590-251B-FDE3548786C3}"/>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11</a:t>
            </a:r>
          </a:p>
        </p:txBody>
      </p:sp>
      <p:sp>
        <p:nvSpPr>
          <p:cNvPr id="9" name="Subtitle 2">
            <a:extLst>
              <a:ext uri="{FF2B5EF4-FFF2-40B4-BE49-F238E27FC236}">
                <a16:creationId xmlns:a16="http://schemas.microsoft.com/office/drawing/2014/main" id="{686B6DFE-57D6-C781-A75F-DC9C3F000FE5}"/>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ROBOT DESIGNED</a:t>
            </a:r>
            <a:endParaRPr lang="en-US"/>
          </a:p>
        </p:txBody>
      </p:sp>
      <p:sp>
        <p:nvSpPr>
          <p:cNvPr id="4" name="TextBox 3">
            <a:extLst>
              <a:ext uri="{FF2B5EF4-FFF2-40B4-BE49-F238E27FC236}">
                <a16:creationId xmlns:a16="http://schemas.microsoft.com/office/drawing/2014/main" id="{80283D9E-C806-A632-C1AA-2A1138552CA1}"/>
              </a:ext>
            </a:extLst>
          </p:cNvPr>
          <p:cNvSpPr txBox="1"/>
          <p:nvPr/>
        </p:nvSpPr>
        <p:spPr>
          <a:xfrm>
            <a:off x="3692014" y="5535561"/>
            <a:ext cx="479568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Arial"/>
              </a:rPr>
              <a:t>Figure 4: </a:t>
            </a:r>
            <a:r>
              <a:rPr lang="en-US" sz="1400">
                <a:latin typeface="Arial"/>
              </a:rPr>
              <a:t>Robot designed for hardware implementation</a:t>
            </a:r>
            <a:endParaRPr lang="en-US" sz="1400">
              <a:latin typeface="Arial"/>
              <a:cs typeface="Arial"/>
            </a:endParaRPr>
          </a:p>
        </p:txBody>
      </p:sp>
    </p:spTree>
    <p:extLst>
      <p:ext uri="{BB962C8B-B14F-4D97-AF65-F5344CB8AC3E}">
        <p14:creationId xmlns:p14="http://schemas.microsoft.com/office/powerpoint/2010/main" val="87295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D6FF51-2962-069E-C826-DCC032AA002D}"/>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68F9CC5C-1C2F-4FB1-13D8-70DABB9EFC49}"/>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12</a:t>
            </a:r>
          </a:p>
        </p:txBody>
      </p:sp>
      <p:sp>
        <p:nvSpPr>
          <p:cNvPr id="9" name="Subtitle 2">
            <a:extLst>
              <a:ext uri="{FF2B5EF4-FFF2-40B4-BE49-F238E27FC236}">
                <a16:creationId xmlns:a16="http://schemas.microsoft.com/office/drawing/2014/main" id="{92427B4C-2378-1D20-8AA8-517AB50F50C5}"/>
              </a:ext>
            </a:extLst>
          </p:cNvPr>
          <p:cNvSpPr txBox="1">
            <a:spLocks/>
          </p:cNvSpPr>
          <p:nvPr/>
        </p:nvSpPr>
        <p:spPr>
          <a:xfrm>
            <a:off x="864827" y="681198"/>
            <a:ext cx="52261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COMPONENTS USED</a:t>
            </a:r>
          </a:p>
        </p:txBody>
      </p:sp>
      <p:sp>
        <p:nvSpPr>
          <p:cNvPr id="11" name="TextBox 10">
            <a:extLst>
              <a:ext uri="{FF2B5EF4-FFF2-40B4-BE49-F238E27FC236}">
                <a16:creationId xmlns:a16="http://schemas.microsoft.com/office/drawing/2014/main" id="{E3DB33E5-7A75-B0BD-DCBD-09698BD5084C}"/>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13" name="TextBox 12">
            <a:extLst>
              <a:ext uri="{FF2B5EF4-FFF2-40B4-BE49-F238E27FC236}">
                <a16:creationId xmlns:a16="http://schemas.microsoft.com/office/drawing/2014/main" id="{44E8DFF2-C038-1091-7014-48862221712C}"/>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graphicFrame>
        <p:nvGraphicFramePr>
          <p:cNvPr id="15" name="Table 14">
            <a:extLst>
              <a:ext uri="{FF2B5EF4-FFF2-40B4-BE49-F238E27FC236}">
                <a16:creationId xmlns:a16="http://schemas.microsoft.com/office/drawing/2014/main" id="{3D193660-4FE3-3651-A6A3-58D5FFD7A05F}"/>
              </a:ext>
            </a:extLst>
          </p:cNvPr>
          <p:cNvGraphicFramePr>
            <a:graphicFrameLocks noGrp="1"/>
          </p:cNvGraphicFramePr>
          <p:nvPr>
            <p:extLst>
              <p:ext uri="{D42A27DB-BD31-4B8C-83A1-F6EECF244321}">
                <p14:modId xmlns:p14="http://schemas.microsoft.com/office/powerpoint/2010/main" val="4102276294"/>
              </p:ext>
            </p:extLst>
          </p:nvPr>
        </p:nvGraphicFramePr>
        <p:xfrm>
          <a:off x="1152071" y="1224642"/>
          <a:ext cx="9768091" cy="4679391"/>
        </p:xfrm>
        <a:graphic>
          <a:graphicData uri="http://schemas.openxmlformats.org/drawingml/2006/table">
            <a:tbl>
              <a:tblPr firstRow="1" firstCol="1" bandRow="1">
                <a:tableStyleId>{5940675A-B579-460E-94D1-54222C63F5DA}</a:tableStyleId>
              </a:tblPr>
              <a:tblGrid>
                <a:gridCol w="3116179">
                  <a:extLst>
                    <a:ext uri="{9D8B030D-6E8A-4147-A177-3AD203B41FA5}">
                      <a16:colId xmlns:a16="http://schemas.microsoft.com/office/drawing/2014/main" val="1001375088"/>
                    </a:ext>
                  </a:extLst>
                </a:gridCol>
                <a:gridCol w="3491647">
                  <a:extLst>
                    <a:ext uri="{9D8B030D-6E8A-4147-A177-3AD203B41FA5}">
                      <a16:colId xmlns:a16="http://schemas.microsoft.com/office/drawing/2014/main" val="2274295369"/>
                    </a:ext>
                  </a:extLst>
                </a:gridCol>
                <a:gridCol w="3160265">
                  <a:extLst>
                    <a:ext uri="{9D8B030D-6E8A-4147-A177-3AD203B41FA5}">
                      <a16:colId xmlns:a16="http://schemas.microsoft.com/office/drawing/2014/main" val="2261571599"/>
                    </a:ext>
                  </a:extLst>
                </a:gridCol>
              </a:tblGrid>
              <a:tr h="409674">
                <a:tc>
                  <a:txBody>
                    <a:bodyPr/>
                    <a:lstStyle/>
                    <a:p>
                      <a:pPr marL="0" marR="0" algn="ctr" rtl="0" eaLnBrk="1" latinLnBrk="0" hangingPunct="1">
                        <a:lnSpc>
                          <a:spcPct val="150000"/>
                        </a:lnSpc>
                        <a:spcBef>
                          <a:spcPts val="0"/>
                        </a:spcBef>
                        <a:spcAft>
                          <a:spcPts val="0"/>
                        </a:spcAft>
                        <a:tabLst>
                          <a:tab pos="3314700" algn="l"/>
                        </a:tabLst>
                      </a:pPr>
                      <a:r>
                        <a:rPr lang="en-IN" sz="1800">
                          <a:effectLst/>
                          <a:latin typeface="Arial"/>
                        </a:rPr>
                        <a:t>COMPONENTS</a:t>
                      </a:r>
                      <a:endParaRPr lang="en-IN">
                        <a:effectLst/>
                        <a:latin typeface="Arial"/>
                      </a:endParaRPr>
                    </a:p>
                  </a:txBody>
                  <a:tcPr marL="0" marR="0" marT="0" marB="0" anchor="ctr"/>
                </a:tc>
                <a:tc>
                  <a:txBody>
                    <a:bodyPr/>
                    <a:lstStyle/>
                    <a:p>
                      <a:pPr marL="0" marR="0" algn="ctr" rtl="0" eaLnBrk="1" latinLnBrk="0" hangingPunct="1">
                        <a:lnSpc>
                          <a:spcPct val="150000"/>
                        </a:lnSpc>
                        <a:spcBef>
                          <a:spcPts val="0"/>
                        </a:spcBef>
                        <a:spcAft>
                          <a:spcPts val="0"/>
                        </a:spcAft>
                        <a:tabLst>
                          <a:tab pos="3314700" algn="l"/>
                        </a:tabLst>
                      </a:pPr>
                      <a:r>
                        <a:rPr lang="en-IN" sz="1800">
                          <a:effectLst/>
                          <a:latin typeface="Arial"/>
                        </a:rPr>
                        <a:t>SPECIFICATION</a:t>
                      </a:r>
                      <a:endParaRPr lang="en-IN">
                        <a:effectLst/>
                        <a:latin typeface="Arial"/>
                      </a:endParaRPr>
                    </a:p>
                  </a:txBody>
                  <a:tcPr marL="0" marR="0" marT="0" marB="0" anchor="ctr"/>
                </a:tc>
                <a:tc>
                  <a:txBody>
                    <a:bodyPr/>
                    <a:lstStyle/>
                    <a:p>
                      <a:pPr marL="0" marR="0" algn="ctr" rtl="0" eaLnBrk="1" latinLnBrk="0" hangingPunct="1">
                        <a:lnSpc>
                          <a:spcPct val="150000"/>
                        </a:lnSpc>
                        <a:spcBef>
                          <a:spcPts val="0"/>
                        </a:spcBef>
                        <a:spcAft>
                          <a:spcPts val="0"/>
                        </a:spcAft>
                        <a:tabLst>
                          <a:tab pos="3314700" algn="l"/>
                        </a:tabLst>
                      </a:pPr>
                      <a:r>
                        <a:rPr lang="en-IN" sz="1800">
                          <a:effectLst/>
                          <a:latin typeface="Arial"/>
                        </a:rPr>
                        <a:t>NUMBER USED</a:t>
                      </a:r>
                      <a:endParaRPr lang="en-IN">
                        <a:effectLst/>
                        <a:latin typeface="Arial"/>
                      </a:endParaRPr>
                    </a:p>
                  </a:txBody>
                  <a:tcPr marL="0" marR="0" marT="0" marB="0" anchor="ctr"/>
                </a:tc>
                <a:extLst>
                  <a:ext uri="{0D108BD9-81ED-4DB2-BD59-A6C34878D82A}">
                    <a16:rowId xmlns:a16="http://schemas.microsoft.com/office/drawing/2014/main" val="2752286644"/>
                  </a:ext>
                </a:extLst>
              </a:tr>
              <a:tr h="409674">
                <a:tc>
                  <a:txBody>
                    <a:bodyPr/>
                    <a:lstStyle/>
                    <a:p>
                      <a:pPr marL="0" marR="0" algn="just" rtl="0" eaLnBrk="1" latinLnBrk="0" hangingPunct="1">
                        <a:lnSpc>
                          <a:spcPct val="150000"/>
                        </a:lnSpc>
                        <a:spcBef>
                          <a:spcPts val="0"/>
                        </a:spcBef>
                        <a:spcAft>
                          <a:spcPts val="0"/>
                        </a:spcAft>
                      </a:pPr>
                      <a:r>
                        <a:rPr lang="en-IN" sz="1800">
                          <a:effectLst/>
                          <a:latin typeface="Arial"/>
                        </a:rPr>
                        <a:t>Jetson Nano</a:t>
                      </a:r>
                      <a:endParaRPr lang="en-IN">
                        <a:effectLst/>
                        <a:latin typeface="Arial"/>
                      </a:endParaRPr>
                    </a:p>
                  </a:txBody>
                  <a:tcPr marL="0" marR="0" marT="0" marB="0" anchor="ctr"/>
                </a:tc>
                <a:tc>
                  <a:txBody>
                    <a:bodyPr/>
                    <a:lstStyle/>
                    <a:p>
                      <a:pPr marL="0" marR="0" rtl="0" latinLnBrk="0">
                        <a:lnSpc>
                          <a:spcPct val="107000"/>
                        </a:lnSpc>
                        <a:spcBef>
                          <a:spcPts val="0"/>
                        </a:spcBef>
                        <a:spcAft>
                          <a:spcPts val="0"/>
                        </a:spcAft>
                      </a:pPr>
                      <a:r>
                        <a:rPr lang="en-US" sz="1800">
                          <a:effectLst/>
                          <a:latin typeface="Arial"/>
                        </a:rPr>
                        <a:t>Developer Kit - 4GB </a:t>
                      </a: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1</a:t>
                      </a:r>
                      <a:endParaRPr lang="en-IN">
                        <a:effectLst/>
                        <a:latin typeface="Arial"/>
                      </a:endParaRPr>
                    </a:p>
                  </a:txBody>
                  <a:tcPr marL="0" marR="0" marT="0" marB="0" anchor="ctr"/>
                </a:tc>
                <a:extLst>
                  <a:ext uri="{0D108BD9-81ED-4DB2-BD59-A6C34878D82A}">
                    <a16:rowId xmlns:a16="http://schemas.microsoft.com/office/drawing/2014/main" val="2082689510"/>
                  </a:ext>
                </a:extLst>
              </a:tr>
              <a:tr h="700999">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Robot Chassis</a:t>
                      </a:r>
                      <a:endParaRPr lang="en-IN">
                        <a:effectLst/>
                        <a:latin typeface="Arial"/>
                      </a:endParaRPr>
                    </a:p>
                  </a:txBody>
                  <a:tcPr marL="0" marR="0" marT="0" marB="0" anchor="ctr"/>
                </a:tc>
                <a:tc>
                  <a:txBody>
                    <a:bodyPr/>
                    <a:lstStyle/>
                    <a:p>
                      <a:pPr marL="0" marR="0" rtl="0" latinLnBrk="0">
                        <a:lnSpc>
                          <a:spcPct val="107000"/>
                        </a:lnSpc>
                        <a:spcBef>
                          <a:spcPts val="0"/>
                        </a:spcBef>
                        <a:spcAft>
                          <a:spcPts val="0"/>
                        </a:spcAft>
                      </a:pPr>
                      <a:r>
                        <a:rPr lang="en-US" sz="1800">
                          <a:effectLst/>
                          <a:latin typeface="Arial"/>
                        </a:rPr>
                        <a:t>Dimensions:</a:t>
                      </a:r>
                      <a:endParaRPr lang="en-US">
                        <a:effectLst/>
                        <a:latin typeface="Arial"/>
                      </a:endParaRPr>
                    </a:p>
                    <a:p>
                      <a:pPr marL="0" marR="0" algn="just" rtl="0" eaLnBrk="1" latinLnBrk="0" hangingPunct="1">
                        <a:lnSpc>
                          <a:spcPct val="150000"/>
                        </a:lnSpc>
                        <a:spcBef>
                          <a:spcPts val="0"/>
                        </a:spcBef>
                        <a:spcAft>
                          <a:spcPts val="0"/>
                        </a:spcAft>
                        <a:tabLst>
                          <a:tab pos="3314700" algn="l"/>
                        </a:tabLst>
                      </a:pPr>
                      <a:r>
                        <a:rPr lang="en-US" sz="1800">
                          <a:effectLst/>
                          <a:latin typeface="Arial"/>
                        </a:rPr>
                        <a:t>250 x 200 x 46 mm</a:t>
                      </a:r>
                      <a:endParaRPr lang="en-US">
                        <a:effectLst/>
                        <a:latin typeface="Arial"/>
                      </a:endParaRP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1</a:t>
                      </a:r>
                      <a:endParaRPr lang="en-IN">
                        <a:effectLst/>
                        <a:latin typeface="Arial"/>
                      </a:endParaRPr>
                    </a:p>
                  </a:txBody>
                  <a:tcPr marL="0" marR="0" marT="0" marB="0" anchor="ctr"/>
                </a:tc>
                <a:extLst>
                  <a:ext uri="{0D108BD9-81ED-4DB2-BD59-A6C34878D82A}">
                    <a16:rowId xmlns:a16="http://schemas.microsoft.com/office/drawing/2014/main" val="3115109206"/>
                  </a:ext>
                </a:extLst>
              </a:tr>
              <a:tr h="819349">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DC motor</a:t>
                      </a:r>
                      <a:endParaRPr lang="en-IN">
                        <a:effectLst/>
                        <a:latin typeface="Arial"/>
                      </a:endParaRP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100 rpm</a:t>
                      </a:r>
                      <a:endParaRPr lang="en-IN">
                        <a:effectLst/>
                        <a:latin typeface="Arial"/>
                      </a:endParaRPr>
                    </a:p>
                    <a:p>
                      <a:pPr marL="0" marR="0" algn="just" rtl="0" eaLnBrk="1" latinLnBrk="0" hangingPunct="1">
                        <a:lnSpc>
                          <a:spcPct val="150000"/>
                        </a:lnSpc>
                        <a:spcBef>
                          <a:spcPts val="0"/>
                        </a:spcBef>
                        <a:spcAft>
                          <a:spcPts val="0"/>
                        </a:spcAft>
                        <a:tabLst>
                          <a:tab pos="3314700" algn="l"/>
                        </a:tabLst>
                      </a:pPr>
                      <a:r>
                        <a:rPr lang="en-IN" sz="1800">
                          <a:effectLst/>
                          <a:latin typeface="Arial"/>
                        </a:rPr>
                        <a:t>12V</a:t>
                      </a: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2</a:t>
                      </a:r>
                      <a:endParaRPr lang="en-IN">
                        <a:effectLst/>
                        <a:latin typeface="Arial"/>
                      </a:endParaRPr>
                    </a:p>
                  </a:txBody>
                  <a:tcPr marL="0" marR="0" marT="0" marB="0" anchor="ctr"/>
                </a:tc>
                <a:extLst>
                  <a:ext uri="{0D108BD9-81ED-4DB2-BD59-A6C34878D82A}">
                    <a16:rowId xmlns:a16="http://schemas.microsoft.com/office/drawing/2014/main" val="1007561993"/>
                  </a:ext>
                </a:extLst>
              </a:tr>
              <a:tr h="700999">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Wheels</a:t>
                      </a:r>
                      <a:endParaRPr lang="en-IN">
                        <a:effectLst/>
                        <a:latin typeface="Arial"/>
                      </a:endParaRPr>
                    </a:p>
                  </a:txBody>
                  <a:tcPr marL="0" marR="0" marT="0" marB="0" anchor="ctr"/>
                </a:tc>
                <a:tc>
                  <a:txBody>
                    <a:bodyPr/>
                    <a:lstStyle/>
                    <a:p>
                      <a:pPr marL="0" marR="0" rtl="0" latinLnBrk="0">
                        <a:lnSpc>
                          <a:spcPct val="107000"/>
                        </a:lnSpc>
                        <a:spcBef>
                          <a:spcPts val="0"/>
                        </a:spcBef>
                        <a:spcAft>
                          <a:spcPts val="0"/>
                        </a:spcAft>
                      </a:pPr>
                      <a:r>
                        <a:rPr lang="en-US" sz="1800">
                          <a:effectLst/>
                          <a:latin typeface="Arial"/>
                        </a:rPr>
                        <a:t>Diameter-130mm</a:t>
                      </a:r>
                      <a:endParaRPr lang="en-US">
                        <a:effectLst/>
                        <a:latin typeface="Arial"/>
                      </a:endParaRPr>
                    </a:p>
                    <a:p>
                      <a:pPr marL="0" marR="0" algn="just" rtl="0" eaLnBrk="1" latinLnBrk="0" hangingPunct="1">
                        <a:lnSpc>
                          <a:spcPct val="150000"/>
                        </a:lnSpc>
                        <a:spcBef>
                          <a:spcPts val="0"/>
                        </a:spcBef>
                        <a:spcAft>
                          <a:spcPts val="0"/>
                        </a:spcAft>
                        <a:tabLst>
                          <a:tab pos="3314700" algn="l"/>
                        </a:tabLst>
                      </a:pPr>
                      <a:r>
                        <a:rPr lang="en-US" sz="1800">
                          <a:effectLst/>
                          <a:latin typeface="Arial"/>
                        </a:rPr>
                        <a:t>Width-60mm</a:t>
                      </a:r>
                      <a:endParaRPr lang="en-US">
                        <a:effectLst/>
                        <a:latin typeface="Arial"/>
                      </a:endParaRP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4</a:t>
                      </a:r>
                      <a:endParaRPr lang="en-IN">
                        <a:effectLst/>
                        <a:latin typeface="Arial"/>
                      </a:endParaRPr>
                    </a:p>
                  </a:txBody>
                  <a:tcPr marL="0" marR="0" marT="0" marB="0" anchor="ctr"/>
                </a:tc>
                <a:extLst>
                  <a:ext uri="{0D108BD9-81ED-4DB2-BD59-A6C34878D82A}">
                    <a16:rowId xmlns:a16="http://schemas.microsoft.com/office/drawing/2014/main" val="826715954"/>
                  </a:ext>
                </a:extLst>
              </a:tr>
              <a:tr h="409674">
                <a:tc>
                  <a:txBody>
                    <a:bodyPr/>
                    <a:lstStyle/>
                    <a:p>
                      <a:pPr marL="0" marR="0" algn="just" rtl="0" eaLnBrk="1" latinLnBrk="0" hangingPunct="1">
                        <a:lnSpc>
                          <a:spcPct val="150000"/>
                        </a:lnSpc>
                        <a:spcBef>
                          <a:spcPts val="0"/>
                        </a:spcBef>
                        <a:spcAft>
                          <a:spcPts val="0"/>
                        </a:spcAft>
                      </a:pPr>
                      <a:r>
                        <a:rPr lang="en-IN" sz="1800">
                          <a:effectLst/>
                          <a:latin typeface="Arial"/>
                        </a:rPr>
                        <a:t>Kinect v1 Camera</a:t>
                      </a:r>
                      <a:endParaRPr lang="en-IN">
                        <a:effectLst/>
                        <a:latin typeface="Arial"/>
                      </a:endParaRPr>
                    </a:p>
                  </a:txBody>
                  <a:tcPr marL="0" marR="0" marT="0" marB="0" anchor="ctr"/>
                </a:tc>
                <a:tc>
                  <a:txBody>
                    <a:bodyPr/>
                    <a:lstStyle/>
                    <a:p>
                      <a:pPr marL="0" marR="0" algn="just" rtl="0" eaLnBrk="1" latinLnBrk="0" hangingPunct="1">
                        <a:lnSpc>
                          <a:spcPct val="150000"/>
                        </a:lnSpc>
                        <a:spcBef>
                          <a:spcPts val="0"/>
                        </a:spcBef>
                        <a:spcAft>
                          <a:spcPts val="0"/>
                        </a:spcAft>
                      </a:pPr>
                      <a:r>
                        <a:rPr lang="en-IN" sz="1800">
                          <a:effectLst/>
                          <a:latin typeface="Arial"/>
                        </a:rPr>
                        <a:t>Stereo camera, IR camera</a:t>
                      </a: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1</a:t>
                      </a:r>
                      <a:endParaRPr lang="en-IN">
                        <a:effectLst/>
                        <a:latin typeface="Arial"/>
                      </a:endParaRPr>
                    </a:p>
                  </a:txBody>
                  <a:tcPr marL="0" marR="0" marT="0" marB="0" anchor="ctr"/>
                </a:tc>
                <a:extLst>
                  <a:ext uri="{0D108BD9-81ED-4DB2-BD59-A6C34878D82A}">
                    <a16:rowId xmlns:a16="http://schemas.microsoft.com/office/drawing/2014/main" val="3662285760"/>
                  </a:ext>
                </a:extLst>
              </a:tr>
              <a:tr h="409674">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Motor Driver IC</a:t>
                      </a:r>
                      <a:endParaRPr lang="en-IN">
                        <a:effectLst/>
                        <a:latin typeface="Arial"/>
                      </a:endParaRP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L298N</a:t>
                      </a:r>
                      <a:endParaRPr lang="en-IN">
                        <a:effectLst/>
                        <a:latin typeface="Arial"/>
                      </a:endParaRP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1</a:t>
                      </a:r>
                      <a:endParaRPr lang="en-IN">
                        <a:effectLst/>
                        <a:latin typeface="Arial"/>
                      </a:endParaRPr>
                    </a:p>
                  </a:txBody>
                  <a:tcPr marL="0" marR="0" marT="0" marB="0" anchor="ctr"/>
                </a:tc>
                <a:extLst>
                  <a:ext uri="{0D108BD9-81ED-4DB2-BD59-A6C34878D82A}">
                    <a16:rowId xmlns:a16="http://schemas.microsoft.com/office/drawing/2014/main" val="712451242"/>
                  </a:ext>
                </a:extLst>
              </a:tr>
              <a:tr h="409674">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MPU-6050</a:t>
                      </a:r>
                    </a:p>
                  </a:txBody>
                  <a:tcPr marL="0" marR="0" marT="0" marB="0" anchor="ctr"/>
                </a:tc>
                <a:tc>
                  <a:txBody>
                    <a:bodyPr/>
                    <a:lstStyle/>
                    <a:p>
                      <a:pPr marL="0" marR="0" algn="just" rtl="0" eaLnBrk="1" latinLnBrk="0" hangingPunct="1">
                        <a:lnSpc>
                          <a:spcPct val="150000"/>
                        </a:lnSpc>
                        <a:spcBef>
                          <a:spcPts val="0"/>
                        </a:spcBef>
                        <a:spcAft>
                          <a:spcPts val="0"/>
                        </a:spcAft>
                      </a:pPr>
                      <a:r>
                        <a:rPr lang="en-IN" sz="1800">
                          <a:effectLst/>
                          <a:latin typeface="Arial"/>
                        </a:rPr>
                        <a:t>6 Axis motion tracking</a:t>
                      </a: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1</a:t>
                      </a:r>
                      <a:endParaRPr lang="en-IN">
                        <a:effectLst/>
                        <a:latin typeface="Arial"/>
                      </a:endParaRPr>
                    </a:p>
                  </a:txBody>
                  <a:tcPr marL="0" marR="0" marT="0" marB="0" anchor="ctr"/>
                </a:tc>
                <a:extLst>
                  <a:ext uri="{0D108BD9-81ED-4DB2-BD59-A6C34878D82A}">
                    <a16:rowId xmlns:a16="http://schemas.microsoft.com/office/drawing/2014/main" val="1143168476"/>
                  </a:ext>
                </a:extLst>
              </a:tr>
              <a:tr h="409674">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Battery</a:t>
                      </a:r>
                      <a:endParaRPr lang="en-IN">
                        <a:effectLst/>
                        <a:latin typeface="Arial"/>
                      </a:endParaRPr>
                    </a:p>
                  </a:txBody>
                  <a:tcPr marL="0" marR="0" marT="0" marB="0" anchor="ctr"/>
                </a:tc>
                <a:tc>
                  <a:txBody>
                    <a:bodyPr/>
                    <a:lstStyle/>
                    <a:p>
                      <a:pPr marL="0" marR="0" algn="just" rtl="0" eaLnBrk="1" latinLnBrk="0" hangingPunct="1">
                        <a:lnSpc>
                          <a:spcPct val="150000"/>
                        </a:lnSpc>
                        <a:spcBef>
                          <a:spcPts val="0"/>
                        </a:spcBef>
                        <a:spcAft>
                          <a:spcPts val="0"/>
                        </a:spcAft>
                      </a:pPr>
                      <a:r>
                        <a:rPr lang="en-IN">
                          <a:effectLst/>
                          <a:latin typeface="Arial"/>
                        </a:rPr>
                        <a:t>11.1 V 4200mah Li-Po</a:t>
                      </a:r>
                    </a:p>
                  </a:txBody>
                  <a:tcPr marL="0" marR="0" marT="0" marB="0" anchor="ctr"/>
                </a:tc>
                <a:tc>
                  <a:txBody>
                    <a:bodyPr/>
                    <a:lstStyle/>
                    <a:p>
                      <a:pPr marL="0" marR="0" algn="just" rtl="0" eaLnBrk="1" latinLnBrk="0" hangingPunct="1">
                        <a:lnSpc>
                          <a:spcPct val="150000"/>
                        </a:lnSpc>
                        <a:spcBef>
                          <a:spcPts val="0"/>
                        </a:spcBef>
                        <a:spcAft>
                          <a:spcPts val="0"/>
                        </a:spcAft>
                        <a:tabLst>
                          <a:tab pos="3314700" algn="l"/>
                        </a:tabLst>
                      </a:pPr>
                      <a:r>
                        <a:rPr lang="en-IN" sz="1800">
                          <a:effectLst/>
                          <a:latin typeface="Arial"/>
                        </a:rPr>
                        <a:t>1</a:t>
                      </a:r>
                      <a:endParaRPr lang="en-IN">
                        <a:effectLst/>
                        <a:latin typeface="Arial"/>
                      </a:endParaRPr>
                    </a:p>
                  </a:txBody>
                  <a:tcPr marL="0" marR="0" marT="0" marB="0" anchor="ctr"/>
                </a:tc>
                <a:extLst>
                  <a:ext uri="{0D108BD9-81ED-4DB2-BD59-A6C34878D82A}">
                    <a16:rowId xmlns:a16="http://schemas.microsoft.com/office/drawing/2014/main" val="4247744134"/>
                  </a:ext>
                </a:extLst>
              </a:tr>
            </a:tbl>
          </a:graphicData>
        </a:graphic>
      </p:graphicFrame>
    </p:spTree>
    <p:extLst>
      <p:ext uri="{BB962C8B-B14F-4D97-AF65-F5344CB8AC3E}">
        <p14:creationId xmlns:p14="http://schemas.microsoft.com/office/powerpoint/2010/main" val="235939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3" descr="Diagram&#10;&#10;Description automatically generated">
            <a:extLst>
              <a:ext uri="{FF2B5EF4-FFF2-40B4-BE49-F238E27FC236}">
                <a16:creationId xmlns:a16="http://schemas.microsoft.com/office/drawing/2014/main" id="{2A0E908E-D6FE-609F-FDFB-87097EF4F540}"/>
              </a:ext>
            </a:extLst>
          </p:cNvPr>
          <p:cNvPicPr>
            <a:picLocks noChangeAspect="1"/>
          </p:cNvPicPr>
          <p:nvPr/>
        </p:nvPicPr>
        <p:blipFill>
          <a:blip r:embed="rId2"/>
          <a:stretch>
            <a:fillRect/>
          </a:stretch>
        </p:blipFill>
        <p:spPr>
          <a:xfrm>
            <a:off x="2148656" y="1556078"/>
            <a:ext cx="7716809" cy="4304983"/>
          </a:xfrm>
          <a:prstGeom prst="rect">
            <a:avLst/>
          </a:prstGeom>
        </p:spPr>
      </p:pic>
      <p:sp>
        <p:nvSpPr>
          <p:cNvPr id="7" name="Rectangle 6">
            <a:extLst>
              <a:ext uri="{FF2B5EF4-FFF2-40B4-BE49-F238E27FC236}">
                <a16:creationId xmlns:a16="http://schemas.microsoft.com/office/drawing/2014/main" id="{38602EDF-255A-B273-5CB9-F084509E5D2E}"/>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a:p>
            <a:pPr algn="ctr"/>
            <a:endParaRPr lang="en-US">
              <a:latin typeface="Arial"/>
              <a:cs typeface="Arial"/>
            </a:endParaRPr>
          </a:p>
        </p:txBody>
      </p:sp>
      <p:sp>
        <p:nvSpPr>
          <p:cNvPr id="9" name="TextBox 8">
            <a:extLst>
              <a:ext uri="{FF2B5EF4-FFF2-40B4-BE49-F238E27FC236}">
                <a16:creationId xmlns:a16="http://schemas.microsoft.com/office/drawing/2014/main" id="{AF1316F5-2B6A-BED1-2A10-F9F5E7DD4EF6}"/>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13</a:t>
            </a:r>
          </a:p>
        </p:txBody>
      </p:sp>
      <p:sp>
        <p:nvSpPr>
          <p:cNvPr id="3" name="Subtitle 2">
            <a:extLst>
              <a:ext uri="{FF2B5EF4-FFF2-40B4-BE49-F238E27FC236}">
                <a16:creationId xmlns:a16="http://schemas.microsoft.com/office/drawing/2014/main" id="{154A1215-B391-5FEE-C93C-50EDC68A57E2}"/>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FLOWCHART</a:t>
            </a:r>
          </a:p>
        </p:txBody>
      </p:sp>
    </p:spTree>
    <p:extLst>
      <p:ext uri="{BB962C8B-B14F-4D97-AF65-F5344CB8AC3E}">
        <p14:creationId xmlns:p14="http://schemas.microsoft.com/office/powerpoint/2010/main" val="402770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C1D036-5613-D149-9CDA-3BF35D747A1A}"/>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EAC38407-C76D-8AE7-40F3-B35DEE1C5508}"/>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14</a:t>
            </a:r>
          </a:p>
        </p:txBody>
      </p:sp>
      <p:sp>
        <p:nvSpPr>
          <p:cNvPr id="9" name="Subtitle 2">
            <a:extLst>
              <a:ext uri="{FF2B5EF4-FFF2-40B4-BE49-F238E27FC236}">
                <a16:creationId xmlns:a16="http://schemas.microsoft.com/office/drawing/2014/main" id="{0CB6565C-579B-B29C-1529-8EC4A3FC7C13}"/>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FLOWCHART</a:t>
            </a:r>
          </a:p>
        </p:txBody>
      </p:sp>
      <p:pic>
        <p:nvPicPr>
          <p:cNvPr id="11" name="Picture 5" descr="Diagram&#10;&#10;Description automatically generated">
            <a:extLst>
              <a:ext uri="{FF2B5EF4-FFF2-40B4-BE49-F238E27FC236}">
                <a16:creationId xmlns:a16="http://schemas.microsoft.com/office/drawing/2014/main" id="{DA8F957F-E6FC-3260-0407-DA28177160E2}"/>
              </a:ext>
            </a:extLst>
          </p:cNvPr>
          <p:cNvPicPr>
            <a:picLocks noChangeAspect="1"/>
          </p:cNvPicPr>
          <p:nvPr/>
        </p:nvPicPr>
        <p:blipFill>
          <a:blip r:embed="rId2"/>
          <a:stretch>
            <a:fillRect/>
          </a:stretch>
        </p:blipFill>
        <p:spPr>
          <a:xfrm>
            <a:off x="1656522" y="1446558"/>
            <a:ext cx="8872330" cy="4600986"/>
          </a:xfrm>
          <a:prstGeom prst="rect">
            <a:avLst/>
          </a:prstGeom>
        </p:spPr>
      </p:pic>
    </p:spTree>
    <p:extLst>
      <p:ext uri="{BB962C8B-B14F-4D97-AF65-F5344CB8AC3E}">
        <p14:creationId xmlns:p14="http://schemas.microsoft.com/office/powerpoint/2010/main" val="276329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8E8545-D486-E797-9393-96AA0E332CAE}"/>
              </a:ext>
            </a:extLst>
          </p:cNvPr>
          <p:cNvSpPr txBox="1"/>
          <p:nvPr/>
        </p:nvSpPr>
        <p:spPr>
          <a:xfrm>
            <a:off x="951271" y="1713271"/>
            <a:ext cx="1028945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latin typeface="Arial"/>
                <a:cs typeface="Arial"/>
              </a:rPr>
              <a:t>Step 1:</a:t>
            </a:r>
            <a:r>
              <a:rPr lang="en-US">
                <a:latin typeface="Arial"/>
                <a:cs typeface="Arial"/>
              </a:rPr>
              <a:t> Reset environment at start of each episode</a:t>
            </a:r>
          </a:p>
          <a:p>
            <a:pPr algn="just"/>
            <a:r>
              <a:rPr lang="en-US" b="1">
                <a:latin typeface="Arial"/>
                <a:cs typeface="Arial"/>
              </a:rPr>
              <a:t>Step 2: </a:t>
            </a:r>
            <a:r>
              <a:rPr lang="en-US">
                <a:latin typeface="Arial"/>
                <a:cs typeface="Arial"/>
              </a:rPr>
              <a:t>Choose action at each state based on policy function </a:t>
            </a:r>
          </a:p>
          <a:p>
            <a:pPr algn="just"/>
            <a:r>
              <a:rPr lang="en-US" b="1">
                <a:latin typeface="Arial"/>
                <a:cs typeface="Arial"/>
              </a:rPr>
              <a:t>Step 3: </a:t>
            </a:r>
            <a:r>
              <a:rPr lang="en-US">
                <a:latin typeface="Arial"/>
                <a:cs typeface="Arial"/>
              </a:rPr>
              <a:t>Check validity of next state</a:t>
            </a:r>
          </a:p>
          <a:p>
            <a:pPr algn="just"/>
            <a:r>
              <a:rPr lang="en-US" b="1">
                <a:latin typeface="Arial"/>
                <a:cs typeface="Arial"/>
              </a:rPr>
              <a:t>Step 4: </a:t>
            </a:r>
            <a:r>
              <a:rPr lang="en-US">
                <a:latin typeface="Arial"/>
                <a:cs typeface="Arial"/>
              </a:rPr>
              <a:t>Turn to required direction based on action chosen</a:t>
            </a:r>
          </a:p>
          <a:p>
            <a:pPr algn="just"/>
            <a:r>
              <a:rPr lang="en-US" b="1">
                <a:latin typeface="Arial"/>
                <a:cs typeface="Arial"/>
              </a:rPr>
              <a:t>Step 5: </a:t>
            </a:r>
            <a:r>
              <a:rPr lang="en-US">
                <a:latin typeface="Arial"/>
                <a:cs typeface="Arial"/>
              </a:rPr>
              <a:t>Check next state for presence of obstacle</a:t>
            </a:r>
          </a:p>
          <a:p>
            <a:pPr algn="just"/>
            <a:r>
              <a:rPr lang="en-US" b="1">
                <a:latin typeface="Arial"/>
                <a:cs typeface="Arial"/>
              </a:rPr>
              <a:t>Step 6: </a:t>
            </a:r>
            <a:r>
              <a:rPr lang="en-US">
                <a:latin typeface="Arial"/>
                <a:cs typeface="Arial"/>
              </a:rPr>
              <a:t>If no obstacle, move to next state and continue</a:t>
            </a:r>
          </a:p>
          <a:p>
            <a:pPr algn="just"/>
            <a:r>
              <a:rPr lang="en-US" b="1">
                <a:latin typeface="Arial"/>
                <a:cs typeface="Arial"/>
              </a:rPr>
              <a:t>Step 7: </a:t>
            </a:r>
            <a:r>
              <a:rPr lang="en-US">
                <a:latin typeface="Arial"/>
                <a:cs typeface="Arial"/>
              </a:rPr>
              <a:t>Check if new state is the destination given</a:t>
            </a:r>
          </a:p>
          <a:p>
            <a:pPr algn="just"/>
            <a:r>
              <a:rPr lang="en-US" b="1">
                <a:latin typeface="Arial"/>
                <a:cs typeface="Arial"/>
              </a:rPr>
              <a:t>Step 8: </a:t>
            </a:r>
            <a:r>
              <a:rPr lang="en-US">
                <a:latin typeface="Arial"/>
                <a:cs typeface="Arial"/>
              </a:rPr>
              <a:t>If destination, current route is checked for shortest path from start to destination</a:t>
            </a:r>
          </a:p>
          <a:p>
            <a:pPr algn="just"/>
            <a:r>
              <a:rPr lang="en-US" b="1">
                <a:latin typeface="Arial"/>
                <a:cs typeface="Arial"/>
              </a:rPr>
              <a:t>Step 9: </a:t>
            </a:r>
            <a:r>
              <a:rPr lang="en-US">
                <a:latin typeface="Arial"/>
                <a:cs typeface="Arial"/>
              </a:rPr>
              <a:t>Each episode ends when either an obstacle is detected or destination is reached and the obstacles are populated in the map</a:t>
            </a:r>
          </a:p>
          <a:p>
            <a:r>
              <a:rPr lang="en-US" b="1">
                <a:latin typeface="Arial"/>
                <a:cs typeface="Times New Roman"/>
              </a:rPr>
              <a:t>Step 10: </a:t>
            </a:r>
            <a:r>
              <a:rPr lang="en-US">
                <a:latin typeface="Arial"/>
                <a:cs typeface="Times New Roman"/>
              </a:rPr>
              <a:t>A specified number of episodes are run and the agent learns the optimal path and location of obstacles</a:t>
            </a:r>
            <a:endParaRPr lang="en-US">
              <a:latin typeface="Arial"/>
              <a:cs typeface="Arial"/>
            </a:endParaRPr>
          </a:p>
        </p:txBody>
      </p:sp>
      <p:sp>
        <p:nvSpPr>
          <p:cNvPr id="6" name="Rectangle 5">
            <a:extLst>
              <a:ext uri="{FF2B5EF4-FFF2-40B4-BE49-F238E27FC236}">
                <a16:creationId xmlns:a16="http://schemas.microsoft.com/office/drawing/2014/main" id="{D1E61826-911A-E1C0-8BD9-0267DB4A33E8}"/>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8" name="TextBox 7">
            <a:extLst>
              <a:ext uri="{FF2B5EF4-FFF2-40B4-BE49-F238E27FC236}">
                <a16:creationId xmlns:a16="http://schemas.microsoft.com/office/drawing/2014/main" id="{933C41EF-19F4-D0B1-A123-178DAE4F9658}"/>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15</a:t>
            </a:r>
          </a:p>
        </p:txBody>
      </p:sp>
      <p:sp>
        <p:nvSpPr>
          <p:cNvPr id="10" name="Subtitle 2">
            <a:extLst>
              <a:ext uri="{FF2B5EF4-FFF2-40B4-BE49-F238E27FC236}">
                <a16:creationId xmlns:a16="http://schemas.microsoft.com/office/drawing/2014/main" id="{219571DD-ECAD-C88A-BD88-9D782C74AEFD}"/>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ALGORITHM</a:t>
            </a:r>
          </a:p>
        </p:txBody>
      </p:sp>
    </p:spTree>
    <p:extLst>
      <p:ext uri="{BB962C8B-B14F-4D97-AF65-F5344CB8AC3E}">
        <p14:creationId xmlns:p14="http://schemas.microsoft.com/office/powerpoint/2010/main" val="399325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ECA8A-E875-9226-E6CA-89C31BF49C84}"/>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DAB1B402-0F8F-0483-3A0A-02CA21511040}"/>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16</a:t>
            </a:r>
          </a:p>
        </p:txBody>
      </p:sp>
      <p:sp>
        <p:nvSpPr>
          <p:cNvPr id="9" name="Subtitle 2">
            <a:extLst>
              <a:ext uri="{FF2B5EF4-FFF2-40B4-BE49-F238E27FC236}">
                <a16:creationId xmlns:a16="http://schemas.microsoft.com/office/drawing/2014/main" id="{CFBF9F70-FE8A-A5A5-8B58-E328BA1D3981}"/>
              </a:ext>
            </a:extLst>
          </p:cNvPr>
          <p:cNvSpPr txBox="1">
            <a:spLocks/>
          </p:cNvSpPr>
          <p:nvPr/>
        </p:nvSpPr>
        <p:spPr>
          <a:xfrm>
            <a:off x="946470" y="898912"/>
            <a:ext cx="7616572"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RESULTS AND DISCUSSIONS</a:t>
            </a:r>
          </a:p>
        </p:txBody>
      </p:sp>
      <p:sp>
        <p:nvSpPr>
          <p:cNvPr id="18" name="TextBox 17">
            <a:extLst>
              <a:ext uri="{FF2B5EF4-FFF2-40B4-BE49-F238E27FC236}">
                <a16:creationId xmlns:a16="http://schemas.microsoft.com/office/drawing/2014/main" id="{B53EB223-40D6-CC5E-1B8C-656A25E652B5}"/>
              </a:ext>
            </a:extLst>
          </p:cNvPr>
          <p:cNvSpPr txBox="1"/>
          <p:nvPr/>
        </p:nvSpPr>
        <p:spPr>
          <a:xfrm>
            <a:off x="951271" y="1639530"/>
            <a:ext cx="983471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atin typeface="Arial"/>
                <a:cs typeface="Arial"/>
              </a:rPr>
              <a:t>To check the validity of the path planning algorithm, software simulation was performed on a larger 10 x 10 environment with 10 obstacles and the agent ran 1000 episodes. </a:t>
            </a:r>
            <a:endParaRPr lang="en-US">
              <a:latin typeface="Calibri" panose="020F0502020204030204"/>
              <a:ea typeface="Calibri" panose="020F0502020204030204"/>
              <a:cs typeface="Calibri" panose="020F0502020204030204"/>
            </a:endParaRPr>
          </a:p>
          <a:p>
            <a:pPr marL="285750" indent="-285750" algn="just">
              <a:buFont typeface="Arial"/>
              <a:buChar char="•"/>
            </a:pPr>
            <a:r>
              <a:rPr lang="en-US">
                <a:latin typeface="Arial"/>
                <a:cs typeface="Arial"/>
              </a:rPr>
              <a:t>Software implementation takes less time per episode. The start point is (0,0) and the destination is (9,9). </a:t>
            </a:r>
            <a:endParaRPr lang="en-US">
              <a:latin typeface="Calibri" panose="020F0502020204030204"/>
              <a:ea typeface="Calibri"/>
              <a:cs typeface="Calibri"/>
            </a:endParaRPr>
          </a:p>
          <a:p>
            <a:pPr marL="285750" indent="-285750" algn="just">
              <a:buFont typeface="Arial"/>
              <a:buChar char="•"/>
            </a:pPr>
            <a:r>
              <a:rPr lang="en-US">
                <a:latin typeface="Arial"/>
                <a:cs typeface="Arial"/>
              </a:rPr>
              <a:t>The obstacle coordinates are manually set and fed to the algorithm. </a:t>
            </a:r>
            <a:endParaRPr lang="en-US">
              <a:latin typeface="Calibri" panose="020F0502020204030204"/>
              <a:ea typeface="Calibri"/>
              <a:cs typeface="Calibri"/>
            </a:endParaRPr>
          </a:p>
          <a:p>
            <a:pPr marL="285750" indent="-285750" algn="just">
              <a:buFont typeface="Arial"/>
              <a:buChar char="•"/>
            </a:pPr>
            <a:r>
              <a:rPr lang="en-US">
                <a:latin typeface="Arial"/>
                <a:cs typeface="Arial"/>
              </a:rPr>
              <a:t>Based on the policy, the RL agent goes around the environment, checking each coordinate to see if it is an obstacle, an empty space, or the destination. </a:t>
            </a:r>
            <a:endParaRPr lang="en-US">
              <a:latin typeface="Calibri" panose="020F0502020204030204"/>
              <a:ea typeface="Calibri"/>
              <a:cs typeface="Calibri"/>
            </a:endParaRPr>
          </a:p>
          <a:p>
            <a:pPr marL="285750" indent="-285750" algn="just">
              <a:buFont typeface="Arial"/>
              <a:buChar char="•"/>
            </a:pPr>
            <a:r>
              <a:rPr lang="en-US">
                <a:latin typeface="Arial"/>
                <a:cs typeface="Arial"/>
              </a:rPr>
              <a:t>As the episodes progress, the number of steps taken in each episode reduces. This is indicative of the learning process of the agent, allowing it to adapt to the unknown environment after exploring and mapping obstacles and identifying the shortest path to the given destination.</a:t>
            </a:r>
          </a:p>
        </p:txBody>
      </p:sp>
    </p:spTree>
    <p:extLst>
      <p:ext uri="{BB962C8B-B14F-4D97-AF65-F5344CB8AC3E}">
        <p14:creationId xmlns:p14="http://schemas.microsoft.com/office/powerpoint/2010/main" val="2560759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BEBE61-77A5-2517-8A59-7D64471EC163}"/>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11D2B017-C428-7EBB-77CD-84FEF443EBDB}"/>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17</a:t>
            </a:r>
          </a:p>
        </p:txBody>
      </p:sp>
      <p:sp>
        <p:nvSpPr>
          <p:cNvPr id="4" name="Subtitle 2">
            <a:extLst>
              <a:ext uri="{FF2B5EF4-FFF2-40B4-BE49-F238E27FC236}">
                <a16:creationId xmlns:a16="http://schemas.microsoft.com/office/drawing/2014/main" id="{5F8BE8C7-5A52-906C-4F94-16D5B3A5FDEE}"/>
              </a:ext>
            </a:extLst>
          </p:cNvPr>
          <p:cNvSpPr txBox="1">
            <a:spLocks/>
          </p:cNvSpPr>
          <p:nvPr/>
        </p:nvSpPr>
        <p:spPr>
          <a:xfrm>
            <a:off x="946470" y="898912"/>
            <a:ext cx="7616572"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RESULTS AND DISCUSSIONS</a:t>
            </a:r>
          </a:p>
        </p:txBody>
      </p:sp>
      <p:pic>
        <p:nvPicPr>
          <p:cNvPr id="6" name="Picture 7" descr="Chart, scatter chart&#10;&#10;Description automatically generated">
            <a:extLst>
              <a:ext uri="{FF2B5EF4-FFF2-40B4-BE49-F238E27FC236}">
                <a16:creationId xmlns:a16="http://schemas.microsoft.com/office/drawing/2014/main" id="{46CBEE00-1612-66E0-65F6-1144C4CCD8EA}"/>
              </a:ext>
            </a:extLst>
          </p:cNvPr>
          <p:cNvPicPr>
            <a:picLocks noChangeAspect="1"/>
          </p:cNvPicPr>
          <p:nvPr/>
        </p:nvPicPr>
        <p:blipFill>
          <a:blip r:embed="rId2"/>
          <a:stretch>
            <a:fillRect/>
          </a:stretch>
        </p:blipFill>
        <p:spPr>
          <a:xfrm>
            <a:off x="2118852" y="1934929"/>
            <a:ext cx="2952135" cy="2975851"/>
          </a:xfrm>
          <a:prstGeom prst="rect">
            <a:avLst/>
          </a:prstGeom>
        </p:spPr>
      </p:pic>
      <p:pic>
        <p:nvPicPr>
          <p:cNvPr id="9" name="Picture 9" descr="Chart, histogram&#10;&#10;Description automatically generated">
            <a:extLst>
              <a:ext uri="{FF2B5EF4-FFF2-40B4-BE49-F238E27FC236}">
                <a16:creationId xmlns:a16="http://schemas.microsoft.com/office/drawing/2014/main" id="{19D35BE4-1610-52C4-A285-BA5EE1784202}"/>
              </a:ext>
            </a:extLst>
          </p:cNvPr>
          <p:cNvPicPr>
            <a:picLocks noChangeAspect="1"/>
          </p:cNvPicPr>
          <p:nvPr/>
        </p:nvPicPr>
        <p:blipFill>
          <a:blip r:embed="rId3"/>
          <a:stretch>
            <a:fillRect/>
          </a:stretch>
        </p:blipFill>
        <p:spPr>
          <a:xfrm>
            <a:off x="6518787" y="1713540"/>
            <a:ext cx="4586748" cy="3430922"/>
          </a:xfrm>
          <a:prstGeom prst="rect">
            <a:avLst/>
          </a:prstGeom>
        </p:spPr>
      </p:pic>
      <p:sp>
        <p:nvSpPr>
          <p:cNvPr id="11" name="TextBox 10">
            <a:extLst>
              <a:ext uri="{FF2B5EF4-FFF2-40B4-BE49-F238E27FC236}">
                <a16:creationId xmlns:a16="http://schemas.microsoft.com/office/drawing/2014/main" id="{51394FAB-2C2A-46A5-1DAA-00D2F348BE51}"/>
              </a:ext>
            </a:extLst>
          </p:cNvPr>
          <p:cNvSpPr txBox="1"/>
          <p:nvPr/>
        </p:nvSpPr>
        <p:spPr>
          <a:xfrm>
            <a:off x="1197079" y="5437238"/>
            <a:ext cx="479568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Arial"/>
              </a:rPr>
              <a:t>Figure 5: </a:t>
            </a:r>
            <a:r>
              <a:rPr lang="en-US" sz="1400">
                <a:latin typeface="Arial"/>
              </a:rPr>
              <a:t>Map generated in software implementation</a:t>
            </a:r>
            <a:endParaRPr lang="en-US" sz="1400">
              <a:latin typeface="Arial"/>
              <a:cs typeface="Arial"/>
            </a:endParaRPr>
          </a:p>
        </p:txBody>
      </p:sp>
      <p:sp>
        <p:nvSpPr>
          <p:cNvPr id="13" name="TextBox 12">
            <a:extLst>
              <a:ext uri="{FF2B5EF4-FFF2-40B4-BE49-F238E27FC236}">
                <a16:creationId xmlns:a16="http://schemas.microsoft.com/office/drawing/2014/main" id="{E76441EF-43AD-B2E2-1F8C-12D81ECB5036}"/>
              </a:ext>
            </a:extLst>
          </p:cNvPr>
          <p:cNvSpPr txBox="1"/>
          <p:nvPr/>
        </p:nvSpPr>
        <p:spPr>
          <a:xfrm>
            <a:off x="6162368" y="5437238"/>
            <a:ext cx="47956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Arial"/>
              </a:rPr>
              <a:t>Figure 6: </a:t>
            </a:r>
            <a:r>
              <a:rPr lang="en-US" sz="1400">
                <a:latin typeface="Arial"/>
              </a:rPr>
              <a:t>Plot of number of steps in each episode – Software implementation</a:t>
            </a:r>
            <a:endParaRPr lang="en-US" sz="1400">
              <a:latin typeface="Arial"/>
              <a:cs typeface="Arial"/>
            </a:endParaRPr>
          </a:p>
        </p:txBody>
      </p:sp>
    </p:spTree>
    <p:extLst>
      <p:ext uri="{BB962C8B-B14F-4D97-AF65-F5344CB8AC3E}">
        <p14:creationId xmlns:p14="http://schemas.microsoft.com/office/powerpoint/2010/main" val="3853520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0B6E72-6E65-61C3-6F82-0F060EA9E249}"/>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A0B6A428-B821-44E6-81AF-1EF7BD1697F4}"/>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18</a:t>
            </a:r>
          </a:p>
        </p:txBody>
      </p:sp>
      <p:sp>
        <p:nvSpPr>
          <p:cNvPr id="9" name="Subtitle 2">
            <a:extLst>
              <a:ext uri="{FF2B5EF4-FFF2-40B4-BE49-F238E27FC236}">
                <a16:creationId xmlns:a16="http://schemas.microsoft.com/office/drawing/2014/main" id="{E6E7AB6C-D89F-FA46-4C19-A32999351540}"/>
              </a:ext>
            </a:extLst>
          </p:cNvPr>
          <p:cNvSpPr txBox="1">
            <a:spLocks/>
          </p:cNvSpPr>
          <p:nvPr/>
        </p:nvSpPr>
        <p:spPr>
          <a:xfrm>
            <a:off x="946470" y="898912"/>
            <a:ext cx="7616572"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RESULTS AND DISCUSSIONS</a:t>
            </a:r>
          </a:p>
        </p:txBody>
      </p:sp>
      <p:sp>
        <p:nvSpPr>
          <p:cNvPr id="18" name="TextBox 17">
            <a:extLst>
              <a:ext uri="{FF2B5EF4-FFF2-40B4-BE49-F238E27FC236}">
                <a16:creationId xmlns:a16="http://schemas.microsoft.com/office/drawing/2014/main" id="{48F790AB-7C6A-6194-5720-B9E9BA6873CC}"/>
              </a:ext>
            </a:extLst>
          </p:cNvPr>
          <p:cNvSpPr txBox="1"/>
          <p:nvPr/>
        </p:nvSpPr>
        <p:spPr>
          <a:xfrm>
            <a:off x="951271" y="1774722"/>
            <a:ext cx="553310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a:latin typeface="Arial"/>
                <a:cs typeface="Arial"/>
              </a:rPr>
              <a:t>The robot agent was allowed to explore a 3 x 3 testing space for 10 episodes. </a:t>
            </a:r>
            <a:endParaRPr lang="en-US">
              <a:latin typeface="Calibri" panose="020F0502020204030204"/>
              <a:ea typeface="Calibri" panose="020F0502020204030204"/>
              <a:cs typeface="Calibri" panose="020F0502020204030204"/>
            </a:endParaRPr>
          </a:p>
          <a:p>
            <a:pPr marL="285750" indent="-285750" algn="just">
              <a:buFont typeface="Arial" panose="020B0604020202020204" pitchFamily="34" charset="0"/>
              <a:buChar char="•"/>
            </a:pPr>
            <a:r>
              <a:rPr lang="en-US">
                <a:latin typeface="Arial"/>
                <a:cs typeface="Arial"/>
              </a:rPr>
              <a:t>The starting point is at (0,0) and the destination is at (2,2). </a:t>
            </a:r>
            <a:endParaRPr lang="en-US">
              <a:latin typeface="Calibri" panose="020F0502020204030204"/>
              <a:ea typeface="Calibri"/>
              <a:cs typeface="Calibri"/>
            </a:endParaRPr>
          </a:p>
          <a:p>
            <a:pPr marL="285750" indent="-285750" algn="just">
              <a:buFont typeface="Arial" panose="020B0604020202020204" pitchFamily="34" charset="0"/>
              <a:buChar char="•"/>
            </a:pPr>
            <a:r>
              <a:rPr lang="en-US">
                <a:latin typeface="Arial"/>
                <a:cs typeface="Arial"/>
              </a:rPr>
              <a:t>The agent successfully detected obstacles in adjacent cells and populated the detected obstacles as expected. </a:t>
            </a:r>
            <a:endParaRPr lang="en-US">
              <a:latin typeface="Calibri" panose="020F0502020204030204"/>
              <a:ea typeface="Calibri"/>
              <a:cs typeface="Calibri"/>
            </a:endParaRPr>
          </a:p>
          <a:p>
            <a:pPr marL="285750" indent="-285750" algn="just">
              <a:buFont typeface="Arial" panose="020B0604020202020204" pitchFamily="34" charset="0"/>
              <a:buChar char="•"/>
            </a:pPr>
            <a:r>
              <a:rPr lang="en-US">
                <a:latin typeface="Arial"/>
                <a:cs typeface="Arial"/>
              </a:rPr>
              <a:t>The movement is also accurate, controlled by the MPU6050 gyro sensor. </a:t>
            </a:r>
            <a:endParaRPr lang="en-US">
              <a:latin typeface="Calibri" panose="020F0502020204030204"/>
              <a:ea typeface="Calibri"/>
              <a:cs typeface="Calibri"/>
            </a:endParaRPr>
          </a:p>
          <a:p>
            <a:pPr marL="285750" indent="-285750" algn="just">
              <a:buFont typeface="Arial" panose="020B0604020202020204" pitchFamily="34" charset="0"/>
              <a:buChar char="•"/>
            </a:pPr>
            <a:r>
              <a:rPr lang="en-US">
                <a:latin typeface="Arial"/>
                <a:cs typeface="Arial"/>
              </a:rPr>
              <a:t>After 10 episodes, a map is generated along with the optimal path (Figure 7)</a:t>
            </a:r>
            <a:endParaRPr lang="en-US">
              <a:latin typeface="Arial"/>
              <a:ea typeface="Calibri"/>
              <a:cs typeface="Arial"/>
            </a:endParaRPr>
          </a:p>
        </p:txBody>
      </p:sp>
      <p:pic>
        <p:nvPicPr>
          <p:cNvPr id="19" name="Picture 19" descr="A picture containing company name&#10;&#10;Description automatically generated">
            <a:extLst>
              <a:ext uri="{FF2B5EF4-FFF2-40B4-BE49-F238E27FC236}">
                <a16:creationId xmlns:a16="http://schemas.microsoft.com/office/drawing/2014/main" id="{E8A15925-0691-1822-80ED-60AA4AD1CDDD}"/>
              </a:ext>
            </a:extLst>
          </p:cNvPr>
          <p:cNvPicPr>
            <a:picLocks noChangeAspect="1"/>
          </p:cNvPicPr>
          <p:nvPr/>
        </p:nvPicPr>
        <p:blipFill>
          <a:blip r:embed="rId2"/>
          <a:stretch>
            <a:fillRect/>
          </a:stretch>
        </p:blipFill>
        <p:spPr>
          <a:xfrm>
            <a:off x="8884521" y="1015949"/>
            <a:ext cx="1133475" cy="1114425"/>
          </a:xfrm>
          <a:prstGeom prst="rect">
            <a:avLst/>
          </a:prstGeom>
        </p:spPr>
      </p:pic>
      <p:pic>
        <p:nvPicPr>
          <p:cNvPr id="20" name="Picture 20" descr="Chart, line chart&#10;&#10;Description automatically generated">
            <a:extLst>
              <a:ext uri="{FF2B5EF4-FFF2-40B4-BE49-F238E27FC236}">
                <a16:creationId xmlns:a16="http://schemas.microsoft.com/office/drawing/2014/main" id="{9C25C2D9-9F09-A607-B0C2-A9EFC9007E1C}"/>
              </a:ext>
            </a:extLst>
          </p:cNvPr>
          <p:cNvPicPr>
            <a:picLocks noChangeAspect="1"/>
          </p:cNvPicPr>
          <p:nvPr/>
        </p:nvPicPr>
        <p:blipFill>
          <a:blip r:embed="rId3"/>
          <a:stretch>
            <a:fillRect/>
          </a:stretch>
        </p:blipFill>
        <p:spPr>
          <a:xfrm>
            <a:off x="7526593" y="2771765"/>
            <a:ext cx="3837041" cy="2838469"/>
          </a:xfrm>
          <a:prstGeom prst="rect">
            <a:avLst/>
          </a:prstGeom>
        </p:spPr>
      </p:pic>
      <p:sp>
        <p:nvSpPr>
          <p:cNvPr id="22" name="TextBox 21">
            <a:extLst>
              <a:ext uri="{FF2B5EF4-FFF2-40B4-BE49-F238E27FC236}">
                <a16:creationId xmlns:a16="http://schemas.microsoft.com/office/drawing/2014/main" id="{3273EA57-FF60-90D9-03A9-C01CFDD77825}"/>
              </a:ext>
            </a:extLst>
          </p:cNvPr>
          <p:cNvSpPr txBox="1"/>
          <p:nvPr/>
        </p:nvSpPr>
        <p:spPr>
          <a:xfrm>
            <a:off x="6961241" y="2340076"/>
            <a:ext cx="479568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Arial"/>
              </a:rPr>
              <a:t>Figure 7: </a:t>
            </a:r>
            <a:r>
              <a:rPr lang="en-US" sz="1400">
                <a:latin typeface="Arial"/>
              </a:rPr>
              <a:t>Map generated in hardware implementation</a:t>
            </a:r>
            <a:endParaRPr lang="en-US" sz="1400">
              <a:latin typeface="Arial"/>
              <a:cs typeface="Arial"/>
            </a:endParaRPr>
          </a:p>
        </p:txBody>
      </p:sp>
      <p:sp>
        <p:nvSpPr>
          <p:cNvPr id="24" name="TextBox 23">
            <a:extLst>
              <a:ext uri="{FF2B5EF4-FFF2-40B4-BE49-F238E27FC236}">
                <a16:creationId xmlns:a16="http://schemas.microsoft.com/office/drawing/2014/main" id="{4BC0148E-AC70-D82F-1A12-6F3BA68180DF}"/>
              </a:ext>
            </a:extLst>
          </p:cNvPr>
          <p:cNvSpPr txBox="1"/>
          <p:nvPr/>
        </p:nvSpPr>
        <p:spPr>
          <a:xfrm>
            <a:off x="6813756" y="5633883"/>
            <a:ext cx="47956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Arial"/>
              </a:rPr>
              <a:t>Figure 8: </a:t>
            </a:r>
            <a:r>
              <a:rPr lang="en-US" sz="1400">
                <a:latin typeface="Arial"/>
              </a:rPr>
              <a:t>Plot of number of steps in each episode – Hardware implementation</a:t>
            </a:r>
            <a:endParaRPr lang="en-US" sz="1400">
              <a:latin typeface="Arial"/>
              <a:cs typeface="Arial"/>
            </a:endParaRPr>
          </a:p>
        </p:txBody>
      </p:sp>
    </p:spTree>
    <p:extLst>
      <p:ext uri="{BB962C8B-B14F-4D97-AF65-F5344CB8AC3E}">
        <p14:creationId xmlns:p14="http://schemas.microsoft.com/office/powerpoint/2010/main" val="190083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E6EFB2-8864-4D2B-F560-D5ABB54A273C}"/>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6" name="TextBox 5">
            <a:extLst>
              <a:ext uri="{FF2B5EF4-FFF2-40B4-BE49-F238E27FC236}">
                <a16:creationId xmlns:a16="http://schemas.microsoft.com/office/drawing/2014/main" id="{5D166D81-C706-7996-9BBA-82667A7BEDEE}"/>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a:t>
            </a:r>
          </a:p>
        </p:txBody>
      </p:sp>
      <p:sp>
        <p:nvSpPr>
          <p:cNvPr id="8" name="Subtitle 2">
            <a:extLst>
              <a:ext uri="{FF2B5EF4-FFF2-40B4-BE49-F238E27FC236}">
                <a16:creationId xmlns:a16="http://schemas.microsoft.com/office/drawing/2014/main" id="{E4C842A1-A099-8112-5551-E50CB9FCB6FF}"/>
              </a:ext>
            </a:extLst>
          </p:cNvPr>
          <p:cNvSpPr txBox="1">
            <a:spLocks/>
          </p:cNvSpPr>
          <p:nvPr/>
        </p:nvSpPr>
        <p:spPr>
          <a:xfrm>
            <a:off x="946470" y="898912"/>
            <a:ext cx="7308905" cy="5911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a:latin typeface="Arial"/>
                <a:cs typeface="Calibri" panose="020F0502020204030204"/>
              </a:rPr>
              <a:t>TABLE OF CONTENTS</a:t>
            </a:r>
          </a:p>
        </p:txBody>
      </p:sp>
      <p:sp>
        <p:nvSpPr>
          <p:cNvPr id="10" name="Subtitle 2">
            <a:extLst>
              <a:ext uri="{FF2B5EF4-FFF2-40B4-BE49-F238E27FC236}">
                <a16:creationId xmlns:a16="http://schemas.microsoft.com/office/drawing/2014/main" id="{83570C98-E4A3-9364-96BD-CB1C8F5D0FC8}"/>
              </a:ext>
            </a:extLst>
          </p:cNvPr>
          <p:cNvSpPr txBox="1">
            <a:spLocks/>
          </p:cNvSpPr>
          <p:nvPr/>
        </p:nvSpPr>
        <p:spPr>
          <a:xfrm>
            <a:off x="946470" y="1578362"/>
            <a:ext cx="3665848" cy="44519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Arial"/>
              <a:buChar char="•"/>
            </a:pPr>
            <a:r>
              <a:rPr lang="en-US" sz="1800">
                <a:latin typeface="Arial"/>
                <a:cs typeface="Arial"/>
              </a:rPr>
              <a:t>Introduction</a:t>
            </a:r>
            <a:endParaRPr lang="en-US" sz="1800">
              <a:latin typeface="Arial"/>
              <a:ea typeface="+mn-lt"/>
              <a:cs typeface="+mn-lt"/>
            </a:endParaRPr>
          </a:p>
          <a:p>
            <a:pPr>
              <a:lnSpc>
                <a:spcPct val="100000"/>
              </a:lnSpc>
              <a:spcBef>
                <a:spcPts val="0"/>
              </a:spcBef>
              <a:buFont typeface="Arial"/>
              <a:buChar char="•"/>
            </a:pPr>
            <a:endParaRPr lang="en-US" sz="1800">
              <a:latin typeface="Arial"/>
              <a:ea typeface="+mn-lt"/>
              <a:cs typeface="+mn-lt"/>
            </a:endParaRPr>
          </a:p>
          <a:p>
            <a:pPr>
              <a:lnSpc>
                <a:spcPct val="100000"/>
              </a:lnSpc>
              <a:spcBef>
                <a:spcPts val="0"/>
              </a:spcBef>
              <a:buFont typeface="Arial"/>
              <a:buChar char="•"/>
            </a:pPr>
            <a:r>
              <a:rPr lang="en-US" sz="1800">
                <a:latin typeface="Arial"/>
                <a:cs typeface="Arial"/>
              </a:rPr>
              <a:t>Motivation </a:t>
            </a:r>
            <a:endParaRPr lang="en-US" sz="1800">
              <a:latin typeface="Arial"/>
              <a:ea typeface="+mn-lt"/>
              <a:cs typeface="+mn-lt"/>
            </a:endParaRPr>
          </a:p>
          <a:p>
            <a:pPr>
              <a:lnSpc>
                <a:spcPct val="100000"/>
              </a:lnSpc>
              <a:spcBef>
                <a:spcPts val="0"/>
              </a:spcBef>
              <a:buFont typeface="Arial"/>
              <a:buChar char="•"/>
            </a:pPr>
            <a:endParaRPr lang="en-US" sz="1800">
              <a:latin typeface="Arial"/>
              <a:ea typeface="+mn-lt"/>
              <a:cs typeface="+mn-lt"/>
            </a:endParaRPr>
          </a:p>
          <a:p>
            <a:pPr>
              <a:lnSpc>
                <a:spcPct val="100000"/>
              </a:lnSpc>
              <a:spcBef>
                <a:spcPts val="0"/>
              </a:spcBef>
              <a:buFont typeface="Arial"/>
              <a:buChar char="•"/>
            </a:pPr>
            <a:r>
              <a:rPr lang="en-US" sz="1800">
                <a:latin typeface="Arial"/>
                <a:cs typeface="Arial"/>
              </a:rPr>
              <a:t>Objectives</a:t>
            </a:r>
            <a:endParaRPr lang="en-US" sz="1800">
              <a:latin typeface="Arial"/>
              <a:ea typeface="+mn-lt"/>
              <a:cs typeface="+mn-lt"/>
            </a:endParaRPr>
          </a:p>
          <a:p>
            <a:pPr>
              <a:lnSpc>
                <a:spcPct val="100000"/>
              </a:lnSpc>
              <a:spcBef>
                <a:spcPts val="0"/>
              </a:spcBef>
              <a:buFont typeface="Arial"/>
              <a:buChar char="•"/>
            </a:pPr>
            <a:endParaRPr lang="en-US" sz="1800">
              <a:latin typeface="Arial"/>
              <a:ea typeface="+mn-lt"/>
              <a:cs typeface="+mn-lt"/>
            </a:endParaRPr>
          </a:p>
          <a:p>
            <a:pPr>
              <a:lnSpc>
                <a:spcPct val="100000"/>
              </a:lnSpc>
              <a:spcBef>
                <a:spcPts val="0"/>
              </a:spcBef>
              <a:buFont typeface="Arial"/>
              <a:buChar char="•"/>
            </a:pPr>
            <a:r>
              <a:rPr lang="en-US" sz="1800">
                <a:latin typeface="Arial"/>
                <a:cs typeface="Arial"/>
              </a:rPr>
              <a:t>Literature Survey</a:t>
            </a:r>
            <a:endParaRPr lang="en-US" sz="1800">
              <a:latin typeface="Arial"/>
              <a:ea typeface="+mn-lt"/>
              <a:cs typeface="+mn-lt"/>
            </a:endParaRPr>
          </a:p>
          <a:p>
            <a:pPr>
              <a:lnSpc>
                <a:spcPct val="100000"/>
              </a:lnSpc>
              <a:spcBef>
                <a:spcPts val="0"/>
              </a:spcBef>
              <a:buFont typeface="Arial"/>
              <a:buChar char="•"/>
            </a:pPr>
            <a:endParaRPr lang="en-US" sz="1800">
              <a:latin typeface="Arial"/>
              <a:ea typeface="+mn-lt"/>
              <a:cs typeface="+mn-lt"/>
            </a:endParaRPr>
          </a:p>
          <a:p>
            <a:pPr>
              <a:lnSpc>
                <a:spcPct val="100000"/>
              </a:lnSpc>
              <a:spcBef>
                <a:spcPts val="0"/>
              </a:spcBef>
              <a:buFont typeface="Arial"/>
              <a:buChar char="•"/>
            </a:pPr>
            <a:r>
              <a:rPr lang="en-US" sz="1800">
                <a:latin typeface="Arial"/>
                <a:cs typeface="Arial"/>
              </a:rPr>
              <a:t>Methodology and Flowchart</a:t>
            </a:r>
            <a:endParaRPr lang="en-US" sz="1800">
              <a:latin typeface="Arial"/>
              <a:ea typeface="+mn-lt"/>
              <a:cs typeface="+mn-lt"/>
            </a:endParaRPr>
          </a:p>
          <a:p>
            <a:pPr>
              <a:lnSpc>
                <a:spcPct val="100000"/>
              </a:lnSpc>
              <a:spcBef>
                <a:spcPts val="0"/>
              </a:spcBef>
              <a:buFont typeface="Arial"/>
              <a:buChar char="•"/>
            </a:pPr>
            <a:endParaRPr lang="en-US" sz="1800">
              <a:latin typeface="Arial"/>
              <a:ea typeface="+mn-lt"/>
              <a:cs typeface="+mn-lt"/>
            </a:endParaRPr>
          </a:p>
          <a:p>
            <a:pPr>
              <a:lnSpc>
                <a:spcPct val="100000"/>
              </a:lnSpc>
              <a:spcBef>
                <a:spcPts val="0"/>
              </a:spcBef>
              <a:buFont typeface="Arial"/>
              <a:buChar char="•"/>
            </a:pPr>
            <a:r>
              <a:rPr lang="en-US" sz="1800">
                <a:latin typeface="Arial"/>
                <a:cs typeface="Arial"/>
              </a:rPr>
              <a:t>Results and Discussions</a:t>
            </a:r>
            <a:endParaRPr lang="en-US" sz="1800">
              <a:latin typeface="Arial"/>
              <a:ea typeface="+mn-lt"/>
              <a:cs typeface="+mn-lt"/>
            </a:endParaRPr>
          </a:p>
          <a:p>
            <a:pPr>
              <a:lnSpc>
                <a:spcPct val="100000"/>
              </a:lnSpc>
              <a:spcBef>
                <a:spcPts val="0"/>
              </a:spcBef>
              <a:buFont typeface="Arial"/>
              <a:buChar char="•"/>
            </a:pPr>
            <a:endParaRPr lang="en-US" sz="1800">
              <a:latin typeface="Arial"/>
              <a:ea typeface="+mn-lt"/>
              <a:cs typeface="+mn-lt"/>
            </a:endParaRPr>
          </a:p>
          <a:p>
            <a:pPr>
              <a:lnSpc>
                <a:spcPct val="100000"/>
              </a:lnSpc>
              <a:spcBef>
                <a:spcPts val="0"/>
              </a:spcBef>
              <a:buFont typeface="Arial"/>
              <a:buChar char="•"/>
            </a:pPr>
            <a:r>
              <a:rPr lang="en-US" sz="1800">
                <a:latin typeface="Arial"/>
                <a:cs typeface="Arial"/>
              </a:rPr>
              <a:t>Conclusion</a:t>
            </a:r>
            <a:endParaRPr lang="en-US" sz="1800">
              <a:latin typeface="Arial"/>
              <a:ea typeface="+mn-lt"/>
              <a:cs typeface="+mn-lt"/>
            </a:endParaRPr>
          </a:p>
          <a:p>
            <a:pPr>
              <a:lnSpc>
                <a:spcPct val="100000"/>
              </a:lnSpc>
              <a:spcBef>
                <a:spcPts val="0"/>
              </a:spcBef>
              <a:buFont typeface="Arial"/>
              <a:buChar char="•"/>
            </a:pPr>
            <a:endParaRPr lang="en-US" sz="1800">
              <a:latin typeface="Arial"/>
              <a:ea typeface="+mn-lt"/>
              <a:cs typeface="+mn-lt"/>
            </a:endParaRPr>
          </a:p>
          <a:p>
            <a:pPr>
              <a:lnSpc>
                <a:spcPct val="100000"/>
              </a:lnSpc>
              <a:spcBef>
                <a:spcPts val="0"/>
              </a:spcBef>
              <a:buFont typeface="Arial"/>
              <a:buChar char="•"/>
            </a:pPr>
            <a:r>
              <a:rPr lang="en-US" sz="1800">
                <a:latin typeface="Arial"/>
                <a:cs typeface="Arial"/>
              </a:rPr>
              <a:t>References</a:t>
            </a:r>
            <a:endParaRPr lang="en-US" sz="1800">
              <a:latin typeface="Arial"/>
              <a:ea typeface="+mn-lt"/>
              <a:cs typeface="+mn-lt"/>
            </a:endParaRPr>
          </a:p>
          <a:p>
            <a:pPr>
              <a:buFont typeface="Arial"/>
              <a:buChar char="•"/>
            </a:pPr>
            <a:endParaRPr lang="en-IN" sz="1800">
              <a:latin typeface="Arial"/>
              <a:cs typeface="Calibri" panose="020F0502020204030204"/>
            </a:endParaRPr>
          </a:p>
        </p:txBody>
      </p:sp>
    </p:spTree>
    <p:extLst>
      <p:ext uri="{BB962C8B-B14F-4D97-AF65-F5344CB8AC3E}">
        <p14:creationId xmlns:p14="http://schemas.microsoft.com/office/powerpoint/2010/main" val="997661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15AA5F-5655-4A7A-57D8-B8D0C2BEC9A6}"/>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9" name="TextBox 8">
            <a:extLst>
              <a:ext uri="{FF2B5EF4-FFF2-40B4-BE49-F238E27FC236}">
                <a16:creationId xmlns:a16="http://schemas.microsoft.com/office/drawing/2014/main" id="{93AE36A4-1746-4AF7-CEDD-E135242E1677}"/>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19</a:t>
            </a:r>
          </a:p>
        </p:txBody>
      </p:sp>
      <p:sp>
        <p:nvSpPr>
          <p:cNvPr id="11" name="Subtitle 2">
            <a:extLst>
              <a:ext uri="{FF2B5EF4-FFF2-40B4-BE49-F238E27FC236}">
                <a16:creationId xmlns:a16="http://schemas.microsoft.com/office/drawing/2014/main" id="{7A9F417D-7B87-5E9C-C0BF-D0F42C5CE293}"/>
              </a:ext>
            </a:extLst>
          </p:cNvPr>
          <p:cNvSpPr txBox="1">
            <a:spLocks/>
          </p:cNvSpPr>
          <p:nvPr/>
        </p:nvSpPr>
        <p:spPr>
          <a:xfrm>
            <a:off x="946470" y="898912"/>
            <a:ext cx="7616572"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RESULTS AND DISCUSSIONS</a:t>
            </a:r>
          </a:p>
        </p:txBody>
      </p:sp>
      <p:sp>
        <p:nvSpPr>
          <p:cNvPr id="24" name="TextBox 23">
            <a:extLst>
              <a:ext uri="{FF2B5EF4-FFF2-40B4-BE49-F238E27FC236}">
                <a16:creationId xmlns:a16="http://schemas.microsoft.com/office/drawing/2014/main" id="{76311820-FACD-F8B8-A383-2605635594D2}"/>
              </a:ext>
            </a:extLst>
          </p:cNvPr>
          <p:cNvSpPr txBox="1"/>
          <p:nvPr/>
        </p:nvSpPr>
        <p:spPr>
          <a:xfrm>
            <a:off x="4159045" y="2991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28" name="Picture 19" descr="A picture containing company name&#10;&#10;Description automatically generated">
            <a:extLst>
              <a:ext uri="{FF2B5EF4-FFF2-40B4-BE49-F238E27FC236}">
                <a16:creationId xmlns:a16="http://schemas.microsoft.com/office/drawing/2014/main" id="{E8E7C2F9-994D-A127-B257-CD01DA301061}"/>
              </a:ext>
            </a:extLst>
          </p:cNvPr>
          <p:cNvPicPr>
            <a:picLocks noChangeAspect="1"/>
          </p:cNvPicPr>
          <p:nvPr/>
        </p:nvPicPr>
        <p:blipFill>
          <a:blip r:embed="rId2"/>
          <a:stretch>
            <a:fillRect/>
          </a:stretch>
        </p:blipFill>
        <p:spPr>
          <a:xfrm>
            <a:off x="9744844" y="2994691"/>
            <a:ext cx="1133475" cy="1114425"/>
          </a:xfrm>
          <a:prstGeom prst="rect">
            <a:avLst/>
          </a:prstGeom>
        </p:spPr>
      </p:pic>
      <p:graphicFrame>
        <p:nvGraphicFramePr>
          <p:cNvPr id="33" name="Table 32">
            <a:extLst>
              <a:ext uri="{FF2B5EF4-FFF2-40B4-BE49-F238E27FC236}">
                <a16:creationId xmlns:a16="http://schemas.microsoft.com/office/drawing/2014/main" id="{B4AC6F2C-FFF3-42C7-F45C-CF4E81E19C79}"/>
              </a:ext>
            </a:extLst>
          </p:cNvPr>
          <p:cNvGraphicFramePr>
            <a:graphicFrameLocks noGrp="1"/>
          </p:cNvGraphicFramePr>
          <p:nvPr>
            <p:extLst>
              <p:ext uri="{D42A27DB-BD31-4B8C-83A1-F6EECF244321}">
                <p14:modId xmlns:p14="http://schemas.microsoft.com/office/powerpoint/2010/main" val="1146162963"/>
              </p:ext>
            </p:extLst>
          </p:nvPr>
        </p:nvGraphicFramePr>
        <p:xfrm>
          <a:off x="1217808" y="2025852"/>
          <a:ext cx="7544217" cy="3219911"/>
        </p:xfrm>
        <a:graphic>
          <a:graphicData uri="http://schemas.openxmlformats.org/drawingml/2006/table">
            <a:tbl>
              <a:tblPr firstRow="1" firstCol="1" bandRow="1">
                <a:tableStyleId>{8EC20E35-A176-4012-BC5E-935CFFF8708E}</a:tableStyleId>
              </a:tblPr>
              <a:tblGrid>
                <a:gridCol w="1508676">
                  <a:extLst>
                    <a:ext uri="{9D8B030D-6E8A-4147-A177-3AD203B41FA5}">
                      <a16:colId xmlns:a16="http://schemas.microsoft.com/office/drawing/2014/main" val="442058676"/>
                    </a:ext>
                  </a:extLst>
                </a:gridCol>
                <a:gridCol w="1508676">
                  <a:extLst>
                    <a:ext uri="{9D8B030D-6E8A-4147-A177-3AD203B41FA5}">
                      <a16:colId xmlns:a16="http://schemas.microsoft.com/office/drawing/2014/main" val="10500086"/>
                    </a:ext>
                  </a:extLst>
                </a:gridCol>
                <a:gridCol w="1508676">
                  <a:extLst>
                    <a:ext uri="{9D8B030D-6E8A-4147-A177-3AD203B41FA5}">
                      <a16:colId xmlns:a16="http://schemas.microsoft.com/office/drawing/2014/main" val="871899659"/>
                    </a:ext>
                  </a:extLst>
                </a:gridCol>
                <a:gridCol w="1508676">
                  <a:extLst>
                    <a:ext uri="{9D8B030D-6E8A-4147-A177-3AD203B41FA5}">
                      <a16:colId xmlns:a16="http://schemas.microsoft.com/office/drawing/2014/main" val="3883969921"/>
                    </a:ext>
                  </a:extLst>
                </a:gridCol>
                <a:gridCol w="1509513">
                  <a:extLst>
                    <a:ext uri="{9D8B030D-6E8A-4147-A177-3AD203B41FA5}">
                      <a16:colId xmlns:a16="http://schemas.microsoft.com/office/drawing/2014/main" val="1344186141"/>
                    </a:ext>
                  </a:extLst>
                </a:gridCol>
              </a:tblGrid>
              <a:tr h="356372">
                <a:tc>
                  <a:txBody>
                    <a:bodyPr/>
                    <a:lstStyle/>
                    <a:p>
                      <a:pPr algn="ctr">
                        <a:lnSpc>
                          <a:spcPct val="150000"/>
                        </a:lnSpc>
                      </a:pPr>
                      <a:endParaRPr lang="en-US">
                        <a:effectLst/>
                      </a:endParaRPr>
                    </a:p>
                  </a:txBody>
                  <a:tcPr marL="68580" marR="68580" marT="0" marB="0"/>
                </a:tc>
                <a:tc>
                  <a:txBody>
                    <a:bodyPr/>
                    <a:lstStyle/>
                    <a:p>
                      <a:pPr algn="ctr">
                        <a:lnSpc>
                          <a:spcPct val="150000"/>
                        </a:lnSpc>
                      </a:pPr>
                      <a:r>
                        <a:rPr lang="en-US" sz="1400">
                          <a:effectLst/>
                        </a:rPr>
                        <a:t>Up</a:t>
                      </a:r>
                      <a:endParaRPr lang="en-US">
                        <a:effectLst/>
                      </a:endParaRPr>
                    </a:p>
                  </a:txBody>
                  <a:tcPr marL="68580" marR="68580" marT="0" marB="0"/>
                </a:tc>
                <a:tc>
                  <a:txBody>
                    <a:bodyPr/>
                    <a:lstStyle/>
                    <a:p>
                      <a:pPr algn="ctr">
                        <a:lnSpc>
                          <a:spcPct val="150000"/>
                        </a:lnSpc>
                      </a:pPr>
                      <a:r>
                        <a:rPr lang="en-US" sz="1400">
                          <a:effectLst/>
                        </a:rPr>
                        <a:t>Down</a:t>
                      </a:r>
                    </a:p>
                  </a:txBody>
                  <a:tcPr marL="68580" marR="68580" marT="0" marB="0"/>
                </a:tc>
                <a:tc>
                  <a:txBody>
                    <a:bodyPr/>
                    <a:lstStyle/>
                    <a:p>
                      <a:pPr algn="ctr">
                        <a:lnSpc>
                          <a:spcPct val="150000"/>
                        </a:lnSpc>
                      </a:pPr>
                      <a:r>
                        <a:rPr lang="en-US" sz="1400">
                          <a:effectLst/>
                        </a:rPr>
                        <a:t>Right</a:t>
                      </a:r>
                    </a:p>
                  </a:txBody>
                  <a:tcPr marL="68580" marR="68580" marT="0" marB="0"/>
                </a:tc>
                <a:tc>
                  <a:txBody>
                    <a:bodyPr/>
                    <a:lstStyle/>
                    <a:p>
                      <a:pPr algn="ctr">
                        <a:lnSpc>
                          <a:spcPct val="150000"/>
                        </a:lnSpc>
                      </a:pPr>
                      <a:r>
                        <a:rPr lang="en-US" sz="1400">
                          <a:effectLst/>
                        </a:rPr>
                        <a:t>Left</a:t>
                      </a:r>
                    </a:p>
                  </a:txBody>
                  <a:tcPr marL="68580" marR="68580" marT="0" marB="0"/>
                </a:tc>
                <a:extLst>
                  <a:ext uri="{0D108BD9-81ED-4DB2-BD59-A6C34878D82A}">
                    <a16:rowId xmlns:a16="http://schemas.microsoft.com/office/drawing/2014/main" val="2670082823"/>
                  </a:ext>
                </a:extLst>
              </a:tr>
              <a:tr h="356372">
                <a:tc>
                  <a:txBody>
                    <a:bodyPr/>
                    <a:lstStyle/>
                    <a:p>
                      <a:pPr algn="ctr">
                        <a:lnSpc>
                          <a:spcPct val="150000"/>
                        </a:lnSpc>
                      </a:pPr>
                      <a:r>
                        <a:rPr lang="en-US" sz="1400">
                          <a:effectLst/>
                        </a:rPr>
                        <a:t>[0.0,0.0]</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tc>
                  <a:txBody>
                    <a:bodyPr/>
                    <a:lstStyle/>
                    <a:p>
                      <a:pPr algn="ctr">
                        <a:lnSpc>
                          <a:spcPct val="150000"/>
                        </a:lnSpc>
                      </a:pPr>
                      <a:r>
                        <a:rPr lang="en-US" sz="1400">
                          <a:effectLst/>
                        </a:rPr>
                        <a:t>-0.010000</a:t>
                      </a:r>
                      <a:endParaRPr lang="en-US">
                        <a:effectLst/>
                      </a:endParaRPr>
                    </a:p>
                  </a:txBody>
                  <a:tcPr marL="68580" marR="68580" marT="0" marB="0"/>
                </a:tc>
                <a:tc>
                  <a:txBody>
                    <a:bodyPr/>
                    <a:lstStyle/>
                    <a:p>
                      <a:pPr algn="ctr">
                        <a:lnSpc>
                          <a:spcPct val="150000"/>
                        </a:lnSpc>
                      </a:pPr>
                      <a:r>
                        <a:rPr lang="en-US" sz="1400">
                          <a:effectLst/>
                        </a:rPr>
                        <a:t>3.615840e-08</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extLst>
                  <a:ext uri="{0D108BD9-81ED-4DB2-BD59-A6C34878D82A}">
                    <a16:rowId xmlns:a16="http://schemas.microsoft.com/office/drawing/2014/main" val="3017076796"/>
                  </a:ext>
                </a:extLst>
              </a:tr>
              <a:tr h="356372">
                <a:tc>
                  <a:txBody>
                    <a:bodyPr/>
                    <a:lstStyle/>
                    <a:p>
                      <a:pPr algn="ctr">
                        <a:lnSpc>
                          <a:spcPct val="150000"/>
                        </a:lnSpc>
                      </a:pPr>
                      <a:r>
                        <a:rPr lang="en-US" sz="1400">
                          <a:effectLst/>
                        </a:rPr>
                        <a:t>Obstacle</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tc>
                  <a:txBody>
                    <a:bodyPr/>
                    <a:lstStyle/>
                    <a:p>
                      <a:pPr algn="ctr">
                        <a:lnSpc>
                          <a:spcPct val="150000"/>
                        </a:lnSpc>
                      </a:pPr>
                      <a:r>
                        <a:rPr lang="en-US" sz="1400">
                          <a:effectLst/>
                        </a:rPr>
                        <a:t>0.000000</a:t>
                      </a:r>
                      <a:endParaRPr lang="en-US">
                        <a:effectLst/>
                      </a:endParaRPr>
                    </a:p>
                  </a:txBody>
                  <a:tcPr marL="68580" marR="68580" marT="0" marB="0"/>
                </a:tc>
                <a:tc>
                  <a:txBody>
                    <a:bodyPr/>
                    <a:lstStyle/>
                    <a:p>
                      <a:pPr algn="ctr">
                        <a:lnSpc>
                          <a:spcPct val="150000"/>
                        </a:lnSpc>
                      </a:pPr>
                      <a:r>
                        <a:rPr lang="en-US" sz="1400">
                          <a:effectLst/>
                        </a:rPr>
                        <a:t>0.000000e+00</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extLst>
                  <a:ext uri="{0D108BD9-81ED-4DB2-BD59-A6C34878D82A}">
                    <a16:rowId xmlns:a16="http://schemas.microsoft.com/office/drawing/2014/main" val="4035119002"/>
                  </a:ext>
                </a:extLst>
              </a:tr>
              <a:tr h="356372">
                <a:tc>
                  <a:txBody>
                    <a:bodyPr/>
                    <a:lstStyle/>
                    <a:p>
                      <a:pPr algn="ctr">
                        <a:lnSpc>
                          <a:spcPct val="150000"/>
                        </a:lnSpc>
                      </a:pPr>
                      <a:r>
                        <a:rPr lang="en-US" sz="1400">
                          <a:effectLst/>
                        </a:rPr>
                        <a:t>[40.0,0.0]</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tc>
                  <a:txBody>
                    <a:bodyPr/>
                    <a:lstStyle/>
                    <a:p>
                      <a:pPr algn="ctr">
                        <a:lnSpc>
                          <a:spcPct val="150000"/>
                        </a:lnSpc>
                      </a:pPr>
                      <a:r>
                        <a:rPr lang="en-US" sz="1400">
                          <a:effectLst/>
                        </a:rPr>
                        <a:t>0.000008</a:t>
                      </a:r>
                      <a:endParaRPr lang="en-US">
                        <a:effectLst/>
                      </a:endParaRPr>
                    </a:p>
                  </a:txBody>
                  <a:tcPr marL="68580" marR="68580" marT="0" marB="0"/>
                </a:tc>
                <a:tc>
                  <a:txBody>
                    <a:bodyPr/>
                    <a:lstStyle/>
                    <a:p>
                      <a:pPr algn="ctr">
                        <a:lnSpc>
                          <a:spcPct val="150000"/>
                        </a:lnSpc>
                      </a:pPr>
                      <a:r>
                        <a:rPr lang="en-US" sz="1400">
                          <a:effectLst/>
                        </a:rPr>
                        <a:t>0.000000e+00</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extLst>
                  <a:ext uri="{0D108BD9-81ED-4DB2-BD59-A6C34878D82A}">
                    <a16:rowId xmlns:a16="http://schemas.microsoft.com/office/drawing/2014/main" val="1229814899"/>
                  </a:ext>
                </a:extLst>
              </a:tr>
              <a:tr h="356372">
                <a:tc>
                  <a:txBody>
                    <a:bodyPr/>
                    <a:lstStyle/>
                    <a:p>
                      <a:pPr algn="ctr">
                        <a:lnSpc>
                          <a:spcPct val="150000"/>
                        </a:lnSpc>
                      </a:pPr>
                      <a:r>
                        <a:rPr lang="en-US" sz="1400">
                          <a:effectLst/>
                        </a:rPr>
                        <a:t>[80.0,0.0]</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tc>
                  <a:txBody>
                    <a:bodyPr/>
                    <a:lstStyle/>
                    <a:p>
                      <a:pPr algn="ctr">
                        <a:lnSpc>
                          <a:spcPct val="150000"/>
                        </a:lnSpc>
                      </a:pPr>
                      <a:r>
                        <a:rPr lang="en-US" sz="1400">
                          <a:effectLst/>
                        </a:rPr>
                        <a:t>-0.010000</a:t>
                      </a:r>
                      <a:endParaRPr lang="en-US">
                        <a:effectLst/>
                      </a:endParaRPr>
                    </a:p>
                  </a:txBody>
                  <a:tcPr marL="68580" marR="68580" marT="0" marB="0"/>
                </a:tc>
                <a:tc>
                  <a:txBody>
                    <a:bodyPr/>
                    <a:lstStyle/>
                    <a:p>
                      <a:pPr algn="ctr">
                        <a:lnSpc>
                          <a:spcPct val="150000"/>
                        </a:lnSpc>
                      </a:pPr>
                      <a:r>
                        <a:rPr lang="en-US" sz="1400">
                          <a:effectLst/>
                        </a:rPr>
                        <a:t>0.000000e+00</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extLst>
                  <a:ext uri="{0D108BD9-81ED-4DB2-BD59-A6C34878D82A}">
                    <a16:rowId xmlns:a16="http://schemas.microsoft.com/office/drawing/2014/main" val="3324924590"/>
                  </a:ext>
                </a:extLst>
              </a:tr>
              <a:tr h="356372">
                <a:tc>
                  <a:txBody>
                    <a:bodyPr/>
                    <a:lstStyle/>
                    <a:p>
                      <a:pPr algn="ctr">
                        <a:lnSpc>
                          <a:spcPct val="150000"/>
                        </a:lnSpc>
                      </a:pPr>
                      <a:r>
                        <a:rPr lang="en-US" sz="1400">
                          <a:effectLst/>
                        </a:rPr>
                        <a:t>[40.0,40.0]</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tc>
                  <a:txBody>
                    <a:bodyPr/>
                    <a:lstStyle/>
                    <a:p>
                      <a:pPr algn="ctr">
                        <a:lnSpc>
                          <a:spcPct val="150000"/>
                        </a:lnSpc>
                      </a:pPr>
                      <a:r>
                        <a:rPr lang="en-US" sz="1400">
                          <a:effectLst/>
                        </a:rPr>
                        <a:t>0.000882</a:t>
                      </a:r>
                      <a:endParaRPr lang="en-US">
                        <a:effectLst/>
                      </a:endParaRPr>
                    </a:p>
                  </a:txBody>
                  <a:tcPr marL="68580" marR="68580" marT="0" marB="0"/>
                </a:tc>
                <a:tc>
                  <a:txBody>
                    <a:bodyPr/>
                    <a:lstStyle/>
                    <a:p>
                      <a:pPr algn="ctr">
                        <a:lnSpc>
                          <a:spcPct val="150000"/>
                        </a:lnSpc>
                      </a:pPr>
                      <a:r>
                        <a:rPr lang="en-US" sz="1400">
                          <a:effectLst/>
                        </a:rPr>
                        <a:t>-1.000000e-02</a:t>
                      </a:r>
                      <a:endParaRPr lang="en-US">
                        <a:effectLst/>
                      </a:endParaRPr>
                    </a:p>
                  </a:txBody>
                  <a:tcPr marL="68580" marR="68580" marT="0" marB="0"/>
                </a:tc>
                <a:tc>
                  <a:txBody>
                    <a:bodyPr/>
                    <a:lstStyle/>
                    <a:p>
                      <a:pPr algn="ctr">
                        <a:lnSpc>
                          <a:spcPct val="150000"/>
                        </a:lnSpc>
                      </a:pPr>
                      <a:r>
                        <a:rPr lang="en-US" sz="1400">
                          <a:effectLst/>
                        </a:rPr>
                        <a:t>-0.01</a:t>
                      </a:r>
                      <a:endParaRPr lang="en-US">
                        <a:effectLst/>
                      </a:endParaRPr>
                    </a:p>
                  </a:txBody>
                  <a:tcPr marL="68580" marR="68580" marT="0" marB="0"/>
                </a:tc>
                <a:extLst>
                  <a:ext uri="{0D108BD9-81ED-4DB2-BD59-A6C34878D82A}">
                    <a16:rowId xmlns:a16="http://schemas.microsoft.com/office/drawing/2014/main" val="728602045"/>
                  </a:ext>
                </a:extLst>
              </a:tr>
              <a:tr h="356372">
                <a:tc>
                  <a:txBody>
                    <a:bodyPr/>
                    <a:lstStyle/>
                    <a:p>
                      <a:pPr algn="ctr">
                        <a:lnSpc>
                          <a:spcPct val="150000"/>
                        </a:lnSpc>
                      </a:pPr>
                      <a:r>
                        <a:rPr lang="en-US" sz="1400">
                          <a:effectLst/>
                        </a:rPr>
                        <a:t>[40.0,80.0]</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tc>
                  <a:txBody>
                    <a:bodyPr/>
                    <a:lstStyle/>
                    <a:p>
                      <a:pPr algn="ctr">
                        <a:lnSpc>
                          <a:spcPct val="150000"/>
                        </a:lnSpc>
                      </a:pPr>
                      <a:r>
                        <a:rPr lang="en-US" sz="1400">
                          <a:effectLst/>
                        </a:rPr>
                        <a:t>0.000000</a:t>
                      </a:r>
                      <a:endParaRPr lang="en-US">
                        <a:effectLst/>
                      </a:endParaRPr>
                    </a:p>
                  </a:txBody>
                  <a:tcPr marL="68580" marR="68580" marT="0" marB="0"/>
                </a:tc>
                <a:tc>
                  <a:txBody>
                    <a:bodyPr/>
                    <a:lstStyle/>
                    <a:p>
                      <a:pPr algn="ctr">
                        <a:lnSpc>
                          <a:spcPct val="150000"/>
                        </a:lnSpc>
                      </a:pPr>
                      <a:r>
                        <a:rPr lang="en-US" sz="1400">
                          <a:effectLst/>
                        </a:rPr>
                        <a:t>4.900995e-02</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extLst>
                  <a:ext uri="{0D108BD9-81ED-4DB2-BD59-A6C34878D82A}">
                    <a16:rowId xmlns:a16="http://schemas.microsoft.com/office/drawing/2014/main" val="3922713872"/>
                  </a:ext>
                </a:extLst>
              </a:tr>
              <a:tr h="356372">
                <a:tc>
                  <a:txBody>
                    <a:bodyPr/>
                    <a:lstStyle/>
                    <a:p>
                      <a:pPr algn="ctr">
                        <a:lnSpc>
                          <a:spcPct val="150000"/>
                        </a:lnSpc>
                      </a:pPr>
                      <a:r>
                        <a:rPr lang="en-US" sz="1400">
                          <a:effectLst/>
                        </a:rPr>
                        <a:t>[0.0,80.0]</a:t>
                      </a:r>
                      <a:endParaRPr lang="en-US">
                        <a:effectLst/>
                      </a:endParaRPr>
                    </a:p>
                  </a:txBody>
                  <a:tcPr marL="68580" marR="68580" marT="0" marB="0"/>
                </a:tc>
                <a:tc>
                  <a:txBody>
                    <a:bodyPr/>
                    <a:lstStyle/>
                    <a:p>
                      <a:pPr algn="ctr">
                        <a:lnSpc>
                          <a:spcPct val="150000"/>
                        </a:lnSpc>
                      </a:pPr>
                      <a:r>
                        <a:rPr lang="en-US" sz="1400">
                          <a:effectLst/>
                        </a:rPr>
                        <a:t>-0.01</a:t>
                      </a:r>
                      <a:endParaRPr lang="en-US">
                        <a:effectLst/>
                      </a:endParaRPr>
                    </a:p>
                  </a:txBody>
                  <a:tcPr marL="68580" marR="68580" marT="0" marB="0"/>
                </a:tc>
                <a:tc>
                  <a:txBody>
                    <a:bodyPr/>
                    <a:lstStyle/>
                    <a:p>
                      <a:pPr algn="ctr">
                        <a:lnSpc>
                          <a:spcPct val="150000"/>
                        </a:lnSpc>
                      </a:pPr>
                      <a:r>
                        <a:rPr lang="en-US" sz="1400">
                          <a:effectLst/>
                        </a:rPr>
                        <a:t>0.000000</a:t>
                      </a:r>
                      <a:endParaRPr lang="en-US">
                        <a:effectLst/>
                      </a:endParaRPr>
                    </a:p>
                  </a:txBody>
                  <a:tcPr marL="68580" marR="68580" marT="0" marB="0"/>
                </a:tc>
                <a:tc>
                  <a:txBody>
                    <a:bodyPr/>
                    <a:lstStyle/>
                    <a:p>
                      <a:pPr algn="ctr">
                        <a:lnSpc>
                          <a:spcPct val="150000"/>
                        </a:lnSpc>
                      </a:pPr>
                      <a:r>
                        <a:rPr lang="en-US" sz="1400">
                          <a:effectLst/>
                        </a:rPr>
                        <a:t>2.673090e-04</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extLst>
                  <a:ext uri="{0D108BD9-81ED-4DB2-BD59-A6C34878D82A}">
                    <a16:rowId xmlns:a16="http://schemas.microsoft.com/office/drawing/2014/main" val="4229780054"/>
                  </a:ext>
                </a:extLst>
              </a:tr>
              <a:tr h="356372">
                <a:tc>
                  <a:txBody>
                    <a:bodyPr/>
                    <a:lstStyle/>
                    <a:p>
                      <a:pPr algn="ctr">
                        <a:lnSpc>
                          <a:spcPct val="150000"/>
                        </a:lnSpc>
                      </a:pPr>
                      <a:r>
                        <a:rPr lang="en-US" sz="1400">
                          <a:effectLst/>
                        </a:rPr>
                        <a:t>Goal</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tc>
                  <a:txBody>
                    <a:bodyPr/>
                    <a:lstStyle/>
                    <a:p>
                      <a:pPr algn="ctr">
                        <a:lnSpc>
                          <a:spcPct val="150000"/>
                        </a:lnSpc>
                      </a:pPr>
                      <a:r>
                        <a:rPr lang="en-US" sz="1400">
                          <a:effectLst/>
                        </a:rPr>
                        <a:t>0.000000</a:t>
                      </a:r>
                      <a:endParaRPr lang="en-US">
                        <a:effectLst/>
                      </a:endParaRPr>
                    </a:p>
                  </a:txBody>
                  <a:tcPr marL="68580" marR="68580" marT="0" marB="0"/>
                </a:tc>
                <a:tc>
                  <a:txBody>
                    <a:bodyPr/>
                    <a:lstStyle/>
                    <a:p>
                      <a:pPr algn="ctr">
                        <a:lnSpc>
                          <a:spcPct val="150000"/>
                        </a:lnSpc>
                      </a:pPr>
                      <a:r>
                        <a:rPr lang="en-US" sz="1400">
                          <a:effectLst/>
                        </a:rPr>
                        <a:t>0.000000e+00</a:t>
                      </a:r>
                      <a:endParaRPr lang="en-US">
                        <a:effectLst/>
                      </a:endParaRPr>
                    </a:p>
                  </a:txBody>
                  <a:tcPr marL="68580" marR="68580" marT="0" marB="0"/>
                </a:tc>
                <a:tc>
                  <a:txBody>
                    <a:bodyPr/>
                    <a:lstStyle/>
                    <a:p>
                      <a:pPr algn="ctr">
                        <a:lnSpc>
                          <a:spcPct val="150000"/>
                        </a:lnSpc>
                      </a:pPr>
                      <a:r>
                        <a:rPr lang="en-US" sz="1400">
                          <a:effectLst/>
                        </a:rPr>
                        <a:t>0.00</a:t>
                      </a:r>
                      <a:endParaRPr lang="en-US">
                        <a:effectLst/>
                      </a:endParaRPr>
                    </a:p>
                  </a:txBody>
                  <a:tcPr marL="68580" marR="68580" marT="0" marB="0"/>
                </a:tc>
                <a:extLst>
                  <a:ext uri="{0D108BD9-81ED-4DB2-BD59-A6C34878D82A}">
                    <a16:rowId xmlns:a16="http://schemas.microsoft.com/office/drawing/2014/main" val="3759003576"/>
                  </a:ext>
                </a:extLst>
              </a:tr>
            </a:tbl>
          </a:graphicData>
        </a:graphic>
      </p:graphicFrame>
      <p:sp>
        <p:nvSpPr>
          <p:cNvPr id="35" name="TextBox 34">
            <a:extLst>
              <a:ext uri="{FF2B5EF4-FFF2-40B4-BE49-F238E27FC236}">
                <a16:creationId xmlns:a16="http://schemas.microsoft.com/office/drawing/2014/main" id="{BAC1B4B1-C55A-7A79-95B7-8423585030FD}"/>
              </a:ext>
            </a:extLst>
          </p:cNvPr>
          <p:cNvSpPr txBox="1"/>
          <p:nvPr/>
        </p:nvSpPr>
        <p:spPr>
          <a:xfrm>
            <a:off x="3692015" y="5584721"/>
            <a:ext cx="479568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Arial"/>
              </a:rPr>
              <a:t>Final Q-Table generated by the RL SARSA algorithm</a:t>
            </a:r>
            <a:endParaRPr lang="en-US"/>
          </a:p>
        </p:txBody>
      </p:sp>
    </p:spTree>
    <p:extLst>
      <p:ext uri="{BB962C8B-B14F-4D97-AF65-F5344CB8AC3E}">
        <p14:creationId xmlns:p14="http://schemas.microsoft.com/office/powerpoint/2010/main" val="2102647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chat or text message&#10;&#10;Description automatically generated">
            <a:extLst>
              <a:ext uri="{FF2B5EF4-FFF2-40B4-BE49-F238E27FC236}">
                <a16:creationId xmlns:a16="http://schemas.microsoft.com/office/drawing/2014/main" id="{7E42D076-8FFD-9D8A-D29F-D2A527D2590B}"/>
              </a:ext>
            </a:extLst>
          </p:cNvPr>
          <p:cNvPicPr>
            <a:picLocks noChangeAspect="1"/>
          </p:cNvPicPr>
          <p:nvPr/>
        </p:nvPicPr>
        <p:blipFill>
          <a:blip r:embed="rId2"/>
          <a:stretch>
            <a:fillRect/>
          </a:stretch>
        </p:blipFill>
        <p:spPr>
          <a:xfrm>
            <a:off x="8485238" y="2384323"/>
            <a:ext cx="2743200" cy="1524000"/>
          </a:xfrm>
          <a:prstGeom prst="rect">
            <a:avLst/>
          </a:prstGeom>
        </p:spPr>
      </p:pic>
      <p:sp>
        <p:nvSpPr>
          <p:cNvPr id="5" name="TextBox 4">
            <a:extLst>
              <a:ext uri="{FF2B5EF4-FFF2-40B4-BE49-F238E27FC236}">
                <a16:creationId xmlns:a16="http://schemas.microsoft.com/office/drawing/2014/main" id="{4DB61CB3-5E92-29E5-0CF7-0FBE0BDE56D5}"/>
              </a:ext>
            </a:extLst>
          </p:cNvPr>
          <p:cNvSpPr txBox="1"/>
          <p:nvPr/>
        </p:nvSpPr>
        <p:spPr>
          <a:xfrm>
            <a:off x="951271" y="1713271"/>
            <a:ext cx="678671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a:latin typeface="Arial"/>
                <a:cs typeface="Arial"/>
              </a:rPr>
              <a:t>Figure 9 shows the shortest path determined by the algorithm. </a:t>
            </a:r>
            <a:endParaRPr lang="en-US">
              <a:latin typeface="Calibri" panose="020F0502020204030204"/>
              <a:ea typeface="Calibri" panose="020F0502020204030204"/>
              <a:cs typeface="Calibri" panose="020F0502020204030204"/>
            </a:endParaRPr>
          </a:p>
          <a:p>
            <a:pPr marL="285750" indent="-285750" algn="just">
              <a:buFont typeface="Arial" panose="020B0604020202020204" pitchFamily="34" charset="0"/>
              <a:buChar char="•"/>
            </a:pPr>
            <a:r>
              <a:rPr lang="en-US">
                <a:latin typeface="Arial"/>
                <a:cs typeface="Arial"/>
              </a:rPr>
              <a:t>It is observed that at any given state the Q-value corresponding to an action that would lead to an obstacle in the next state is negative and the action that would allow the agent to move closer to the destination or to the destination itself is positive. </a:t>
            </a:r>
            <a:endParaRPr lang="en-US">
              <a:latin typeface="Calibri" panose="020F0502020204030204"/>
              <a:ea typeface="Calibri" panose="020F0502020204030204"/>
              <a:cs typeface="Calibri" panose="020F0502020204030204"/>
            </a:endParaRPr>
          </a:p>
          <a:p>
            <a:pPr marL="285750" indent="-285750" algn="just">
              <a:buFont typeface="Arial" panose="020B0604020202020204" pitchFamily="34" charset="0"/>
              <a:buChar char="•"/>
            </a:pPr>
            <a:r>
              <a:rPr lang="en-US">
                <a:latin typeface="Arial"/>
                <a:cs typeface="Arial"/>
              </a:rPr>
              <a:t>The agent then chooses which action to take at each state and is able to identify the optimal path to reach the destination while avoiding obstacles.</a:t>
            </a:r>
            <a:endParaRPr lang="en-US">
              <a:ea typeface="Calibri"/>
              <a:cs typeface="Calibri"/>
            </a:endParaRPr>
          </a:p>
        </p:txBody>
      </p:sp>
      <p:sp>
        <p:nvSpPr>
          <p:cNvPr id="7" name="Rectangle 6">
            <a:extLst>
              <a:ext uri="{FF2B5EF4-FFF2-40B4-BE49-F238E27FC236}">
                <a16:creationId xmlns:a16="http://schemas.microsoft.com/office/drawing/2014/main" id="{02C9656D-0ACA-4F92-F81E-F2285EE4FC0B}"/>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9" name="TextBox 8">
            <a:extLst>
              <a:ext uri="{FF2B5EF4-FFF2-40B4-BE49-F238E27FC236}">
                <a16:creationId xmlns:a16="http://schemas.microsoft.com/office/drawing/2014/main" id="{72D767D9-E5B6-9854-6B5B-EAECCEDF1617}"/>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20</a:t>
            </a:r>
          </a:p>
        </p:txBody>
      </p:sp>
      <p:sp>
        <p:nvSpPr>
          <p:cNvPr id="11" name="Subtitle 2">
            <a:extLst>
              <a:ext uri="{FF2B5EF4-FFF2-40B4-BE49-F238E27FC236}">
                <a16:creationId xmlns:a16="http://schemas.microsoft.com/office/drawing/2014/main" id="{3D2E2A14-CFBC-AF67-0035-36F49984248B}"/>
              </a:ext>
            </a:extLst>
          </p:cNvPr>
          <p:cNvSpPr txBox="1">
            <a:spLocks/>
          </p:cNvSpPr>
          <p:nvPr/>
        </p:nvSpPr>
        <p:spPr>
          <a:xfrm>
            <a:off x="946470" y="898912"/>
            <a:ext cx="7616572"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RESULTS AND DISCUSSIONS</a:t>
            </a:r>
          </a:p>
        </p:txBody>
      </p:sp>
      <p:sp>
        <p:nvSpPr>
          <p:cNvPr id="13" name="TextBox 12">
            <a:extLst>
              <a:ext uri="{FF2B5EF4-FFF2-40B4-BE49-F238E27FC236}">
                <a16:creationId xmlns:a16="http://schemas.microsoft.com/office/drawing/2014/main" id="{6A1B5333-27D1-9AB1-E28A-C72235D7956F}"/>
              </a:ext>
            </a:extLst>
          </p:cNvPr>
          <p:cNvSpPr txBox="1"/>
          <p:nvPr/>
        </p:nvSpPr>
        <p:spPr>
          <a:xfrm>
            <a:off x="7452852" y="4023851"/>
            <a:ext cx="479568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Arial"/>
              </a:rPr>
              <a:t>Figure 9: </a:t>
            </a:r>
            <a:r>
              <a:rPr lang="en-US" sz="1400">
                <a:latin typeface="Arial"/>
              </a:rPr>
              <a:t>Shorted route and longest route</a:t>
            </a:r>
            <a:endParaRPr lang="en-US" sz="1400">
              <a:latin typeface="Arial"/>
              <a:cs typeface="Arial"/>
            </a:endParaRPr>
          </a:p>
        </p:txBody>
      </p:sp>
    </p:spTree>
    <p:extLst>
      <p:ext uri="{BB962C8B-B14F-4D97-AF65-F5344CB8AC3E}">
        <p14:creationId xmlns:p14="http://schemas.microsoft.com/office/powerpoint/2010/main" val="418065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6DD125-AE6C-3967-5F16-AA25C221D8C6}"/>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74D71841-ACAB-02C4-0933-876ABC047C2D}"/>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21</a:t>
            </a:r>
          </a:p>
        </p:txBody>
      </p:sp>
      <p:sp>
        <p:nvSpPr>
          <p:cNvPr id="9" name="Subtitle 2">
            <a:extLst>
              <a:ext uri="{FF2B5EF4-FFF2-40B4-BE49-F238E27FC236}">
                <a16:creationId xmlns:a16="http://schemas.microsoft.com/office/drawing/2014/main" id="{F4E8FF2A-EBF4-E755-F124-DAFAA6A5768F}"/>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CONCLUSION</a:t>
            </a:r>
            <a:endParaRPr lang="en-US"/>
          </a:p>
        </p:txBody>
      </p:sp>
      <p:sp>
        <p:nvSpPr>
          <p:cNvPr id="4" name="TextBox 3">
            <a:extLst>
              <a:ext uri="{FF2B5EF4-FFF2-40B4-BE49-F238E27FC236}">
                <a16:creationId xmlns:a16="http://schemas.microsoft.com/office/drawing/2014/main" id="{759FB5F5-BEEE-9C27-808B-F0376BFBB0DC}"/>
              </a:ext>
            </a:extLst>
          </p:cNvPr>
          <p:cNvSpPr txBox="1"/>
          <p:nvPr/>
        </p:nvSpPr>
        <p:spPr>
          <a:xfrm>
            <a:off x="949037" y="1859623"/>
            <a:ext cx="870296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atin typeface="Arial"/>
                <a:ea typeface="+mn-lt"/>
                <a:cs typeface="+mn-lt"/>
              </a:rPr>
              <a:t>The robot as an RL agent, successfully performs RL based path planning to accurately map the environment and its obstacles and determine the shortest path to reach a given destination. </a:t>
            </a:r>
            <a:endParaRPr lang="en-US">
              <a:latin typeface="Arial"/>
              <a:ea typeface="+mn-lt"/>
              <a:cs typeface="Arial"/>
            </a:endParaRPr>
          </a:p>
          <a:p>
            <a:pPr marL="285750" indent="-285750" algn="just">
              <a:buFont typeface="Arial"/>
              <a:buChar char="•"/>
            </a:pPr>
            <a:r>
              <a:rPr lang="en-US">
                <a:latin typeface="Arial"/>
                <a:ea typeface="+mn-lt"/>
                <a:cs typeface="+mn-lt"/>
              </a:rPr>
              <a:t>In the 3x3 environment, the robot agent performs accurate obstacle detection implementing depth estimation and by using the SARSA algorithm, identifies the optimal path to the destination within 10 episodes. </a:t>
            </a:r>
            <a:endParaRPr lang="en-US">
              <a:latin typeface="Arial"/>
              <a:ea typeface="+mn-lt"/>
              <a:cs typeface="Arial"/>
            </a:endParaRPr>
          </a:p>
          <a:p>
            <a:pPr marL="285750" indent="-285750" algn="just">
              <a:buFont typeface="Arial"/>
              <a:buChar char="•"/>
            </a:pPr>
            <a:r>
              <a:rPr lang="en-US">
                <a:latin typeface="Arial"/>
                <a:ea typeface="+mn-lt"/>
                <a:cs typeface="+mn-lt"/>
              </a:rPr>
              <a:t>As the number of obstacles and the size of the environment increases the time taken to identify the shortest path would also increase. </a:t>
            </a:r>
            <a:endParaRPr lang="en-US">
              <a:latin typeface="Arial"/>
              <a:cs typeface="Arial"/>
            </a:endParaRPr>
          </a:p>
          <a:p>
            <a:pPr marL="285750" indent="-285750" algn="just">
              <a:buFont typeface="Arial"/>
              <a:buChar char="•"/>
            </a:pPr>
            <a:r>
              <a:rPr lang="en-US">
                <a:latin typeface="Arial"/>
                <a:ea typeface="+mn-lt"/>
                <a:cs typeface="+mn-lt"/>
              </a:rPr>
              <a:t>Thus, a simple RL algorithm such as SARSA is used to identify an optimal path and is able to allow the robot agent to map an unknown environment. </a:t>
            </a:r>
            <a:endParaRPr lang="en-US">
              <a:latin typeface="Arial"/>
              <a:cs typeface="Arial"/>
            </a:endParaRPr>
          </a:p>
          <a:p>
            <a:pPr algn="just"/>
            <a:endParaRPr lang="en-US">
              <a:latin typeface="Arial"/>
              <a:cs typeface="Calibri"/>
            </a:endParaRPr>
          </a:p>
        </p:txBody>
      </p:sp>
    </p:spTree>
    <p:extLst>
      <p:ext uri="{BB962C8B-B14F-4D97-AF65-F5344CB8AC3E}">
        <p14:creationId xmlns:p14="http://schemas.microsoft.com/office/powerpoint/2010/main" val="2641500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504A5-0350-F6E0-D2D3-A1FAD2C4867D}"/>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8" name="TextBox 7">
            <a:extLst>
              <a:ext uri="{FF2B5EF4-FFF2-40B4-BE49-F238E27FC236}">
                <a16:creationId xmlns:a16="http://schemas.microsoft.com/office/drawing/2014/main" id="{FDEBA72B-36F3-74B5-C392-51FBACF28B9A}"/>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22</a:t>
            </a:r>
          </a:p>
        </p:txBody>
      </p:sp>
      <p:sp>
        <p:nvSpPr>
          <p:cNvPr id="10" name="Subtitle 2">
            <a:extLst>
              <a:ext uri="{FF2B5EF4-FFF2-40B4-BE49-F238E27FC236}">
                <a16:creationId xmlns:a16="http://schemas.microsoft.com/office/drawing/2014/main" id="{934A9666-870A-17F6-6F25-A7F7025946ED}"/>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FUTURE WORKS</a:t>
            </a:r>
          </a:p>
        </p:txBody>
      </p:sp>
      <p:sp>
        <p:nvSpPr>
          <p:cNvPr id="12" name="TextBox 11">
            <a:extLst>
              <a:ext uri="{FF2B5EF4-FFF2-40B4-BE49-F238E27FC236}">
                <a16:creationId xmlns:a16="http://schemas.microsoft.com/office/drawing/2014/main" id="{93C94B80-E735-CDD4-8740-C5D91F0E6F41}"/>
              </a:ext>
            </a:extLst>
          </p:cNvPr>
          <p:cNvSpPr txBox="1"/>
          <p:nvPr/>
        </p:nvSpPr>
        <p:spPr>
          <a:xfrm>
            <a:off x="875295" y="1454042"/>
            <a:ext cx="87029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latin typeface="Arial"/>
              <a:cs typeface="Calibri"/>
            </a:endParaRPr>
          </a:p>
          <a:p>
            <a:pPr marL="285750" indent="-285750" algn="just">
              <a:buFont typeface="Arial"/>
              <a:buChar char="•"/>
            </a:pPr>
            <a:r>
              <a:rPr lang="en-US">
                <a:latin typeface="Arial"/>
                <a:ea typeface="+mn-lt"/>
                <a:cs typeface="+mn-lt"/>
              </a:rPr>
              <a:t>Can be further extended to larger environments and even dynamic environments. </a:t>
            </a:r>
            <a:endParaRPr lang="en-US">
              <a:latin typeface="Arial"/>
              <a:ea typeface="+mn-lt"/>
              <a:cs typeface="Arial"/>
            </a:endParaRPr>
          </a:p>
          <a:p>
            <a:pPr marL="285750" indent="-285750" algn="just">
              <a:buFont typeface="Arial"/>
              <a:buChar char="•"/>
            </a:pPr>
            <a:r>
              <a:rPr lang="en-US">
                <a:latin typeface="Arial"/>
                <a:ea typeface="+mn-lt"/>
                <a:cs typeface="+mn-lt"/>
              </a:rPr>
              <a:t>Future implementations may involve increasing the degrees of freedom of the agent and the environment states and even going beyond cell-based environments. </a:t>
            </a:r>
            <a:endParaRPr lang="en-US">
              <a:latin typeface="Arial"/>
              <a:ea typeface="+mn-lt"/>
              <a:cs typeface="Arial"/>
            </a:endParaRPr>
          </a:p>
          <a:p>
            <a:pPr marL="285750" indent="-285750" algn="just">
              <a:buFont typeface="Arial"/>
              <a:buChar char="•"/>
            </a:pPr>
            <a:r>
              <a:rPr lang="en-US">
                <a:latin typeface="Arial"/>
                <a:ea typeface="+mn-lt"/>
                <a:cs typeface="+mn-lt"/>
              </a:rPr>
              <a:t>It can also be implemented in diversified applications ranging from garden or warehouse management, Air crash investigations, Search and Rescue operations, serving food at restaurants, and even Space exploration. </a:t>
            </a:r>
            <a:endParaRPr lang="en-US">
              <a:latin typeface="Arial"/>
              <a:cs typeface="Arial"/>
            </a:endParaRPr>
          </a:p>
        </p:txBody>
      </p:sp>
    </p:spTree>
    <p:extLst>
      <p:ext uri="{BB962C8B-B14F-4D97-AF65-F5344CB8AC3E}">
        <p14:creationId xmlns:p14="http://schemas.microsoft.com/office/powerpoint/2010/main" val="3828293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6DD125-AE6C-3967-5F16-AA25C221D8C6}"/>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74D71841-ACAB-02C4-0933-876ABC047C2D}"/>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23</a:t>
            </a:r>
          </a:p>
        </p:txBody>
      </p:sp>
      <p:sp>
        <p:nvSpPr>
          <p:cNvPr id="9" name="Subtitle 2">
            <a:extLst>
              <a:ext uri="{FF2B5EF4-FFF2-40B4-BE49-F238E27FC236}">
                <a16:creationId xmlns:a16="http://schemas.microsoft.com/office/drawing/2014/main" id="{F4E8FF2A-EBF4-E755-F124-DAFAA6A5768F}"/>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REFERENCES</a:t>
            </a:r>
            <a:endParaRPr lang="en-US"/>
          </a:p>
        </p:txBody>
      </p:sp>
      <p:sp>
        <p:nvSpPr>
          <p:cNvPr id="2" name="TextBox 1">
            <a:extLst>
              <a:ext uri="{FF2B5EF4-FFF2-40B4-BE49-F238E27FC236}">
                <a16:creationId xmlns:a16="http://schemas.microsoft.com/office/drawing/2014/main" id="{8DEB41AF-A6D8-C629-9E4E-A0E1DB2DD518}"/>
              </a:ext>
            </a:extLst>
          </p:cNvPr>
          <p:cNvSpPr txBox="1"/>
          <p:nvPr/>
        </p:nvSpPr>
        <p:spPr>
          <a:xfrm>
            <a:off x="947964" y="1664606"/>
            <a:ext cx="10762341"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a:latin typeface="Arial"/>
                <a:ea typeface="+mn-lt"/>
                <a:cs typeface="+mn-lt"/>
              </a:rPr>
              <a:t>Valentyn N. </a:t>
            </a:r>
            <a:r>
              <a:rPr lang="en-US" sz="1600" err="1">
                <a:latin typeface="Arial"/>
                <a:ea typeface="+mn-lt"/>
                <a:cs typeface="+mn-lt"/>
              </a:rPr>
              <a:t>Sichkar</a:t>
            </a:r>
            <a:r>
              <a:rPr lang="en-US" sz="1600">
                <a:latin typeface="Arial"/>
                <a:ea typeface="+mn-lt"/>
                <a:cs typeface="+mn-lt"/>
              </a:rPr>
              <a:t>, “Reinforcement Learning Algorithms in Global Path Planning for Mobile Robot,” In: International Conference on Industrial Engineering, Applications and Manufacturing, 2019</a:t>
            </a:r>
          </a:p>
          <a:p>
            <a:pPr algn="just"/>
            <a:endParaRPr lang="en-US" sz="1600">
              <a:latin typeface="Arial"/>
              <a:ea typeface="+mn-lt"/>
              <a:cs typeface="+mn-lt"/>
            </a:endParaRPr>
          </a:p>
          <a:p>
            <a:pPr marL="285750" indent="-285750" algn="just">
              <a:buFont typeface="Arial"/>
              <a:buChar char="•"/>
            </a:pPr>
            <a:r>
              <a:rPr lang="en-US" sz="1600">
                <a:latin typeface="Arial"/>
                <a:ea typeface="+mn-lt"/>
                <a:cs typeface="+mn-lt"/>
              </a:rPr>
              <a:t>Martin </a:t>
            </a:r>
            <a:r>
              <a:rPr lang="en-US" sz="1600" err="1">
                <a:latin typeface="Arial"/>
                <a:ea typeface="+mn-lt"/>
                <a:cs typeface="+mn-lt"/>
              </a:rPr>
              <a:t>Gromniak</a:t>
            </a:r>
            <a:r>
              <a:rPr lang="en-US" sz="1600">
                <a:latin typeface="Arial"/>
                <a:ea typeface="+mn-lt"/>
                <a:cs typeface="+mn-lt"/>
              </a:rPr>
              <a:t> and Jonas Stenzel ,"Deep Reinforcement Learning for Mobile Robot Navigation", Asia-Pacific Conference on Intelligent Robot Systems (ACIRS),July 2019</a:t>
            </a:r>
            <a:endParaRPr lang="en-US" sz="1600">
              <a:latin typeface="Arial"/>
              <a:cs typeface="Calibri"/>
            </a:endParaRPr>
          </a:p>
          <a:p>
            <a:pPr algn="just"/>
            <a:endParaRPr lang="en-US" sz="1600">
              <a:latin typeface="Arial"/>
              <a:cs typeface="Arial"/>
            </a:endParaRPr>
          </a:p>
          <a:p>
            <a:pPr marL="285750" indent="-285750" algn="just">
              <a:buFont typeface="Arial"/>
              <a:buChar char="•"/>
            </a:pPr>
            <a:r>
              <a:rPr lang="en-US" sz="1600">
                <a:latin typeface="Arial"/>
                <a:ea typeface="+mn-lt"/>
                <a:cs typeface="+mn-lt"/>
              </a:rPr>
              <a:t>Guillaume </a:t>
            </a:r>
            <a:r>
              <a:rPr lang="en-US" sz="1600" err="1">
                <a:latin typeface="Arial"/>
                <a:ea typeface="+mn-lt"/>
                <a:cs typeface="+mn-lt"/>
              </a:rPr>
              <a:t>Sartoretti</a:t>
            </a:r>
            <a:r>
              <a:rPr lang="en-US" sz="1600">
                <a:latin typeface="Arial"/>
                <a:ea typeface="+mn-lt"/>
                <a:cs typeface="+mn-lt"/>
              </a:rPr>
              <a:t> , Justin Kerr , Yunfei Shi, Glenn Wagner, T. K. Satish Kumar, Sven Koenig, and      Howie </a:t>
            </a:r>
            <a:r>
              <a:rPr lang="en-US" sz="1600" err="1">
                <a:latin typeface="Arial"/>
                <a:ea typeface="+mn-lt"/>
                <a:cs typeface="+mn-lt"/>
              </a:rPr>
              <a:t>Choset</a:t>
            </a:r>
            <a:r>
              <a:rPr lang="en-US" sz="1600">
                <a:latin typeface="Arial"/>
                <a:ea typeface="+mn-lt"/>
                <a:cs typeface="+mn-lt"/>
              </a:rPr>
              <a:t>,“PRIMAL: Pathfinding via Reinforcement and Imitation Multi-Agent Learning”, </a:t>
            </a:r>
            <a:r>
              <a:rPr lang="en-US" sz="1600" err="1">
                <a:latin typeface="Arial"/>
                <a:ea typeface="+mn-lt"/>
                <a:cs typeface="+mn-lt"/>
              </a:rPr>
              <a:t>Ieee</a:t>
            </a:r>
            <a:r>
              <a:rPr lang="en-US" sz="1600">
                <a:latin typeface="Arial"/>
                <a:ea typeface="+mn-lt"/>
                <a:cs typeface="+mn-lt"/>
              </a:rPr>
              <a:t> robotics and automation letters, , Vol. 4, no. 3, July 2019.</a:t>
            </a:r>
            <a:endParaRPr lang="en-US" sz="1600">
              <a:latin typeface="Arial"/>
              <a:cs typeface="Calibri"/>
            </a:endParaRPr>
          </a:p>
          <a:p>
            <a:pPr algn="just"/>
            <a:endParaRPr lang="en-US" sz="1600">
              <a:latin typeface="Arial"/>
              <a:ea typeface="+mn-lt"/>
              <a:cs typeface="+mn-lt"/>
            </a:endParaRPr>
          </a:p>
          <a:p>
            <a:pPr marL="285750" indent="-285750" algn="just">
              <a:buFont typeface="Arial"/>
              <a:buChar char="•"/>
            </a:pPr>
            <a:r>
              <a:rPr lang="en-US" sz="1600" err="1">
                <a:latin typeface="Arial"/>
                <a:ea typeface="+mn-lt"/>
                <a:cs typeface="+mn-lt"/>
              </a:rPr>
              <a:t>Hyansu</a:t>
            </a:r>
            <a:r>
              <a:rPr lang="en-US" sz="1600">
                <a:latin typeface="Arial"/>
                <a:ea typeface="+mn-lt"/>
                <a:cs typeface="+mn-lt"/>
              </a:rPr>
              <a:t> Bae , </a:t>
            </a:r>
            <a:r>
              <a:rPr lang="en-US" sz="1600" err="1">
                <a:latin typeface="Arial"/>
                <a:ea typeface="+mn-lt"/>
                <a:cs typeface="+mn-lt"/>
              </a:rPr>
              <a:t>Gidong</a:t>
            </a:r>
            <a:r>
              <a:rPr lang="en-US" sz="1600">
                <a:latin typeface="Arial"/>
                <a:ea typeface="+mn-lt"/>
                <a:cs typeface="+mn-lt"/>
              </a:rPr>
              <a:t> Kim ,  </a:t>
            </a:r>
            <a:r>
              <a:rPr lang="en-US" sz="1600" err="1">
                <a:latin typeface="Arial"/>
                <a:ea typeface="+mn-lt"/>
                <a:cs typeface="+mn-lt"/>
              </a:rPr>
              <a:t>Jonguk</a:t>
            </a:r>
            <a:r>
              <a:rPr lang="en-US" sz="1600">
                <a:latin typeface="Arial"/>
                <a:ea typeface="+mn-lt"/>
                <a:cs typeface="+mn-lt"/>
              </a:rPr>
              <a:t> Kim , </a:t>
            </a:r>
            <a:r>
              <a:rPr lang="en-US" sz="1600" err="1">
                <a:latin typeface="Arial"/>
                <a:ea typeface="+mn-lt"/>
                <a:cs typeface="+mn-lt"/>
              </a:rPr>
              <a:t>Dianwei</a:t>
            </a:r>
            <a:r>
              <a:rPr lang="en-US" sz="1600">
                <a:latin typeface="Arial"/>
                <a:ea typeface="+mn-lt"/>
                <a:cs typeface="+mn-lt"/>
              </a:rPr>
              <a:t> Qian 4 and </a:t>
            </a:r>
            <a:r>
              <a:rPr lang="en-US" sz="1600" err="1">
                <a:latin typeface="Arial"/>
                <a:ea typeface="+mn-lt"/>
                <a:cs typeface="+mn-lt"/>
              </a:rPr>
              <a:t>Sukgyu</a:t>
            </a:r>
            <a:r>
              <a:rPr lang="en-US" sz="1600">
                <a:latin typeface="Arial"/>
                <a:ea typeface="+mn-lt"/>
                <a:cs typeface="+mn-lt"/>
              </a:rPr>
              <a:t> Lee , “Multi-Robot Path Planning Method  Using Reinforcement Learning”, Multidisciplinary Digital Publishing Institute, Vol 3,No 4, May 2019.</a:t>
            </a:r>
            <a:endParaRPr lang="en-US" sz="1600">
              <a:latin typeface="Arial"/>
              <a:cs typeface="Calibri" panose="020F0502020204030204"/>
            </a:endParaRPr>
          </a:p>
          <a:p>
            <a:pPr algn="just"/>
            <a:endParaRPr lang="en-US" sz="1600">
              <a:latin typeface="Arial"/>
              <a:ea typeface="+mn-lt"/>
              <a:cs typeface="+mn-lt"/>
            </a:endParaRPr>
          </a:p>
          <a:p>
            <a:pPr marL="285750" indent="-285750" algn="just">
              <a:buFont typeface="Arial"/>
              <a:buChar char="•"/>
            </a:pPr>
            <a:r>
              <a:rPr lang="en-US" sz="1600">
                <a:latin typeface="Arial"/>
                <a:ea typeface="+mn-lt"/>
                <a:cs typeface="+mn-lt"/>
              </a:rPr>
              <a:t>Jing </a:t>
            </a:r>
            <a:r>
              <a:rPr lang="en-US" sz="1600" err="1">
                <a:latin typeface="Arial"/>
                <a:ea typeface="+mn-lt"/>
                <a:cs typeface="+mn-lt"/>
              </a:rPr>
              <a:t>Xin,Huan</a:t>
            </a:r>
            <a:r>
              <a:rPr lang="en-US" sz="1600">
                <a:latin typeface="Arial"/>
                <a:ea typeface="+mn-lt"/>
                <a:cs typeface="+mn-lt"/>
              </a:rPr>
              <a:t> </a:t>
            </a:r>
            <a:r>
              <a:rPr lang="en-US" sz="1600" err="1">
                <a:latin typeface="Arial"/>
                <a:ea typeface="+mn-lt"/>
                <a:cs typeface="+mn-lt"/>
              </a:rPr>
              <a:t>Zhao,Ding</a:t>
            </a:r>
            <a:r>
              <a:rPr lang="en-US" sz="1600">
                <a:latin typeface="Arial"/>
                <a:ea typeface="+mn-lt"/>
                <a:cs typeface="+mn-lt"/>
              </a:rPr>
              <a:t> </a:t>
            </a:r>
            <a:r>
              <a:rPr lang="en-US" sz="1600" err="1">
                <a:latin typeface="Arial"/>
                <a:ea typeface="+mn-lt"/>
                <a:cs typeface="+mn-lt"/>
              </a:rPr>
              <a:t>Liu,”Application</a:t>
            </a:r>
            <a:r>
              <a:rPr lang="en-US" sz="1600">
                <a:latin typeface="Arial"/>
                <a:ea typeface="+mn-lt"/>
                <a:cs typeface="+mn-lt"/>
              </a:rPr>
              <a:t> of Deep Reinforcement Learning in Mobile Robot Path Planning”, </a:t>
            </a:r>
            <a:r>
              <a:rPr lang="en-US" sz="1600" err="1">
                <a:latin typeface="Arial"/>
                <a:ea typeface="+mn-lt"/>
                <a:cs typeface="+mn-lt"/>
              </a:rPr>
              <a:t>Ieee</a:t>
            </a:r>
            <a:r>
              <a:rPr lang="en-US" sz="1600">
                <a:latin typeface="Arial"/>
                <a:ea typeface="+mn-lt"/>
                <a:cs typeface="+mn-lt"/>
              </a:rPr>
              <a:t> robotics and automation letters, Vol 2, No 3 , January  2019.</a:t>
            </a:r>
            <a:endParaRPr lang="en-US" sz="1600">
              <a:latin typeface="Arial"/>
              <a:cs typeface="Calibri"/>
            </a:endParaRPr>
          </a:p>
          <a:p>
            <a:pPr algn="just"/>
            <a:endParaRPr lang="en-US" sz="1600">
              <a:latin typeface="Arial"/>
              <a:cs typeface="Calibri"/>
            </a:endParaRPr>
          </a:p>
        </p:txBody>
      </p:sp>
    </p:spTree>
    <p:extLst>
      <p:ext uri="{BB962C8B-B14F-4D97-AF65-F5344CB8AC3E}">
        <p14:creationId xmlns:p14="http://schemas.microsoft.com/office/powerpoint/2010/main" val="221520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CDD12D-D492-9B0B-6C70-824F0C48E10A}"/>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174B317C-5DE3-8D30-03A1-A708312F0179}"/>
              </a:ext>
            </a:extLst>
          </p:cNvPr>
          <p:cNvSpPr txBox="1">
            <a:spLocks/>
          </p:cNvSpPr>
          <p:nvPr/>
        </p:nvSpPr>
        <p:spPr>
          <a:xfrm>
            <a:off x="3731234" y="2245112"/>
            <a:ext cx="4273605" cy="11880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3200" b="1">
                <a:latin typeface="Arial"/>
                <a:cs typeface="Calibri" panose="020F0502020204030204"/>
              </a:rPr>
              <a:t>END OF PRESENTATION</a:t>
            </a:r>
            <a:endParaRPr lang="en-US"/>
          </a:p>
        </p:txBody>
      </p:sp>
    </p:spTree>
    <p:extLst>
      <p:ext uri="{BB962C8B-B14F-4D97-AF65-F5344CB8AC3E}">
        <p14:creationId xmlns:p14="http://schemas.microsoft.com/office/powerpoint/2010/main" val="373361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800097-21AC-C74E-6219-D6AB0BACB8A4}"/>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5B2A5DE0-E84F-E36E-D380-0D8B74DBC2D1}"/>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2</a:t>
            </a:r>
          </a:p>
        </p:txBody>
      </p:sp>
      <p:sp>
        <p:nvSpPr>
          <p:cNvPr id="9" name="Subtitle 2">
            <a:extLst>
              <a:ext uri="{FF2B5EF4-FFF2-40B4-BE49-F238E27FC236}">
                <a16:creationId xmlns:a16="http://schemas.microsoft.com/office/drawing/2014/main" id="{88DAAEA8-B3FB-63AB-79DA-97AF83FA3B4B}"/>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a:latin typeface="Arial"/>
                <a:cs typeface="Calibri" panose="020F0502020204030204"/>
              </a:rPr>
              <a:t>INTRODUCTION</a:t>
            </a:r>
            <a:endParaRPr lang="en-US" sz="3200">
              <a:latin typeface="Arial"/>
              <a:cs typeface="Arial"/>
            </a:endParaRPr>
          </a:p>
        </p:txBody>
      </p:sp>
      <p:sp>
        <p:nvSpPr>
          <p:cNvPr id="10" name="TextBox 9">
            <a:extLst>
              <a:ext uri="{FF2B5EF4-FFF2-40B4-BE49-F238E27FC236}">
                <a16:creationId xmlns:a16="http://schemas.microsoft.com/office/drawing/2014/main" id="{07F88E89-5170-D916-1210-E521DF55BF6C}"/>
              </a:ext>
            </a:extLst>
          </p:cNvPr>
          <p:cNvSpPr txBox="1"/>
          <p:nvPr/>
        </p:nvSpPr>
        <p:spPr>
          <a:xfrm>
            <a:off x="946150" y="1638300"/>
            <a:ext cx="101155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latin typeface="Arial"/>
              <a:cs typeface="Calibri Light"/>
            </a:endParaRPr>
          </a:p>
          <a:p>
            <a:pPr marL="285750" indent="-285750" algn="just">
              <a:buFont typeface="Arial"/>
              <a:buChar char="•"/>
            </a:pPr>
            <a:endParaRPr lang="en-US">
              <a:latin typeface="Arial"/>
              <a:cs typeface="Calibri Light"/>
            </a:endParaRPr>
          </a:p>
          <a:p>
            <a:pPr marL="285750" indent="-285750" algn="just">
              <a:buFont typeface="Arial"/>
              <a:buChar char="•"/>
            </a:pPr>
            <a:r>
              <a:rPr lang="en-US">
                <a:latin typeface="Arial"/>
                <a:cs typeface="Calibri Light"/>
              </a:rPr>
              <a:t>Over the years, robots have been implemented in a wide range of applications and environments. </a:t>
            </a:r>
            <a:endParaRPr lang="en-US">
              <a:latin typeface="Arial"/>
              <a:ea typeface="Calibri"/>
              <a:cs typeface="Calibri"/>
            </a:endParaRPr>
          </a:p>
          <a:p>
            <a:pPr marL="285750" indent="-285750" algn="just">
              <a:buFont typeface="Arial"/>
              <a:buChar char="•"/>
            </a:pPr>
            <a:endParaRPr lang="en-US">
              <a:latin typeface="Arial"/>
              <a:cs typeface="Calibri Light"/>
            </a:endParaRPr>
          </a:p>
          <a:p>
            <a:pPr marL="285750" indent="-285750" algn="just">
              <a:buFont typeface="Arial"/>
              <a:buChar char="•"/>
            </a:pPr>
            <a:r>
              <a:rPr lang="en-US">
                <a:latin typeface="Arial"/>
                <a:cs typeface="Calibri Light"/>
              </a:rPr>
              <a:t>In turn, this has led to dealing with a host of environments that are increasingly dynamic and unknown.</a:t>
            </a:r>
          </a:p>
          <a:p>
            <a:pPr marL="285750" indent="-285750" algn="just">
              <a:buFont typeface="Arial"/>
              <a:buChar char="•"/>
            </a:pPr>
            <a:endParaRPr lang="en-US">
              <a:latin typeface="Arial"/>
              <a:cs typeface="Calibri Light"/>
            </a:endParaRPr>
          </a:p>
          <a:p>
            <a:pPr marL="285750" indent="-285750" algn="just">
              <a:buFont typeface="Arial"/>
              <a:buChar char="•"/>
            </a:pPr>
            <a:r>
              <a:rPr lang="en-US">
                <a:latin typeface="Arial"/>
                <a:cs typeface="Calibri Light"/>
              </a:rPr>
              <a:t>Path planning with reinforcement learning would aid the automation of multiple tasks with minimal human intervention.</a:t>
            </a:r>
          </a:p>
          <a:p>
            <a:pPr marL="285750" indent="-285750" algn="just">
              <a:buFont typeface="Arial"/>
              <a:buChar char="•"/>
            </a:pPr>
            <a:endParaRPr lang="en-US">
              <a:latin typeface="Arial"/>
              <a:cs typeface="Calibri Light"/>
            </a:endParaRPr>
          </a:p>
          <a:p>
            <a:pPr algn="just"/>
            <a:endParaRPr lang="en-US">
              <a:latin typeface="Arial"/>
              <a:cs typeface="Calibri Light"/>
            </a:endParaRPr>
          </a:p>
        </p:txBody>
      </p:sp>
    </p:spTree>
    <p:extLst>
      <p:ext uri="{BB962C8B-B14F-4D97-AF65-F5344CB8AC3E}">
        <p14:creationId xmlns:p14="http://schemas.microsoft.com/office/powerpoint/2010/main" val="297373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0FF529-74EF-32B7-FB14-0B44A606D95A}"/>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9AB91DE6-8BB9-5C50-56DF-1EF9068EDED7}"/>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3</a:t>
            </a:r>
          </a:p>
        </p:txBody>
      </p:sp>
      <p:sp>
        <p:nvSpPr>
          <p:cNvPr id="4" name="Subtitle 2">
            <a:extLst>
              <a:ext uri="{FF2B5EF4-FFF2-40B4-BE49-F238E27FC236}">
                <a16:creationId xmlns:a16="http://schemas.microsoft.com/office/drawing/2014/main" id="{7F1D6DE7-2766-41F6-73CE-D77A20FD34A5}"/>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a:latin typeface="Arial"/>
                <a:cs typeface="Calibri" panose="020F0502020204030204"/>
              </a:rPr>
              <a:t>MOTIVATION</a:t>
            </a:r>
            <a:endParaRPr lang="en-US">
              <a:latin typeface="Arial"/>
              <a:cs typeface="Arial"/>
            </a:endParaRPr>
          </a:p>
        </p:txBody>
      </p:sp>
      <p:sp>
        <p:nvSpPr>
          <p:cNvPr id="2" name="TextBox 1">
            <a:extLst>
              <a:ext uri="{FF2B5EF4-FFF2-40B4-BE49-F238E27FC236}">
                <a16:creationId xmlns:a16="http://schemas.microsoft.com/office/drawing/2014/main" id="{2A530BB3-90B9-02E7-1E53-CA6C142EB632}"/>
              </a:ext>
            </a:extLst>
          </p:cNvPr>
          <p:cNvSpPr txBox="1"/>
          <p:nvPr/>
        </p:nvSpPr>
        <p:spPr>
          <a:xfrm>
            <a:off x="896472" y="1488141"/>
            <a:ext cx="1014804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latin typeface="Arial"/>
              <a:cs typeface="Arial"/>
            </a:endParaRPr>
          </a:p>
          <a:p>
            <a:pPr marL="285750" indent="-285750" algn="just">
              <a:buFont typeface="Arial"/>
              <a:buChar char="•"/>
            </a:pPr>
            <a:endParaRPr lang="en-US">
              <a:latin typeface="Arial"/>
              <a:cs typeface="Arial"/>
            </a:endParaRPr>
          </a:p>
          <a:p>
            <a:pPr marL="285750" indent="-285750" algn="just">
              <a:buFont typeface="Arial"/>
              <a:buChar char="•"/>
            </a:pPr>
            <a:r>
              <a:rPr lang="en-US">
                <a:latin typeface="Arial"/>
                <a:cs typeface="Arial"/>
              </a:rPr>
              <a:t>A learning based approach, can be used to navigate and map an unknown environment and trace the best possible path between any two points.</a:t>
            </a:r>
            <a:endParaRPr lang="en-US">
              <a:ea typeface="Calibri"/>
              <a:cs typeface="Calibri"/>
            </a:endParaRPr>
          </a:p>
          <a:p>
            <a:pPr marL="285750" indent="-285750" algn="just">
              <a:buFont typeface="Arial"/>
              <a:buChar char="•"/>
            </a:pPr>
            <a:endParaRPr lang="en-US">
              <a:latin typeface="Arial"/>
              <a:ea typeface="Calibri" panose="020F0502020204030204"/>
              <a:cs typeface="Arial"/>
            </a:endParaRPr>
          </a:p>
          <a:p>
            <a:pPr marL="285750" indent="-285750" algn="just">
              <a:buFont typeface="Arial"/>
              <a:buChar char="•"/>
            </a:pPr>
            <a:r>
              <a:rPr lang="en-US">
                <a:latin typeface="Arial"/>
                <a:ea typeface="Calibri" panose="020F0502020204030204"/>
                <a:cs typeface="Arial"/>
              </a:rPr>
              <a:t>Stereo camera based depth mapping would be better suited to identify any type of obstacle.</a:t>
            </a:r>
          </a:p>
          <a:p>
            <a:pPr marL="285750" indent="-285750" algn="just">
              <a:buFont typeface="Arial"/>
              <a:buChar char="•"/>
            </a:pPr>
            <a:endParaRPr lang="en-US">
              <a:latin typeface="Arial"/>
              <a:ea typeface="Calibri" panose="020F0502020204030204"/>
              <a:cs typeface="Arial"/>
            </a:endParaRPr>
          </a:p>
          <a:p>
            <a:pPr marL="285750" indent="-285750" algn="just">
              <a:buFont typeface="Arial"/>
              <a:buChar char="•"/>
            </a:pPr>
            <a:r>
              <a:rPr lang="en-US">
                <a:latin typeface="Arial"/>
                <a:ea typeface="Calibri" panose="020F0502020204030204"/>
                <a:cs typeface="Arial"/>
              </a:rPr>
              <a:t>Current methods are limited by their inability to adapt to new environments.</a:t>
            </a:r>
          </a:p>
          <a:p>
            <a:pPr marL="285750" indent="-285750" algn="just">
              <a:buFont typeface="Arial"/>
              <a:buChar char="•"/>
            </a:pPr>
            <a:endParaRPr lang="en-US">
              <a:latin typeface="Arial"/>
              <a:ea typeface="Calibri" panose="020F0502020204030204"/>
              <a:cs typeface="Arial"/>
            </a:endParaRPr>
          </a:p>
        </p:txBody>
      </p:sp>
    </p:spTree>
    <p:extLst>
      <p:ext uri="{BB962C8B-B14F-4D97-AF65-F5344CB8AC3E}">
        <p14:creationId xmlns:p14="http://schemas.microsoft.com/office/powerpoint/2010/main" val="111807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757F17-97AD-C74A-E80C-823C66A3401B}"/>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A021558E-C4CD-5E27-601D-AA8FA0330760}"/>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Calibri"/>
              </a:rPr>
              <a:t>4</a:t>
            </a:r>
            <a:endParaRPr lang="en-US">
              <a:latin typeface="Arial"/>
              <a:cs typeface="Arial"/>
            </a:endParaRPr>
          </a:p>
        </p:txBody>
      </p:sp>
      <p:sp>
        <p:nvSpPr>
          <p:cNvPr id="4" name="Subtitle 2">
            <a:extLst>
              <a:ext uri="{FF2B5EF4-FFF2-40B4-BE49-F238E27FC236}">
                <a16:creationId xmlns:a16="http://schemas.microsoft.com/office/drawing/2014/main" id="{D3D03E14-2F4F-1B12-40CC-B47471231307}"/>
              </a:ext>
            </a:extLst>
          </p:cNvPr>
          <p:cNvSpPr txBox="1">
            <a:spLocks/>
          </p:cNvSpPr>
          <p:nvPr/>
        </p:nvSpPr>
        <p:spPr>
          <a:xfrm>
            <a:off x="946470" y="898912"/>
            <a:ext cx="4273605" cy="5911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a:latin typeface="Arial"/>
                <a:cs typeface="Calibri" panose="020F0502020204030204"/>
              </a:rPr>
              <a:t>OBJECTIVES</a:t>
            </a:r>
            <a:endParaRPr lang="en-US">
              <a:latin typeface="Arial"/>
              <a:cs typeface="Arial"/>
            </a:endParaRPr>
          </a:p>
        </p:txBody>
      </p:sp>
      <p:sp>
        <p:nvSpPr>
          <p:cNvPr id="2" name="TextBox 1">
            <a:extLst>
              <a:ext uri="{FF2B5EF4-FFF2-40B4-BE49-F238E27FC236}">
                <a16:creationId xmlns:a16="http://schemas.microsoft.com/office/drawing/2014/main" id="{45A63F03-405E-AA1D-8595-1325CF170BD4}"/>
              </a:ext>
            </a:extLst>
          </p:cNvPr>
          <p:cNvSpPr txBox="1"/>
          <p:nvPr/>
        </p:nvSpPr>
        <p:spPr>
          <a:xfrm>
            <a:off x="923059" y="1563832"/>
            <a:ext cx="1037185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latin typeface="Arial"/>
              <a:ea typeface="Calibri"/>
              <a:cs typeface="Calibri"/>
            </a:endParaRPr>
          </a:p>
          <a:p>
            <a:pPr marL="285750" indent="-285750" algn="just">
              <a:buFont typeface="Arial,Sans-Serif"/>
              <a:buChar char="•"/>
            </a:pPr>
            <a:r>
              <a:rPr lang="en-US">
                <a:latin typeface="Arial"/>
                <a:ea typeface="Calibri"/>
                <a:cs typeface="Arial"/>
              </a:rPr>
              <a:t>To perform hardware implementation of reinforcement learning based path planning to generate a map of an unknown environment by performing depth estimation based obstacle detection and analyze its performance.</a:t>
            </a:r>
            <a:endParaRPr lang="en-US">
              <a:ea typeface="+mn-lt"/>
              <a:cs typeface="Arial"/>
            </a:endParaRPr>
          </a:p>
          <a:p>
            <a:pPr marL="285750" indent="-285750" algn="just">
              <a:buFont typeface="Arial,Sans-Serif"/>
              <a:buChar char="•"/>
            </a:pPr>
            <a:endParaRPr lang="en-US">
              <a:ea typeface="+mn-lt"/>
              <a:cs typeface="+mn-lt"/>
            </a:endParaRPr>
          </a:p>
          <a:p>
            <a:pPr marL="285750" indent="-285750" algn="just">
              <a:buFont typeface="Arial,Sans-Serif"/>
              <a:buChar char="•"/>
            </a:pPr>
            <a:r>
              <a:rPr lang="en-US">
                <a:latin typeface="Arial"/>
                <a:ea typeface="Calibri"/>
                <a:cs typeface="Arial"/>
              </a:rPr>
              <a:t>To estimate the best possible path to reach a given destination.</a:t>
            </a:r>
            <a:endParaRPr lang="en-US">
              <a:cs typeface="Arial"/>
            </a:endParaRPr>
          </a:p>
        </p:txBody>
      </p:sp>
    </p:spTree>
    <p:extLst>
      <p:ext uri="{BB962C8B-B14F-4D97-AF65-F5344CB8AC3E}">
        <p14:creationId xmlns:p14="http://schemas.microsoft.com/office/powerpoint/2010/main" val="397377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2E7F50-6B02-EA6D-23FC-C2E94E2AB68D}"/>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5880CBBB-3D7C-03D7-0648-16811BCCF089}"/>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5</a:t>
            </a:r>
          </a:p>
        </p:txBody>
      </p:sp>
      <p:sp>
        <p:nvSpPr>
          <p:cNvPr id="4" name="Subtitle 2">
            <a:extLst>
              <a:ext uri="{FF2B5EF4-FFF2-40B4-BE49-F238E27FC236}">
                <a16:creationId xmlns:a16="http://schemas.microsoft.com/office/drawing/2014/main" id="{5AE95DB6-9F97-A754-A3FF-695219DA3706}"/>
              </a:ext>
            </a:extLst>
          </p:cNvPr>
          <p:cNvSpPr txBox="1">
            <a:spLocks/>
          </p:cNvSpPr>
          <p:nvPr/>
        </p:nvSpPr>
        <p:spPr>
          <a:xfrm>
            <a:off x="946470" y="898912"/>
            <a:ext cx="48451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LITERATURE SURVEY</a:t>
            </a:r>
            <a:endParaRPr lang="en-US" sz="3200">
              <a:latin typeface="Arial"/>
              <a:cs typeface="Arial"/>
            </a:endParaRPr>
          </a:p>
        </p:txBody>
      </p:sp>
      <p:graphicFrame>
        <p:nvGraphicFramePr>
          <p:cNvPr id="10" name="Table 9">
            <a:extLst>
              <a:ext uri="{FF2B5EF4-FFF2-40B4-BE49-F238E27FC236}">
                <a16:creationId xmlns:a16="http://schemas.microsoft.com/office/drawing/2014/main" id="{987BEC96-FA27-414C-ABA8-C9DD6FC0FDEB}"/>
              </a:ext>
            </a:extLst>
          </p:cNvPr>
          <p:cNvGraphicFramePr>
            <a:graphicFrameLocks noGrp="1"/>
          </p:cNvGraphicFramePr>
          <p:nvPr>
            <p:extLst>
              <p:ext uri="{D42A27DB-BD31-4B8C-83A1-F6EECF244321}">
                <p14:modId xmlns:p14="http://schemas.microsoft.com/office/powerpoint/2010/main" val="1895032066"/>
              </p:ext>
            </p:extLst>
          </p:nvPr>
        </p:nvGraphicFramePr>
        <p:xfrm>
          <a:off x="941387" y="1691640"/>
          <a:ext cx="10366654" cy="4417995"/>
        </p:xfrm>
        <a:graphic>
          <a:graphicData uri="http://schemas.openxmlformats.org/drawingml/2006/table">
            <a:tbl>
              <a:tblPr firstRow="1" bandRow="1">
                <a:tableStyleId>{5940675A-B579-460E-94D1-54222C63F5DA}</a:tableStyleId>
              </a:tblPr>
              <a:tblGrid>
                <a:gridCol w="1840831">
                  <a:extLst>
                    <a:ext uri="{9D8B030D-6E8A-4147-A177-3AD203B41FA5}">
                      <a16:colId xmlns:a16="http://schemas.microsoft.com/office/drawing/2014/main" val="855249111"/>
                    </a:ext>
                  </a:extLst>
                </a:gridCol>
                <a:gridCol w="1892858">
                  <a:extLst>
                    <a:ext uri="{9D8B030D-6E8A-4147-A177-3AD203B41FA5}">
                      <a16:colId xmlns:a16="http://schemas.microsoft.com/office/drawing/2014/main" val="1902986330"/>
                    </a:ext>
                  </a:extLst>
                </a:gridCol>
                <a:gridCol w="1775460">
                  <a:extLst>
                    <a:ext uri="{9D8B030D-6E8A-4147-A177-3AD203B41FA5}">
                      <a16:colId xmlns:a16="http://schemas.microsoft.com/office/drawing/2014/main" val="3601019445"/>
                    </a:ext>
                  </a:extLst>
                </a:gridCol>
                <a:gridCol w="1809947">
                  <a:extLst>
                    <a:ext uri="{9D8B030D-6E8A-4147-A177-3AD203B41FA5}">
                      <a16:colId xmlns:a16="http://schemas.microsoft.com/office/drawing/2014/main" val="3656980341"/>
                    </a:ext>
                  </a:extLst>
                </a:gridCol>
                <a:gridCol w="3047558">
                  <a:extLst>
                    <a:ext uri="{9D8B030D-6E8A-4147-A177-3AD203B41FA5}">
                      <a16:colId xmlns:a16="http://schemas.microsoft.com/office/drawing/2014/main" val="4095063591"/>
                    </a:ext>
                  </a:extLst>
                </a:gridCol>
              </a:tblGrid>
              <a:tr h="460900">
                <a:tc>
                  <a:txBody>
                    <a:bodyPr/>
                    <a:lstStyle/>
                    <a:p>
                      <a:pPr fontAlgn="base"/>
                      <a:r>
                        <a:rPr lang="en-US" sz="1800">
                          <a:effectLst/>
                        </a:rPr>
                        <a:t>AUTHOR NAME​</a:t>
                      </a:r>
                      <a:endParaRPr lang="en-US">
                        <a:effectLst/>
                      </a:endParaRPr>
                    </a:p>
                  </a:txBody>
                  <a:tcPr/>
                </a:tc>
                <a:tc>
                  <a:txBody>
                    <a:bodyPr/>
                    <a:lstStyle/>
                    <a:p>
                      <a:pPr fontAlgn="base"/>
                      <a:r>
                        <a:rPr lang="en-US" sz="1800">
                          <a:effectLst/>
                        </a:rPr>
                        <a:t>TITLE​</a:t>
                      </a:r>
                      <a:endParaRPr lang="en-US">
                        <a:effectLst/>
                      </a:endParaRPr>
                    </a:p>
                  </a:txBody>
                  <a:tcPr/>
                </a:tc>
                <a:tc>
                  <a:txBody>
                    <a:bodyPr/>
                    <a:lstStyle/>
                    <a:p>
                      <a:pPr fontAlgn="base"/>
                      <a:r>
                        <a:rPr lang="en-US" sz="1800">
                          <a:effectLst/>
                        </a:rPr>
                        <a:t>YEAR OF PUBLICATION​</a:t>
                      </a:r>
                      <a:endParaRPr lang="en-US">
                        <a:effectLst/>
                      </a:endParaRPr>
                    </a:p>
                  </a:txBody>
                  <a:tcPr/>
                </a:tc>
                <a:tc>
                  <a:txBody>
                    <a:bodyPr/>
                    <a:lstStyle/>
                    <a:p>
                      <a:pPr fontAlgn="base"/>
                      <a:r>
                        <a:rPr lang="en-US" sz="1800">
                          <a:effectLst/>
                        </a:rPr>
                        <a:t>JOURNAL​</a:t>
                      </a:r>
                      <a:endParaRPr lang="en-US">
                        <a:effectLst/>
                      </a:endParaRPr>
                    </a:p>
                  </a:txBody>
                  <a:tcPr/>
                </a:tc>
                <a:tc>
                  <a:txBody>
                    <a:bodyPr/>
                    <a:lstStyle/>
                    <a:p>
                      <a:pPr fontAlgn="base"/>
                      <a:r>
                        <a:rPr lang="en-US" sz="1800">
                          <a:effectLst/>
                        </a:rPr>
                        <a:t>DESCRIPTION​</a:t>
                      </a:r>
                      <a:endParaRPr lang="en-US">
                        <a:effectLst/>
                      </a:endParaRPr>
                    </a:p>
                  </a:txBody>
                  <a:tcPr/>
                </a:tc>
                <a:extLst>
                  <a:ext uri="{0D108BD9-81ED-4DB2-BD59-A6C34878D82A}">
                    <a16:rowId xmlns:a16="http://schemas.microsoft.com/office/drawing/2014/main" val="1784869980"/>
                  </a:ext>
                </a:extLst>
              </a:tr>
              <a:tr h="3777915">
                <a:tc>
                  <a:txBody>
                    <a:bodyPr/>
                    <a:lstStyle/>
                    <a:p>
                      <a:pPr lvl="0">
                        <a:buNone/>
                      </a:pPr>
                      <a:r>
                        <a:rPr lang="en-US" sz="1800" b="0" i="0" u="none" strike="noStrike" noProof="0">
                          <a:effectLst/>
                          <a:latin typeface="Calibri"/>
                        </a:rPr>
                        <a:t>Valentyn N. </a:t>
                      </a:r>
                      <a:r>
                        <a:rPr lang="en-US" sz="1800" b="0" i="0" u="none" strike="noStrike" noProof="0" err="1">
                          <a:effectLst/>
                          <a:latin typeface="Calibri"/>
                        </a:rPr>
                        <a:t>Sichkar</a:t>
                      </a:r>
                      <a:endParaRPr lang="en-US" err="1"/>
                    </a:p>
                  </a:txBody>
                  <a:tcPr/>
                </a:tc>
                <a:tc>
                  <a:txBody>
                    <a:bodyPr/>
                    <a:lstStyle/>
                    <a:p>
                      <a:pPr lvl="0">
                        <a:buNone/>
                      </a:pPr>
                      <a:r>
                        <a:rPr lang="en-US" sz="1800" b="0" i="0" u="none" strike="noStrike" noProof="0">
                          <a:effectLst/>
                          <a:latin typeface="Calibri"/>
                        </a:rPr>
                        <a:t>Reinforcement Learning Algorithms in Global Path Planning for Mobile Robot</a:t>
                      </a:r>
                      <a:endParaRPr lang="en-US"/>
                    </a:p>
                    <a:p>
                      <a:pPr fontAlgn="base"/>
                      <a:r>
                        <a:rPr lang="en-US" sz="1800">
                          <a:effectLst/>
                        </a:rPr>
                        <a:t>​</a:t>
                      </a:r>
                      <a:endParaRPr lang="en-US">
                        <a:effectLst/>
                      </a:endParaRPr>
                    </a:p>
                  </a:txBody>
                  <a:tcPr/>
                </a:tc>
                <a:tc>
                  <a:txBody>
                    <a:bodyPr/>
                    <a:lstStyle/>
                    <a:p>
                      <a:pPr lvl="0">
                        <a:buNone/>
                      </a:pPr>
                      <a:r>
                        <a:rPr lang="en-US" sz="1800" b="0" i="0" u="none" strike="noStrike" noProof="0">
                          <a:effectLst/>
                          <a:latin typeface="Calibri"/>
                        </a:rPr>
                        <a:t>2019</a:t>
                      </a:r>
                      <a:endParaRPr lang="en-US"/>
                    </a:p>
                  </a:txBody>
                  <a:tcPr/>
                </a:tc>
                <a:tc>
                  <a:txBody>
                    <a:bodyPr/>
                    <a:lstStyle/>
                    <a:p>
                      <a:pPr lvl="0">
                        <a:buNone/>
                      </a:pPr>
                      <a:r>
                        <a:rPr lang="en-US" sz="1800" b="0" i="0" u="none" strike="noStrike" noProof="0">
                          <a:effectLst/>
                          <a:latin typeface="Calibri"/>
                        </a:rPr>
                        <a:t> International Conference on Industrial Engineering, Applications and Manufacturing (ICIEAM) </a:t>
                      </a:r>
                      <a:endParaRPr lang="en-US"/>
                    </a:p>
                  </a:txBody>
                  <a:tcPr/>
                </a:tc>
                <a:tc>
                  <a:txBody>
                    <a:bodyPr/>
                    <a:lstStyle/>
                    <a:p>
                      <a:pPr marL="285750" lvl="0" indent="-285750" algn="l" fontAlgn="auto">
                        <a:lnSpc>
                          <a:spcPct val="100000"/>
                        </a:lnSpc>
                        <a:spcBef>
                          <a:spcPts val="0"/>
                        </a:spcBef>
                        <a:spcAft>
                          <a:spcPts val="0"/>
                        </a:spcAft>
                        <a:buFont typeface="Arial"/>
                        <a:buChar char="•"/>
                      </a:pPr>
                      <a:r>
                        <a:rPr lang="en-US" sz="1800">
                          <a:effectLst/>
                        </a:rPr>
                        <a:t>​</a:t>
                      </a:r>
                      <a:r>
                        <a:rPr lang="en-US" sz="1800" b="0" i="0" u="none" strike="noStrike" noProof="0">
                          <a:effectLst/>
                          <a:latin typeface="Calibri"/>
                        </a:rPr>
                        <a:t>This  paper implemented two Reinforcement learning algorithms – Q-learning and SARSA in a software simulated virtual environment.</a:t>
                      </a:r>
                      <a:endParaRPr lang="en-US"/>
                    </a:p>
                    <a:p>
                      <a:pPr marL="285750" lvl="0" indent="-285750" algn="l">
                        <a:lnSpc>
                          <a:spcPct val="100000"/>
                        </a:lnSpc>
                        <a:spcBef>
                          <a:spcPts val="0"/>
                        </a:spcBef>
                        <a:spcAft>
                          <a:spcPts val="0"/>
                        </a:spcAft>
                        <a:buFont typeface="Arial"/>
                        <a:buChar char="•"/>
                      </a:pPr>
                      <a:r>
                        <a:rPr lang="en-US" sz="1800" b="0" i="0" u="none" strike="noStrike" noProof="0">
                          <a:effectLst/>
                          <a:latin typeface="Calibri"/>
                        </a:rPr>
                        <a:t>It analyzed their performance.</a:t>
                      </a:r>
                      <a:endParaRPr lang="en-US"/>
                    </a:p>
                    <a:p>
                      <a:pPr marL="285750" lvl="0" indent="-285750" algn="l">
                        <a:lnSpc>
                          <a:spcPct val="100000"/>
                        </a:lnSpc>
                        <a:spcBef>
                          <a:spcPts val="0"/>
                        </a:spcBef>
                        <a:spcAft>
                          <a:spcPts val="0"/>
                        </a:spcAft>
                        <a:buFont typeface="Arial"/>
                        <a:buChar char="•"/>
                      </a:pPr>
                      <a:r>
                        <a:rPr lang="en-US" sz="1800" b="0" i="0" u="none" strike="noStrike" noProof="0">
                          <a:effectLst/>
                          <a:latin typeface="Calibri"/>
                        </a:rPr>
                        <a:t>The algorithm learnt the optimal path to get maximum payoff and reached goal while avoiding obstacles.</a:t>
                      </a:r>
                    </a:p>
                  </a:txBody>
                  <a:tcPr/>
                </a:tc>
                <a:extLst>
                  <a:ext uri="{0D108BD9-81ED-4DB2-BD59-A6C34878D82A}">
                    <a16:rowId xmlns:a16="http://schemas.microsoft.com/office/drawing/2014/main" val="2196657780"/>
                  </a:ext>
                </a:extLst>
              </a:tr>
            </a:tbl>
          </a:graphicData>
        </a:graphic>
      </p:graphicFrame>
    </p:spTree>
    <p:extLst>
      <p:ext uri="{BB962C8B-B14F-4D97-AF65-F5344CB8AC3E}">
        <p14:creationId xmlns:p14="http://schemas.microsoft.com/office/powerpoint/2010/main" val="100768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C56308-60BE-EDB9-831B-3F98159960BE}"/>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5E8661FA-C5F8-E9E6-1D8D-D1A2EC7092EC}"/>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6</a:t>
            </a:r>
          </a:p>
        </p:txBody>
      </p:sp>
      <p:sp>
        <p:nvSpPr>
          <p:cNvPr id="6" name="Subtitle 2">
            <a:extLst>
              <a:ext uri="{FF2B5EF4-FFF2-40B4-BE49-F238E27FC236}">
                <a16:creationId xmlns:a16="http://schemas.microsoft.com/office/drawing/2014/main" id="{73C8D3BF-FF7F-DDCD-81E2-544302309DE2}"/>
              </a:ext>
            </a:extLst>
          </p:cNvPr>
          <p:cNvSpPr txBox="1">
            <a:spLocks/>
          </p:cNvSpPr>
          <p:nvPr/>
        </p:nvSpPr>
        <p:spPr>
          <a:xfrm>
            <a:off x="946470" y="898912"/>
            <a:ext cx="476255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LITERATURE SURVEY</a:t>
            </a:r>
            <a:endParaRPr lang="en-US" sz="3200">
              <a:latin typeface="Arial"/>
              <a:cs typeface="Arial"/>
            </a:endParaRPr>
          </a:p>
        </p:txBody>
      </p:sp>
      <p:graphicFrame>
        <p:nvGraphicFramePr>
          <p:cNvPr id="2" name="Table 3">
            <a:extLst>
              <a:ext uri="{FF2B5EF4-FFF2-40B4-BE49-F238E27FC236}">
                <a16:creationId xmlns:a16="http://schemas.microsoft.com/office/drawing/2014/main" id="{709272CD-891C-163C-5EDF-EAB7DA9EE0A6}"/>
              </a:ext>
            </a:extLst>
          </p:cNvPr>
          <p:cNvGraphicFramePr>
            <a:graphicFrameLocks noGrp="1"/>
          </p:cNvGraphicFramePr>
          <p:nvPr/>
        </p:nvGraphicFramePr>
        <p:xfrm>
          <a:off x="919413" y="1758616"/>
          <a:ext cx="10358332" cy="3474720"/>
        </p:xfrm>
        <a:graphic>
          <a:graphicData uri="http://schemas.openxmlformats.org/drawingml/2006/table">
            <a:tbl>
              <a:tblPr firstRow="1" bandRow="1">
                <a:tableStyleId>{5940675A-B579-460E-94D1-54222C63F5DA}</a:tableStyleId>
              </a:tblPr>
              <a:tblGrid>
                <a:gridCol w="1866900">
                  <a:extLst>
                    <a:ext uri="{9D8B030D-6E8A-4147-A177-3AD203B41FA5}">
                      <a16:colId xmlns:a16="http://schemas.microsoft.com/office/drawing/2014/main" val="1445812120"/>
                    </a:ext>
                  </a:extLst>
                </a:gridCol>
                <a:gridCol w="2110740">
                  <a:extLst>
                    <a:ext uri="{9D8B030D-6E8A-4147-A177-3AD203B41FA5}">
                      <a16:colId xmlns:a16="http://schemas.microsoft.com/office/drawing/2014/main" val="3216557593"/>
                    </a:ext>
                  </a:extLst>
                </a:gridCol>
                <a:gridCol w="1447800">
                  <a:extLst>
                    <a:ext uri="{9D8B030D-6E8A-4147-A177-3AD203B41FA5}">
                      <a16:colId xmlns:a16="http://schemas.microsoft.com/office/drawing/2014/main" val="1333191769"/>
                    </a:ext>
                  </a:extLst>
                </a:gridCol>
                <a:gridCol w="1511513">
                  <a:extLst>
                    <a:ext uri="{9D8B030D-6E8A-4147-A177-3AD203B41FA5}">
                      <a16:colId xmlns:a16="http://schemas.microsoft.com/office/drawing/2014/main" val="413819524"/>
                    </a:ext>
                  </a:extLst>
                </a:gridCol>
                <a:gridCol w="3421379">
                  <a:extLst>
                    <a:ext uri="{9D8B030D-6E8A-4147-A177-3AD203B41FA5}">
                      <a16:colId xmlns:a16="http://schemas.microsoft.com/office/drawing/2014/main" val="1513531665"/>
                    </a:ext>
                  </a:extLst>
                </a:gridCol>
              </a:tblGrid>
              <a:tr h="640080">
                <a:tc>
                  <a:txBody>
                    <a:bodyPr/>
                    <a:lstStyle/>
                    <a:p>
                      <a:pPr lvl="0">
                        <a:buNone/>
                      </a:pPr>
                      <a:r>
                        <a:rPr lang="en-US" sz="1800" b="0" i="0" u="none" strike="noStrike" noProof="0">
                          <a:latin typeface="Calibri"/>
                        </a:rPr>
                        <a:t>AUTHOR NAME</a:t>
                      </a:r>
                      <a:endParaRPr lang="en-US"/>
                    </a:p>
                  </a:txBody>
                  <a:tcPr/>
                </a:tc>
                <a:tc>
                  <a:txBody>
                    <a:bodyPr/>
                    <a:lstStyle/>
                    <a:p>
                      <a:r>
                        <a:rPr lang="en-US"/>
                        <a:t>TITLE</a:t>
                      </a:r>
                    </a:p>
                  </a:txBody>
                  <a:tcPr/>
                </a:tc>
                <a:tc>
                  <a:txBody>
                    <a:bodyPr/>
                    <a:lstStyle/>
                    <a:p>
                      <a:r>
                        <a:rPr lang="en-US"/>
                        <a:t>YEAR OF PUBLICATION</a:t>
                      </a:r>
                    </a:p>
                  </a:txBody>
                  <a:tcPr/>
                </a:tc>
                <a:tc>
                  <a:txBody>
                    <a:bodyPr/>
                    <a:lstStyle/>
                    <a:p>
                      <a:r>
                        <a:rPr lang="en-US"/>
                        <a:t>JOURNAL</a:t>
                      </a:r>
                    </a:p>
                  </a:txBody>
                  <a:tcPr/>
                </a:tc>
                <a:tc>
                  <a:txBody>
                    <a:bodyPr/>
                    <a:lstStyle/>
                    <a:p>
                      <a:r>
                        <a:rPr lang="en-US"/>
                        <a:t>DESCRIPTION</a:t>
                      </a:r>
                    </a:p>
                  </a:txBody>
                  <a:tcPr/>
                </a:tc>
                <a:extLst>
                  <a:ext uri="{0D108BD9-81ED-4DB2-BD59-A6C34878D82A}">
                    <a16:rowId xmlns:a16="http://schemas.microsoft.com/office/drawing/2014/main" val="3509171952"/>
                  </a:ext>
                </a:extLst>
              </a:tr>
              <a:tr h="370840">
                <a:tc>
                  <a:txBody>
                    <a:bodyPr/>
                    <a:lstStyle/>
                    <a:p>
                      <a:pPr lvl="0">
                        <a:buNone/>
                      </a:pPr>
                      <a:r>
                        <a:rPr lang="en-US" sz="1800" b="0" i="0" u="none" strike="noStrike" noProof="0">
                          <a:latin typeface="Calibri"/>
                        </a:rPr>
                        <a:t>Martin </a:t>
                      </a:r>
                      <a:r>
                        <a:rPr lang="en-US" sz="1800" b="0" i="0" u="none" strike="noStrike" noProof="0" err="1">
                          <a:latin typeface="Calibri"/>
                        </a:rPr>
                        <a:t>Gromniak</a:t>
                      </a:r>
                      <a:r>
                        <a:rPr lang="en-US" sz="1800" b="0" i="0" u="none" strike="noStrike" noProof="0">
                          <a:latin typeface="Calibri"/>
                        </a:rPr>
                        <a:t>,</a:t>
                      </a:r>
                    </a:p>
                    <a:p>
                      <a:pPr lvl="0">
                        <a:buNone/>
                      </a:pPr>
                      <a:r>
                        <a:rPr lang="en-US" sz="1800" b="0" i="0" u="none" strike="noStrike" noProof="0">
                          <a:latin typeface="Calibri"/>
                        </a:rPr>
                        <a:t>Jonas Stenzel</a:t>
                      </a:r>
                      <a:endParaRPr lang="en-US"/>
                    </a:p>
                  </a:txBody>
                  <a:tcPr/>
                </a:tc>
                <a:tc>
                  <a:txBody>
                    <a:bodyPr/>
                    <a:lstStyle/>
                    <a:p>
                      <a:pPr lvl="0" algn="l">
                        <a:lnSpc>
                          <a:spcPct val="100000"/>
                        </a:lnSpc>
                        <a:spcBef>
                          <a:spcPts val="0"/>
                        </a:spcBef>
                        <a:spcAft>
                          <a:spcPts val="0"/>
                        </a:spcAft>
                        <a:buNone/>
                      </a:pPr>
                      <a:r>
                        <a:rPr lang="en-US" i="0"/>
                        <a:t>Deep Reinforcement Learning for Mobile Robot Navigation</a:t>
                      </a:r>
                      <a:endParaRPr lang="en-US"/>
                    </a:p>
                    <a:p>
                      <a:pPr lvl="0">
                        <a:buNone/>
                      </a:pPr>
                      <a:endParaRPr lang="en-US"/>
                    </a:p>
                  </a:txBody>
                  <a:tcPr/>
                </a:tc>
                <a:tc>
                  <a:txBody>
                    <a:bodyPr/>
                    <a:lstStyle/>
                    <a:p>
                      <a:pPr lvl="0">
                        <a:buNone/>
                      </a:pPr>
                      <a:r>
                        <a:rPr lang="en-US" sz="1800" b="0" i="0" u="none" strike="noStrike" noProof="0">
                          <a:latin typeface="Calibri"/>
                        </a:rPr>
                        <a:t>2019</a:t>
                      </a:r>
                      <a:endParaRPr lang="en-US"/>
                    </a:p>
                  </a:txBody>
                  <a:tcPr/>
                </a:tc>
                <a:tc>
                  <a:txBody>
                    <a:bodyPr/>
                    <a:lstStyle/>
                    <a:p>
                      <a:pPr lvl="0">
                        <a:buNone/>
                      </a:pPr>
                      <a:r>
                        <a:rPr lang="en-US" sz="1800" b="0" i="0" u="none" strike="noStrike" noProof="0"/>
                        <a:t>Asia-Pacific Conference on Intelligent Robot Systems (ACIRS)</a:t>
                      </a:r>
                      <a:endParaRPr lang="en-US" u="none"/>
                    </a:p>
                  </a:txBody>
                  <a:tcPr/>
                </a:tc>
                <a:tc>
                  <a:txBody>
                    <a:bodyPr/>
                    <a:lstStyle/>
                    <a:p>
                      <a:pPr marL="285750" indent="-285750">
                        <a:buFont typeface="Arial"/>
                        <a:buChar char="•"/>
                      </a:pPr>
                      <a:r>
                        <a:rPr lang="en-US"/>
                        <a:t>Developed training procedure, set of actions available, suitable state representation, and a reward function.</a:t>
                      </a:r>
                    </a:p>
                    <a:p>
                      <a:pPr marL="285750" lvl="0" indent="-285750">
                        <a:buFont typeface="Arial"/>
                        <a:buChar char="•"/>
                      </a:pPr>
                      <a:r>
                        <a:rPr lang="en-US" sz="1800" b="0" i="0" u="none" strike="noStrike" noProof="0">
                          <a:latin typeface="Calibri"/>
                        </a:rPr>
                        <a:t>Evaluated using a simulated real-time environment</a:t>
                      </a:r>
                    </a:p>
                    <a:p>
                      <a:pPr marL="285750" lvl="0" indent="-285750">
                        <a:buFont typeface="Arial"/>
                        <a:buChar char="•"/>
                      </a:pPr>
                      <a:r>
                        <a:rPr lang="en-US" sz="1800" b="0" i="0" u="none" strike="noStrike" noProof="0"/>
                        <a:t>The experimental</a:t>
                      </a:r>
                      <a:br>
                        <a:rPr lang="en-US" sz="1800" b="0" i="0" u="none" strike="noStrike" noProof="0"/>
                      </a:br>
                      <a:r>
                        <a:rPr lang="en-US" sz="1800" b="0" i="0" u="none" strike="noStrike" noProof="0"/>
                        <a:t>evaluation showed that DRL can be applied successfully to</a:t>
                      </a:r>
                      <a:br>
                        <a:rPr lang="en-US" sz="1800" b="0" i="0" u="none" strike="noStrike" noProof="0"/>
                      </a:br>
                      <a:r>
                        <a:rPr lang="en-US" sz="1800" b="0" i="0" u="none" strike="noStrike" noProof="0"/>
                        <a:t>robot navigation.</a:t>
                      </a:r>
                      <a:endParaRPr lang="en-US"/>
                    </a:p>
                  </a:txBody>
                  <a:tcPr/>
                </a:tc>
                <a:extLst>
                  <a:ext uri="{0D108BD9-81ED-4DB2-BD59-A6C34878D82A}">
                    <a16:rowId xmlns:a16="http://schemas.microsoft.com/office/drawing/2014/main" val="3961016217"/>
                  </a:ext>
                </a:extLst>
              </a:tr>
            </a:tbl>
          </a:graphicData>
        </a:graphic>
      </p:graphicFrame>
    </p:spTree>
    <p:extLst>
      <p:ext uri="{BB962C8B-B14F-4D97-AF65-F5344CB8AC3E}">
        <p14:creationId xmlns:p14="http://schemas.microsoft.com/office/powerpoint/2010/main" val="133117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E19A6F-F2F8-D2B4-0BF3-296522E1D92F}"/>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7" name="TextBox 6">
            <a:extLst>
              <a:ext uri="{FF2B5EF4-FFF2-40B4-BE49-F238E27FC236}">
                <a16:creationId xmlns:a16="http://schemas.microsoft.com/office/drawing/2014/main" id="{12082162-D3B0-071D-F073-978C82CE87FD}"/>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7</a:t>
            </a:r>
          </a:p>
        </p:txBody>
      </p:sp>
      <p:sp>
        <p:nvSpPr>
          <p:cNvPr id="4" name="Subtitle 2">
            <a:extLst>
              <a:ext uri="{FF2B5EF4-FFF2-40B4-BE49-F238E27FC236}">
                <a16:creationId xmlns:a16="http://schemas.microsoft.com/office/drawing/2014/main" id="{C110B3E4-72D3-5837-9E2F-050A2C60A98E}"/>
              </a:ext>
            </a:extLst>
          </p:cNvPr>
          <p:cNvSpPr txBox="1">
            <a:spLocks/>
          </p:cNvSpPr>
          <p:nvPr/>
        </p:nvSpPr>
        <p:spPr>
          <a:xfrm>
            <a:off x="946470" y="898912"/>
            <a:ext cx="5022905"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LITERATURE SURVEY</a:t>
            </a:r>
            <a:endParaRPr lang="en-US" sz="3200">
              <a:latin typeface="Arial"/>
              <a:cs typeface="Arial"/>
            </a:endParaRPr>
          </a:p>
        </p:txBody>
      </p:sp>
      <p:graphicFrame>
        <p:nvGraphicFramePr>
          <p:cNvPr id="2" name="Table 3">
            <a:extLst>
              <a:ext uri="{FF2B5EF4-FFF2-40B4-BE49-F238E27FC236}">
                <a16:creationId xmlns:a16="http://schemas.microsoft.com/office/drawing/2014/main" id="{DDD527B7-260B-E9F4-2B08-9A872BB8587D}"/>
              </a:ext>
            </a:extLst>
          </p:cNvPr>
          <p:cNvGraphicFramePr>
            <a:graphicFrameLocks noGrp="1"/>
          </p:cNvGraphicFramePr>
          <p:nvPr/>
        </p:nvGraphicFramePr>
        <p:xfrm>
          <a:off x="912729" y="1580816"/>
          <a:ext cx="10418571" cy="4472940"/>
        </p:xfrm>
        <a:graphic>
          <a:graphicData uri="http://schemas.openxmlformats.org/drawingml/2006/table">
            <a:tbl>
              <a:tblPr firstRow="1" bandRow="1">
                <a:tableStyleId>{5940675A-B579-460E-94D1-54222C63F5DA}</a:tableStyleId>
              </a:tblPr>
              <a:tblGrid>
                <a:gridCol w="1660357">
                  <a:extLst>
                    <a:ext uri="{9D8B030D-6E8A-4147-A177-3AD203B41FA5}">
                      <a16:colId xmlns:a16="http://schemas.microsoft.com/office/drawing/2014/main" val="1445812120"/>
                    </a:ext>
                  </a:extLst>
                </a:gridCol>
                <a:gridCol w="1876925">
                  <a:extLst>
                    <a:ext uri="{9D8B030D-6E8A-4147-A177-3AD203B41FA5}">
                      <a16:colId xmlns:a16="http://schemas.microsoft.com/office/drawing/2014/main" val="3216557593"/>
                    </a:ext>
                  </a:extLst>
                </a:gridCol>
                <a:gridCol w="1479884">
                  <a:extLst>
                    <a:ext uri="{9D8B030D-6E8A-4147-A177-3AD203B41FA5}">
                      <a16:colId xmlns:a16="http://schemas.microsoft.com/office/drawing/2014/main" val="1333191769"/>
                    </a:ext>
                  </a:extLst>
                </a:gridCol>
                <a:gridCol w="1949115">
                  <a:extLst>
                    <a:ext uri="{9D8B030D-6E8A-4147-A177-3AD203B41FA5}">
                      <a16:colId xmlns:a16="http://schemas.microsoft.com/office/drawing/2014/main" val="413819524"/>
                    </a:ext>
                  </a:extLst>
                </a:gridCol>
                <a:gridCol w="3452290">
                  <a:extLst>
                    <a:ext uri="{9D8B030D-6E8A-4147-A177-3AD203B41FA5}">
                      <a16:colId xmlns:a16="http://schemas.microsoft.com/office/drawing/2014/main" val="1513531665"/>
                    </a:ext>
                  </a:extLst>
                </a:gridCol>
              </a:tblGrid>
              <a:tr h="623285">
                <a:tc>
                  <a:txBody>
                    <a:bodyPr/>
                    <a:lstStyle/>
                    <a:p>
                      <a:pPr lvl="0">
                        <a:buNone/>
                      </a:pPr>
                      <a:r>
                        <a:rPr lang="en-US" sz="1800" b="0" i="0" u="none" strike="noStrike" noProof="0">
                          <a:latin typeface="Calibri"/>
                        </a:rPr>
                        <a:t>AUTHOR NAME</a:t>
                      </a:r>
                      <a:endParaRPr lang="en-US"/>
                    </a:p>
                  </a:txBody>
                  <a:tcPr/>
                </a:tc>
                <a:tc>
                  <a:txBody>
                    <a:bodyPr/>
                    <a:lstStyle/>
                    <a:p>
                      <a:r>
                        <a:rPr lang="en-US"/>
                        <a:t>TITLE</a:t>
                      </a:r>
                    </a:p>
                  </a:txBody>
                  <a:tcPr/>
                </a:tc>
                <a:tc>
                  <a:txBody>
                    <a:bodyPr/>
                    <a:lstStyle/>
                    <a:p>
                      <a:r>
                        <a:rPr lang="en-US"/>
                        <a:t>YEAR OF PUBLICATION</a:t>
                      </a:r>
                    </a:p>
                  </a:txBody>
                  <a:tcPr/>
                </a:tc>
                <a:tc>
                  <a:txBody>
                    <a:bodyPr/>
                    <a:lstStyle/>
                    <a:p>
                      <a:r>
                        <a:rPr lang="en-US"/>
                        <a:t>JOURNAL</a:t>
                      </a:r>
                    </a:p>
                  </a:txBody>
                  <a:tcPr/>
                </a:tc>
                <a:tc>
                  <a:txBody>
                    <a:bodyPr/>
                    <a:lstStyle/>
                    <a:p>
                      <a:r>
                        <a:rPr lang="en-US"/>
                        <a:t>DESCRIPTION</a:t>
                      </a:r>
                    </a:p>
                  </a:txBody>
                  <a:tcPr/>
                </a:tc>
                <a:extLst>
                  <a:ext uri="{0D108BD9-81ED-4DB2-BD59-A6C34878D82A}">
                    <a16:rowId xmlns:a16="http://schemas.microsoft.com/office/drawing/2014/main" val="3509171952"/>
                  </a:ext>
                </a:extLst>
              </a:tr>
              <a:tr h="3832860">
                <a:tc>
                  <a:txBody>
                    <a:bodyPr/>
                    <a:lstStyle/>
                    <a:p>
                      <a:pPr lvl="0">
                        <a:buNone/>
                      </a:pPr>
                      <a:r>
                        <a:rPr lang="en-US" sz="1800" b="0" i="0" u="none" strike="noStrike" noProof="0"/>
                        <a:t>Jing Xin</a:t>
                      </a:r>
                      <a:r>
                        <a:rPr lang="en-US" sz="1800" b="0" i="0" u="none" strike="noStrike" noProof="0">
                          <a:latin typeface="Calibri"/>
                        </a:rPr>
                        <a:t>, </a:t>
                      </a:r>
                      <a:r>
                        <a:rPr lang="en-US" sz="1800" b="0" i="0" u="none" strike="noStrike" noProof="0"/>
                        <a:t>Huan Zhao,</a:t>
                      </a:r>
                      <a:endParaRPr lang="en-US" sz="1800" b="0" i="0" u="none" strike="noStrike" noProof="0">
                        <a:latin typeface="Calibri"/>
                      </a:endParaRPr>
                    </a:p>
                    <a:p>
                      <a:pPr lvl="0">
                        <a:buNone/>
                      </a:pPr>
                      <a:r>
                        <a:rPr lang="en-US" sz="1800" b="0" i="0" u="none" strike="noStrike" noProof="0"/>
                        <a:t>Ding Liu</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Application of Deep Reinforcement Learning in Mobile Robot Path Planning </a:t>
                      </a:r>
                      <a:endParaRPr lang="en-US"/>
                    </a:p>
                    <a:p>
                      <a:pPr lvl="0" algn="l">
                        <a:lnSpc>
                          <a:spcPct val="100000"/>
                        </a:lnSpc>
                        <a:spcBef>
                          <a:spcPts val="0"/>
                        </a:spcBef>
                        <a:spcAft>
                          <a:spcPts val="0"/>
                        </a:spcAft>
                        <a:buNone/>
                      </a:pPr>
                      <a:endParaRPr lang="en-US" i="0"/>
                    </a:p>
                    <a:p>
                      <a:pPr lvl="0">
                        <a:buNone/>
                      </a:pPr>
                      <a:endParaRPr lang="en-US"/>
                    </a:p>
                  </a:txBody>
                  <a:tcPr/>
                </a:tc>
                <a:tc>
                  <a:txBody>
                    <a:bodyPr/>
                    <a:lstStyle/>
                    <a:p>
                      <a:pPr lvl="0">
                        <a:buNone/>
                      </a:pPr>
                      <a:r>
                        <a:rPr lang="en-US" sz="1800" b="0" i="0" u="none" strike="noStrike" noProof="0">
                          <a:latin typeface="Calibri"/>
                        </a:rPr>
                        <a:t>2019</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IEEE robotics and automation letters</a:t>
                      </a:r>
                      <a:endParaRPr lang="en-US"/>
                    </a:p>
                    <a:p>
                      <a:pPr lvl="0">
                        <a:buNone/>
                      </a:pPr>
                      <a:endParaRPr lang="en-US" sz="1800" b="0" i="0" u="none" strike="noStrike" noProof="0"/>
                    </a:p>
                  </a:txBody>
                  <a:tcPr/>
                </a:tc>
                <a:tc>
                  <a:txBody>
                    <a:bodyPr/>
                    <a:lstStyle/>
                    <a:p>
                      <a:pPr marL="285750" lvl="0" indent="-285750" algn="l">
                        <a:lnSpc>
                          <a:spcPct val="100000"/>
                        </a:lnSpc>
                        <a:spcBef>
                          <a:spcPts val="0"/>
                        </a:spcBef>
                        <a:spcAft>
                          <a:spcPts val="0"/>
                        </a:spcAft>
                        <a:buFont typeface="Arial"/>
                        <a:buChar char="•"/>
                      </a:pPr>
                      <a:r>
                        <a:rPr lang="en-US" sz="1800" b="0" i="0" u="none" strike="noStrike" noProof="0">
                          <a:latin typeface="Calibri"/>
                        </a:rPr>
                        <a:t>A Deep Q-network (DQN) is designed and trained to approximate the mobile robot state-action value function and Q value corresponding to each possible mobile robot action is determined by the well trained DQN.</a:t>
                      </a:r>
                      <a:endParaRPr lang="en-US"/>
                    </a:p>
                    <a:p>
                      <a:pPr marL="285750" lvl="0" indent="-285750">
                        <a:buFont typeface="Arial"/>
                        <a:buChar char="•"/>
                      </a:pPr>
                      <a:r>
                        <a:rPr lang="en-US" sz="1800" b="0" i="0" u="none" strike="noStrike" noProof="0">
                          <a:latin typeface="Calibri"/>
                        </a:rPr>
                        <a:t>The current optimal mobile robot action is selected by the action selection strategy to  the goal point while avoiding obstacles ultimately</a:t>
                      </a:r>
                      <a:endParaRPr lang="en-US"/>
                    </a:p>
                  </a:txBody>
                  <a:tcPr/>
                </a:tc>
                <a:extLst>
                  <a:ext uri="{0D108BD9-81ED-4DB2-BD59-A6C34878D82A}">
                    <a16:rowId xmlns:a16="http://schemas.microsoft.com/office/drawing/2014/main" val="3961016217"/>
                  </a:ext>
                </a:extLst>
              </a:tr>
            </a:tbl>
          </a:graphicData>
        </a:graphic>
      </p:graphicFrame>
    </p:spTree>
    <p:extLst>
      <p:ext uri="{BB962C8B-B14F-4D97-AF65-F5344CB8AC3E}">
        <p14:creationId xmlns:p14="http://schemas.microsoft.com/office/powerpoint/2010/main" val="290356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316C51-1BB6-02EA-99AC-121DB34C6865}"/>
              </a:ext>
            </a:extLst>
          </p:cNvPr>
          <p:cNvSpPr/>
          <p:nvPr/>
        </p:nvSpPr>
        <p:spPr>
          <a:xfrm>
            <a:off x="513936" y="477491"/>
            <a:ext cx="11158330" cy="585746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rial"/>
              <a:cs typeface="Arial"/>
            </a:endParaRPr>
          </a:p>
        </p:txBody>
      </p:sp>
      <p:sp>
        <p:nvSpPr>
          <p:cNvPr id="23" name="TextBox 22">
            <a:extLst>
              <a:ext uri="{FF2B5EF4-FFF2-40B4-BE49-F238E27FC236}">
                <a16:creationId xmlns:a16="http://schemas.microsoft.com/office/drawing/2014/main" id="{4736E161-4B68-EEE6-007F-782542FB5853}"/>
              </a:ext>
            </a:extLst>
          </p:cNvPr>
          <p:cNvSpPr txBox="1"/>
          <p:nvPr/>
        </p:nvSpPr>
        <p:spPr>
          <a:xfrm>
            <a:off x="4724401" y="640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cs typeface="Arial"/>
              </a:rPr>
              <a:t>8</a:t>
            </a:r>
          </a:p>
        </p:txBody>
      </p:sp>
      <p:sp>
        <p:nvSpPr>
          <p:cNvPr id="25" name="Subtitle 2">
            <a:extLst>
              <a:ext uri="{FF2B5EF4-FFF2-40B4-BE49-F238E27FC236}">
                <a16:creationId xmlns:a16="http://schemas.microsoft.com/office/drawing/2014/main" id="{2A903257-E50E-0AF1-4C7F-3D9AE07210D5}"/>
              </a:ext>
            </a:extLst>
          </p:cNvPr>
          <p:cNvSpPr txBox="1">
            <a:spLocks/>
          </p:cNvSpPr>
          <p:nvPr/>
        </p:nvSpPr>
        <p:spPr>
          <a:xfrm>
            <a:off x="946470" y="898912"/>
            <a:ext cx="5539508" cy="59117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a:latin typeface="Arial"/>
                <a:cs typeface="Calibri" panose="020F0502020204030204"/>
              </a:rPr>
              <a:t>METHODOLOGY - SARSA</a:t>
            </a:r>
          </a:p>
        </p:txBody>
      </p:sp>
      <p:sp>
        <p:nvSpPr>
          <p:cNvPr id="27" name="TextBox 26">
            <a:extLst>
              <a:ext uri="{FF2B5EF4-FFF2-40B4-BE49-F238E27FC236}">
                <a16:creationId xmlns:a16="http://schemas.microsoft.com/office/drawing/2014/main" id="{0A431991-2AAF-3A67-4355-121D094149C6}"/>
              </a:ext>
            </a:extLst>
          </p:cNvPr>
          <p:cNvSpPr txBox="1"/>
          <p:nvPr/>
        </p:nvSpPr>
        <p:spPr>
          <a:xfrm>
            <a:off x="949036" y="1713923"/>
            <a:ext cx="101409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b="1">
                <a:latin typeface="Arial"/>
                <a:ea typeface="+mn-lt"/>
                <a:cs typeface="+mn-lt"/>
              </a:rPr>
              <a:t>Reinforcement learning</a:t>
            </a:r>
            <a:r>
              <a:rPr lang="en-US">
                <a:latin typeface="Arial"/>
                <a:ea typeface="+mn-lt"/>
                <a:cs typeface="+mn-lt"/>
              </a:rPr>
              <a:t> is a machine learning training method based on rewarding desired behaviors and/or punishing undesired ones. In general, a reinforcement learning agent is able to perceive and interpret its environment, take actions and learn through trial and error. </a:t>
            </a:r>
            <a:endParaRPr lang="en-US">
              <a:latin typeface="Arial"/>
              <a:cs typeface="Arial"/>
            </a:endParaRPr>
          </a:p>
          <a:p>
            <a:pPr algn="just"/>
            <a:endParaRPr lang="en-US">
              <a:latin typeface="Arial"/>
              <a:ea typeface="Calibri" panose="020F0502020204030204"/>
              <a:cs typeface="Calibri" panose="020F0502020204030204"/>
            </a:endParaRPr>
          </a:p>
          <a:p>
            <a:pPr algn="just"/>
            <a:endParaRPr lang="en-US">
              <a:latin typeface="Arial"/>
              <a:ea typeface="Calibri" panose="020F0502020204030204"/>
              <a:cs typeface="Calibri" panose="020F0502020204030204"/>
            </a:endParaRPr>
          </a:p>
        </p:txBody>
      </p:sp>
      <p:pic>
        <p:nvPicPr>
          <p:cNvPr id="29" name="Picture 5" descr="Diagram&#10;&#10;Description automatically generated">
            <a:extLst>
              <a:ext uri="{FF2B5EF4-FFF2-40B4-BE49-F238E27FC236}">
                <a16:creationId xmlns:a16="http://schemas.microsoft.com/office/drawing/2014/main" id="{5DB6BA87-2768-C770-19A3-BC50334ACBA2}"/>
              </a:ext>
            </a:extLst>
          </p:cNvPr>
          <p:cNvPicPr>
            <a:picLocks noChangeAspect="1"/>
          </p:cNvPicPr>
          <p:nvPr/>
        </p:nvPicPr>
        <p:blipFill>
          <a:blip r:embed="rId2"/>
          <a:stretch>
            <a:fillRect/>
          </a:stretch>
        </p:blipFill>
        <p:spPr>
          <a:xfrm>
            <a:off x="1240093" y="2951931"/>
            <a:ext cx="4250161" cy="1746362"/>
          </a:xfrm>
          <a:prstGeom prst="rect">
            <a:avLst/>
          </a:prstGeom>
        </p:spPr>
      </p:pic>
      <p:sp>
        <p:nvSpPr>
          <p:cNvPr id="31" name="TextBox 30">
            <a:extLst>
              <a:ext uri="{FF2B5EF4-FFF2-40B4-BE49-F238E27FC236}">
                <a16:creationId xmlns:a16="http://schemas.microsoft.com/office/drawing/2014/main" id="{4A395E85-119A-E250-F1D1-864109109C9E}"/>
              </a:ext>
            </a:extLst>
          </p:cNvPr>
          <p:cNvSpPr txBox="1"/>
          <p:nvPr/>
        </p:nvSpPr>
        <p:spPr>
          <a:xfrm>
            <a:off x="946150" y="5439641"/>
            <a:ext cx="581717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latin typeface="Arial"/>
              <a:ea typeface="Calibri"/>
              <a:cs typeface="Arial"/>
            </a:endParaRPr>
          </a:p>
        </p:txBody>
      </p:sp>
      <p:sp>
        <p:nvSpPr>
          <p:cNvPr id="33" name="TextBox 32">
            <a:extLst>
              <a:ext uri="{FF2B5EF4-FFF2-40B4-BE49-F238E27FC236}">
                <a16:creationId xmlns:a16="http://schemas.microsoft.com/office/drawing/2014/main" id="{3AB8A17F-7585-B940-180B-B656F634273E}"/>
              </a:ext>
            </a:extLst>
          </p:cNvPr>
          <p:cNvSpPr txBox="1"/>
          <p:nvPr/>
        </p:nvSpPr>
        <p:spPr>
          <a:xfrm>
            <a:off x="1239088" y="4934192"/>
            <a:ext cx="472439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Arial"/>
                <a:ea typeface="+mn-lt"/>
                <a:cs typeface="+mn-lt"/>
              </a:rPr>
              <a:t>Figure 1: </a:t>
            </a:r>
            <a:r>
              <a:rPr lang="en-US" sz="1400">
                <a:latin typeface="Arial"/>
                <a:ea typeface="+mn-lt"/>
                <a:cs typeface="+mn-lt"/>
              </a:rPr>
              <a:t>SARSA Illustration</a:t>
            </a:r>
            <a:endParaRPr lang="en-US">
              <a:latin typeface="Arial"/>
              <a:cs typeface="Arial"/>
            </a:endParaRPr>
          </a:p>
          <a:p>
            <a:pPr algn="ctr"/>
            <a:r>
              <a:rPr lang="en-US" sz="1400">
                <a:latin typeface="Arial"/>
                <a:cs typeface="Arial"/>
              </a:rPr>
              <a:t>Reference: </a:t>
            </a:r>
            <a:r>
              <a:rPr lang="en-US" sz="1400">
                <a:latin typeface="Arial"/>
                <a:cs typeface="Arial"/>
                <a:hlinkClick r:id="rId3"/>
              </a:rPr>
              <a:t>https://medium.com/@vishnuvijayanpv/what-is-reinforcement-learning-e5dc827c8564</a:t>
            </a:r>
            <a:r>
              <a:rPr lang="en-US" sz="1400">
                <a:latin typeface="Arial"/>
                <a:cs typeface="Arial"/>
              </a:rPr>
              <a:t> </a:t>
            </a:r>
            <a:endParaRPr lang="en-US">
              <a:latin typeface="Arial"/>
              <a:cs typeface="Calibri" panose="020F0502020204030204"/>
            </a:endParaRPr>
          </a:p>
        </p:txBody>
      </p:sp>
      <p:sp>
        <p:nvSpPr>
          <p:cNvPr id="35" name="TextBox 34">
            <a:extLst>
              <a:ext uri="{FF2B5EF4-FFF2-40B4-BE49-F238E27FC236}">
                <a16:creationId xmlns:a16="http://schemas.microsoft.com/office/drawing/2014/main" id="{E8646013-CCED-C7D0-4225-0139E91FE877}"/>
              </a:ext>
            </a:extLst>
          </p:cNvPr>
          <p:cNvSpPr txBox="1"/>
          <p:nvPr/>
        </p:nvSpPr>
        <p:spPr>
          <a:xfrm>
            <a:off x="5978013" y="2868561"/>
            <a:ext cx="510294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atin typeface="Arial"/>
                <a:cs typeface="Times New Roman"/>
              </a:rPr>
              <a:t>The SARSA algorithm involves learning the environment by choosing actions at each state using a policy function.</a:t>
            </a:r>
            <a:endParaRPr lang="en-US"/>
          </a:p>
          <a:p>
            <a:pPr marL="285750" indent="-285750" algn="just">
              <a:buFont typeface="Arial"/>
              <a:buChar char="•"/>
            </a:pPr>
            <a:r>
              <a:rPr lang="en-US">
                <a:latin typeface="Arial"/>
                <a:ea typeface="+mn-lt"/>
                <a:cs typeface="+mn-lt"/>
              </a:rPr>
              <a:t>At each state, an action is chosen and then the environment provides the reward for that action along with the next state. Based on the reward, the Q-values are updated in the Q-table.</a:t>
            </a:r>
            <a:endParaRPr lang="en-US">
              <a:latin typeface="Arial"/>
              <a:cs typeface="Arial"/>
            </a:endParaRPr>
          </a:p>
        </p:txBody>
      </p:sp>
    </p:spTree>
    <p:extLst>
      <p:ext uri="{BB962C8B-B14F-4D97-AF65-F5344CB8AC3E}">
        <p14:creationId xmlns:p14="http://schemas.microsoft.com/office/powerpoint/2010/main" val="1775397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1873</Words>
  <Application>Microsoft Office PowerPoint</Application>
  <PresentationFormat>Widescreen</PresentationFormat>
  <Paragraphs>267</Paragraphs>
  <Slides>25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Arial,Sans-Serif</vt:lpstr>
      <vt:lpstr>Calibri</vt:lpstr>
      <vt:lpstr>Calibri Light</vt:lpstr>
      <vt:lpstr>office theme</vt:lpstr>
      <vt:lpstr>Office Theme</vt:lpstr>
      <vt:lpstr>REINFORCEMENT LEARNING BASED AUTOMATED PATH PLANNING IN GARDEN ENVIRONMENT USING DEPTH - 'RAPiG-D'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Sathiya Murthi Sankaran</cp:lastModifiedBy>
  <cp:revision>8</cp:revision>
  <dcterms:created xsi:type="dcterms:W3CDTF">2013-07-15T20:26:40Z</dcterms:created>
  <dcterms:modified xsi:type="dcterms:W3CDTF">2022-07-22T10:07:14Z</dcterms:modified>
</cp:coreProperties>
</file>